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8" r:id="rId4"/>
    <p:sldId id="257" r:id="rId5"/>
    <p:sldId id="265" r:id="rId6"/>
    <p:sldId id="261" r:id="rId7"/>
    <p:sldId id="262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A409-C0BE-5B4C-A508-43BCB956C62D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E89F-C341-6744-A0E8-3DCDC2E294E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8B1F-12B5-4B41-A9FE-1DF9260CBA87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170C-5965-7047-880C-759DC180573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Essai</a:t>
            </a:r>
            <a:r>
              <a:rPr lang="fr-FR" baseline="0" dirty="0" smtClean="0"/>
              <a:t> diète adaptée compte tenu des vignettes cliniques: molle, hachée, purée, liquide épaissi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utonomie</a:t>
            </a:r>
            <a:r>
              <a:rPr lang="fr-FR" baseline="0" dirty="0" smtClean="0"/>
              <a:t>: mobiliser q repas au fauteuil, programme de marche avec physio </a:t>
            </a:r>
            <a:endParaRPr lang="fr-FR" dirty="0" smtClean="0"/>
          </a:p>
          <a:p>
            <a:r>
              <a:rPr lang="fr-FR" dirty="0" smtClean="0"/>
              <a:t>I </a:t>
            </a:r>
            <a:r>
              <a:rPr lang="fr-FR" dirty="0" err="1" smtClean="0"/>
              <a:t>ntégrité</a:t>
            </a:r>
            <a:r>
              <a:rPr lang="fr-FR" dirty="0" smtClean="0"/>
              <a:t> peau:  examen notre</a:t>
            </a:r>
            <a:r>
              <a:rPr lang="fr-FR" baseline="0" dirty="0" smtClean="0"/>
              <a:t> patient, </a:t>
            </a:r>
            <a:r>
              <a:rPr lang="fr-FR" dirty="0" smtClean="0"/>
              <a:t>point pression (formulaire Échelle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Braden</a:t>
            </a:r>
            <a:r>
              <a:rPr lang="fr-FR" baseline="0" dirty="0" smtClean="0"/>
              <a:t>), mettre </a:t>
            </a:r>
            <a:r>
              <a:rPr lang="fr-FR" baseline="0" dirty="0" err="1" smtClean="0"/>
              <a:t>inf</a:t>
            </a:r>
            <a:r>
              <a:rPr lang="fr-FR" baseline="0" dirty="0" smtClean="0"/>
              <a:t> soins de plaies PRN  </a:t>
            </a:r>
            <a:r>
              <a:rPr lang="fr-FR" dirty="0" smtClean="0"/>
              <a:t> </a:t>
            </a:r>
            <a:r>
              <a:rPr lang="fr-FR" baseline="0" dirty="0" smtClean="0"/>
              <a:t> </a:t>
            </a:r>
            <a:endParaRPr lang="fr-FR" dirty="0" smtClean="0"/>
          </a:p>
          <a:p>
            <a:r>
              <a:rPr lang="fr-FR" dirty="0" smtClean="0"/>
              <a:t>N </a:t>
            </a:r>
            <a:r>
              <a:rPr lang="fr-FR" dirty="0" err="1" smtClean="0"/>
              <a:t>utrition</a:t>
            </a:r>
            <a:r>
              <a:rPr lang="fr-FR" dirty="0" smtClean="0"/>
              <a:t>: .éviter</a:t>
            </a:r>
            <a:r>
              <a:rPr lang="fr-FR" baseline="0" dirty="0" smtClean="0"/>
              <a:t> diète restrictive, LL, bilan nutritionnel PRN + </a:t>
            </a:r>
            <a:r>
              <a:rPr lang="fr-FR" baseline="0" dirty="0" err="1" smtClean="0"/>
              <a:t>diéto</a:t>
            </a:r>
            <a:r>
              <a:rPr lang="fr-FR" baseline="0" dirty="0" smtClean="0"/>
              <a:t>  (AVANT dénutrition, dès le début </a:t>
            </a:r>
            <a:r>
              <a:rPr lang="fr-FR" baseline="0" dirty="0" err="1" smtClean="0"/>
              <a:t>hospit</a:t>
            </a:r>
            <a:r>
              <a:rPr lang="fr-FR" baseline="0" dirty="0" smtClean="0"/>
              <a:t>)</a:t>
            </a:r>
            <a:endParaRPr lang="fr-FR" dirty="0" smtClean="0"/>
          </a:p>
          <a:p>
            <a:r>
              <a:rPr lang="fr-FR" dirty="0" smtClean="0"/>
              <a:t>E </a:t>
            </a:r>
            <a:r>
              <a:rPr lang="fr-FR" dirty="0" err="1" smtClean="0"/>
              <a:t>limination</a:t>
            </a:r>
            <a:r>
              <a:rPr lang="fr-FR" dirty="0" smtClean="0"/>
              <a:t>: cesser sonde urinaire, décompte</a:t>
            </a:r>
            <a:r>
              <a:rPr lang="fr-FR" baseline="0" dirty="0" smtClean="0"/>
              <a:t> de selles, revue médicamenteuse (</a:t>
            </a:r>
            <a:r>
              <a:rPr lang="fr-FR" baseline="0" dirty="0" err="1" smtClean="0"/>
              <a:t>anticholinergique</a:t>
            </a:r>
            <a:r>
              <a:rPr lang="fr-FR" baseline="0" dirty="0" smtClean="0"/>
              <a:t>) </a:t>
            </a:r>
            <a:r>
              <a:rPr lang="fr-FR" dirty="0" smtClean="0"/>
              <a:t>    </a:t>
            </a:r>
          </a:p>
          <a:p>
            <a:r>
              <a:rPr lang="fr-FR" dirty="0" smtClean="0"/>
              <a:t>E tat cognitif: calendrier, repères, revue </a:t>
            </a:r>
            <a:r>
              <a:rPr lang="fr-FR" dirty="0" err="1" smtClean="0"/>
              <a:t>Rx</a:t>
            </a:r>
            <a:r>
              <a:rPr lang="fr-FR" dirty="0" smtClean="0"/>
              <a:t>, traiter les causes au lieu de médicamenter</a:t>
            </a:r>
            <a:r>
              <a:rPr lang="fr-FR" baseline="0" dirty="0" smtClean="0"/>
              <a:t> (cascade médicamenteuse)</a:t>
            </a:r>
            <a:r>
              <a:rPr lang="fr-FR" dirty="0" smtClean="0"/>
              <a:t> </a:t>
            </a:r>
            <a:r>
              <a:rPr lang="fr-FR" baseline="0" dirty="0" smtClean="0"/>
              <a:t>  </a:t>
            </a:r>
            <a:r>
              <a:rPr lang="fr-FR" dirty="0" smtClean="0"/>
              <a:t>  </a:t>
            </a:r>
          </a:p>
          <a:p>
            <a:r>
              <a:rPr lang="fr-FR" dirty="0" smtClean="0"/>
              <a:t>S </a:t>
            </a:r>
            <a:r>
              <a:rPr lang="fr-FR" dirty="0" err="1" smtClean="0"/>
              <a:t>ommeil</a:t>
            </a:r>
            <a:r>
              <a:rPr lang="fr-FR" dirty="0" smtClean="0"/>
              <a:t>: questionner nos</a:t>
            </a:r>
            <a:r>
              <a:rPr lang="fr-FR" baseline="0" dirty="0" smtClean="0"/>
              <a:t> patients, respecter sommeil, éviter les réveils inutiles (bilans, SV, </a:t>
            </a:r>
            <a:r>
              <a:rPr lang="fr-FR" baseline="0" dirty="0" err="1" smtClean="0"/>
              <a:t>Rx</a:t>
            </a:r>
            <a:r>
              <a:rPr lang="fr-FR" baseline="0" dirty="0" smtClean="0"/>
              <a:t>) 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représentant des </a:t>
            </a:r>
            <a:r>
              <a:rPr lang="fr-FR" i="1" u="sng" dirty="0" smtClean="0"/>
              <a:t>contextes cliniques véritables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Stephan:</a:t>
            </a:r>
            <a:r>
              <a:rPr lang="fr-FR" baseline="0" dirty="0" smtClean="0"/>
              <a:t> parkinson, confusion difficulté à la mobilisation = bandage élastique autour des jambes pour mimer démarche petits pas </a:t>
            </a:r>
          </a:p>
          <a:p>
            <a:r>
              <a:rPr lang="fr-FR" baseline="0" dirty="0" smtClean="0"/>
              <a:t>Mathieu à G: parésie bras D avec </a:t>
            </a:r>
            <a:r>
              <a:rPr lang="fr-FR" baseline="0" dirty="0" err="1" smtClean="0"/>
              <a:t>bandag</a:t>
            </a:r>
            <a:r>
              <a:rPr lang="fr-FR" baseline="0" dirty="0" smtClean="0"/>
              <a:t> = incapable de le bouger</a:t>
            </a:r>
          </a:p>
          <a:p>
            <a:r>
              <a:rPr lang="fr-FR" baseline="0" dirty="0" err="1" smtClean="0"/>
              <a:t>Marilou</a:t>
            </a:r>
            <a:r>
              <a:rPr lang="fr-FR" baseline="0" dirty="0" smtClean="0"/>
              <a:t>: idem à Mathieu mais parésie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Stéphanie: pneumonie et </a:t>
            </a:r>
            <a:r>
              <a:rPr lang="fr-FR" dirty="0" err="1" smtClean="0"/>
              <a:t>délirum</a:t>
            </a:r>
            <a:r>
              <a:rPr lang="fr-FR" dirty="0" smtClean="0"/>
              <a:t>, confusion, comment ouvrir jus? Ou elle est, bouge dans son  lit, renverse des choses</a:t>
            </a:r>
          </a:p>
          <a:p>
            <a:r>
              <a:rPr lang="fr-FR" dirty="0" smtClean="0"/>
              <a:t>Gants:</a:t>
            </a:r>
            <a:r>
              <a:rPr lang="fr-FR" baseline="0" dirty="0" smtClean="0"/>
              <a:t> mimer une diminution de la dextérité </a:t>
            </a:r>
          </a:p>
          <a:p>
            <a:r>
              <a:rPr lang="fr-FR" baseline="0" dirty="0" smtClean="0"/>
              <a:t>Stefan: tremblement</a:t>
            </a:r>
            <a:r>
              <a:rPr lang="fr-FR" dirty="0" smtClean="0"/>
              <a:t> +++,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170C-5965-7047-880C-759DC180573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EF4B90-E87B-9349-BCBC-A79875183C81}" type="datetimeFigureOut">
              <a:rPr lang="fr-FR" smtClean="0"/>
              <a:pPr/>
              <a:t>4/05/15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31888E1-AD20-B440-8ED1-2F70C80D93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82588" y="4855221"/>
            <a:ext cx="5387615" cy="1699328"/>
          </a:xfrm>
        </p:spPr>
        <p:txBody>
          <a:bodyPr>
            <a:normAutofit/>
          </a:bodyPr>
          <a:lstStyle/>
          <a:p>
            <a:pPr algn="ctr"/>
            <a:r>
              <a:rPr lang="fr-FR" sz="1700" dirty="0" err="1" smtClean="0"/>
              <a:t>Dre</a:t>
            </a:r>
            <a:r>
              <a:rPr lang="fr-FR" sz="1700" dirty="0" smtClean="0"/>
              <a:t>  Nadia </a:t>
            </a:r>
            <a:r>
              <a:rPr lang="fr-FR" sz="1700" dirty="0" err="1" smtClean="0"/>
              <a:t>Hogue</a:t>
            </a:r>
            <a:r>
              <a:rPr lang="fr-FR" sz="1700" dirty="0" smtClean="0"/>
              <a:t> (md de famille) et </a:t>
            </a:r>
          </a:p>
          <a:p>
            <a:pPr algn="ctr"/>
            <a:r>
              <a:rPr lang="fr-FR" sz="1700" dirty="0" err="1" smtClean="0"/>
              <a:t>Dre</a:t>
            </a:r>
            <a:r>
              <a:rPr lang="fr-FR" sz="1700" dirty="0" smtClean="0"/>
              <a:t> Corinne Audet (résidente 1)</a:t>
            </a:r>
          </a:p>
          <a:p>
            <a:pPr algn="ctr"/>
            <a:endParaRPr lang="fr-FR" sz="1700" dirty="0" smtClean="0"/>
          </a:p>
          <a:p>
            <a:pPr algn="ctr"/>
            <a:r>
              <a:rPr lang="fr-FR" sz="1700" dirty="0" smtClean="0"/>
              <a:t>Unité de médecine familiale </a:t>
            </a:r>
            <a:r>
              <a:rPr lang="fr-FR" sz="1700" dirty="0" err="1" smtClean="0"/>
              <a:t>St-Eustache</a:t>
            </a:r>
            <a:endParaRPr lang="fr-FR" sz="1700" dirty="0" smtClean="0"/>
          </a:p>
          <a:p>
            <a:pPr algn="ctr"/>
            <a:r>
              <a:rPr lang="fr-FR" sz="1700" dirty="0" smtClean="0"/>
              <a:t>DMFMU - 7 mai 2015</a:t>
            </a:r>
          </a:p>
          <a:p>
            <a:pPr algn="ctr"/>
            <a:endParaRPr lang="fr-FR" sz="1700" dirty="0"/>
          </a:p>
        </p:txBody>
      </p:sp>
      <p:pic>
        <p:nvPicPr>
          <p:cNvPr id="4" name="Image 3" descr="97055243_Elderly_22114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84" y="663343"/>
            <a:ext cx="1931522" cy="1286643"/>
          </a:xfrm>
          <a:prstGeom prst="rect">
            <a:avLst/>
          </a:prstGeom>
        </p:spPr>
      </p:pic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056" y="2732047"/>
            <a:ext cx="1942821" cy="12928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7436" y="1426224"/>
            <a:ext cx="40660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00" i="1" dirty="0" smtClean="0"/>
              <a:t>Le troisième </a:t>
            </a:r>
            <a:r>
              <a:rPr lang="fr-FR" sz="3700" i="1" dirty="0" smtClean="0"/>
              <a:t>âge: </a:t>
            </a:r>
          </a:p>
          <a:p>
            <a:pPr algn="ctr"/>
            <a:r>
              <a:rPr lang="fr-FR" sz="3700" i="1" dirty="0" smtClean="0"/>
              <a:t>les résidents y goûtent!</a:t>
            </a:r>
            <a:endParaRPr lang="fr-FR" sz="3700" i="1" dirty="0" smtClean="0"/>
          </a:p>
        </p:txBody>
      </p:sp>
      <p:pic>
        <p:nvPicPr>
          <p:cNvPr id="8" name="Image 7" descr="22850717-Senior-woman-holding-assorted-tablets-and-capsules-in-her-cupped-hands-conceptual-of-healthcare-for--Stock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061" y="2594289"/>
            <a:ext cx="1580009" cy="1580009"/>
          </a:xfrm>
          <a:prstGeom prst="rect">
            <a:avLst/>
          </a:prstGeom>
        </p:spPr>
      </p:pic>
      <p:pic>
        <p:nvPicPr>
          <p:cNvPr id="9" name="Image 8" descr="scabies-how-do-you-get--s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086" y="404455"/>
            <a:ext cx="1680654" cy="168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0009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083" r="-18083"/>
          <a:stretch>
            <a:fillRect/>
          </a:stretch>
        </p:blipFill>
        <p:spPr>
          <a:xfrm>
            <a:off x="1422130" y="234909"/>
            <a:ext cx="6829403" cy="3746222"/>
          </a:xfrm>
        </p:spPr>
      </p:pic>
      <p:pic>
        <p:nvPicPr>
          <p:cNvPr id="5" name="Image 4" descr="IMG_0015.jpg"/>
          <p:cNvPicPr>
            <a:picLocks noChangeAspect="1"/>
          </p:cNvPicPr>
          <p:nvPr/>
        </p:nvPicPr>
        <p:blipFill>
          <a:blip r:embed="rId4"/>
          <a:srcRect t="8219"/>
          <a:stretch>
            <a:fillRect/>
          </a:stretch>
        </p:blipFill>
        <p:spPr>
          <a:xfrm>
            <a:off x="2841685" y="4075523"/>
            <a:ext cx="3928624" cy="269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</a:t>
            </a:r>
            <a:r>
              <a:rPr lang="fr-FR" dirty="0" err="1" smtClean="0"/>
              <a:t>post-vignette</a:t>
            </a:r>
            <a:r>
              <a:rPr lang="fr-FR" dirty="0" smtClean="0"/>
              <a:t>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26865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Mini-cours</a:t>
            </a:r>
            <a:r>
              <a:rPr lang="fr-FR" dirty="0" smtClean="0"/>
              <a:t> magistral avec présentation du </a:t>
            </a:r>
            <a:r>
              <a:rPr lang="fr-FR" dirty="0" err="1" smtClean="0"/>
              <a:t>Dre</a:t>
            </a:r>
            <a:r>
              <a:rPr lang="fr-FR" dirty="0" smtClean="0"/>
              <a:t> </a:t>
            </a:r>
            <a:r>
              <a:rPr lang="fr-FR" dirty="0" err="1" smtClean="0"/>
              <a:t>Dupras</a:t>
            </a:r>
            <a:endParaRPr lang="fr-FR" dirty="0" smtClean="0"/>
          </a:p>
          <a:p>
            <a:r>
              <a:rPr lang="fr-FR" dirty="0" smtClean="0"/>
              <a:t>Intégration des Sv AINEES correspondant à chaque vignette: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A </a:t>
            </a:r>
            <a:r>
              <a:rPr lang="fr-FR" b="1" i="1" dirty="0" err="1" smtClean="0"/>
              <a:t>utonomie</a:t>
            </a:r>
            <a:endParaRPr lang="fr-FR" b="1" i="1" dirty="0" smtClean="0"/>
          </a:p>
          <a:p>
            <a:pPr lvl="2"/>
            <a:r>
              <a:rPr lang="fr-FR" dirty="0" smtClean="0"/>
              <a:t>M</a:t>
            </a:r>
            <a:r>
              <a:rPr lang="fr-FR" dirty="0" smtClean="0"/>
              <a:t>obiliser </a:t>
            </a:r>
            <a:r>
              <a:rPr lang="fr-FR" dirty="0" smtClean="0"/>
              <a:t>q </a:t>
            </a:r>
            <a:r>
              <a:rPr lang="fr-FR" dirty="0" smtClean="0"/>
              <a:t>repas </a:t>
            </a:r>
            <a:r>
              <a:rPr lang="fr-FR" dirty="0" smtClean="0"/>
              <a:t>au fauteuil, programme de marche avec physio 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I </a:t>
            </a:r>
            <a:r>
              <a:rPr lang="fr-FR" b="1" i="1" dirty="0" err="1" smtClean="0"/>
              <a:t>ntégrité</a:t>
            </a:r>
            <a:r>
              <a:rPr lang="fr-FR" b="1" i="1" dirty="0" smtClean="0"/>
              <a:t> </a:t>
            </a:r>
            <a:r>
              <a:rPr lang="fr-FR" b="1" i="1" dirty="0" smtClean="0"/>
              <a:t>peau </a:t>
            </a:r>
          </a:p>
          <a:p>
            <a:pPr lvl="2"/>
            <a:r>
              <a:rPr lang="fr-FR" dirty="0" smtClean="0"/>
              <a:t>Échelle </a:t>
            </a:r>
            <a:r>
              <a:rPr lang="fr-FR" dirty="0" smtClean="0"/>
              <a:t>de </a:t>
            </a:r>
            <a:r>
              <a:rPr lang="fr-FR" dirty="0" err="1" smtClean="0"/>
              <a:t>Braden</a:t>
            </a:r>
            <a:r>
              <a:rPr lang="fr-FR" dirty="0" smtClean="0"/>
              <a:t>, examiner notre patient, </a:t>
            </a:r>
            <a:r>
              <a:rPr lang="fr-FR" dirty="0" err="1" smtClean="0"/>
              <a:t>in.f</a:t>
            </a:r>
            <a:r>
              <a:rPr lang="fr-FR" dirty="0" smtClean="0"/>
              <a:t> </a:t>
            </a:r>
            <a:r>
              <a:rPr lang="fr-FR" dirty="0" smtClean="0"/>
              <a:t>soins de plaies PRN    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N</a:t>
            </a:r>
            <a:r>
              <a:rPr lang="fr-FR" b="1" i="1" dirty="0" smtClean="0"/>
              <a:t> </a:t>
            </a:r>
            <a:r>
              <a:rPr lang="fr-FR" b="1" i="1" dirty="0" err="1" smtClean="0"/>
              <a:t>utrition</a:t>
            </a:r>
            <a:endParaRPr lang="fr-FR" dirty="0" smtClean="0"/>
          </a:p>
          <a:p>
            <a:pPr lvl="2"/>
            <a:r>
              <a:rPr lang="fr-FR" dirty="0" smtClean="0"/>
              <a:t>É</a:t>
            </a:r>
            <a:r>
              <a:rPr lang="fr-FR" dirty="0" smtClean="0"/>
              <a:t>viter </a:t>
            </a:r>
            <a:r>
              <a:rPr lang="fr-FR" dirty="0" smtClean="0"/>
              <a:t>diète restrictive</a:t>
            </a:r>
            <a:r>
              <a:rPr lang="fr-FR" dirty="0" smtClean="0"/>
              <a:t>, </a:t>
            </a:r>
            <a:r>
              <a:rPr lang="fr-FR" dirty="0" smtClean="0"/>
              <a:t>bilan nutritionnel</a:t>
            </a:r>
            <a:r>
              <a:rPr lang="fr-FR" dirty="0" smtClean="0"/>
              <a:t> PRN+ diététiste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E </a:t>
            </a:r>
            <a:r>
              <a:rPr lang="fr-FR" b="1" i="1" dirty="0" err="1" smtClean="0"/>
              <a:t>limination</a:t>
            </a:r>
            <a:r>
              <a:rPr lang="fr-FR" b="1" i="1" dirty="0" smtClean="0"/>
              <a:t> </a:t>
            </a:r>
          </a:p>
          <a:p>
            <a:pPr lvl="2"/>
            <a:r>
              <a:rPr lang="fr-FR" dirty="0" smtClean="0"/>
              <a:t>C</a:t>
            </a:r>
            <a:r>
              <a:rPr lang="fr-FR" dirty="0" smtClean="0"/>
              <a:t>esser </a:t>
            </a:r>
            <a:r>
              <a:rPr lang="fr-FR" dirty="0" smtClean="0"/>
              <a:t>sonde urinaire, décompte de selles, revue </a:t>
            </a:r>
            <a:r>
              <a:rPr lang="fr-FR" dirty="0" smtClean="0"/>
              <a:t>médicamenteuse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E</a:t>
            </a:r>
            <a:r>
              <a:rPr lang="fr-FR" b="1" i="1" dirty="0" smtClean="0"/>
              <a:t> tat </a:t>
            </a:r>
            <a:r>
              <a:rPr lang="fr-FR" b="1" i="1" dirty="0" smtClean="0"/>
              <a:t>cognitif </a:t>
            </a:r>
          </a:p>
          <a:p>
            <a:pPr lvl="2"/>
            <a:r>
              <a:rPr lang="fr-FR" dirty="0" smtClean="0"/>
              <a:t>Calendrier, revue </a:t>
            </a:r>
            <a:r>
              <a:rPr lang="fr-FR" dirty="0" err="1" smtClean="0"/>
              <a:t>Rx</a:t>
            </a:r>
            <a:r>
              <a:rPr lang="fr-FR" dirty="0" smtClean="0"/>
              <a:t>, traiter les causes</a:t>
            </a:r>
            <a:r>
              <a:rPr lang="fr-FR" dirty="0" smtClean="0"/>
              <a:t> de délirium </a:t>
            </a:r>
          </a:p>
          <a:p>
            <a:pPr lvl="1"/>
            <a:r>
              <a:rPr lang="fr-FR" b="1" i="1" dirty="0" smtClean="0">
                <a:solidFill>
                  <a:srgbClr val="FF0000"/>
                </a:solidFill>
              </a:rPr>
              <a:t>S</a:t>
            </a:r>
            <a:r>
              <a:rPr lang="fr-FR" b="1" i="1" dirty="0" smtClean="0"/>
              <a:t> </a:t>
            </a:r>
            <a:r>
              <a:rPr lang="fr-FR" b="1" i="1" dirty="0" err="1" smtClean="0"/>
              <a:t>ommeil</a:t>
            </a:r>
            <a:endParaRPr lang="fr-FR" b="1" i="1" dirty="0" smtClean="0"/>
          </a:p>
          <a:p>
            <a:pPr lvl="2"/>
            <a:r>
              <a:rPr lang="fr-FR" dirty="0" smtClean="0"/>
              <a:t>Respecter </a:t>
            </a:r>
            <a:r>
              <a:rPr lang="fr-FR" dirty="0" smtClean="0"/>
              <a:t>sommeil, éviter les réveils inutiles (bilans, SV, </a:t>
            </a:r>
            <a:r>
              <a:rPr lang="fr-FR" dirty="0" err="1" smtClean="0"/>
              <a:t>Rx</a:t>
            </a:r>
            <a:r>
              <a:rPr lang="fr-FR" dirty="0" smtClean="0"/>
              <a:t>)</a:t>
            </a:r>
            <a:r>
              <a:rPr lang="fr-FR" dirty="0" smtClean="0"/>
              <a:t> 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Sensibiliser</a:t>
            </a:r>
          </a:p>
          <a:p>
            <a:r>
              <a:rPr lang="fr-FR" dirty="0" smtClean="0"/>
              <a:t>Impact </a:t>
            </a:r>
            <a:r>
              <a:rPr lang="fr-FR" dirty="0" smtClean="0"/>
              <a:t>rapide et concret</a:t>
            </a:r>
            <a:endParaRPr lang="fr-FR" dirty="0" smtClean="0"/>
          </a:p>
          <a:p>
            <a:r>
              <a:rPr lang="fr-FR" dirty="0" smtClean="0"/>
              <a:t>Implication dans la réduction d’évènement indésirable</a:t>
            </a:r>
          </a:p>
          <a:p>
            <a:r>
              <a:rPr lang="fr-FR" dirty="0" smtClean="0"/>
              <a:t>Individualiser</a:t>
            </a:r>
          </a:p>
          <a:p>
            <a:r>
              <a:rPr lang="fr-FR" dirty="0" smtClean="0"/>
              <a:t>Rétention à long </a:t>
            </a:r>
            <a:r>
              <a:rPr lang="fr-FR" dirty="0" smtClean="0"/>
              <a:t>terme</a:t>
            </a:r>
          </a:p>
          <a:p>
            <a:endParaRPr lang="fr-FR" dirty="0" smtClean="0"/>
          </a:p>
          <a:p>
            <a:pPr algn="ctr">
              <a:buNone/>
            </a:pPr>
            <a:r>
              <a:rPr lang="fr-FR" sz="3500" dirty="0" smtClean="0"/>
              <a:t> </a:t>
            </a:r>
            <a:r>
              <a:rPr lang="fr-FR" sz="3500" dirty="0" smtClean="0"/>
              <a:t> </a:t>
            </a:r>
            <a:r>
              <a:rPr lang="fr-FR" sz="3500" i="1" dirty="0" smtClean="0"/>
              <a:t>MERCI</a:t>
            </a:r>
            <a:r>
              <a:rPr lang="fr-FR" sz="3500" dirty="0" smtClean="0"/>
              <a:t>!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L’AAPA en soins aigus hospita</a:t>
            </a:r>
            <a:r>
              <a:rPr lang="fr-FR" dirty="0" smtClean="0"/>
              <a:t>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981200"/>
            <a:ext cx="8088119" cy="4144963"/>
          </a:xfrm>
        </p:spPr>
        <p:txBody>
          <a:bodyPr>
            <a:normAutofit/>
          </a:bodyPr>
          <a:lstStyle/>
          <a:p>
            <a:pPr algn="just"/>
            <a:r>
              <a:rPr lang="fr-FR" sz="2400" i="1" dirty="0" smtClean="0"/>
              <a:t>Qu’est-ce que c’est?</a:t>
            </a:r>
          </a:p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pproche </a:t>
            </a:r>
          </a:p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>
                <a:solidFill>
                  <a:srgbClr val="000000"/>
                </a:solidFill>
              </a:rPr>
              <a:t>daptée aux</a:t>
            </a:r>
          </a:p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P</a:t>
            </a:r>
            <a:r>
              <a:rPr lang="fr-FR" sz="2400" dirty="0" smtClean="0">
                <a:solidFill>
                  <a:srgbClr val="000000"/>
                </a:solidFill>
              </a:rPr>
              <a:t>ersonnes </a:t>
            </a:r>
          </a:p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Â</a:t>
            </a:r>
            <a:r>
              <a:rPr lang="fr-FR" sz="2400" dirty="0" smtClean="0">
                <a:solidFill>
                  <a:srgbClr val="000000"/>
                </a:solidFill>
              </a:rPr>
              <a:t>gées </a:t>
            </a:r>
          </a:p>
          <a:p>
            <a:pPr lvl="1" algn="just"/>
            <a:endParaRPr lang="fr-FR" sz="2400" dirty="0" smtClean="0"/>
          </a:p>
          <a:p>
            <a:pPr algn="just"/>
            <a:r>
              <a:rPr lang="fr-FR" sz="2400" dirty="0" smtClean="0"/>
              <a:t>Tirée de la conférence </a:t>
            </a:r>
            <a:r>
              <a:rPr lang="fr-FR" sz="2400" dirty="0" smtClean="0"/>
              <a:t>sur l'approche OPTIMAH du </a:t>
            </a:r>
            <a:r>
              <a:rPr lang="fr-FR" sz="2400" dirty="0" err="1" smtClean="0"/>
              <a:t>Dre</a:t>
            </a:r>
            <a:r>
              <a:rPr lang="fr-FR" sz="2400" dirty="0" smtClean="0"/>
              <a:t> </a:t>
            </a:r>
            <a:r>
              <a:rPr lang="fr-FR" sz="2400" dirty="0" err="1" smtClean="0"/>
              <a:t>Annik</a:t>
            </a:r>
            <a:r>
              <a:rPr lang="fr-FR" sz="2400" dirty="0" smtClean="0"/>
              <a:t> </a:t>
            </a:r>
            <a:r>
              <a:rPr lang="fr-FR" sz="2400" dirty="0" err="1" smtClean="0"/>
              <a:t>Dupras</a:t>
            </a:r>
            <a:r>
              <a:rPr lang="fr-FR" sz="2400" dirty="0" smtClean="0"/>
              <a:t>, </a:t>
            </a:r>
            <a:r>
              <a:rPr lang="fr-FR" sz="2400" dirty="0" err="1" smtClean="0"/>
              <a:t>interniste-gériatre</a:t>
            </a:r>
            <a:r>
              <a:rPr lang="fr-FR" sz="2400" dirty="0" smtClean="0"/>
              <a:t> du </a:t>
            </a:r>
            <a:r>
              <a:rPr lang="fr-FR" sz="2400" dirty="0" smtClean="0"/>
              <a:t>CHUM 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Les 75 ans et plus contribuent à </a:t>
            </a:r>
            <a:r>
              <a:rPr lang="fr-FR" dirty="0" smtClean="0">
                <a:solidFill>
                  <a:srgbClr val="FF0000"/>
                </a:solidFill>
              </a:rPr>
              <a:t>39% </a:t>
            </a:r>
            <a:r>
              <a:rPr lang="fr-FR" dirty="0" smtClean="0"/>
              <a:t>des </a:t>
            </a:r>
            <a:r>
              <a:rPr lang="fr-FR" dirty="0" err="1" smtClean="0"/>
              <a:t>journées</a:t>
            </a:r>
            <a:r>
              <a:rPr lang="fr-FR" dirty="0" smtClean="0"/>
              <a:t> d’hospitalisation en soins aigus </a:t>
            </a:r>
          </a:p>
          <a:p>
            <a:pPr algn="just"/>
            <a:r>
              <a:rPr lang="fr-FR" dirty="0" smtClean="0"/>
              <a:t>Les personnes </a:t>
            </a:r>
            <a:r>
              <a:rPr lang="fr-FR" dirty="0" err="1" smtClean="0"/>
              <a:t>âgées</a:t>
            </a:r>
            <a:r>
              <a:rPr lang="fr-FR" dirty="0" smtClean="0"/>
              <a:t> utilisent proportionnellement plus les services d’urgence et ce nombre est en croissance </a:t>
            </a:r>
          </a:p>
          <a:p>
            <a:pPr algn="just"/>
            <a:r>
              <a:rPr lang="fr-FR" dirty="0" smtClean="0"/>
              <a:t>65 ans = 17% des visites </a:t>
            </a:r>
          </a:p>
          <a:p>
            <a:pPr algn="just"/>
            <a:r>
              <a:rPr lang="fr-FR" dirty="0" smtClean="0"/>
              <a:t>75 ans = 45% des </a:t>
            </a:r>
            <a:r>
              <a:rPr lang="fr-FR" dirty="0" smtClean="0"/>
              <a:t>patients </a:t>
            </a:r>
            <a:r>
              <a:rPr lang="fr-FR" dirty="0" smtClean="0"/>
              <a:t>sur </a:t>
            </a:r>
            <a:r>
              <a:rPr lang="fr-FR" dirty="0" err="1" smtClean="0"/>
              <a:t>civières</a:t>
            </a:r>
            <a:r>
              <a:rPr lang="fr-FR" dirty="0" smtClean="0"/>
              <a:t> </a:t>
            </a:r>
          </a:p>
          <a:p>
            <a:pPr lvl="1" algn="just"/>
            <a:r>
              <a:rPr lang="fr-FR" dirty="0" smtClean="0"/>
              <a:t>* DMS sur </a:t>
            </a:r>
            <a:r>
              <a:rPr lang="fr-FR" dirty="0" err="1" smtClean="0"/>
              <a:t>civière</a:t>
            </a:r>
            <a:r>
              <a:rPr lang="fr-FR" dirty="0" smtClean="0"/>
              <a:t> : 22.3 </a:t>
            </a:r>
            <a:r>
              <a:rPr lang="fr-FR" dirty="0" smtClean="0"/>
              <a:t>heures </a:t>
            </a:r>
            <a:r>
              <a:rPr lang="fr-FR" dirty="0" smtClean="0"/>
              <a:t>* </a:t>
            </a:r>
          </a:p>
          <a:p>
            <a:pPr algn="just"/>
            <a:r>
              <a:rPr lang="fr-FR" u="sng" dirty="0" smtClean="0">
                <a:solidFill>
                  <a:srgbClr val="FF0000"/>
                </a:solidFill>
              </a:rPr>
              <a:t>Chaque heure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passée à l’urgence augmente le risque </a:t>
            </a:r>
            <a:r>
              <a:rPr lang="fr-FR" dirty="0" smtClean="0">
                <a:solidFill>
                  <a:srgbClr val="FF0000"/>
                </a:solidFill>
              </a:rPr>
              <a:t>d’événements indésirables </a:t>
            </a:r>
            <a:r>
              <a:rPr lang="fr-FR" dirty="0" smtClean="0"/>
              <a:t>de </a:t>
            </a:r>
            <a:r>
              <a:rPr lang="fr-FR" dirty="0" smtClean="0">
                <a:solidFill>
                  <a:srgbClr val="FF0000"/>
                </a:solidFill>
              </a:rPr>
              <a:t>3%</a:t>
            </a:r>
            <a:r>
              <a:rPr lang="fr-FR" dirty="0" smtClean="0"/>
              <a:t>:</a:t>
            </a:r>
          </a:p>
          <a:p>
            <a:pPr lvl="1" algn="just"/>
            <a:r>
              <a:rPr lang="fr-FR" dirty="0" smtClean="0"/>
              <a:t>Au départ: 2X + à risque (14%)</a:t>
            </a:r>
          </a:p>
          <a:p>
            <a:pPr lvl="1" algn="just"/>
            <a:r>
              <a:rPr lang="fr-FR" dirty="0" smtClean="0"/>
              <a:t>Double la durée des séjour (10 jours)</a:t>
            </a:r>
          </a:p>
          <a:p>
            <a:pPr lvl="1" algn="just"/>
            <a:r>
              <a:rPr lang="fr-FR" dirty="0" smtClean="0"/>
              <a:t>Augmente les couts de 7500$ / patient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200" dirty="0" err="1" smtClean="0"/>
              <a:t>Reconnaître</a:t>
            </a:r>
            <a:r>
              <a:rPr lang="fr-FR" sz="2200" dirty="0" smtClean="0"/>
              <a:t> </a:t>
            </a:r>
            <a:r>
              <a:rPr lang="fr-FR" sz="2200" dirty="0" smtClean="0"/>
              <a:t>les manifestations cliniques du syndrome </a:t>
            </a:r>
            <a:r>
              <a:rPr lang="fr-FR" sz="2200" dirty="0" smtClean="0"/>
              <a:t>d’immobilisation</a:t>
            </a:r>
          </a:p>
          <a:p>
            <a:pPr algn="just"/>
            <a:r>
              <a:rPr lang="fr-FR" sz="2200" dirty="0" err="1" smtClean="0"/>
              <a:t>Prévenir</a:t>
            </a:r>
            <a:r>
              <a:rPr lang="fr-FR" sz="2200" dirty="0" smtClean="0"/>
              <a:t> l’immobilisation chez ces patients </a:t>
            </a:r>
            <a:r>
              <a:rPr lang="fr-FR" sz="2200" dirty="0" err="1" smtClean="0"/>
              <a:t>âgés</a:t>
            </a:r>
            <a:r>
              <a:rPr lang="fr-FR" sz="2200" dirty="0" smtClean="0"/>
              <a:t> </a:t>
            </a:r>
          </a:p>
          <a:p>
            <a:pPr algn="just"/>
            <a:r>
              <a:rPr lang="fr-FR" sz="2200" dirty="0" smtClean="0"/>
              <a:t>Reconnaître les </a:t>
            </a:r>
            <a:r>
              <a:rPr lang="fr-FR" sz="2200" dirty="0" smtClean="0"/>
              <a:t>principaux </a:t>
            </a:r>
            <a:r>
              <a:rPr lang="fr-FR" sz="2200" dirty="0" smtClean="0"/>
              <a:t>risques </a:t>
            </a:r>
            <a:r>
              <a:rPr lang="fr-FR" sz="2200" dirty="0" err="1" smtClean="0"/>
              <a:t>liés</a:t>
            </a:r>
            <a:r>
              <a:rPr lang="fr-FR" sz="2200" dirty="0" smtClean="0"/>
              <a:t> </a:t>
            </a:r>
            <a:r>
              <a:rPr lang="fr-FR" sz="2200" dirty="0" err="1" smtClean="0"/>
              <a:t>à</a:t>
            </a:r>
            <a:r>
              <a:rPr lang="fr-FR" sz="2200" dirty="0" smtClean="0"/>
              <a:t> l’hospitalisation chez la personne </a:t>
            </a:r>
            <a:r>
              <a:rPr lang="fr-FR" sz="2200" dirty="0" err="1" smtClean="0"/>
              <a:t>âgée</a:t>
            </a:r>
            <a:r>
              <a:rPr lang="fr-FR" sz="2200" dirty="0" smtClean="0"/>
              <a:t> </a:t>
            </a:r>
            <a:endParaRPr lang="fr-FR" sz="2200" dirty="0" smtClean="0"/>
          </a:p>
          <a:p>
            <a:pPr algn="just"/>
            <a:r>
              <a:rPr lang="fr-FR" sz="2200" dirty="0" err="1" smtClean="0"/>
              <a:t>Intégrer</a:t>
            </a:r>
            <a:r>
              <a:rPr lang="fr-FR" sz="2200" dirty="0" smtClean="0"/>
              <a:t> </a:t>
            </a:r>
            <a:r>
              <a:rPr lang="fr-FR" sz="2200" dirty="0" smtClean="0"/>
              <a:t>les signes </a:t>
            </a:r>
            <a:r>
              <a:rPr lang="fr-FR" sz="2200" dirty="0" smtClean="0">
                <a:solidFill>
                  <a:srgbClr val="FF0000"/>
                </a:solidFill>
              </a:rPr>
              <a:t>AINÉES </a:t>
            </a:r>
            <a:r>
              <a:rPr lang="fr-FR" sz="2200" dirty="0" smtClean="0"/>
              <a:t>dans le suivi des personnes </a:t>
            </a:r>
            <a:r>
              <a:rPr lang="fr-FR" sz="2200" dirty="0" err="1" smtClean="0"/>
              <a:t>âgées</a:t>
            </a:r>
            <a:r>
              <a:rPr lang="fr-FR" sz="2200" dirty="0" smtClean="0"/>
              <a:t> au quotidien</a:t>
            </a:r>
            <a:r>
              <a:rPr lang="fr-FR" sz="2200" dirty="0" smtClean="0"/>
              <a:t> </a:t>
            </a:r>
            <a:endParaRPr lang="fr-F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b="1" dirty="0" smtClean="0"/>
              <a:t>Préambule par les résidents:</a:t>
            </a:r>
          </a:p>
          <a:p>
            <a:pPr lvl="2"/>
            <a:r>
              <a:rPr lang="fr-FR" dirty="0" smtClean="0"/>
              <a:t>Syndromes gériatriques </a:t>
            </a:r>
          </a:p>
          <a:p>
            <a:pPr lvl="2"/>
            <a:r>
              <a:rPr lang="fr-FR" dirty="0" smtClean="0"/>
              <a:t>Équipe multi</a:t>
            </a:r>
          </a:p>
          <a:p>
            <a:pPr lvl="2"/>
            <a:r>
              <a:rPr lang="fr-FR" dirty="0" smtClean="0"/>
              <a:t>Signes vitaux (DAVID, AINÉES)</a:t>
            </a:r>
          </a:p>
          <a:p>
            <a:pPr lvl="2">
              <a:buNone/>
            </a:pPr>
            <a:endParaRPr lang="fr-FR" dirty="0" smtClean="0"/>
          </a:p>
          <a:p>
            <a:r>
              <a:rPr lang="fr-FR" sz="2500" b="1" dirty="0" smtClean="0"/>
              <a:t>Vignettes cliniques:</a:t>
            </a:r>
            <a:endParaRPr lang="fr-FR" sz="2500" b="1" i="1" u="sng" dirty="0" smtClean="0"/>
          </a:p>
          <a:p>
            <a:pPr lvl="1"/>
            <a:r>
              <a:rPr lang="fr-FR" dirty="0" smtClean="0"/>
              <a:t>AVC avec </a:t>
            </a:r>
            <a:r>
              <a:rPr lang="fr-FR" dirty="0" err="1" smtClean="0"/>
              <a:t>plégie</a:t>
            </a:r>
            <a:r>
              <a:rPr lang="fr-FR" dirty="0" smtClean="0"/>
              <a:t> ou parésie </a:t>
            </a:r>
          </a:p>
          <a:p>
            <a:pPr lvl="1"/>
            <a:r>
              <a:rPr lang="fr-FR" dirty="0" smtClean="0"/>
              <a:t>Parkinson/ chute et </a:t>
            </a:r>
            <a:r>
              <a:rPr lang="fr-FR" dirty="0" smtClean="0"/>
              <a:t>démence</a:t>
            </a:r>
          </a:p>
          <a:p>
            <a:pPr lvl="1"/>
            <a:r>
              <a:rPr lang="fr-FR" dirty="0" smtClean="0"/>
              <a:t>Délirium</a:t>
            </a:r>
            <a:r>
              <a:rPr lang="fr-FR" dirty="0" smtClean="0"/>
              <a:t> et pneumonie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pneumonie et délirium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8645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b="1" dirty="0" smtClean="0"/>
              <a:t>MATÉRIEL</a:t>
            </a:r>
            <a:r>
              <a:rPr lang="fr-FR" dirty="0" smtClean="0"/>
              <a:t>: </a:t>
            </a:r>
          </a:p>
          <a:p>
            <a:pPr lvl="1" algn="just"/>
            <a:r>
              <a:rPr lang="fr-FR" dirty="0" smtClean="0"/>
              <a:t>Jaquette</a:t>
            </a:r>
            <a:endParaRPr lang="fr-FR" dirty="0" smtClean="0"/>
          </a:p>
          <a:p>
            <a:pPr lvl="1" algn="just"/>
            <a:r>
              <a:rPr lang="fr-FR" dirty="0" smtClean="0"/>
              <a:t>C</a:t>
            </a:r>
            <a:r>
              <a:rPr lang="fr-FR" dirty="0" smtClean="0"/>
              <a:t>ulotte incontinence</a:t>
            </a:r>
            <a:endParaRPr lang="fr-FR" dirty="0" smtClean="0"/>
          </a:p>
          <a:p>
            <a:pPr lvl="1" algn="just"/>
            <a:r>
              <a:rPr lang="fr-FR" dirty="0" smtClean="0"/>
              <a:t>P</a:t>
            </a:r>
            <a:r>
              <a:rPr lang="fr-FR" dirty="0" smtClean="0"/>
              <a:t>antoufles bleues</a:t>
            </a:r>
            <a:endParaRPr lang="fr-FR" dirty="0" smtClean="0"/>
          </a:p>
          <a:p>
            <a:pPr lvl="1" algn="just"/>
            <a:r>
              <a:rPr lang="fr-FR" dirty="0" smtClean="0"/>
              <a:t>L</a:t>
            </a:r>
            <a:r>
              <a:rPr lang="fr-FR" dirty="0" smtClean="0"/>
              <a:t>unettes </a:t>
            </a:r>
            <a:r>
              <a:rPr lang="fr-FR" dirty="0" smtClean="0"/>
              <a:t>de presbytie, bouchons oreilles</a:t>
            </a:r>
            <a:r>
              <a:rPr lang="fr-FR" dirty="0" smtClean="0"/>
              <a:t> </a:t>
            </a:r>
            <a:endParaRPr lang="fr-FR" dirty="0" smtClean="0"/>
          </a:p>
          <a:p>
            <a:pPr lvl="1" algn="just"/>
            <a:r>
              <a:rPr lang="fr-FR" dirty="0" smtClean="0"/>
              <a:t>G</a:t>
            </a:r>
            <a:r>
              <a:rPr lang="fr-FR" dirty="0" smtClean="0"/>
              <a:t>ants</a:t>
            </a:r>
          </a:p>
          <a:p>
            <a:pPr lvl="1" algn="just"/>
            <a:r>
              <a:rPr lang="fr-FR" dirty="0" smtClean="0"/>
              <a:t>C</a:t>
            </a:r>
            <a:r>
              <a:rPr lang="fr-FR" dirty="0" smtClean="0"/>
              <a:t>ivière </a:t>
            </a:r>
            <a:r>
              <a:rPr lang="fr-FR" dirty="0" smtClean="0"/>
              <a:t>avec ridelle montées</a:t>
            </a:r>
            <a:r>
              <a:rPr lang="fr-FR" dirty="0" smtClean="0"/>
              <a:t> </a:t>
            </a:r>
            <a:endParaRPr lang="fr-FR" dirty="0" smtClean="0"/>
          </a:p>
          <a:p>
            <a:pPr lvl="1" algn="just"/>
            <a:r>
              <a:rPr lang="fr-FR" dirty="0" smtClean="0"/>
              <a:t>S</a:t>
            </a:r>
            <a:r>
              <a:rPr lang="fr-FR" dirty="0" smtClean="0"/>
              <a:t>oluté </a:t>
            </a:r>
            <a:r>
              <a:rPr lang="fr-FR" dirty="0" smtClean="0"/>
              <a:t>avec tubulure</a:t>
            </a:r>
          </a:p>
          <a:p>
            <a:pPr lvl="1"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SCÉNARIO</a:t>
            </a:r>
            <a:r>
              <a:rPr lang="fr-FR" dirty="0" smtClean="0"/>
              <a:t>:</a:t>
            </a:r>
          </a:p>
          <a:p>
            <a:pPr lvl="1" algn="just"/>
            <a:r>
              <a:rPr lang="fr-FR" dirty="0" smtClean="0"/>
              <a:t>Vous êtes hospitalisé depuis quelques jours. Essoufflé, confus.</a:t>
            </a:r>
            <a:endParaRPr lang="en-GB" dirty="0" smtClean="0"/>
          </a:p>
          <a:p>
            <a:pPr lvl="1" algn="just"/>
            <a:r>
              <a:rPr lang="fr-FR" dirty="0" smtClean="0"/>
              <a:t>C’est l’heure du dîner. Personne pour vous aider à préparer votre plateau et à manger. </a:t>
            </a:r>
            <a:r>
              <a:rPr lang="fr-FR" u="sng" dirty="0" smtClean="0">
                <a:solidFill>
                  <a:srgbClr val="FF0000"/>
                </a:solidFill>
              </a:rPr>
              <a:t>Vous devez vous organiser comme vous pouvez pour vous nourrir.</a:t>
            </a:r>
            <a:endParaRPr lang="en-GB" u="sng" dirty="0" smtClean="0">
              <a:solidFill>
                <a:srgbClr val="FF0000"/>
              </a:solidFill>
            </a:endParaRPr>
          </a:p>
          <a:p>
            <a:pPr lvl="1" algn="just"/>
            <a:r>
              <a:rPr lang="fr-FR" dirty="0" smtClean="0"/>
              <a:t>Puis, se présente une envie pressante d’uriner... et pas question de vous échapper dans la culotte. Vous sonnez, et en vain, personne ne vient vous répondre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u="sng" dirty="0" smtClean="0">
                <a:solidFill>
                  <a:srgbClr val="FF0000"/>
                </a:solidFill>
              </a:rPr>
              <a:t>Vous devez donc vous organiser seul pour aller à la </a:t>
            </a:r>
            <a:r>
              <a:rPr lang="fr-FR" u="sng" dirty="0" smtClean="0">
                <a:solidFill>
                  <a:srgbClr val="FF0000"/>
                </a:solidFill>
              </a:rPr>
              <a:t>toilette.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5041" y="2962470"/>
            <a:ext cx="7556313" cy="1116106"/>
          </a:xfrm>
        </p:spPr>
        <p:txBody>
          <a:bodyPr/>
          <a:lstStyle/>
          <a:p>
            <a:r>
              <a:rPr lang="fr-FR" dirty="0" smtClean="0"/>
              <a:t>Une image vaut milles mots…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79" y="252416"/>
            <a:ext cx="4050764" cy="542445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14404" y="6600853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0" name="Espace réservé du contenu 9" descr="IMG_0007.jpg"/>
          <p:cNvPicPr>
            <a:picLocks noGrp="1" noChangeAspect="1"/>
          </p:cNvPicPr>
          <p:nvPr>
            <p:ph idx="1"/>
          </p:nvPr>
        </p:nvPicPr>
        <p:blipFill>
          <a:blip r:embed="rId4"/>
          <a:srcRect l="-72039" r="-72039"/>
          <a:stretch>
            <a:fillRect/>
          </a:stretch>
        </p:blipFill>
        <p:spPr>
          <a:xfrm>
            <a:off x="-2694275" y="1002894"/>
            <a:ext cx="10239183" cy="5616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001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2039" r="-72039"/>
          <a:stretch>
            <a:fillRect/>
          </a:stretch>
        </p:blipFill>
        <p:spPr>
          <a:xfrm>
            <a:off x="-2342453" y="843581"/>
            <a:ext cx="9015402" cy="4945336"/>
          </a:xfrm>
        </p:spPr>
      </p:pic>
      <p:pic>
        <p:nvPicPr>
          <p:cNvPr id="5" name="Image 4" descr="IMG_0016.jpg"/>
          <p:cNvPicPr>
            <a:picLocks noChangeAspect="1"/>
          </p:cNvPicPr>
          <p:nvPr/>
        </p:nvPicPr>
        <p:blipFill>
          <a:blip r:embed="rId4"/>
          <a:srcRect t="9435" b="9966"/>
          <a:stretch>
            <a:fillRect/>
          </a:stretch>
        </p:blipFill>
        <p:spPr>
          <a:xfrm>
            <a:off x="4307039" y="843581"/>
            <a:ext cx="4581894" cy="494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5028</TotalTime>
  <Words>722</Words>
  <Application>Microsoft Macintosh PowerPoint</Application>
  <PresentationFormat>Présentation à l'écran (4:3)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Avantage</vt:lpstr>
      <vt:lpstr>Diapositive 1</vt:lpstr>
      <vt:lpstr>L’AAPA en soins aigus hospitaliers</vt:lpstr>
      <vt:lpstr>Pourquoi?</vt:lpstr>
      <vt:lpstr>Objectifs </vt:lpstr>
      <vt:lpstr>Comment?  </vt:lpstr>
      <vt:lpstr>Exemple: pneumonie et délirium </vt:lpstr>
      <vt:lpstr>Une image vaut milles mots…</vt:lpstr>
      <vt:lpstr>Diapositive 8</vt:lpstr>
      <vt:lpstr>Diapositive 9</vt:lpstr>
      <vt:lpstr>Diapositive 10</vt:lpstr>
      <vt:lpstr>Retour post-vignette: </vt:lpstr>
      <vt:lpstr>En résumé…</vt:lpstr>
    </vt:vector>
  </TitlesOfParts>
  <Company>Université de Montré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L’approche Adaptée à la Personne Âgée en soins aigues hospitaliers (AAPA)</dc:title>
  <dc:creator>Corinne Audet</dc:creator>
  <cp:lastModifiedBy>Corinne Audet</cp:lastModifiedBy>
  <cp:revision>8</cp:revision>
  <dcterms:created xsi:type="dcterms:W3CDTF">2015-05-04T22:03:02Z</dcterms:created>
  <dcterms:modified xsi:type="dcterms:W3CDTF">2015-05-05T13:08:11Z</dcterms:modified>
</cp:coreProperties>
</file>