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4" r:id="rId2"/>
    <p:sldId id="300" r:id="rId3"/>
    <p:sldId id="361" r:id="rId4"/>
    <p:sldId id="357" r:id="rId5"/>
    <p:sldId id="338" r:id="rId6"/>
    <p:sldId id="336" r:id="rId7"/>
    <p:sldId id="339" r:id="rId8"/>
    <p:sldId id="340" r:id="rId9"/>
    <p:sldId id="363" r:id="rId10"/>
    <p:sldId id="365" r:id="rId11"/>
    <p:sldId id="366" r:id="rId12"/>
    <p:sldId id="350" r:id="rId13"/>
    <p:sldId id="367" r:id="rId14"/>
  </p:sldIdLst>
  <p:sldSz cx="9144000" cy="5143500" type="screen16x9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1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87569" autoAdjust="0"/>
  </p:normalViewPr>
  <p:slideViewPr>
    <p:cSldViewPr>
      <p:cViewPr>
        <p:scale>
          <a:sx n="100" d="100"/>
          <a:sy n="100" d="100"/>
        </p:scale>
        <p:origin x="1816" y="9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B1EB6-09A9-DF48-99D3-8E563994F7D8}" type="datetime1">
              <a:rPr lang="fr-CA" smtClean="0"/>
              <a:t>15-10-05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02D6F-75C6-A94B-881C-EEEF06846B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429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1FDCB800-C0A6-A643-A6EB-61060927C9DA}" type="datetime1">
              <a:rPr lang="fr-CA" smtClean="0"/>
              <a:t>15-10-05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90562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Utiliser en ambulatoire depuis 2-3 ans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644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fr-FR" sz="1200" dirty="0" smtClean="0"/>
              <a:t>Le niveau de maîtrise des compétences progresse en dessinant des trajectoires qui sont cartographiables pour le résident qui évolue normalement</a:t>
            </a:r>
          </a:p>
          <a:p>
            <a:r>
              <a:rPr lang="fr-FR" sz="1200" dirty="0" smtClean="0"/>
              <a:t>Les TDC traduisent ces trajectoires en comportements observables 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1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805F7-4E3F-3A48-AD56-154B316D4CD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22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fr-FR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fr-CA" dirty="0" smtClean="0"/>
              <a:t>Cliquez pour modifier le style des sous-titres du masque</a:t>
            </a:r>
            <a:endParaRPr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fr-FR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endParaRPr kumimoji="0" lang="fr-FR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fr-FR">
                <a:solidFill>
                  <a:schemeClr val="tx2"/>
                </a:solidFill>
              </a:defRPr>
            </a:lvl1pPr>
            <a:extLst/>
          </a:lstStyle>
          <a:p>
            <a:pPr algn="r"/>
            <a:r>
              <a:rPr kumimoji="0" lang="fr-FR" smtClean="0">
                <a:solidFill>
                  <a:schemeClr val="tx2"/>
                </a:solidFill>
              </a:rPr>
              <a:t>© 2014 Louise Authier, Normand Béland, Gilbert Sanche</a:t>
            </a:r>
            <a:endParaRPr kumimoji="0" lang="fr-FR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fr-FR">
                <a:solidFill>
                  <a:schemeClr val="tx2"/>
                </a:solidFill>
              </a:rPr>
              <a:pPr/>
              <a:t>‹#›</a:t>
            </a:fld>
            <a:endParaRPr kumimoji="0" lang="fr-FR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fr-FR" cap="all" baseline="0"/>
            </a:lvl1pPr>
            <a:extLst/>
          </a:lstStyle>
          <a:p>
            <a:pPr eaLnBrk="1" latinLnBrk="0" hangingPunct="1"/>
            <a:r>
              <a:rPr lang="fr-CA" dirty="0" smtClean="0"/>
              <a:t>Cliquez et modifiez le titre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2014 Louise Authier, Normand Béland, Gilbert Sanche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D5501-8DD4-F64B-80C9-FCECB4F8066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4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kumimoji="0" lang="fr-FR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© 2014 Louise Authier, Normand Béland, Gilbert Sanche</a:t>
            </a:r>
            <a:endParaRPr kumimoji="0" lang="fr-FR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fr-FR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fr-FR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fr-FR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fr-FR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kumimoji="0"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fr-FR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fr-FR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fr-FR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© 2014 Louise Authier, Normand Béland, Gilbert Sanche</a:t>
            </a:r>
            <a:endParaRPr kumimoji="0"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CA" smtClean="0"/>
              <a:t>Cliquez et modifiez le titre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endParaRPr kumimoji="0"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fr-FR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fr-F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© 2014 Louise Authier, Normand Béland, Gilbert Sanche</a:t>
            </a:r>
            <a:endParaRPr kumimoji="0"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fr-FR"/>
            </a:lvl1pPr>
            <a:extLst/>
          </a:lstStyle>
          <a:p>
            <a:pPr eaLnBrk="1" latinLnBrk="0" hangingPunct="1"/>
            <a:r>
              <a:rPr lang="fr-CA" smtClean="0"/>
              <a:t>Cliquez et modifiez le titre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endParaRPr kumimoji="0"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fr-FR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© 2014 Louise Authier, Normand Béland, Gilbert Sanche</a:t>
            </a:r>
            <a:endParaRPr kumimoji="0"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fr-F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kumimoji="0"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© 2014 Louise Authier, Normand Béland, Gilbert Sanche</a:t>
            </a:r>
            <a:endParaRPr kumimoji="0"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kumimoji="0"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© 2014 Louise Authier, Normand Béland, Gilbert Sanche</a:t>
            </a:r>
            <a:endParaRPr kumimoji="0"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fr-FR">
                <a:solidFill>
                  <a:schemeClr val="tx2"/>
                </a:solidFill>
              </a:rPr>
              <a:pPr/>
              <a:t>‹#›</a:t>
            </a:fld>
            <a:endParaRPr kumimoji="0" lang="fr-F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fr-FR" sz="4200" b="0"/>
            </a:lvl1pPr>
            <a:extLst/>
          </a:lstStyle>
          <a:p>
            <a:pPr eaLnBrk="1" latinLnBrk="0" hangingPunct="1"/>
            <a:r>
              <a:rPr lang="fr-CA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kumimoji="0"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© 2014 Louise Authier, Normand Béland, Gilbert Sanche</a:t>
            </a:r>
            <a:endParaRPr kumimoji="0"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fr-FR">
                <a:solidFill>
                  <a:srgbClr val="FFFFFF"/>
                </a:solidFill>
              </a:rPr>
              <a:pPr/>
              <a:t>‹#›</a:t>
            </a:fld>
            <a:endParaRPr kumimoji="0" lang="fr-FR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fr-FR" sz="1800"/>
            </a:lvl1pPr>
            <a:lvl2pPr eaLnBrk="1" latinLnBrk="0" hangingPunct="1">
              <a:buNone/>
              <a:defRPr kumimoji="0" lang="fr-FR" sz="1200"/>
            </a:lvl2pPr>
            <a:lvl3pPr eaLnBrk="1" latinLnBrk="0" hangingPunct="1">
              <a:buNone/>
              <a:defRPr kumimoji="0" lang="fr-FR" sz="1000"/>
            </a:lvl3pPr>
            <a:lvl4pPr eaLnBrk="1" latinLnBrk="0" hangingPunct="1">
              <a:buNone/>
              <a:defRPr kumimoji="0" lang="fr-FR" sz="900"/>
            </a:lvl4pPr>
            <a:lvl5pPr eaLnBrk="1" latinLnBrk="0" hangingPunct="1">
              <a:buNone/>
              <a:defRPr kumimoji="0" lang="fr-FR" sz="900"/>
            </a:lvl5pPr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fr-FR" sz="3200"/>
            </a:lvl1pPr>
            <a:extLst/>
          </a:lstStyle>
          <a:p>
            <a:pPr eaLnBrk="1" latinLnBrk="0" hangingPunct="1"/>
            <a:r>
              <a:rPr lang="fr-CA" dirty="0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fr-FR" sz="1700"/>
            </a:lvl1pPr>
            <a:lvl2pPr eaLnBrk="1" latinLnBrk="0" hangingPunct="1">
              <a:buFontTx/>
              <a:buNone/>
              <a:defRPr kumimoji="0" lang="fr-FR" sz="1200"/>
            </a:lvl2pPr>
            <a:lvl3pPr eaLnBrk="1" latinLnBrk="0" hangingPunct="1">
              <a:buFontTx/>
              <a:buNone/>
              <a:defRPr kumimoji="0" lang="fr-FR" sz="1000"/>
            </a:lvl3pPr>
            <a:lvl4pPr eaLnBrk="1" latinLnBrk="0" hangingPunct="1">
              <a:buFontTx/>
              <a:buNone/>
              <a:defRPr kumimoji="0" lang="fr-FR" sz="900"/>
            </a:lvl4pPr>
            <a:lvl5pPr eaLnBrk="1" latinLnBrk="0" hangingPunct="1">
              <a:buFontTx/>
              <a:buNone/>
              <a:defRPr kumimoji="0" lang="fr-FR" sz="900"/>
            </a:lvl5pPr>
            <a:extLst/>
          </a:lstStyle>
          <a:p>
            <a:pPr lvl="0" eaLnBrk="1" latinLnBrk="0" hangingPunct="1"/>
            <a:r>
              <a:rPr lang="fr-CA" dirty="0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fr-F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fr-CA" dirty="0" smtClean="0"/>
              <a:t>Cliquez et modifiez le titre</a:t>
            </a:r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endParaRPr kumimoji="0"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fr-FR" sz="2800"/>
            </a:lvl1pPr>
            <a:extLst/>
          </a:lstStyle>
          <a:p>
            <a:pPr algn="ctr"/>
            <a:fld id="{8F82E0A0-C266-4798-8C8F-B9F91E9DA37E}" type="slidenum">
              <a:rPr kumimoji="0" lang="fr-FR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fr-FR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r>
              <a:rPr kumimoji="0" lang="fr-FR" smtClean="0"/>
              <a:t>© 2014 Louise Authier, Normand Béland, Gilbert Sanche</a:t>
            </a:r>
            <a:endParaRPr kumimoji="0"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CA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A" dirty="0" smtClean="0"/>
              <a:t>Deuxième niveau</a:t>
            </a:r>
          </a:p>
          <a:p>
            <a:pPr lvl="2" eaLnBrk="1" latinLnBrk="0" hangingPunct="1"/>
            <a:r>
              <a:rPr kumimoji="0" lang="fr-CA" dirty="0" smtClean="0"/>
              <a:t>Troisième niveau</a:t>
            </a:r>
          </a:p>
          <a:p>
            <a:pPr lvl="3" eaLnBrk="1" latinLnBrk="0" hangingPunct="1"/>
            <a:r>
              <a:rPr kumimoji="0" lang="fr-CA" dirty="0" smtClean="0"/>
              <a:t>Quatrième niveau</a:t>
            </a:r>
          </a:p>
          <a:p>
            <a:pPr lvl="4" eaLnBrk="1" latinLnBrk="0" hangingPunct="1"/>
            <a:r>
              <a:rPr kumimoji="0" lang="fr-CA" dirty="0" smtClean="0"/>
              <a:t>Cinquième niveau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fr-FR" sz="1400">
                <a:solidFill>
                  <a:schemeClr val="tx2"/>
                </a:solidFill>
              </a:defRPr>
            </a:lvl1pPr>
            <a:extLst/>
          </a:lstStyle>
          <a:p>
            <a:endParaRPr kumimoji="0" lang="fr-FR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fr-FR" sz="1400">
                <a:solidFill>
                  <a:schemeClr val="tx2"/>
                </a:solidFill>
              </a:defRPr>
            </a:lvl1pPr>
            <a:extLst/>
          </a:lstStyle>
          <a:p>
            <a:pPr algn="r"/>
            <a:r>
              <a:rPr kumimoji="0" lang="fr-FR" sz="1400" smtClean="0">
                <a:solidFill>
                  <a:schemeClr val="tx2"/>
                </a:solidFill>
              </a:rPr>
              <a:t>© 2014 Louise Authier, Normand Béland, Gilbert Sanche</a:t>
            </a:r>
            <a:endParaRPr kumimoji="0" lang="fr-FR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fr-FR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fr-FR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fr-FR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fr-CA" dirty="0" smtClean="0"/>
              <a:t>Cliquez et modifiez le titre</a:t>
            </a:r>
            <a:endParaRPr kumimoji="0" lang="en-US" dirty="0" smtClean="0"/>
          </a:p>
        </p:txBody>
      </p:sp>
      <p:pic>
        <p:nvPicPr>
          <p:cNvPr id="2" name="Image 1" descr="UdeM_Hexa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3478"/>
            <a:ext cx="2094420" cy="987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fr-FR" sz="3600" kern="1200">
          <a:solidFill>
            <a:schemeClr val="tx2"/>
          </a:solidFill>
          <a:latin typeface="Calibri"/>
          <a:ea typeface="+mj-ea"/>
          <a:cs typeface="Calibri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fr-FR" sz="2800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fr-FR" sz="2600" kern="1200">
          <a:solidFill>
            <a:schemeClr val="tx1"/>
          </a:solidFill>
          <a:latin typeface="Calibri"/>
          <a:ea typeface="+mn-ea"/>
          <a:cs typeface="Calibri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fr-FR" sz="2300" kern="1200">
          <a:solidFill>
            <a:schemeClr val="tx1"/>
          </a:solidFill>
          <a:latin typeface="Calibri"/>
          <a:ea typeface="+mn-ea"/>
          <a:cs typeface="Calibri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fr-FR"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fr-FR"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23145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Comité urgence octobre 2015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Dr Hugues De </a:t>
            </a:r>
            <a:r>
              <a:rPr lang="fr-FR" dirty="0" err="1" smtClean="0"/>
              <a:t>Lachevrotière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sz="1800" dirty="0" smtClean="0"/>
              <a:t>(tiré d’un atelier de Dr Sanche, Dre </a:t>
            </a:r>
            <a:r>
              <a:rPr lang="fr-FR" sz="1800" dirty="0" err="1" smtClean="0"/>
              <a:t>Authier</a:t>
            </a:r>
            <a:r>
              <a:rPr lang="fr-FR" sz="1800" smtClean="0"/>
              <a:t> et Dr Béland)</a:t>
            </a:r>
            <a:endParaRPr lang="fr-FR" sz="18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FOR-T en bref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69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Son utilisation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fiche à compléter par quart de travail</a:t>
            </a:r>
          </a:p>
          <a:p>
            <a:r>
              <a:rPr lang="fr-FR" dirty="0" smtClean="0"/>
              <a:t>Choisir la fiche qui correspond au temps de la résidence</a:t>
            </a:r>
          </a:p>
          <a:p>
            <a:pPr lvl="1"/>
            <a:r>
              <a:rPr lang="fr-FR" dirty="0" smtClean="0"/>
              <a:t>On demande au résident!</a:t>
            </a:r>
          </a:p>
          <a:p>
            <a:r>
              <a:rPr lang="fr-FR" dirty="0" smtClean="0"/>
              <a:t>On cible un ou deux éléments par rétroaction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54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Son utilisation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Ne pas hésiter à documenter autant </a:t>
            </a:r>
          </a:p>
          <a:p>
            <a:pPr lvl="1"/>
            <a:r>
              <a:rPr lang="fr-FR" dirty="0"/>
              <a:t>Les éléments supérieurs ET </a:t>
            </a:r>
          </a:p>
          <a:p>
            <a:pPr lvl="1"/>
            <a:r>
              <a:rPr lang="fr-FR" dirty="0"/>
              <a:t>Les « inférieurs » pour le </a:t>
            </a:r>
            <a:r>
              <a:rPr lang="fr-FR" dirty="0" smtClean="0"/>
              <a:t>niveau</a:t>
            </a:r>
          </a:p>
          <a:p>
            <a:r>
              <a:rPr lang="fr-FR" dirty="0" smtClean="0"/>
              <a:t>Très </a:t>
            </a:r>
            <a:r>
              <a:rPr lang="fr-FR" dirty="0"/>
              <a:t>utile pour </a:t>
            </a:r>
            <a:r>
              <a:rPr lang="fr-FR" dirty="0" smtClean="0"/>
              <a:t>la compilation en vue de l’évaluation finale</a:t>
            </a:r>
          </a:p>
          <a:p>
            <a:r>
              <a:rPr lang="fr-FR" dirty="0" smtClean="0"/>
              <a:t>Formation des enseignants </a:t>
            </a:r>
            <a:r>
              <a:rPr lang="fr-FR" dirty="0" err="1" smtClean="0"/>
              <a:t>utilie</a:t>
            </a:r>
            <a:r>
              <a:rPr lang="fr-FR" dirty="0" smtClean="0"/>
              <a:t> ++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5852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 pas oublier…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La FO-R est un outil formatif</a:t>
            </a:r>
          </a:p>
          <a:p>
            <a:r>
              <a:rPr lang="fr-FR" dirty="0" smtClean="0"/>
              <a:t>On évalue les compétences et pas les indicateurs</a:t>
            </a:r>
          </a:p>
          <a:p>
            <a:r>
              <a:rPr lang="fr-FR" dirty="0" smtClean="0"/>
              <a:t>Le jugement prime : 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es indicateurs ne sont … que des indicateurs</a:t>
            </a:r>
          </a:p>
          <a:p>
            <a:pPr lvl="1"/>
            <a:r>
              <a:rPr lang="fr-FR" dirty="0" smtClean="0"/>
              <a:t>Tous les indicateurs n’y sont pas</a:t>
            </a:r>
          </a:p>
          <a:p>
            <a:r>
              <a:rPr lang="fr-FR" dirty="0" smtClean="0"/>
              <a:t>Le plus important: l’échange pédagogique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01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 évolution		</a:t>
            </a:r>
            <a:endParaRPr lang="fr-FR" dirty="0"/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931790"/>
            <a:ext cx="5102200" cy="2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2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71600" y="2067694"/>
            <a:ext cx="7123113" cy="576064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fr-FR" sz="3200" dirty="0" smtClean="0"/>
              <a:t>Pourquoi et comment?</a:t>
            </a:r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FO-R</a:t>
            </a:r>
            <a:endParaRPr lang="fr-FR" dirty="0"/>
          </a:p>
        </p:txBody>
      </p:sp>
      <p:pic>
        <p:nvPicPr>
          <p:cNvPr id="4" name="Image 3" descr="organigram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59782"/>
            <a:ext cx="40324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8138864" cy="26289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Elle informe le résident sur :</a:t>
            </a:r>
          </a:p>
          <a:p>
            <a:pPr lvl="1"/>
            <a:r>
              <a:rPr lang="fr-FR" sz="2200" dirty="0" smtClean="0"/>
              <a:t>Ce qui est bien fait</a:t>
            </a:r>
          </a:p>
          <a:p>
            <a:pPr lvl="1"/>
            <a:r>
              <a:rPr lang="fr-FR" sz="2200" dirty="0" smtClean="0"/>
              <a:t>Ce qui peut (doit) être amélioré</a:t>
            </a:r>
          </a:p>
          <a:p>
            <a:r>
              <a:rPr lang="fr-FR" sz="2400" dirty="0" smtClean="0"/>
              <a:t>Elle stimule l’autoévaluation</a:t>
            </a:r>
          </a:p>
          <a:p>
            <a:r>
              <a:rPr lang="fr-FR" sz="2400" dirty="0" smtClean="0"/>
              <a:t>Elle débouche sur un « plan pédagogique »</a:t>
            </a:r>
            <a:endParaRPr lang="fr-FR" sz="24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8354888" cy="530352"/>
          </a:xfrm>
        </p:spPr>
        <p:txBody>
          <a:bodyPr>
            <a:normAutofit/>
          </a:bodyPr>
          <a:lstStyle/>
          <a:p>
            <a:r>
              <a:rPr lang="fr-FR" sz="2400" b="0" dirty="0" smtClean="0"/>
              <a:t>La rétroaction</a:t>
            </a:r>
            <a:endParaRPr lang="fr-FR" sz="2400" b="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508104" y="2427734"/>
            <a:ext cx="3456384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 smtClean="0"/>
              <a:t>Un référentiel explicite </a:t>
            </a:r>
          </a:p>
          <a:p>
            <a:pPr algn="ctr"/>
            <a:r>
              <a:rPr lang="fr-FR" sz="2200" dirty="0" smtClean="0"/>
              <a:t>et connu de tous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1622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 lIns="68589" tIns="34295" rIns="68589" bIns="34295"/>
          <a:lstStyle/>
          <a:p>
            <a:r>
              <a:rPr lang="fr-FR" dirty="0" smtClean="0">
                <a:solidFill>
                  <a:schemeClr val="tx2"/>
                </a:solidFill>
                <a:latin typeface="Calibri" charset="0"/>
              </a:rPr>
              <a:t>Rappel</a:t>
            </a:r>
            <a:endParaRPr lang="fr-FR" dirty="0">
              <a:solidFill>
                <a:srgbClr val="1F497D"/>
              </a:solidFill>
              <a:latin typeface="Calibri" charset="0"/>
            </a:endParaRP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2913861" y="4514851"/>
            <a:ext cx="450850" cy="2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400" dirty="0"/>
              <a:t>T0</a:t>
            </a:r>
            <a:endParaRPr lang="fr-FR" sz="1400" dirty="0"/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3752061" y="4514851"/>
            <a:ext cx="316213" cy="2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/>
          <a:p>
            <a:r>
              <a:rPr lang="fr-CA" sz="1400" dirty="0"/>
              <a:t>T6</a:t>
            </a:r>
            <a:endParaRPr lang="fr-FR" sz="1400" dirty="0"/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4539460" y="4521995"/>
            <a:ext cx="415274" cy="2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/>
          <a:p>
            <a:r>
              <a:rPr lang="fr-CA" sz="1400" dirty="0"/>
              <a:t>T12</a:t>
            </a:r>
            <a:endParaRPr lang="fr-FR" sz="1400" dirty="0"/>
          </a:p>
        </p:txBody>
      </p:sp>
      <p:sp>
        <p:nvSpPr>
          <p:cNvPr id="50188" name="Rectangle 13"/>
          <p:cNvSpPr>
            <a:spLocks noChangeArrowheads="1"/>
          </p:cNvSpPr>
          <p:nvPr/>
        </p:nvSpPr>
        <p:spPr bwMode="auto">
          <a:xfrm>
            <a:off x="5276060" y="4514851"/>
            <a:ext cx="415274" cy="2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/>
          <a:p>
            <a:r>
              <a:rPr lang="fr-CA" sz="1400" dirty="0"/>
              <a:t>T18</a:t>
            </a:r>
            <a:endParaRPr lang="fr-FR" sz="1400" dirty="0"/>
          </a:p>
        </p:txBody>
      </p:sp>
      <p:sp>
        <p:nvSpPr>
          <p:cNvPr id="50189" name="Line 14"/>
          <p:cNvSpPr>
            <a:spLocks noChangeShapeType="1"/>
          </p:cNvSpPr>
          <p:nvPr/>
        </p:nvSpPr>
        <p:spPr bwMode="auto">
          <a:xfrm flipV="1">
            <a:off x="3904461" y="4229101"/>
            <a:ext cx="0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8589" tIns="34295" rIns="68589" bIns="34295"/>
          <a:lstStyle/>
          <a:p>
            <a:endParaRPr lang="fr-FR" dirty="0"/>
          </a:p>
        </p:txBody>
      </p:sp>
      <p:sp>
        <p:nvSpPr>
          <p:cNvPr id="50190" name="Line 15"/>
          <p:cNvSpPr>
            <a:spLocks noChangeShapeType="1"/>
          </p:cNvSpPr>
          <p:nvPr/>
        </p:nvSpPr>
        <p:spPr bwMode="auto">
          <a:xfrm flipV="1">
            <a:off x="4742660" y="4229101"/>
            <a:ext cx="0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8589" tIns="34295" rIns="68589" bIns="34295"/>
          <a:lstStyle/>
          <a:p>
            <a:endParaRPr lang="fr-FR" dirty="0"/>
          </a:p>
        </p:txBody>
      </p:sp>
      <p:sp>
        <p:nvSpPr>
          <p:cNvPr id="50191" name="Line 16"/>
          <p:cNvSpPr>
            <a:spLocks noChangeShapeType="1"/>
          </p:cNvSpPr>
          <p:nvPr/>
        </p:nvSpPr>
        <p:spPr bwMode="auto">
          <a:xfrm flipV="1">
            <a:off x="5504661" y="4229101"/>
            <a:ext cx="0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8589" tIns="34295" rIns="68589" bIns="34295"/>
          <a:lstStyle/>
          <a:p>
            <a:endParaRPr lang="fr-FR" dirty="0"/>
          </a:p>
        </p:txBody>
      </p:sp>
      <p:sp>
        <p:nvSpPr>
          <p:cNvPr id="50192" name="Rectangle 17"/>
          <p:cNvSpPr>
            <a:spLocks noChangeArrowheads="1"/>
          </p:cNvSpPr>
          <p:nvPr/>
        </p:nvSpPr>
        <p:spPr bwMode="auto">
          <a:xfrm>
            <a:off x="1542260" y="4114800"/>
            <a:ext cx="1600200" cy="1143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9" tIns="34295" rIns="68589" bIns="34295" anchor="ctr"/>
          <a:lstStyle/>
          <a:p>
            <a:endParaRPr lang="fr-CA" sz="1400" dirty="0"/>
          </a:p>
        </p:txBody>
      </p:sp>
      <p:sp>
        <p:nvSpPr>
          <p:cNvPr id="50193" name="Rectangle 18"/>
          <p:cNvSpPr>
            <a:spLocks noChangeArrowheads="1"/>
          </p:cNvSpPr>
          <p:nvPr/>
        </p:nvSpPr>
        <p:spPr bwMode="auto">
          <a:xfrm>
            <a:off x="3142460" y="4114800"/>
            <a:ext cx="1600200" cy="1143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9" tIns="34295" rIns="68589" bIns="34295" anchor="ctr"/>
          <a:lstStyle/>
          <a:p>
            <a:endParaRPr lang="fr-CA" sz="1400" dirty="0"/>
          </a:p>
        </p:txBody>
      </p:sp>
      <p:sp>
        <p:nvSpPr>
          <p:cNvPr id="50194" name="Rectangle 19"/>
          <p:cNvSpPr>
            <a:spLocks noChangeArrowheads="1"/>
          </p:cNvSpPr>
          <p:nvPr/>
        </p:nvSpPr>
        <p:spPr bwMode="auto">
          <a:xfrm>
            <a:off x="4742661" y="4114800"/>
            <a:ext cx="1600200" cy="1143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9" tIns="34295" rIns="68589" bIns="34295" anchor="ctr"/>
          <a:lstStyle/>
          <a:p>
            <a:endParaRPr lang="fr-CA" sz="1400" dirty="0"/>
          </a:p>
        </p:txBody>
      </p:sp>
      <p:sp>
        <p:nvSpPr>
          <p:cNvPr id="50195" name="Rectangle 20"/>
          <p:cNvSpPr>
            <a:spLocks noChangeArrowheads="1"/>
          </p:cNvSpPr>
          <p:nvPr/>
        </p:nvSpPr>
        <p:spPr bwMode="auto">
          <a:xfrm>
            <a:off x="6342860" y="4114800"/>
            <a:ext cx="1600200" cy="114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9" tIns="34295" rIns="68589" bIns="34295" anchor="ctr"/>
          <a:lstStyle/>
          <a:p>
            <a:endParaRPr lang="fr-CA" sz="1400" dirty="0"/>
          </a:p>
        </p:txBody>
      </p:sp>
      <p:sp>
        <p:nvSpPr>
          <p:cNvPr id="50196" name="Rectangle 21"/>
          <p:cNvSpPr>
            <a:spLocks noChangeArrowheads="1"/>
          </p:cNvSpPr>
          <p:nvPr/>
        </p:nvSpPr>
        <p:spPr bwMode="auto">
          <a:xfrm>
            <a:off x="6038061" y="4514851"/>
            <a:ext cx="415274" cy="2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/>
          <a:p>
            <a:pPr eaLnBrk="0" hangingPunct="0"/>
            <a:r>
              <a:rPr lang="fr-CA" sz="1400" dirty="0"/>
              <a:t>T24</a:t>
            </a:r>
          </a:p>
        </p:txBody>
      </p:sp>
      <p:sp>
        <p:nvSpPr>
          <p:cNvPr id="50197" name="Line 22"/>
          <p:cNvSpPr>
            <a:spLocks noChangeShapeType="1"/>
          </p:cNvSpPr>
          <p:nvPr/>
        </p:nvSpPr>
        <p:spPr bwMode="auto">
          <a:xfrm flipV="1">
            <a:off x="6342861" y="4229101"/>
            <a:ext cx="0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8589" tIns="34295" rIns="68589" bIns="34295"/>
          <a:lstStyle/>
          <a:p>
            <a:endParaRPr lang="fr-FR" dirty="0"/>
          </a:p>
        </p:txBody>
      </p:sp>
      <p:sp>
        <p:nvSpPr>
          <p:cNvPr id="50198" name="Line 23"/>
          <p:cNvSpPr>
            <a:spLocks noChangeShapeType="1"/>
          </p:cNvSpPr>
          <p:nvPr/>
        </p:nvSpPr>
        <p:spPr bwMode="auto">
          <a:xfrm flipV="1">
            <a:off x="3142460" y="422910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8589" tIns="34295" rIns="68589" bIns="34295"/>
          <a:lstStyle/>
          <a:p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879337"/>
              </p:ext>
            </p:extLst>
          </p:nvPr>
        </p:nvGraphicFramePr>
        <p:xfrm>
          <a:off x="1043608" y="1563638"/>
          <a:ext cx="7278200" cy="2316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36336"/>
                <a:gridCol w="2107732"/>
                <a:gridCol w="4134132"/>
              </a:tblGrid>
              <a:tr h="27813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Jalons</a:t>
                      </a:r>
                      <a:endParaRPr lang="fr-FR" sz="14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Moments</a:t>
                      </a:r>
                      <a:endParaRPr lang="fr-FR" sz="1400" dirty="0"/>
                    </a:p>
                  </a:txBody>
                  <a:tcPr marL="68598" marR="68598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Des balises claires pour </a:t>
                      </a:r>
                      <a:endParaRPr lang="fr-FR" sz="1400" dirty="0"/>
                    </a:p>
                  </a:txBody>
                  <a:tcPr marL="68598" marR="68598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fr-FR" sz="1500" dirty="0" smtClean="0"/>
                        <a:t>T0</a:t>
                      </a:r>
                      <a:endParaRPr lang="fr-FR" sz="1500" dirty="0"/>
                    </a:p>
                  </a:txBody>
                  <a:tcPr marL="68598" marR="68598" marT="34290" marB="34290"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Début de résidence</a:t>
                      </a:r>
                      <a:endParaRPr lang="fr-FR" sz="1200" dirty="0">
                        <a:latin typeface="+mn-lt"/>
                      </a:endParaRPr>
                    </a:p>
                  </a:txBody>
                  <a:tcPr marL="68598" marR="68598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Définir le niveau de maîtrise attendu pour l’admission dans le programme</a:t>
                      </a:r>
                      <a:endParaRPr lang="fr-FR" sz="1200" dirty="0" smtClean="0">
                        <a:latin typeface="+mn-lt"/>
                      </a:endParaRPr>
                    </a:p>
                  </a:txBody>
                  <a:tcPr marL="68598" marR="68598" marT="34290" marB="34290" anchor="ctr"/>
                </a:tc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fr-FR" sz="1500" dirty="0" smtClean="0"/>
                        <a:t>T6</a:t>
                      </a:r>
                      <a:endParaRPr lang="fr-FR" sz="1500" dirty="0"/>
                    </a:p>
                  </a:txBody>
                  <a:tcPr marL="68598" marR="68598" marT="34290" marB="34290"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Après</a:t>
                      </a:r>
                      <a:r>
                        <a:rPr lang="fr-FR" sz="1200" baseline="0" dirty="0" smtClean="0"/>
                        <a:t> 6 mois de résidence</a:t>
                      </a:r>
                      <a:endParaRPr lang="fr-FR" sz="1200" dirty="0"/>
                    </a:p>
                  </a:txBody>
                  <a:tcPr marL="68598" marR="68598" marT="34290" marB="34290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Dépister précocement les résidents en difficulté</a:t>
                      </a:r>
                      <a:endParaRPr lang="fr-FR" sz="1200" dirty="0" smtClean="0">
                        <a:latin typeface="Calibri" charset="0"/>
                      </a:endParaRPr>
                    </a:p>
                  </a:txBody>
                  <a:tcPr marL="68598" marR="68598"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fr-FR" sz="1500" dirty="0" smtClean="0"/>
                        <a:t>T12</a:t>
                      </a:r>
                      <a:endParaRPr lang="fr-FR" sz="1500" dirty="0"/>
                    </a:p>
                  </a:txBody>
                  <a:tcPr marL="68598" marR="68598" marT="34290" marB="34290"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Après 12 mois de résidence</a:t>
                      </a:r>
                      <a:endParaRPr lang="fr-FR" sz="1200" dirty="0"/>
                    </a:p>
                  </a:txBody>
                  <a:tcPr marL="68598" marR="68598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Définir le niveau de maîtrise pour passer en R2 et conférer une plus grande autonomie</a:t>
                      </a:r>
                      <a:endParaRPr lang="fr-FR" sz="1200" dirty="0" smtClean="0">
                        <a:latin typeface="Calibri" charset="0"/>
                      </a:endParaRPr>
                    </a:p>
                  </a:txBody>
                  <a:tcPr marL="68598" marR="68598" marT="34290" marB="34290" anchor="ctr"/>
                </a:tc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fr-FR" sz="1500" dirty="0" smtClean="0"/>
                        <a:t>T18</a:t>
                      </a:r>
                      <a:endParaRPr lang="fr-FR" sz="1500" dirty="0"/>
                    </a:p>
                  </a:txBody>
                  <a:tcPr marL="68598" marR="68598" marT="34290" marB="34290"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Après 18 mois de résidence</a:t>
                      </a:r>
                      <a:endParaRPr lang="fr-FR" sz="1200" dirty="0"/>
                    </a:p>
                  </a:txBody>
                  <a:tcPr marL="68598" marR="68598" marT="34290" marB="34290"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Définir le niveau de maîtrise pour recommander l’inscription à l’examen de certification</a:t>
                      </a:r>
                      <a:endParaRPr lang="fr-FR" sz="1200" dirty="0"/>
                    </a:p>
                  </a:txBody>
                  <a:tcPr marL="68598" marR="68598" marT="34290" marB="34290" anchor="ctr"/>
                </a:tc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fr-FR" sz="1500" dirty="0" smtClean="0"/>
                        <a:t>T24</a:t>
                      </a:r>
                      <a:endParaRPr lang="fr-FR" sz="1500" dirty="0"/>
                    </a:p>
                  </a:txBody>
                  <a:tcPr marL="68598" marR="68598" marT="34290" marB="34290"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Après 24 mois de résidence</a:t>
                      </a:r>
                      <a:endParaRPr lang="fr-FR" sz="1200" dirty="0"/>
                    </a:p>
                  </a:txBody>
                  <a:tcPr marL="68598" marR="68598" marT="34290" marB="34290" anchor="ctr"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Définir le niveau de maîtrise pour valider la</a:t>
                      </a:r>
                      <a:r>
                        <a:rPr lang="fr-FR" sz="1200" baseline="0" dirty="0" smtClean="0"/>
                        <a:t> réussite de la formation</a:t>
                      </a:r>
                      <a:endParaRPr lang="fr-FR" sz="1200" dirty="0"/>
                    </a:p>
                  </a:txBody>
                  <a:tcPr marL="68598" marR="68598" marT="34290" marB="34290"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885250" y="4286250"/>
            <a:ext cx="735073" cy="284703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fr-FR" sz="1400" dirty="0"/>
              <a:t>Externat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5606" y="4286250"/>
            <a:ext cx="1428136" cy="253916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fr-FR" sz="1200" dirty="0"/>
              <a:t>Médecin en exercice</a:t>
            </a:r>
          </a:p>
        </p:txBody>
      </p:sp>
    </p:spTree>
    <p:extLst>
      <p:ext uri="{BB962C8B-B14F-4D97-AF65-F5344CB8AC3E}">
        <p14:creationId xmlns:p14="http://schemas.microsoft.com/office/powerpoint/2010/main" val="184151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besoins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fiche d’observation-rétroaction :</a:t>
            </a:r>
          </a:p>
          <a:p>
            <a:pPr lvl="1"/>
            <a:r>
              <a:rPr lang="fr-FR" dirty="0" smtClean="0"/>
              <a:t>«Universelle» :</a:t>
            </a:r>
          </a:p>
          <a:p>
            <a:pPr lvl="2"/>
            <a:r>
              <a:rPr lang="fr-FR" dirty="0" smtClean="0"/>
              <a:t>Un vocabulaire commun</a:t>
            </a:r>
          </a:p>
          <a:p>
            <a:pPr lvl="2"/>
            <a:r>
              <a:rPr lang="fr-FR" dirty="0" smtClean="0"/>
              <a:t>Un même référentiel (les TDC)</a:t>
            </a:r>
          </a:p>
          <a:p>
            <a:pPr lvl="2"/>
            <a:r>
              <a:rPr lang="fr-FR" dirty="0" smtClean="0"/>
              <a:t>Utilisable sans planification préalable</a:t>
            </a:r>
          </a:p>
          <a:p>
            <a:pPr lvl="2"/>
            <a:r>
              <a:rPr lang="fr-FR" dirty="0" smtClean="0"/>
              <a:t>Utilisable pour une entrevue, une partie d’entrevue, un examen, une plage clinique…</a:t>
            </a:r>
          </a:p>
        </p:txBody>
      </p:sp>
    </p:spTree>
    <p:extLst>
      <p:ext uri="{BB962C8B-B14F-4D97-AF65-F5344CB8AC3E}">
        <p14:creationId xmlns:p14="http://schemas.microsoft.com/office/powerpoint/2010/main" val="17785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besoins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fiche d’observation-rétroaction :</a:t>
            </a:r>
          </a:p>
          <a:p>
            <a:pPr lvl="1"/>
            <a:r>
              <a:rPr lang="fr-FR" dirty="0" smtClean="0"/>
              <a:t>Conviviale (1 page recto-verso)</a:t>
            </a:r>
          </a:p>
          <a:p>
            <a:pPr lvl="1"/>
            <a:r>
              <a:rPr lang="fr-FR" dirty="0" smtClean="0"/>
              <a:t>Qui aide les superviseurs à donner une rétroaction:</a:t>
            </a:r>
          </a:p>
          <a:p>
            <a:pPr lvl="2"/>
            <a:r>
              <a:rPr lang="fr-FR" dirty="0" smtClean="0"/>
              <a:t>Descriptive, en proposant des « mots pour le dire »</a:t>
            </a:r>
          </a:p>
          <a:p>
            <a:pPr lvl="2"/>
            <a:r>
              <a:rPr lang="fr-FR" dirty="0" smtClean="0"/>
              <a:t>Adaptée au niveau de formation du résident</a:t>
            </a:r>
          </a:p>
          <a:p>
            <a:pPr lvl="2"/>
            <a:r>
              <a:rPr lang="fr-FR" dirty="0" smtClean="0"/>
              <a:t>Portant sur toutes les compétences et pas seulement sur l’expertise</a:t>
            </a:r>
          </a:p>
        </p:txBody>
      </p:sp>
    </p:spTree>
    <p:extLst>
      <p:ext uri="{BB962C8B-B14F-4D97-AF65-F5344CB8AC3E}">
        <p14:creationId xmlns:p14="http://schemas.microsoft.com/office/powerpoint/2010/main" val="21300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re 1"/>
          <p:cNvSpPr>
            <a:spLocks noGrp="1"/>
          </p:cNvSpPr>
          <p:nvPr>
            <p:ph type="title"/>
          </p:nvPr>
        </p:nvSpPr>
        <p:spPr/>
        <p:txBody>
          <a:bodyPr lIns="68589" tIns="34295" rIns="68589" bIns="34295">
            <a:normAutofit/>
          </a:bodyPr>
          <a:lstStyle/>
          <a:p>
            <a:r>
              <a:rPr lang="fr-FR" sz="3000" dirty="0" smtClean="0">
                <a:latin typeface="Calibri" charset="0"/>
              </a:rPr>
              <a:t>La fiche d’observation-rétroaction (FO-R)</a:t>
            </a:r>
            <a:endParaRPr lang="fr-FR" sz="3000" dirty="0">
              <a:latin typeface="Calibri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lIns="68589" tIns="34295" rIns="68589" bIns="34295">
            <a:normAutofit/>
          </a:bodyPr>
          <a:lstStyle/>
          <a:p>
            <a:pPr>
              <a:defRPr/>
            </a:pPr>
            <a:r>
              <a:rPr lang="fr-FR" dirty="0" smtClean="0">
                <a:latin typeface="Calibri"/>
                <a:cs typeface="Calibri"/>
              </a:rPr>
              <a:t>Un outil :</a:t>
            </a:r>
          </a:p>
          <a:p>
            <a:pPr lvl="1">
              <a:defRPr/>
            </a:pPr>
            <a:r>
              <a:rPr lang="fr-FR" sz="2000" dirty="0" smtClean="0"/>
              <a:t>Contextualisé par :</a:t>
            </a:r>
          </a:p>
          <a:p>
            <a:pPr lvl="2">
              <a:defRPr/>
            </a:pPr>
            <a:r>
              <a:rPr lang="fr-FR" sz="1700" dirty="0"/>
              <a:t>C</a:t>
            </a:r>
            <a:r>
              <a:rPr lang="fr-FR" sz="1700" dirty="0" smtClean="0"/>
              <a:t>ontexte de soins</a:t>
            </a:r>
          </a:p>
          <a:p>
            <a:pPr lvl="2">
              <a:defRPr/>
            </a:pPr>
            <a:r>
              <a:rPr lang="fr-FR" sz="1700" dirty="0"/>
              <a:t>T</a:t>
            </a:r>
            <a:r>
              <a:rPr lang="fr-FR" sz="1700" dirty="0" smtClean="0"/>
              <a:t>emps-jalon</a:t>
            </a:r>
          </a:p>
          <a:p>
            <a:pPr lvl="1">
              <a:defRPr/>
            </a:pPr>
            <a:endParaRPr lang="fr-FR" sz="2000" dirty="0" smtClean="0">
              <a:latin typeface="Calibri" charset="0"/>
            </a:endParaRPr>
          </a:p>
          <a:p>
            <a:pPr lvl="1">
              <a:defRPr/>
            </a:pPr>
            <a:r>
              <a:rPr lang="fr-FR" sz="2000" dirty="0" smtClean="0">
                <a:latin typeface="Calibri" charset="0"/>
              </a:rPr>
              <a:t>Qui stimule </a:t>
            </a:r>
            <a:r>
              <a:rPr lang="fr-FR" sz="2000" dirty="0">
                <a:latin typeface="Calibri" charset="0"/>
              </a:rPr>
              <a:t>la réflexion et l’échange entre le résident et le </a:t>
            </a:r>
            <a:r>
              <a:rPr lang="fr-FR" sz="2000" dirty="0" smtClean="0">
                <a:latin typeface="Calibri" charset="0"/>
              </a:rPr>
              <a:t>superviseur</a:t>
            </a:r>
            <a:endParaRPr lang="fr-FR" sz="2000" dirty="0">
              <a:latin typeface="Calibri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707904" y="2000250"/>
            <a:ext cx="1264250" cy="42748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131840" y="4083918"/>
            <a:ext cx="1728192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ccolade ouvrante 9"/>
          <p:cNvSpPr/>
          <p:nvPr/>
        </p:nvSpPr>
        <p:spPr>
          <a:xfrm>
            <a:off x="5004048" y="1491630"/>
            <a:ext cx="228660" cy="10858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89" tIns="34295" rIns="68589" bIns="34295" rtlCol="0" anchor="ctr"/>
          <a:lstStyle/>
          <a:p>
            <a:pPr algn="ctr"/>
            <a:endParaRPr lang="fr-FR"/>
          </a:p>
        </p:txBody>
      </p:sp>
      <p:sp>
        <p:nvSpPr>
          <p:cNvPr id="11" name="Accolade ouvrante 10"/>
          <p:cNvSpPr/>
          <p:nvPr/>
        </p:nvSpPr>
        <p:spPr>
          <a:xfrm>
            <a:off x="5004048" y="3003798"/>
            <a:ext cx="228660" cy="18859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89" tIns="34295" rIns="68589" bIns="34295" rtlCol="0" anchor="ctr"/>
          <a:lstStyle/>
          <a:p>
            <a:pPr algn="ctr"/>
            <a:endParaRPr lang="fr-FR"/>
          </a:p>
        </p:txBody>
      </p:sp>
      <p:pic>
        <p:nvPicPr>
          <p:cNvPr id="12" name="Espace réservé du contenu 3" descr="Capture d'écra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17"/>
          <a:stretch/>
        </p:blipFill>
        <p:spPr>
          <a:xfrm>
            <a:off x="5436096" y="1419622"/>
            <a:ext cx="2965428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re 1"/>
          <p:cNvSpPr>
            <a:spLocks noGrp="1"/>
          </p:cNvSpPr>
          <p:nvPr>
            <p:ph type="title"/>
          </p:nvPr>
        </p:nvSpPr>
        <p:spPr/>
        <p:txBody>
          <a:bodyPr lIns="68589" tIns="34295" rIns="68589" bIns="34295">
            <a:normAutofit/>
          </a:bodyPr>
          <a:lstStyle/>
          <a:p>
            <a:r>
              <a:rPr lang="fr-FR" sz="3000" dirty="0">
                <a:latin typeface="Calibri" charset="0"/>
              </a:rPr>
              <a:t>La fiche d’observation-rétroaction (FO-R)</a:t>
            </a:r>
          </a:p>
        </p:txBody>
      </p:sp>
      <p:sp>
        <p:nvSpPr>
          <p:cNvPr id="78850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11560" y="1347614"/>
            <a:ext cx="4466456" cy="3595463"/>
          </a:xfrm>
          <a:prstGeom prst="rect">
            <a:avLst/>
          </a:prstGeom>
        </p:spPr>
        <p:txBody>
          <a:bodyPr lIns="68589" tIns="34295" rIns="68589" bIns="34295">
            <a:normAutofit/>
          </a:bodyPr>
          <a:lstStyle/>
          <a:p>
            <a:r>
              <a:rPr lang="fr-FR" sz="2200" dirty="0" smtClean="0">
                <a:latin typeface="Calibri" charset="0"/>
              </a:rPr>
              <a:t>Les mots pour donner une rétroaction </a:t>
            </a:r>
            <a:r>
              <a:rPr lang="fr-FR" sz="2200" dirty="0" smtClean="0"/>
              <a:t>:</a:t>
            </a:r>
            <a:endParaRPr lang="fr-FR" sz="2200" dirty="0"/>
          </a:p>
          <a:p>
            <a:pPr lvl="1">
              <a:defRPr/>
            </a:pPr>
            <a:r>
              <a:rPr lang="fr-FR" sz="1800" dirty="0" smtClean="0">
                <a:cs typeface="Calibri"/>
              </a:rPr>
              <a:t>Descriptive</a:t>
            </a:r>
            <a:endParaRPr lang="fr-FR" sz="1800" dirty="0">
              <a:cs typeface="Calibri"/>
            </a:endParaRPr>
          </a:p>
          <a:p>
            <a:pPr lvl="1">
              <a:defRPr/>
            </a:pPr>
            <a:r>
              <a:rPr lang="fr-FR" sz="1800" dirty="0">
                <a:cs typeface="Calibri"/>
              </a:rPr>
              <a:t>Adaptée au niveau de formation du résident</a:t>
            </a:r>
          </a:p>
          <a:p>
            <a:pPr lvl="1">
              <a:defRPr/>
            </a:pPr>
            <a:r>
              <a:rPr lang="fr-FR" sz="1800" dirty="0">
                <a:cs typeface="Calibri"/>
              </a:rPr>
              <a:t>Portant sur toutes les compétences et pas seulement sur l’expertise</a:t>
            </a:r>
          </a:p>
          <a:p>
            <a:endParaRPr lang="fr-FR" sz="2000" dirty="0" smtClean="0">
              <a:latin typeface="Calibri" charset="0"/>
            </a:endParaRPr>
          </a:p>
        </p:txBody>
      </p:sp>
      <p:pic>
        <p:nvPicPr>
          <p:cNvPr id="3" name="Espace réservé du contenu 2" descr="Fiche O-R verso 01-2013.pdf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1" r="8335" b="6648"/>
          <a:stretch/>
        </p:blipFill>
        <p:spPr>
          <a:xfrm>
            <a:off x="5580112" y="1298780"/>
            <a:ext cx="2952328" cy="3660149"/>
          </a:xfrm>
          <a:prstGeom prst="rect">
            <a:avLst/>
          </a:prstGeom>
        </p:spPr>
      </p:pic>
      <p:sp>
        <p:nvSpPr>
          <p:cNvPr id="6" name="Accolade ouvrante 5"/>
          <p:cNvSpPr/>
          <p:nvPr/>
        </p:nvSpPr>
        <p:spPr>
          <a:xfrm>
            <a:off x="5436096" y="1491630"/>
            <a:ext cx="360040" cy="27363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89" tIns="34295" rIns="68589" bIns="34295" rtlCol="0" anchor="ctr"/>
          <a:lstStyle/>
          <a:p>
            <a:pPr algn="ctr"/>
            <a:endParaRPr lang="fr-FR"/>
          </a:p>
        </p:txBody>
      </p:sp>
      <p:sp>
        <p:nvSpPr>
          <p:cNvPr id="7" name="Accolade ouvrante 6"/>
          <p:cNvSpPr/>
          <p:nvPr/>
        </p:nvSpPr>
        <p:spPr>
          <a:xfrm>
            <a:off x="5580112" y="4443958"/>
            <a:ext cx="228660" cy="342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8589" tIns="34295" rIns="68589" bIns="34295"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139952" y="2139702"/>
            <a:ext cx="108012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Son utilisation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Porter un jugement global à partir de l’observation réalisée</a:t>
            </a:r>
          </a:p>
          <a:p>
            <a:pPr lvl="1"/>
            <a:r>
              <a:rPr lang="fr-FR" sz="2000" dirty="0" smtClean="0"/>
              <a:t>Ce qui est bien</a:t>
            </a:r>
          </a:p>
          <a:p>
            <a:pPr lvl="1"/>
            <a:r>
              <a:rPr lang="fr-FR" sz="2000" dirty="0" smtClean="0"/>
              <a:t>Ce qui doit (peut) être amélioré</a:t>
            </a:r>
          </a:p>
          <a:p>
            <a:pPr lvl="1"/>
            <a:r>
              <a:rPr lang="fr-FR" sz="2000" dirty="0" smtClean="0"/>
              <a:t>Des stratégies pour s’améliorer</a:t>
            </a:r>
          </a:p>
          <a:p>
            <a:r>
              <a:rPr lang="fr-FR" sz="2400" dirty="0" smtClean="0"/>
              <a:t>Valider les mots pour le dire au verso</a:t>
            </a:r>
          </a:p>
          <a:p>
            <a:r>
              <a:rPr lang="fr-FR" sz="2400" dirty="0" smtClean="0"/>
              <a:t>Échanger avec le résident</a:t>
            </a:r>
          </a:p>
          <a:p>
            <a:r>
              <a:rPr lang="fr-FR" sz="2400" dirty="0" smtClean="0"/>
              <a:t>Cocher ce qui a fait l’objet de la rétroaction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523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 pour écran lar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écran large.potx</Template>
  <TotalTime>0</TotalTime>
  <Words>456</Words>
  <Application>Microsoft Macintosh PowerPoint</Application>
  <PresentationFormat>Présentation à l'écran (16:9)</PresentationFormat>
  <Paragraphs>101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Wingdings</vt:lpstr>
      <vt:lpstr>Wingdings 2</vt:lpstr>
      <vt:lpstr>Présentation pour écran large</vt:lpstr>
      <vt:lpstr>FOR-T en bref</vt:lpstr>
      <vt:lpstr>La FO-R</vt:lpstr>
      <vt:lpstr>Rappels</vt:lpstr>
      <vt:lpstr>Rappel</vt:lpstr>
      <vt:lpstr>Nos besoins</vt:lpstr>
      <vt:lpstr>Nos besoins</vt:lpstr>
      <vt:lpstr>La fiche d’observation-rétroaction (FO-R)</vt:lpstr>
      <vt:lpstr>La fiche d’observation-rétroaction (FO-R)</vt:lpstr>
      <vt:lpstr>Son utilisation</vt:lpstr>
      <vt:lpstr>Son utilisation</vt:lpstr>
      <vt:lpstr>Son utilisation</vt:lpstr>
      <vt:lpstr>Ne pas oublier…</vt:lpstr>
      <vt:lpstr>En évolution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2015-10-05T19:27:13Z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1036</vt:i4>
  </property>
  <property fmtid="{D5CDD505-2E9C-101B-9397-08002B2CF9AE}" pid="3" name="_Version">
    <vt:lpwstr>12.0.4518</vt:lpwstr>
  </property>
</Properties>
</file>