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88" r:id="rId4"/>
    <p:sldId id="293" r:id="rId5"/>
    <p:sldId id="294" r:id="rId6"/>
    <p:sldId id="295" r:id="rId7"/>
    <p:sldId id="296" r:id="rId8"/>
    <p:sldId id="259" r:id="rId9"/>
    <p:sldId id="297" r:id="rId10"/>
    <p:sldId id="289" r:id="rId11"/>
    <p:sldId id="274" r:id="rId12"/>
    <p:sldId id="275" r:id="rId13"/>
    <p:sldId id="276" r:id="rId14"/>
    <p:sldId id="283" r:id="rId15"/>
    <p:sldId id="278" r:id="rId16"/>
    <p:sldId id="279" r:id="rId17"/>
    <p:sldId id="281" r:id="rId18"/>
    <p:sldId id="280" r:id="rId19"/>
    <p:sldId id="277" r:id="rId20"/>
    <p:sldId id="282" r:id="rId21"/>
    <p:sldId id="284" r:id="rId22"/>
    <p:sldId id="285" r:id="rId23"/>
    <p:sldId id="287" r:id="rId24"/>
    <p:sldId id="292" r:id="rId25"/>
    <p:sldId id="290" r:id="rId26"/>
    <p:sldId id="291" r:id="rId2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86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defTabSz="914400" fontAlgn="base">
              <a:spcBef>
                <a:spcPct val="0"/>
              </a:spcBef>
              <a:spcAft>
                <a:spcPct val="0"/>
              </a:spcAft>
            </a:pPr>
            <a:endParaRPr lang="fr-FR">
              <a:solidFill>
                <a:srgbClr val="000000"/>
              </a:solidFill>
              <a:latin typeface="Arial" charset="0"/>
              <a:ea typeface="ＭＳ Ｐゴシック" charset="0"/>
              <a:cs typeface="ＭＳ Ｐゴシック"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5613"/>
            <a:ext cx="9145588" cy="640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ctrTitle"/>
          </p:nvPr>
        </p:nvSpPr>
        <p:spPr>
          <a:xfrm>
            <a:off x="4114800" y="914400"/>
            <a:ext cx="4724400" cy="1143000"/>
          </a:xfrm>
        </p:spPr>
        <p:txBody>
          <a:bodyPr/>
          <a:lstStyle>
            <a:lvl1pPr>
              <a:defRPr sz="2800">
                <a:latin typeface="B Frutiger Bold" charset="0"/>
              </a:defRPr>
            </a:lvl1pPr>
          </a:lstStyle>
          <a:p>
            <a:pPr lvl="0"/>
            <a:r>
              <a:rPr lang="fr-CA" noProof="0" smtClean="0"/>
              <a:t>Cliquez et modifiez le titre</a:t>
            </a:r>
            <a:endParaRPr lang="en-US" noProof="0" smtClean="0"/>
          </a:p>
        </p:txBody>
      </p:sp>
      <p:sp>
        <p:nvSpPr>
          <p:cNvPr id="5125" name="Rectangle 5"/>
          <p:cNvSpPr>
            <a:spLocks noGrp="1" noChangeArrowheads="1"/>
          </p:cNvSpPr>
          <p:nvPr>
            <p:ph type="subTitle" idx="1"/>
          </p:nvPr>
        </p:nvSpPr>
        <p:spPr>
          <a:xfrm>
            <a:off x="4114800" y="2590800"/>
            <a:ext cx="4648200" cy="3048000"/>
          </a:xfrm>
        </p:spPr>
        <p:txBody>
          <a:bodyPr/>
          <a:lstStyle>
            <a:lvl1pPr>
              <a:defRPr sz="1800">
                <a:latin typeface="R Frutiger Roman" charset="0"/>
              </a:defRPr>
            </a:lvl1pPr>
          </a:lstStyle>
          <a:p>
            <a:pPr lvl="0"/>
            <a:r>
              <a:rPr lang="fr-CA" noProof="0" smtClean="0"/>
              <a:t>Cliquez pour modifier le style des sous-titres du masque</a:t>
            </a:r>
            <a:endParaRPr lang="en-US" noProof="0" smtClean="0"/>
          </a:p>
        </p:txBody>
      </p:sp>
    </p:spTree>
    <p:extLst>
      <p:ext uri="{BB962C8B-B14F-4D97-AF65-F5344CB8AC3E}">
        <p14:creationId xmlns:p14="http://schemas.microsoft.com/office/powerpoint/2010/main" val="3438267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Rectangle 3"/>
          <p:cNvSpPr>
            <a:spLocks noGrp="1" noChangeArrowheads="1"/>
          </p:cNvSpPr>
          <p:nvPr>
            <p:ph type="sldNum" sz="quarter" idx="10"/>
          </p:nvPr>
        </p:nvSpPr>
        <p:spPr/>
        <p:txBody>
          <a:bodyPr/>
          <a:lstStyle>
            <a:lvl1pPr>
              <a:defRPr/>
            </a:lvl1pPr>
          </a:lstStyle>
          <a:p>
            <a:pPr>
              <a:defRPr/>
            </a:pPr>
            <a:fld id="{045D3718-078D-9A4E-8244-5D681878C49B}" type="slidenum">
              <a:rPr lang="en-US">
                <a:solidFill>
                  <a:srgbClr val="333399"/>
                </a:solidFill>
              </a:rPr>
              <a:pPr>
                <a:defRPr/>
              </a:pPr>
              <a:t>‹#›</a:t>
            </a:fld>
            <a:endParaRPr lang="en-US" sz="1400">
              <a:solidFill>
                <a:srgbClr val="000000"/>
              </a:solidFill>
              <a:latin typeface="Times" charset="0"/>
            </a:endParaRPr>
          </a:p>
        </p:txBody>
      </p:sp>
    </p:spTree>
    <p:extLst>
      <p:ext uri="{BB962C8B-B14F-4D97-AF65-F5344CB8AC3E}">
        <p14:creationId xmlns:p14="http://schemas.microsoft.com/office/powerpoint/2010/main" val="1859165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609600"/>
            <a:ext cx="1676400" cy="5486400"/>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1752600" y="609600"/>
            <a:ext cx="4876800" cy="5486400"/>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Rectangle 3"/>
          <p:cNvSpPr>
            <a:spLocks noGrp="1" noChangeArrowheads="1"/>
          </p:cNvSpPr>
          <p:nvPr>
            <p:ph type="sldNum" sz="quarter" idx="10"/>
          </p:nvPr>
        </p:nvSpPr>
        <p:spPr/>
        <p:txBody>
          <a:bodyPr/>
          <a:lstStyle>
            <a:lvl1pPr>
              <a:defRPr/>
            </a:lvl1pPr>
          </a:lstStyle>
          <a:p>
            <a:pPr>
              <a:defRPr/>
            </a:pPr>
            <a:fld id="{883CD71F-CF7B-F84A-A47E-B0A46917EF5C}" type="slidenum">
              <a:rPr lang="en-US">
                <a:solidFill>
                  <a:srgbClr val="333399"/>
                </a:solidFill>
              </a:rPr>
              <a:pPr>
                <a:defRPr/>
              </a:pPr>
              <a:t>‹#›</a:t>
            </a:fld>
            <a:endParaRPr lang="en-US" sz="1400">
              <a:solidFill>
                <a:srgbClr val="000000"/>
              </a:solidFill>
              <a:latin typeface="Times" charset="0"/>
            </a:endParaRPr>
          </a:p>
        </p:txBody>
      </p:sp>
    </p:spTree>
    <p:extLst>
      <p:ext uri="{BB962C8B-B14F-4D97-AF65-F5344CB8AC3E}">
        <p14:creationId xmlns:p14="http://schemas.microsoft.com/office/powerpoint/2010/main" val="3767925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pic>
        <p:nvPicPr>
          <p:cNvPr id="5" name="logo_UDM.jpg" descr="/Users/The_Brain/Design/I'M_A_GRAPHIC_DESIGNER/Bon_melon/_EN_COURS_/0392_SC4_HEC_ppt/2_logo/logo_UDM.jpg"/>
          <p:cNvPicPr>
            <a:picLocks noChangeAspect="1"/>
          </p:cNvPicPr>
          <p:nvPr userDrawn="1"/>
        </p:nvPicPr>
        <p:blipFill>
          <a:blip r:embed="rId2"/>
          <a:srcRect/>
          <a:stretch>
            <a:fillRect/>
          </a:stretch>
        </p:blipFill>
        <p:spPr bwMode="auto">
          <a:xfrm>
            <a:off x="7620000" y="6172200"/>
            <a:ext cx="1295400" cy="517525"/>
          </a:xfrm>
          <a:prstGeom prst="rect">
            <a:avLst/>
          </a:prstGeom>
          <a:noFill/>
          <a:ln w="9525">
            <a:noFill/>
            <a:miter lim="800000"/>
            <a:headEnd/>
            <a:tailEnd/>
          </a:ln>
        </p:spPr>
      </p:pic>
      <p:sp>
        <p:nvSpPr>
          <p:cNvPr id="2" name="Title 1"/>
          <p:cNvSpPr>
            <a:spLocks noGrp="1"/>
          </p:cNvSpPr>
          <p:nvPr>
            <p:ph type="ctrTitle"/>
          </p:nvPr>
        </p:nvSpPr>
        <p:spPr>
          <a:xfrm>
            <a:off x="457200" y="304801"/>
            <a:ext cx="8458200" cy="533400"/>
          </a:xfrm>
          <a:prstGeom prst="rect">
            <a:avLst/>
          </a:prstGeom>
        </p:spPr>
        <p:txBody>
          <a:bodyPr/>
          <a:lstStyle/>
          <a:p>
            <a:r>
              <a:rPr lang="fr-CA" smtClean="0"/>
              <a:t>Cliquez et modifiez le titre</a:t>
            </a:r>
            <a:endParaRPr lang="en-US" dirty="0"/>
          </a:p>
        </p:txBody>
      </p:sp>
      <p:sp>
        <p:nvSpPr>
          <p:cNvPr id="10" name="Text Placeholder 9"/>
          <p:cNvSpPr>
            <a:spLocks noGrp="1"/>
          </p:cNvSpPr>
          <p:nvPr>
            <p:ph type="body" sz="quarter" idx="10"/>
          </p:nvPr>
        </p:nvSpPr>
        <p:spPr>
          <a:xfrm>
            <a:off x="457200" y="1752600"/>
            <a:ext cx="8458200" cy="3429000"/>
          </a:xfrm>
          <a:prstGeom prst="rect">
            <a:avLst/>
          </a:prstGeom>
        </p:spPr>
        <p:txBody>
          <a:bodyPr vert="horz"/>
          <a:lstStyle>
            <a:lvl1pPr marL="0" indent="0">
              <a:buNone/>
              <a:defRPr sz="2000">
                <a:solidFill>
                  <a:schemeClr val="tx2">
                    <a:lumMod val="75000"/>
                  </a:schemeClr>
                </a:solidFill>
                <a:latin typeface="Verdana"/>
                <a:cs typeface="Verdana"/>
              </a:defRPr>
            </a:lvl1pPr>
            <a:lvl2pPr>
              <a:buFont typeface="Arial"/>
              <a:buChar char="•"/>
              <a:defRPr sz="2000">
                <a:solidFill>
                  <a:schemeClr val="tx2">
                    <a:lumMod val="75000"/>
                  </a:schemeClr>
                </a:solidFill>
                <a:latin typeface="Verdana"/>
                <a:cs typeface="Verdana"/>
              </a:defRPr>
            </a:lvl2pPr>
            <a:lvl3pPr>
              <a:buFont typeface="Arial"/>
              <a:buChar char="•"/>
              <a:defRPr sz="2000">
                <a:solidFill>
                  <a:schemeClr val="tx2">
                    <a:lumMod val="75000"/>
                  </a:schemeClr>
                </a:solidFill>
                <a:latin typeface="Verdana"/>
                <a:cs typeface="Verdana"/>
              </a:defRPr>
            </a:lvl3pPr>
            <a:lvl4pPr>
              <a:buFont typeface="Arial"/>
              <a:buChar char="•"/>
              <a:defRPr sz="2000">
                <a:solidFill>
                  <a:schemeClr val="tx2">
                    <a:lumMod val="75000"/>
                  </a:schemeClr>
                </a:solidFill>
                <a:latin typeface="Verdana"/>
                <a:cs typeface="Verdana"/>
              </a:defRPr>
            </a:lvl4pPr>
            <a:lvl5pPr>
              <a:buFont typeface="Arial"/>
              <a:buChar char="•"/>
              <a:defRPr sz="2000">
                <a:solidFill>
                  <a:schemeClr val="tx2">
                    <a:lumMod val="75000"/>
                  </a:schemeClr>
                </a:solidFill>
                <a:latin typeface="Verdana"/>
                <a:cs typeface="Verdana"/>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12" name="Text Placeholder 11"/>
          <p:cNvSpPr>
            <a:spLocks noGrp="1"/>
          </p:cNvSpPr>
          <p:nvPr>
            <p:ph type="body" sz="quarter" idx="11"/>
          </p:nvPr>
        </p:nvSpPr>
        <p:spPr>
          <a:xfrm>
            <a:off x="2590800" y="6388100"/>
            <a:ext cx="4572000" cy="350520"/>
          </a:xfrm>
          <a:prstGeom prst="rect">
            <a:avLst/>
          </a:prstGeom>
        </p:spPr>
        <p:txBody>
          <a:bodyPr vert="horz" anchor="t"/>
          <a:lstStyle>
            <a:lvl1pPr marL="0" indent="0">
              <a:buNone/>
              <a:defRPr sz="1600">
                <a:solidFill>
                  <a:schemeClr val="accent1">
                    <a:lumMod val="75000"/>
                  </a:schemeClr>
                </a:solidFill>
                <a:latin typeface="Verdana"/>
                <a:cs typeface="Verdana"/>
              </a:defRPr>
            </a:lvl1pPr>
            <a:lvl2pPr>
              <a:buNone/>
              <a:defRPr sz="1600">
                <a:latin typeface="Verdana"/>
                <a:cs typeface="Verdana"/>
              </a:defRPr>
            </a:lvl2pPr>
            <a:lvl3pPr>
              <a:buNone/>
              <a:defRPr sz="1600">
                <a:latin typeface="Verdana"/>
                <a:cs typeface="Verdana"/>
              </a:defRPr>
            </a:lvl3pPr>
            <a:lvl4pPr>
              <a:buNone/>
              <a:defRPr sz="1600">
                <a:latin typeface="Verdana"/>
                <a:cs typeface="Verdana"/>
              </a:defRPr>
            </a:lvl4pPr>
            <a:lvl5pPr>
              <a:buNone/>
              <a:defRPr sz="1600">
                <a:latin typeface="Verdana"/>
                <a:cs typeface="Verdana"/>
              </a:defRPr>
            </a:lvl5pPr>
          </a:lstStyle>
          <a:p>
            <a:pPr lvl="0"/>
            <a:r>
              <a:rPr lang="fr-CA" smtClean="0"/>
              <a:t>Cliquez pour modifier les styles du texte du masque</a:t>
            </a:r>
          </a:p>
        </p:txBody>
      </p:sp>
    </p:spTree>
    <p:extLst>
      <p:ext uri="{BB962C8B-B14F-4D97-AF65-F5344CB8AC3E}">
        <p14:creationId xmlns:p14="http://schemas.microsoft.com/office/powerpoint/2010/main" val="135879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Rectangle 3"/>
          <p:cNvSpPr>
            <a:spLocks noGrp="1" noChangeArrowheads="1"/>
          </p:cNvSpPr>
          <p:nvPr>
            <p:ph type="sldNum" sz="quarter" idx="10"/>
          </p:nvPr>
        </p:nvSpPr>
        <p:spPr/>
        <p:txBody>
          <a:bodyPr/>
          <a:lstStyle>
            <a:lvl1pPr>
              <a:defRPr/>
            </a:lvl1pPr>
          </a:lstStyle>
          <a:p>
            <a:pPr>
              <a:defRPr/>
            </a:pPr>
            <a:fld id="{E127F761-374B-514F-9B91-B82D88D3C010}" type="slidenum">
              <a:rPr lang="en-US">
                <a:solidFill>
                  <a:srgbClr val="333399"/>
                </a:solidFill>
              </a:rPr>
              <a:pPr>
                <a:defRPr/>
              </a:pPr>
              <a:t>‹#›</a:t>
            </a:fld>
            <a:endParaRPr lang="en-US" sz="1400">
              <a:solidFill>
                <a:srgbClr val="000000"/>
              </a:solidFill>
              <a:latin typeface="Times" charset="0"/>
            </a:endParaRPr>
          </a:p>
        </p:txBody>
      </p:sp>
    </p:spTree>
    <p:extLst>
      <p:ext uri="{BB962C8B-B14F-4D97-AF65-F5344CB8AC3E}">
        <p14:creationId xmlns:p14="http://schemas.microsoft.com/office/powerpoint/2010/main" val="79873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A" smtClean="0"/>
              <a:t>Cliquez pour modifier les styles du texte du masque</a:t>
            </a:r>
          </a:p>
        </p:txBody>
      </p:sp>
      <p:sp>
        <p:nvSpPr>
          <p:cNvPr id="4" name="Rectangle 3"/>
          <p:cNvSpPr>
            <a:spLocks noGrp="1" noChangeArrowheads="1"/>
          </p:cNvSpPr>
          <p:nvPr>
            <p:ph type="sldNum" sz="quarter" idx="10"/>
          </p:nvPr>
        </p:nvSpPr>
        <p:spPr/>
        <p:txBody>
          <a:bodyPr/>
          <a:lstStyle>
            <a:lvl1pPr>
              <a:defRPr/>
            </a:lvl1pPr>
          </a:lstStyle>
          <a:p>
            <a:pPr>
              <a:defRPr/>
            </a:pPr>
            <a:fld id="{4F20ECB7-40EE-3F44-95A0-3DE200D5573E}" type="slidenum">
              <a:rPr lang="en-US">
                <a:solidFill>
                  <a:srgbClr val="333399"/>
                </a:solidFill>
              </a:rPr>
              <a:pPr>
                <a:defRPr/>
              </a:pPr>
              <a:t>‹#›</a:t>
            </a:fld>
            <a:endParaRPr lang="en-US" sz="1400">
              <a:solidFill>
                <a:srgbClr val="000000"/>
              </a:solidFill>
              <a:latin typeface="Times" charset="0"/>
            </a:endParaRPr>
          </a:p>
        </p:txBody>
      </p:sp>
    </p:spTree>
    <p:extLst>
      <p:ext uri="{BB962C8B-B14F-4D97-AF65-F5344CB8AC3E}">
        <p14:creationId xmlns:p14="http://schemas.microsoft.com/office/powerpoint/2010/main" val="258063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1752600" y="1981200"/>
            <a:ext cx="3276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5181600" y="1981200"/>
            <a:ext cx="3276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Rectangle 4"/>
          <p:cNvSpPr>
            <a:spLocks noGrp="1" noChangeArrowheads="1"/>
          </p:cNvSpPr>
          <p:nvPr>
            <p:ph type="sldNum" sz="quarter" idx="10"/>
          </p:nvPr>
        </p:nvSpPr>
        <p:spPr/>
        <p:txBody>
          <a:bodyPr/>
          <a:lstStyle>
            <a:lvl1pPr>
              <a:defRPr/>
            </a:lvl1pPr>
          </a:lstStyle>
          <a:p>
            <a:pPr>
              <a:defRPr/>
            </a:pPr>
            <a:fld id="{1273F5E3-DBA7-1844-90BC-D6FDFD7B605E}" type="slidenum">
              <a:rPr lang="en-US">
                <a:solidFill>
                  <a:srgbClr val="333399"/>
                </a:solidFill>
              </a:rPr>
              <a:pPr>
                <a:defRPr/>
              </a:pPr>
              <a:t>‹#›</a:t>
            </a:fld>
            <a:endParaRPr lang="en-US" sz="1400">
              <a:solidFill>
                <a:srgbClr val="000000"/>
              </a:solidFill>
              <a:latin typeface="Times" charset="0"/>
            </a:endParaRPr>
          </a:p>
        </p:txBody>
      </p:sp>
    </p:spTree>
    <p:extLst>
      <p:ext uri="{BB962C8B-B14F-4D97-AF65-F5344CB8AC3E}">
        <p14:creationId xmlns:p14="http://schemas.microsoft.com/office/powerpoint/2010/main" val="3081012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Rectangle 6"/>
          <p:cNvSpPr>
            <a:spLocks noGrp="1" noChangeArrowheads="1"/>
          </p:cNvSpPr>
          <p:nvPr>
            <p:ph type="sldNum" sz="quarter" idx="10"/>
          </p:nvPr>
        </p:nvSpPr>
        <p:spPr/>
        <p:txBody>
          <a:bodyPr/>
          <a:lstStyle>
            <a:lvl1pPr>
              <a:defRPr/>
            </a:lvl1pPr>
          </a:lstStyle>
          <a:p>
            <a:pPr>
              <a:defRPr/>
            </a:pPr>
            <a:fld id="{ACD57466-B5A2-F14E-9877-710471A8F7D2}" type="slidenum">
              <a:rPr lang="en-US">
                <a:solidFill>
                  <a:srgbClr val="333399"/>
                </a:solidFill>
              </a:rPr>
              <a:pPr>
                <a:defRPr/>
              </a:pPr>
              <a:t>‹#›</a:t>
            </a:fld>
            <a:endParaRPr lang="en-US" sz="1400">
              <a:solidFill>
                <a:srgbClr val="000000"/>
              </a:solidFill>
              <a:latin typeface="Times" charset="0"/>
            </a:endParaRPr>
          </a:p>
        </p:txBody>
      </p:sp>
    </p:spTree>
    <p:extLst>
      <p:ext uri="{BB962C8B-B14F-4D97-AF65-F5344CB8AC3E}">
        <p14:creationId xmlns:p14="http://schemas.microsoft.com/office/powerpoint/2010/main" val="363808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Rectangle 2"/>
          <p:cNvSpPr>
            <a:spLocks noGrp="1" noChangeArrowheads="1"/>
          </p:cNvSpPr>
          <p:nvPr>
            <p:ph type="sldNum" sz="quarter" idx="10"/>
          </p:nvPr>
        </p:nvSpPr>
        <p:spPr/>
        <p:txBody>
          <a:bodyPr/>
          <a:lstStyle>
            <a:lvl1pPr>
              <a:defRPr/>
            </a:lvl1pPr>
          </a:lstStyle>
          <a:p>
            <a:pPr>
              <a:defRPr/>
            </a:pPr>
            <a:fld id="{4B87AE6E-6D72-8543-954B-D2EFDA3339EC}" type="slidenum">
              <a:rPr lang="en-US">
                <a:solidFill>
                  <a:srgbClr val="333399"/>
                </a:solidFill>
              </a:rPr>
              <a:pPr>
                <a:defRPr/>
              </a:pPr>
              <a:t>‹#›</a:t>
            </a:fld>
            <a:endParaRPr lang="en-US" sz="1400">
              <a:solidFill>
                <a:srgbClr val="000000"/>
              </a:solidFill>
              <a:latin typeface="Times" charset="0"/>
            </a:endParaRPr>
          </a:p>
        </p:txBody>
      </p:sp>
    </p:spTree>
    <p:extLst>
      <p:ext uri="{BB962C8B-B14F-4D97-AF65-F5344CB8AC3E}">
        <p14:creationId xmlns:p14="http://schemas.microsoft.com/office/powerpoint/2010/main" val="347763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fld id="{A3A8F246-667F-024A-BD14-20F777A2C765}" type="slidenum">
              <a:rPr lang="en-US">
                <a:solidFill>
                  <a:srgbClr val="333399"/>
                </a:solidFill>
              </a:rPr>
              <a:pPr>
                <a:defRPr/>
              </a:pPr>
              <a:t>‹#›</a:t>
            </a:fld>
            <a:endParaRPr lang="en-US" sz="1400">
              <a:solidFill>
                <a:srgbClr val="000000"/>
              </a:solidFill>
              <a:latin typeface="Times" charset="0"/>
            </a:endParaRPr>
          </a:p>
        </p:txBody>
      </p:sp>
    </p:spTree>
    <p:extLst>
      <p:ext uri="{BB962C8B-B14F-4D97-AF65-F5344CB8AC3E}">
        <p14:creationId xmlns:p14="http://schemas.microsoft.com/office/powerpoint/2010/main" val="1983210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Rectangle 4"/>
          <p:cNvSpPr>
            <a:spLocks noGrp="1" noChangeArrowheads="1"/>
          </p:cNvSpPr>
          <p:nvPr>
            <p:ph type="sldNum" sz="quarter" idx="10"/>
          </p:nvPr>
        </p:nvSpPr>
        <p:spPr/>
        <p:txBody>
          <a:bodyPr/>
          <a:lstStyle>
            <a:lvl1pPr>
              <a:defRPr/>
            </a:lvl1pPr>
          </a:lstStyle>
          <a:p>
            <a:pPr>
              <a:defRPr/>
            </a:pPr>
            <a:fld id="{13D53E38-BEA4-2947-8C87-5A706723126C}" type="slidenum">
              <a:rPr lang="en-US">
                <a:solidFill>
                  <a:srgbClr val="333399"/>
                </a:solidFill>
              </a:rPr>
              <a:pPr>
                <a:defRPr/>
              </a:pPr>
              <a:t>‹#›</a:t>
            </a:fld>
            <a:endParaRPr lang="en-US" sz="1400">
              <a:solidFill>
                <a:srgbClr val="000000"/>
              </a:solidFill>
              <a:latin typeface="Times" charset="0"/>
            </a:endParaRPr>
          </a:p>
        </p:txBody>
      </p:sp>
    </p:spTree>
    <p:extLst>
      <p:ext uri="{BB962C8B-B14F-4D97-AF65-F5344CB8AC3E}">
        <p14:creationId xmlns:p14="http://schemas.microsoft.com/office/powerpoint/2010/main" val="2519178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A" noProof="0" smtClean="0"/>
              <a:t>Faire glisser l'image vers l'espace réservé ou cliquer sur l'icône pour l'ajouter</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Rectangle 4"/>
          <p:cNvSpPr>
            <a:spLocks noGrp="1" noChangeArrowheads="1"/>
          </p:cNvSpPr>
          <p:nvPr>
            <p:ph type="sldNum" sz="quarter" idx="10"/>
          </p:nvPr>
        </p:nvSpPr>
        <p:spPr/>
        <p:txBody>
          <a:bodyPr/>
          <a:lstStyle>
            <a:lvl1pPr>
              <a:defRPr/>
            </a:lvl1pPr>
          </a:lstStyle>
          <a:p>
            <a:pPr>
              <a:defRPr/>
            </a:pPr>
            <a:fld id="{9F96DBC5-5B0C-2247-8230-90536AF72E81}" type="slidenum">
              <a:rPr lang="en-US">
                <a:solidFill>
                  <a:srgbClr val="333399"/>
                </a:solidFill>
              </a:rPr>
              <a:pPr>
                <a:defRPr/>
              </a:pPr>
              <a:t>‹#›</a:t>
            </a:fld>
            <a:endParaRPr lang="en-US" sz="1400">
              <a:solidFill>
                <a:srgbClr val="000000"/>
              </a:solidFill>
              <a:latin typeface="Times" charset="0"/>
            </a:endParaRPr>
          </a:p>
        </p:txBody>
      </p:sp>
    </p:spTree>
    <p:extLst>
      <p:ext uri="{BB962C8B-B14F-4D97-AF65-F5344CB8AC3E}">
        <p14:creationId xmlns:p14="http://schemas.microsoft.com/office/powerpoint/2010/main" val="7863664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752600" y="609600"/>
            <a:ext cx="670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Cliquez et modifiez le titre</a:t>
            </a:r>
          </a:p>
        </p:txBody>
      </p:sp>
      <p:sp>
        <p:nvSpPr>
          <p:cNvPr id="1028" name="Rectangle 4"/>
          <p:cNvSpPr>
            <a:spLocks noGrp="1" noChangeArrowheads="1"/>
          </p:cNvSpPr>
          <p:nvPr>
            <p:ph type="body" idx="1"/>
          </p:nvPr>
        </p:nvSpPr>
        <p:spPr bwMode="auto">
          <a:xfrm>
            <a:off x="1752600" y="1981200"/>
            <a:ext cx="6705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4101" name="Rectangle 5"/>
          <p:cNvSpPr>
            <a:spLocks noGrp="1" noChangeArrowheads="1"/>
          </p:cNvSpPr>
          <p:nvPr>
            <p:ph type="sldNum" sz="quarter" idx="4"/>
          </p:nvPr>
        </p:nvSpPr>
        <p:spPr bwMode="auto">
          <a:xfrm>
            <a:off x="17526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solidFill>
                  <a:schemeClr val="accent2"/>
                </a:solidFill>
                <a:latin typeface="R Frutiger Roman" charset="0"/>
              </a:defRPr>
            </a:lvl1pPr>
          </a:lstStyle>
          <a:p>
            <a:pPr defTabSz="914400" fontAlgn="base">
              <a:spcBef>
                <a:spcPct val="0"/>
              </a:spcBef>
              <a:spcAft>
                <a:spcPct val="0"/>
              </a:spcAft>
              <a:defRPr/>
            </a:pPr>
            <a:fld id="{82A036F9-EF77-F347-9472-7E66896823B7}" type="slidenum">
              <a:rPr lang="en-US">
                <a:solidFill>
                  <a:srgbClr val="333399"/>
                </a:solidFill>
                <a:ea typeface="ＭＳ Ｐゴシック" charset="0"/>
                <a:cs typeface="ＭＳ Ｐゴシック" charset="0"/>
              </a:rPr>
              <a:pPr defTabSz="914400" fontAlgn="base">
                <a:spcBef>
                  <a:spcPct val="0"/>
                </a:spcBef>
                <a:spcAft>
                  <a:spcPct val="0"/>
                </a:spcAft>
                <a:defRPr/>
              </a:pPr>
              <a:t>‹#›</a:t>
            </a:fld>
            <a:endParaRPr lang="en-US" sz="1400">
              <a:solidFill>
                <a:srgbClr val="333399"/>
              </a:solidFill>
              <a:latin typeface="Times" charset="0"/>
              <a:ea typeface="ＭＳ Ｐゴシック" charset="0"/>
              <a:cs typeface="ＭＳ Ｐゴシック" charset="0"/>
            </a:endParaRPr>
          </a:p>
        </p:txBody>
      </p:sp>
    </p:spTree>
    <p:extLst>
      <p:ext uri="{BB962C8B-B14F-4D97-AF65-F5344CB8AC3E}">
        <p14:creationId xmlns:p14="http://schemas.microsoft.com/office/powerpoint/2010/main" val="789918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3200">
          <a:solidFill>
            <a:schemeClr val="accent2"/>
          </a:solidFill>
          <a:latin typeface="+mj-lt"/>
          <a:ea typeface="+mj-ea"/>
          <a:cs typeface="ＭＳ Ｐゴシック" charset="0"/>
        </a:defRPr>
      </a:lvl1pPr>
      <a:lvl2pPr algn="l" rtl="0" eaLnBrk="1" fontAlgn="base" hangingPunct="1">
        <a:spcBef>
          <a:spcPct val="0"/>
        </a:spcBef>
        <a:spcAft>
          <a:spcPct val="0"/>
        </a:spcAft>
        <a:defRPr sz="3200">
          <a:solidFill>
            <a:schemeClr val="accent2"/>
          </a:solidFill>
          <a:latin typeface="Charlotte Book" charset="0"/>
          <a:ea typeface="ＭＳ Ｐゴシック" charset="0"/>
          <a:cs typeface="ＭＳ Ｐゴシック" charset="0"/>
        </a:defRPr>
      </a:lvl2pPr>
      <a:lvl3pPr algn="l" rtl="0" eaLnBrk="1" fontAlgn="base" hangingPunct="1">
        <a:spcBef>
          <a:spcPct val="0"/>
        </a:spcBef>
        <a:spcAft>
          <a:spcPct val="0"/>
        </a:spcAft>
        <a:defRPr sz="3200">
          <a:solidFill>
            <a:schemeClr val="accent2"/>
          </a:solidFill>
          <a:latin typeface="Charlotte Book" charset="0"/>
          <a:ea typeface="ＭＳ Ｐゴシック" charset="0"/>
          <a:cs typeface="ＭＳ Ｐゴシック" charset="0"/>
        </a:defRPr>
      </a:lvl3pPr>
      <a:lvl4pPr algn="l" rtl="0" eaLnBrk="1" fontAlgn="base" hangingPunct="1">
        <a:spcBef>
          <a:spcPct val="0"/>
        </a:spcBef>
        <a:spcAft>
          <a:spcPct val="0"/>
        </a:spcAft>
        <a:defRPr sz="3200">
          <a:solidFill>
            <a:schemeClr val="accent2"/>
          </a:solidFill>
          <a:latin typeface="Charlotte Book" charset="0"/>
          <a:ea typeface="ＭＳ Ｐゴシック" charset="0"/>
          <a:cs typeface="ＭＳ Ｐゴシック" charset="0"/>
        </a:defRPr>
      </a:lvl4pPr>
      <a:lvl5pPr algn="l" rtl="0" eaLnBrk="1" fontAlgn="base" hangingPunct="1">
        <a:spcBef>
          <a:spcPct val="0"/>
        </a:spcBef>
        <a:spcAft>
          <a:spcPct val="0"/>
        </a:spcAft>
        <a:defRPr sz="3200">
          <a:solidFill>
            <a:schemeClr val="accent2"/>
          </a:solidFill>
          <a:latin typeface="Charlotte Book"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accent2"/>
          </a:solidFill>
          <a:latin typeface="Charlotte Book" charset="0"/>
          <a:ea typeface="ＭＳ Ｐゴシック" charset="0"/>
        </a:defRPr>
      </a:lvl6pPr>
      <a:lvl7pPr marL="914400" algn="l" rtl="0" eaLnBrk="1" fontAlgn="base" hangingPunct="1">
        <a:spcBef>
          <a:spcPct val="0"/>
        </a:spcBef>
        <a:spcAft>
          <a:spcPct val="0"/>
        </a:spcAft>
        <a:defRPr sz="3200">
          <a:solidFill>
            <a:schemeClr val="accent2"/>
          </a:solidFill>
          <a:latin typeface="Charlotte Book" charset="0"/>
          <a:ea typeface="ＭＳ Ｐゴシック" charset="0"/>
        </a:defRPr>
      </a:lvl7pPr>
      <a:lvl8pPr marL="1371600" algn="l" rtl="0" eaLnBrk="1" fontAlgn="base" hangingPunct="1">
        <a:spcBef>
          <a:spcPct val="0"/>
        </a:spcBef>
        <a:spcAft>
          <a:spcPct val="0"/>
        </a:spcAft>
        <a:defRPr sz="3200">
          <a:solidFill>
            <a:schemeClr val="accent2"/>
          </a:solidFill>
          <a:latin typeface="Charlotte Book" charset="0"/>
          <a:ea typeface="ＭＳ Ｐゴシック" charset="0"/>
        </a:defRPr>
      </a:lvl8pPr>
      <a:lvl9pPr marL="1828800" algn="l" rtl="0" eaLnBrk="1" fontAlgn="base" hangingPunct="1">
        <a:spcBef>
          <a:spcPct val="0"/>
        </a:spcBef>
        <a:spcAft>
          <a:spcPct val="0"/>
        </a:spcAft>
        <a:defRPr sz="3200">
          <a:solidFill>
            <a:schemeClr val="accent2"/>
          </a:solidFill>
          <a:latin typeface="Charlotte Book" charset="0"/>
          <a:ea typeface="ＭＳ Ｐゴシック" charset="0"/>
        </a:defRPr>
      </a:lvl9pPr>
    </p:titleStyle>
    <p:bodyStyle>
      <a:lvl1pPr marL="342900" indent="-342900" algn="l" rtl="0" eaLnBrk="1" fontAlgn="base" hangingPunct="1">
        <a:spcBef>
          <a:spcPct val="20000"/>
        </a:spcBef>
        <a:spcAft>
          <a:spcPct val="0"/>
        </a:spcAft>
        <a:defRPr sz="1600">
          <a:solidFill>
            <a:schemeClr val="accent2"/>
          </a:solidFill>
          <a:latin typeface="+mn-lt"/>
          <a:ea typeface="+mn-ea"/>
          <a:cs typeface="ＭＳ Ｐゴシック" charset="0"/>
        </a:defRPr>
      </a:lvl1pPr>
      <a:lvl2pPr marL="114300" indent="454025" algn="l" rtl="0" eaLnBrk="1" fontAlgn="base" hangingPunct="1">
        <a:spcBef>
          <a:spcPct val="20000"/>
        </a:spcBef>
        <a:spcAft>
          <a:spcPct val="0"/>
        </a:spcAft>
        <a:buFont typeface="Times" charset="0"/>
        <a:buChar char="•"/>
        <a:defRPr sz="1400">
          <a:solidFill>
            <a:schemeClr val="accent2"/>
          </a:solidFill>
          <a:latin typeface="R Frutiger Roman" charset="0"/>
          <a:ea typeface="+mn-ea"/>
        </a:defRPr>
      </a:lvl2pPr>
      <a:lvl3pPr marL="1998663" indent="-228600" algn="l" rtl="0" eaLnBrk="1" fontAlgn="base" hangingPunct="1">
        <a:spcBef>
          <a:spcPct val="20000"/>
        </a:spcBef>
        <a:spcAft>
          <a:spcPct val="0"/>
        </a:spcAft>
        <a:defRPr sz="2400">
          <a:solidFill>
            <a:schemeClr val="tx1"/>
          </a:solidFill>
          <a:latin typeface="Times" charset="0"/>
          <a:ea typeface="ヒラギノ角ゴ Pro W3" pitchFamily="-111" charset="-128"/>
          <a:cs typeface="ヒラギノ角ゴ Pro W3" charset="0"/>
        </a:defRPr>
      </a:lvl3pPr>
      <a:lvl4pPr marL="2341563" indent="-228600" algn="l" rtl="0" eaLnBrk="1" fontAlgn="base" hangingPunct="1">
        <a:spcBef>
          <a:spcPct val="20000"/>
        </a:spcBef>
        <a:spcAft>
          <a:spcPct val="0"/>
        </a:spcAft>
        <a:defRPr sz="2000">
          <a:solidFill>
            <a:schemeClr val="tx1"/>
          </a:solidFill>
          <a:latin typeface="Times" charset="0"/>
          <a:ea typeface="ヒラギノ角ゴ Pro W3" pitchFamily="-111" charset="-128"/>
          <a:cs typeface="ヒラギノ角ゴ Pro W3" charset="0"/>
        </a:defRPr>
      </a:lvl4pPr>
      <a:lvl5pPr marL="2684463" indent="-228600" algn="l" rtl="0" eaLnBrk="1" fontAlgn="base" hangingPunct="1">
        <a:spcBef>
          <a:spcPct val="20000"/>
        </a:spcBef>
        <a:spcAft>
          <a:spcPct val="0"/>
        </a:spcAft>
        <a:buChar char="»"/>
        <a:defRPr sz="2000">
          <a:solidFill>
            <a:schemeClr val="tx1"/>
          </a:solidFill>
          <a:latin typeface="Times" charset="0"/>
          <a:ea typeface="ヒラギノ角ゴ Pro W3" pitchFamily="-111" charset="-128"/>
          <a:cs typeface="ヒラギノ角ゴ Pro W3" charset="0"/>
        </a:defRPr>
      </a:lvl5pPr>
      <a:lvl6pPr marL="3141663" indent="-228600" algn="l" rtl="0" eaLnBrk="1" fontAlgn="base" hangingPunct="1">
        <a:spcBef>
          <a:spcPct val="20000"/>
        </a:spcBef>
        <a:spcAft>
          <a:spcPct val="0"/>
        </a:spcAft>
        <a:buChar char="»"/>
        <a:defRPr sz="2000">
          <a:solidFill>
            <a:schemeClr val="tx1"/>
          </a:solidFill>
          <a:latin typeface="Times" charset="0"/>
          <a:ea typeface="+mn-ea"/>
        </a:defRPr>
      </a:lvl6pPr>
      <a:lvl7pPr marL="3598863" indent="-228600" algn="l" rtl="0" eaLnBrk="1" fontAlgn="base" hangingPunct="1">
        <a:spcBef>
          <a:spcPct val="20000"/>
        </a:spcBef>
        <a:spcAft>
          <a:spcPct val="0"/>
        </a:spcAft>
        <a:buChar char="»"/>
        <a:defRPr sz="2000">
          <a:solidFill>
            <a:schemeClr val="tx1"/>
          </a:solidFill>
          <a:latin typeface="Times" charset="0"/>
          <a:ea typeface="+mn-ea"/>
        </a:defRPr>
      </a:lvl7pPr>
      <a:lvl8pPr marL="4056063" indent="-228600" algn="l" rtl="0" eaLnBrk="1" fontAlgn="base" hangingPunct="1">
        <a:spcBef>
          <a:spcPct val="20000"/>
        </a:spcBef>
        <a:spcAft>
          <a:spcPct val="0"/>
        </a:spcAft>
        <a:buChar char="»"/>
        <a:defRPr sz="2000">
          <a:solidFill>
            <a:schemeClr val="tx1"/>
          </a:solidFill>
          <a:latin typeface="Times" charset="0"/>
          <a:ea typeface="+mn-ea"/>
        </a:defRPr>
      </a:lvl8pPr>
      <a:lvl9pPr marL="4513263" indent="-228600" algn="l" rtl="0" eaLnBrk="1" fontAlgn="base" hangingPunct="1">
        <a:spcBef>
          <a:spcPct val="20000"/>
        </a:spcBef>
        <a:spcAft>
          <a:spcPct val="0"/>
        </a:spcAft>
        <a:buChar char="»"/>
        <a:defRPr sz="2000">
          <a:solidFill>
            <a:schemeClr val="tx1"/>
          </a:solidFill>
          <a:latin typeface="Times"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14800" y="682057"/>
            <a:ext cx="4724400" cy="1143000"/>
          </a:xfrm>
        </p:spPr>
        <p:txBody>
          <a:bodyPr/>
          <a:lstStyle/>
          <a:p>
            <a:pPr algn="ctr"/>
            <a:r>
              <a:rPr lang="fr-FR" dirty="0" smtClean="0">
                <a:solidFill>
                  <a:schemeClr val="bg1"/>
                </a:solidFill>
              </a:rPr>
              <a:t>TABLE DES CHEFS DES CUMF DE L’UDEM</a:t>
            </a:r>
            <a:endParaRPr lang="fr-FR" dirty="0">
              <a:solidFill>
                <a:schemeClr val="bg1"/>
              </a:solidFill>
            </a:endParaRPr>
          </a:p>
        </p:txBody>
      </p:sp>
      <p:sp>
        <p:nvSpPr>
          <p:cNvPr id="3" name="Sous-titre 2"/>
          <p:cNvSpPr>
            <a:spLocks noGrp="1"/>
          </p:cNvSpPr>
          <p:nvPr>
            <p:ph type="subTitle" idx="1"/>
          </p:nvPr>
        </p:nvSpPr>
        <p:spPr>
          <a:xfrm>
            <a:off x="4114800" y="2281009"/>
            <a:ext cx="4648200" cy="3048000"/>
          </a:xfrm>
        </p:spPr>
        <p:txBody>
          <a:bodyPr anchor="b"/>
          <a:lstStyle/>
          <a:p>
            <a:pPr algn="ctr"/>
            <a:r>
              <a:rPr lang="fr-FR" dirty="0" smtClean="0">
                <a:solidFill>
                  <a:schemeClr val="bg1"/>
                </a:solidFill>
              </a:rPr>
              <a:t>RÉUNION DU JEUDI, 16 JUIN 2016</a:t>
            </a:r>
          </a:p>
          <a:p>
            <a:pPr algn="ctr"/>
            <a:r>
              <a:rPr lang="fr-FR" dirty="0" smtClean="0">
                <a:solidFill>
                  <a:schemeClr val="bg1"/>
                </a:solidFill>
              </a:rPr>
              <a:t>Pavillon Roger-Gaudry</a:t>
            </a:r>
          </a:p>
          <a:p>
            <a:pPr algn="ctr"/>
            <a:r>
              <a:rPr lang="fr-FR" dirty="0" smtClean="0">
                <a:solidFill>
                  <a:schemeClr val="bg1"/>
                </a:solidFill>
              </a:rPr>
              <a:t>Salle S-116</a:t>
            </a:r>
            <a:endParaRPr lang="fr-FR" dirty="0">
              <a:solidFill>
                <a:schemeClr val="bg1"/>
              </a:solidFill>
            </a:endParaRPr>
          </a:p>
        </p:txBody>
      </p:sp>
    </p:spTree>
    <p:extLst>
      <p:ext uri="{BB962C8B-B14F-4D97-AF65-F5344CB8AC3E}">
        <p14:creationId xmlns:p14="http://schemas.microsoft.com/office/powerpoint/2010/main" val="22204195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2600" y="1957191"/>
            <a:ext cx="6705600" cy="1899707"/>
          </a:xfrm>
        </p:spPr>
        <p:txBody>
          <a:bodyPr/>
          <a:lstStyle/>
          <a:p>
            <a:r>
              <a:rPr lang="fr-FR" sz="2800" b="1" dirty="0" smtClean="0"/>
              <a:t>4. PRÉOCCUPATIONS </a:t>
            </a:r>
            <a:r>
              <a:rPr lang="fr-FR" sz="2800" b="1" dirty="0" smtClean="0"/>
              <a:t>DES CHEFS D’UMF DANS LE CONTEXTE ACTUEL: RENCONTRE AVEC DR GROULX</a:t>
            </a:r>
            <a:endParaRPr lang="fr-FR" sz="2800" b="1" dirty="0"/>
          </a:p>
        </p:txBody>
      </p:sp>
    </p:spTree>
    <p:extLst>
      <p:ext uri="{BB962C8B-B14F-4D97-AF65-F5344CB8AC3E}">
        <p14:creationId xmlns:p14="http://schemas.microsoft.com/office/powerpoint/2010/main" val="4092466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2600" y="315299"/>
            <a:ext cx="6705600" cy="1143000"/>
          </a:xfrm>
        </p:spPr>
        <p:txBody>
          <a:bodyPr/>
          <a:lstStyle/>
          <a:p>
            <a:r>
              <a:rPr lang="fr-FR" dirty="0" smtClean="0"/>
              <a:t>La mission clinique de nos UMF</a:t>
            </a:r>
            <a:endParaRPr lang="fr-FR" dirty="0"/>
          </a:p>
        </p:txBody>
      </p:sp>
      <p:sp>
        <p:nvSpPr>
          <p:cNvPr id="3" name="Espace réservé du contenu 2"/>
          <p:cNvSpPr>
            <a:spLocks noGrp="1"/>
          </p:cNvSpPr>
          <p:nvPr>
            <p:ph idx="1"/>
          </p:nvPr>
        </p:nvSpPr>
        <p:spPr/>
        <p:txBody>
          <a:bodyPr/>
          <a:lstStyle/>
          <a:p>
            <a:r>
              <a:rPr lang="fr-FR" sz="1800" dirty="0" smtClean="0"/>
              <a:t>La mission clinique des Cliniques universitaires de médecine de famille (CUMF) de l’Université de Montréal est fondée sur:</a:t>
            </a:r>
          </a:p>
          <a:p>
            <a:endParaRPr lang="fr-FR" sz="1800" dirty="0"/>
          </a:p>
          <a:p>
            <a:pPr>
              <a:buFont typeface="Arial"/>
              <a:buChar char="•"/>
            </a:pPr>
            <a:r>
              <a:rPr lang="fr-FR" sz="1800" dirty="0"/>
              <a:t>Les besoins de la clientèle locale (« patient-centrisme » ou approche centrée sur le patient tel qu’enseigné depuis plus de 35 ans et basée sur une vaste littérature scientifique)</a:t>
            </a:r>
          </a:p>
          <a:p>
            <a:pPr>
              <a:buFont typeface="Arial"/>
              <a:buChar char="•"/>
            </a:pPr>
            <a:r>
              <a:rPr lang="fr-FR" sz="1800" dirty="0" smtClean="0"/>
              <a:t>La responsabilité de former nos stagiaires au suivi longitudinal d’une clientèle variée</a:t>
            </a:r>
          </a:p>
          <a:p>
            <a:pPr>
              <a:buFont typeface="Arial"/>
              <a:buChar char="•"/>
            </a:pPr>
            <a:r>
              <a:rPr lang="fr-FR" sz="1800" dirty="0" smtClean="0"/>
              <a:t>Dans un environnement de travail représentatif de « la vraie vie » d’un médecin de famille au Québec d’aujourd’hui et de demain: efficient, interdisciplinaire, dynamique, preste, collégial, épanouissant</a:t>
            </a:r>
            <a:endParaRPr lang="fr-FR" sz="1800" dirty="0"/>
          </a:p>
        </p:txBody>
      </p:sp>
    </p:spTree>
    <p:extLst>
      <p:ext uri="{BB962C8B-B14F-4D97-AF65-F5344CB8AC3E}">
        <p14:creationId xmlns:p14="http://schemas.microsoft.com/office/powerpoint/2010/main" val="3092302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2600" y="346278"/>
            <a:ext cx="6705600" cy="1143000"/>
          </a:xfrm>
        </p:spPr>
        <p:txBody>
          <a:bodyPr/>
          <a:lstStyle/>
          <a:p>
            <a:r>
              <a:rPr lang="fr-FR" dirty="0" smtClean="0"/>
              <a:t>La qualité des soins dans nos CUMF</a:t>
            </a:r>
            <a:endParaRPr lang="fr-FR" dirty="0"/>
          </a:p>
        </p:txBody>
      </p:sp>
      <p:sp>
        <p:nvSpPr>
          <p:cNvPr id="3" name="Espace réservé du contenu 2"/>
          <p:cNvSpPr>
            <a:spLocks noGrp="1"/>
          </p:cNvSpPr>
          <p:nvPr>
            <p:ph idx="1"/>
          </p:nvPr>
        </p:nvSpPr>
        <p:spPr/>
        <p:txBody>
          <a:bodyPr/>
          <a:lstStyle/>
          <a:p>
            <a:pPr marL="0" indent="0"/>
            <a:r>
              <a:rPr lang="fr-FR" sz="1800" dirty="0"/>
              <a:t>La qualité clinique  (qualité des soins) est soumise </a:t>
            </a:r>
            <a:endParaRPr lang="fr-FR" sz="1800" dirty="0" smtClean="0"/>
          </a:p>
          <a:p>
            <a:pPr marL="0" indent="0"/>
            <a:endParaRPr lang="fr-FR" sz="1800" dirty="0"/>
          </a:p>
          <a:p>
            <a:pPr marL="285750" indent="-285750">
              <a:buFont typeface="Arial"/>
              <a:buChar char="•"/>
            </a:pPr>
            <a:r>
              <a:rPr lang="fr-FR" sz="1800" dirty="0"/>
              <a:t>À l’esprit scientifique et critique des professeurs</a:t>
            </a:r>
          </a:p>
          <a:p>
            <a:pPr marL="285750" indent="-285750">
              <a:buFont typeface="Arial"/>
              <a:buChar char="•"/>
            </a:pPr>
            <a:r>
              <a:rPr lang="fr-FR" sz="1800" dirty="0"/>
              <a:t>À l’évaluation par les résidents</a:t>
            </a:r>
          </a:p>
          <a:p>
            <a:pPr marL="285750" indent="-285750">
              <a:buFont typeface="Arial"/>
              <a:buChar char="•"/>
            </a:pPr>
            <a:r>
              <a:rPr lang="fr-FR" sz="1800" dirty="0"/>
              <a:t>Aux résultats de l’analyse de la qualité de l’acte par critères explicites</a:t>
            </a:r>
          </a:p>
          <a:p>
            <a:pPr marL="285750" indent="-285750">
              <a:buFont typeface="Arial"/>
              <a:buChar char="•"/>
            </a:pPr>
            <a:r>
              <a:rPr lang="fr-FR" sz="1800" dirty="0"/>
              <a:t>Aux règles de l’établissement</a:t>
            </a:r>
          </a:p>
          <a:p>
            <a:pPr marL="285750" indent="-285750">
              <a:buFont typeface="Arial"/>
              <a:buChar char="•"/>
            </a:pPr>
            <a:r>
              <a:rPr lang="fr-FR" sz="1800" dirty="0" smtClean="0"/>
              <a:t>Aux </a:t>
            </a:r>
            <a:r>
              <a:rPr lang="fr-FR" sz="1800" dirty="0"/>
              <a:t>règles du code de déontologie des médecins et autres professionnels</a:t>
            </a:r>
          </a:p>
          <a:p>
            <a:pPr marL="285750" indent="-285750">
              <a:buFont typeface="Arial"/>
              <a:buChar char="•"/>
            </a:pPr>
            <a:endParaRPr lang="fr-FR" sz="1800" dirty="0"/>
          </a:p>
          <a:p>
            <a:endParaRPr lang="fr-FR" sz="1800" dirty="0"/>
          </a:p>
        </p:txBody>
      </p:sp>
    </p:spTree>
    <p:extLst>
      <p:ext uri="{BB962C8B-B14F-4D97-AF65-F5344CB8AC3E}">
        <p14:creationId xmlns:p14="http://schemas.microsoft.com/office/powerpoint/2010/main" val="41749909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2600" y="268829"/>
            <a:ext cx="6705600" cy="1143000"/>
          </a:xfrm>
        </p:spPr>
        <p:txBody>
          <a:bodyPr/>
          <a:lstStyle/>
          <a:p>
            <a:r>
              <a:rPr lang="fr-FR" dirty="0" smtClean="0"/>
              <a:t>La mission d’enseignement</a:t>
            </a:r>
            <a:endParaRPr lang="fr-FR" dirty="0"/>
          </a:p>
        </p:txBody>
      </p:sp>
      <p:sp>
        <p:nvSpPr>
          <p:cNvPr id="3" name="Espace réservé du contenu 2"/>
          <p:cNvSpPr>
            <a:spLocks noGrp="1"/>
          </p:cNvSpPr>
          <p:nvPr>
            <p:ph idx="1"/>
          </p:nvPr>
        </p:nvSpPr>
        <p:spPr>
          <a:xfrm>
            <a:off x="1752600" y="1688361"/>
            <a:ext cx="6705600" cy="4407639"/>
          </a:xfrm>
        </p:spPr>
        <p:txBody>
          <a:bodyPr/>
          <a:lstStyle/>
          <a:p>
            <a:pPr marL="0" indent="0"/>
            <a:r>
              <a:rPr lang="fr-FR" sz="1800" dirty="0"/>
              <a:t>La mission enseignement des CUMF est déterminée par:</a:t>
            </a:r>
          </a:p>
          <a:p>
            <a:pPr marL="285750" indent="-285750">
              <a:buFont typeface="Arial"/>
              <a:buChar char="•"/>
            </a:pPr>
            <a:r>
              <a:rPr lang="fr-FR" sz="1800" dirty="0"/>
              <a:t>La nécessité de former des médecins de famille (et autres professionnels) compétents capables de répondre aux besoins de la population à </a:t>
            </a:r>
            <a:r>
              <a:rPr lang="fr-FR" sz="1800" dirty="0" smtClean="0"/>
              <a:t>desservir, n’importe où au Québec</a:t>
            </a:r>
          </a:p>
          <a:p>
            <a:pPr marL="0" indent="0"/>
            <a:endParaRPr lang="fr-FR" sz="1800" dirty="0"/>
          </a:p>
          <a:p>
            <a:pPr marL="0" indent="0"/>
            <a:r>
              <a:rPr lang="fr-FR" sz="1800" dirty="0"/>
              <a:t>Cette mission est soumise</a:t>
            </a:r>
          </a:p>
          <a:p>
            <a:pPr marL="285750" indent="-285750">
              <a:buFont typeface="Arial"/>
              <a:buChar char="•"/>
            </a:pPr>
            <a:r>
              <a:rPr lang="fr-FR" sz="1800" dirty="0"/>
              <a:t>Au processus d’évaluation et d’agrément du Collège des médecins du Québec et du Collège des médecins de famille du Canada</a:t>
            </a:r>
          </a:p>
          <a:p>
            <a:pPr marL="285750" indent="-285750">
              <a:buFont typeface="Arial"/>
              <a:buChar char="•"/>
            </a:pPr>
            <a:r>
              <a:rPr lang="fr-FR" sz="1800" dirty="0"/>
              <a:t>Aux normes universitaires</a:t>
            </a:r>
          </a:p>
          <a:p>
            <a:pPr marL="285750" indent="-285750">
              <a:buFont typeface="Arial"/>
              <a:buChar char="•"/>
            </a:pPr>
            <a:r>
              <a:rPr lang="fr-FR" sz="1800" dirty="0"/>
              <a:t>Au taux de réussite des étudiants aux examens de certification</a:t>
            </a:r>
          </a:p>
          <a:p>
            <a:endParaRPr lang="fr-FR" sz="1800" dirty="0"/>
          </a:p>
        </p:txBody>
      </p:sp>
    </p:spTree>
    <p:extLst>
      <p:ext uri="{BB962C8B-B14F-4D97-AF65-F5344CB8AC3E}">
        <p14:creationId xmlns:p14="http://schemas.microsoft.com/office/powerpoint/2010/main" val="1373460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2600" y="284319"/>
            <a:ext cx="6705600" cy="1143000"/>
          </a:xfrm>
        </p:spPr>
        <p:txBody>
          <a:bodyPr/>
          <a:lstStyle/>
          <a:p>
            <a:r>
              <a:rPr lang="fr-FR" dirty="0" smtClean="0"/>
              <a:t>La mission de recherche</a:t>
            </a:r>
            <a:endParaRPr lang="fr-FR" dirty="0"/>
          </a:p>
        </p:txBody>
      </p:sp>
      <p:sp>
        <p:nvSpPr>
          <p:cNvPr id="3" name="Espace réservé du contenu 2"/>
          <p:cNvSpPr>
            <a:spLocks noGrp="1"/>
          </p:cNvSpPr>
          <p:nvPr>
            <p:ph idx="1"/>
          </p:nvPr>
        </p:nvSpPr>
        <p:spPr>
          <a:xfrm>
            <a:off x="1752599" y="1688361"/>
            <a:ext cx="7029357" cy="4407639"/>
          </a:xfrm>
        </p:spPr>
        <p:txBody>
          <a:bodyPr/>
          <a:lstStyle/>
          <a:p>
            <a:pPr marL="0">
              <a:spcBef>
                <a:spcPts val="0"/>
              </a:spcBef>
            </a:pPr>
            <a:r>
              <a:rPr lang="fr-FR" sz="1800" dirty="0" smtClean="0"/>
              <a:t>L’avancement des connaissances et de la discipline de la médecine de famille et de la médecine d’urgence est une responsabilité universitaire du Département de médecine de famille et de médecine d’urgence</a:t>
            </a:r>
          </a:p>
          <a:p>
            <a:pPr marL="0" algn="ctr">
              <a:spcBef>
                <a:spcPts val="0"/>
              </a:spcBef>
            </a:pPr>
            <a:endParaRPr lang="fr-FR" sz="1800" dirty="0"/>
          </a:p>
          <a:p>
            <a:pPr marL="0">
              <a:spcBef>
                <a:spcPts val="0"/>
              </a:spcBef>
            </a:pPr>
            <a:r>
              <a:rPr lang="fr-FR" sz="1800" dirty="0" smtClean="0"/>
              <a:t>Les CUMF sont des milieux privilégiés d’analyse, d’expérimentation, d’innovation nécessaire à l’avancement des connaissances sur la qualité des soins et leur organisation.</a:t>
            </a:r>
          </a:p>
          <a:p>
            <a:pPr marL="0" algn="ctr">
              <a:spcBef>
                <a:spcPts val="0"/>
              </a:spcBef>
            </a:pPr>
            <a:r>
              <a:rPr lang="fr-FR" sz="1800" dirty="0" smtClean="0"/>
              <a:t> </a:t>
            </a:r>
          </a:p>
          <a:p>
            <a:pPr marL="0">
              <a:spcBef>
                <a:spcPts val="0"/>
              </a:spcBef>
            </a:pPr>
            <a:r>
              <a:rPr lang="fr-FR" sz="1800" dirty="0"/>
              <a:t>P</a:t>
            </a:r>
            <a:r>
              <a:rPr lang="fr-FR" sz="1800" dirty="0" smtClean="0"/>
              <a:t>our ce faire, ces milieux doivent pouvoir compter sur</a:t>
            </a:r>
          </a:p>
          <a:p>
            <a:pPr marL="0">
              <a:spcBef>
                <a:spcPts val="0"/>
              </a:spcBef>
              <a:buFont typeface="Courier New"/>
              <a:buChar char="o"/>
            </a:pPr>
            <a:r>
              <a:rPr lang="fr-FR" sz="1800" dirty="0" smtClean="0"/>
              <a:t>La souplesse de l’organisation (permettant l’innovation)</a:t>
            </a:r>
          </a:p>
          <a:p>
            <a:pPr marL="0">
              <a:spcBef>
                <a:spcPts val="0"/>
              </a:spcBef>
              <a:buFont typeface="Courier New"/>
              <a:buChar char="o"/>
            </a:pPr>
            <a:r>
              <a:rPr lang="fr-FR" sz="1800" dirty="0" smtClean="0"/>
              <a:t>Les technologies de l’information adaptées</a:t>
            </a:r>
          </a:p>
          <a:p>
            <a:pPr marL="0">
              <a:spcBef>
                <a:spcPts val="0"/>
              </a:spcBef>
              <a:buFont typeface="Courier New"/>
              <a:buChar char="o"/>
            </a:pPr>
            <a:r>
              <a:rPr lang="fr-FR" sz="1800" dirty="0"/>
              <a:t>D</a:t>
            </a:r>
            <a:r>
              <a:rPr lang="fr-FR" sz="1800" dirty="0" smtClean="0"/>
              <a:t>es marges de manœuvre cliniques, administratives et financières suffisantes</a:t>
            </a:r>
          </a:p>
          <a:p>
            <a:pPr marL="0">
              <a:spcBef>
                <a:spcPts val="0"/>
              </a:spcBef>
              <a:buFont typeface="Courier New"/>
              <a:buChar char="o"/>
            </a:pPr>
            <a:endParaRPr lang="fr-FR" sz="1800" dirty="0" smtClean="0"/>
          </a:p>
          <a:p>
            <a:pPr marL="0">
              <a:spcBef>
                <a:spcPts val="0"/>
              </a:spcBef>
              <a:buFont typeface="Courier New"/>
              <a:buChar char="o"/>
            </a:pPr>
            <a:endParaRPr lang="fr-FR" sz="1800" dirty="0"/>
          </a:p>
        </p:txBody>
      </p:sp>
    </p:spTree>
    <p:extLst>
      <p:ext uri="{BB962C8B-B14F-4D97-AF65-F5344CB8AC3E}">
        <p14:creationId xmlns:p14="http://schemas.microsoft.com/office/powerpoint/2010/main" val="1131086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contexte actuel des cliniciens-enseignants</a:t>
            </a:r>
            <a:endParaRPr lang="fr-FR" dirty="0"/>
          </a:p>
        </p:txBody>
      </p:sp>
      <p:sp>
        <p:nvSpPr>
          <p:cNvPr id="3" name="Espace réservé du contenu 2"/>
          <p:cNvSpPr>
            <a:spLocks noGrp="1"/>
          </p:cNvSpPr>
          <p:nvPr>
            <p:ph idx="1"/>
          </p:nvPr>
        </p:nvSpPr>
        <p:spPr/>
        <p:txBody>
          <a:bodyPr/>
          <a:lstStyle/>
          <a:p>
            <a:r>
              <a:rPr lang="fr-FR" sz="1800" b="1" dirty="0" smtClean="0"/>
              <a:t>LOI 10</a:t>
            </a:r>
            <a:r>
              <a:rPr lang="fr-FR" sz="1800" dirty="0" smtClean="0"/>
              <a:t>:</a:t>
            </a:r>
          </a:p>
          <a:p>
            <a:pPr>
              <a:buFont typeface="Courier New"/>
              <a:buChar char="o"/>
            </a:pPr>
            <a:r>
              <a:rPr lang="fr-FR" sz="1800" dirty="0" smtClean="0"/>
              <a:t>Modification de la structure de gestion des établissements</a:t>
            </a:r>
          </a:p>
          <a:p>
            <a:pPr>
              <a:buFont typeface="Courier New"/>
              <a:buChar char="o"/>
            </a:pPr>
            <a:r>
              <a:rPr lang="fr-FR" sz="1800" dirty="0" smtClean="0"/>
              <a:t>Perte de l’expertise des responsables de dossiers</a:t>
            </a:r>
          </a:p>
          <a:p>
            <a:pPr>
              <a:buFont typeface="Courier New"/>
              <a:buChar char="o"/>
            </a:pPr>
            <a:r>
              <a:rPr lang="fr-FR" sz="1800" dirty="0" smtClean="0"/>
              <a:t>Retards dans les dossiers reliés aux flottements de la réorganisation et à  la courbe d’apprentissage des nouveaux responsables</a:t>
            </a:r>
          </a:p>
          <a:p>
            <a:pPr>
              <a:buFont typeface="Courier New"/>
              <a:buChar char="o"/>
            </a:pPr>
            <a:r>
              <a:rPr lang="fr-FR" sz="1800" dirty="0" smtClean="0"/>
              <a:t>Nouveaux gestionnaires de dossiers débordés</a:t>
            </a:r>
          </a:p>
          <a:p>
            <a:pPr>
              <a:buFont typeface="Courier New"/>
              <a:buChar char="o"/>
            </a:pPr>
            <a:r>
              <a:rPr lang="fr-FR" sz="1800" dirty="0" smtClean="0"/>
              <a:t>Nouveaux liens de confiance à établir: cela demande du temps et de la disponibilité</a:t>
            </a:r>
          </a:p>
          <a:p>
            <a:pPr>
              <a:buFont typeface="Courier New"/>
              <a:buChar char="o"/>
            </a:pPr>
            <a:endParaRPr lang="fr-FR" sz="1800" dirty="0"/>
          </a:p>
          <a:p>
            <a:pPr marL="0" indent="0" algn="ctr"/>
            <a:r>
              <a:rPr lang="fr-FR" sz="1800" b="1" dirty="0" smtClean="0"/>
              <a:t>IMPACTS RÉELS: INCERTITUDE, INSTABILITÉ, INEFFICIENCE, FRUSTRATIONS</a:t>
            </a:r>
          </a:p>
          <a:p>
            <a:endParaRPr lang="fr-FR" dirty="0"/>
          </a:p>
          <a:p>
            <a:endParaRPr lang="fr-FR" dirty="0"/>
          </a:p>
        </p:txBody>
      </p:sp>
    </p:spTree>
    <p:extLst>
      <p:ext uri="{BB962C8B-B14F-4D97-AF65-F5344CB8AC3E}">
        <p14:creationId xmlns:p14="http://schemas.microsoft.com/office/powerpoint/2010/main" val="540025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52600" y="774478"/>
            <a:ext cx="6705600" cy="5321522"/>
          </a:xfrm>
        </p:spPr>
        <p:txBody>
          <a:bodyPr/>
          <a:lstStyle/>
          <a:p>
            <a:r>
              <a:rPr lang="fr-FR" sz="1800" b="1" dirty="0" smtClean="0"/>
              <a:t>LOI 20</a:t>
            </a:r>
          </a:p>
          <a:p>
            <a:endParaRPr lang="fr-FR" sz="1800" b="1" dirty="0" smtClean="0"/>
          </a:p>
          <a:p>
            <a:pPr>
              <a:buFont typeface="Courier New"/>
              <a:buChar char="o"/>
            </a:pPr>
            <a:r>
              <a:rPr lang="fr-FR" sz="1800" dirty="0" smtClean="0"/>
              <a:t>Pression de performance sur un réseau à bout de souffle</a:t>
            </a:r>
          </a:p>
          <a:p>
            <a:pPr>
              <a:buFont typeface="Courier New"/>
              <a:buChar char="o"/>
            </a:pPr>
            <a:r>
              <a:rPr lang="fr-FR" sz="1800" dirty="0" smtClean="0"/>
              <a:t>Exigences de résultats dont l’entière responsabilité revient aux médecins alors qu’ils n’ont pas de contrôle sur de nombreuses facettes qui influencent le comportement des patients (inscription, assiduité)</a:t>
            </a:r>
          </a:p>
          <a:p>
            <a:pPr>
              <a:buFont typeface="Courier New"/>
              <a:buChar char="o"/>
            </a:pPr>
            <a:r>
              <a:rPr lang="fr-FR" sz="1800" dirty="0" smtClean="0"/>
              <a:t>Nouvelles normes (ex: 1500 patients) dont l’application a beaucoup de répercussions sur l’organisation des services et des équipes</a:t>
            </a:r>
          </a:p>
          <a:p>
            <a:pPr marL="0" indent="0"/>
            <a:endParaRPr lang="fr-FR" sz="1800" dirty="0"/>
          </a:p>
          <a:p>
            <a:pPr marL="0" indent="0" algn="ctr"/>
            <a:r>
              <a:rPr lang="fr-FR" sz="1800" b="1" dirty="0" smtClean="0"/>
              <a:t>IMPACTS RÉELS: INCERTITUDE, DÉMENTÈLEMENT DE CERTAINES ÉQUIPES, AUGMENTATION DES DIFFICULTÉS DE RECRUTEMENT, DÉSENGAGEMENT DE L’ENSEIGNEMENT </a:t>
            </a:r>
            <a:endParaRPr lang="fr-FR" sz="1800" b="1" dirty="0"/>
          </a:p>
          <a:p>
            <a:endParaRPr lang="fr-FR" sz="1800" dirty="0"/>
          </a:p>
        </p:txBody>
      </p:sp>
    </p:spTree>
    <p:extLst>
      <p:ext uri="{BB962C8B-B14F-4D97-AF65-F5344CB8AC3E}">
        <p14:creationId xmlns:p14="http://schemas.microsoft.com/office/powerpoint/2010/main" val="984580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52600" y="1084269"/>
            <a:ext cx="6705600" cy="5011731"/>
          </a:xfrm>
        </p:spPr>
        <p:txBody>
          <a:bodyPr/>
          <a:lstStyle/>
          <a:p>
            <a:r>
              <a:rPr lang="fr-FR" sz="1800" b="1" dirty="0" smtClean="0"/>
              <a:t>CHANGEMENT DES MODES DE RÉMUNÉRATION</a:t>
            </a:r>
          </a:p>
          <a:p>
            <a:pPr marL="0" indent="0"/>
            <a:r>
              <a:rPr lang="fr-FR" sz="1400" dirty="0" smtClean="0"/>
              <a:t>1</a:t>
            </a:r>
            <a:r>
              <a:rPr lang="fr-FR" sz="1400" baseline="30000" dirty="0" smtClean="0"/>
              <a:t>er</a:t>
            </a:r>
            <a:r>
              <a:rPr lang="fr-FR" sz="1400" dirty="0" smtClean="0"/>
              <a:t> Novembre 2015: rémunération mixte</a:t>
            </a:r>
          </a:p>
          <a:p>
            <a:pPr marL="0" indent="0"/>
            <a:r>
              <a:rPr lang="fr-FR" sz="1400" dirty="0" smtClean="0"/>
              <a:t>1</a:t>
            </a:r>
            <a:r>
              <a:rPr lang="fr-FR" sz="1400" baseline="30000" dirty="0" smtClean="0"/>
              <a:t>er</a:t>
            </a:r>
            <a:r>
              <a:rPr lang="fr-FR" sz="1400" dirty="0" smtClean="0"/>
              <a:t> Juin 2016: nouvelle nomenclature</a:t>
            </a:r>
          </a:p>
          <a:p>
            <a:pPr marL="0" indent="0"/>
            <a:r>
              <a:rPr lang="fr-FR" sz="1400" dirty="0" smtClean="0"/>
              <a:t>(2 changements majeurs en à peine 6 mois)</a:t>
            </a:r>
          </a:p>
          <a:p>
            <a:pPr marL="0" indent="0"/>
            <a:endParaRPr lang="fr-FR" sz="1800" dirty="0" smtClean="0"/>
          </a:p>
          <a:p>
            <a:pPr marL="285750" indent="-285750">
              <a:buFont typeface="Courier New"/>
              <a:buChar char="o"/>
            </a:pPr>
            <a:r>
              <a:rPr lang="fr-FR" sz="1800" dirty="0" smtClean="0"/>
              <a:t>Diminution de la rémunération du suivi de clientèle (que l’on veut valoriser!) pour les médecins enseignants </a:t>
            </a:r>
            <a:r>
              <a:rPr lang="fr-FR" sz="1800" dirty="0" err="1" smtClean="0"/>
              <a:t>multi-tâches</a:t>
            </a:r>
            <a:r>
              <a:rPr lang="fr-FR" sz="1800" dirty="0" smtClean="0"/>
              <a:t> qui ont moins de 500 patients inscrits</a:t>
            </a:r>
          </a:p>
          <a:p>
            <a:pPr marL="285750" indent="-285750">
              <a:buFont typeface="Courier New"/>
              <a:buChar char="o"/>
            </a:pPr>
            <a:r>
              <a:rPr lang="fr-FR" sz="1800" dirty="0" smtClean="0"/>
              <a:t>Désengagement face à l’enseignement au profit de la prise en charge de clientèle</a:t>
            </a:r>
          </a:p>
          <a:p>
            <a:pPr marL="285750" indent="-285750">
              <a:buFont typeface="Courier New"/>
              <a:buChar char="o"/>
            </a:pPr>
            <a:r>
              <a:rPr lang="fr-FR" sz="1800" dirty="0" smtClean="0"/>
              <a:t>Désengagement face à des clientèles plus lourdes (suivis VAD, supervision soins aux personnes âgées) afin d’inscrire plus de patients</a:t>
            </a:r>
          </a:p>
          <a:p>
            <a:pPr marL="285750" indent="-285750">
              <a:buFont typeface="Courier New"/>
              <a:buChar char="o"/>
            </a:pPr>
            <a:endParaRPr lang="fr-FR" sz="1800" dirty="0"/>
          </a:p>
          <a:p>
            <a:pPr marL="0" indent="0" algn="ctr"/>
            <a:r>
              <a:rPr lang="fr-FR" sz="1800" b="1" dirty="0" smtClean="0"/>
              <a:t>IMPACTS RÉELS: INCERTITUDES, DÉVALORISATION, FRUSTRATIONS, DÉSENGAGEMENT DE L’ENSEIGNEMENT</a:t>
            </a:r>
            <a:endParaRPr lang="fr-FR" sz="1800" b="1" dirty="0"/>
          </a:p>
        </p:txBody>
      </p:sp>
    </p:spTree>
    <p:extLst>
      <p:ext uri="{BB962C8B-B14F-4D97-AF65-F5344CB8AC3E}">
        <p14:creationId xmlns:p14="http://schemas.microsoft.com/office/powerpoint/2010/main" val="1838872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1000"/>
                                        <p:tgtEl>
                                          <p:spTgt spid="3">
                                            <p:txEl>
                                              <p:pRg st="6" end="6"/>
                                            </p:txEl>
                                          </p:spTgt>
                                        </p:tgtEl>
                                      </p:cBhvr>
                                    </p:animEffect>
                                    <p:anim calcmode="lin" valueType="num">
                                      <p:cBhvr>
                                        <p:cTn id="1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000"/>
                                        <p:tgtEl>
                                          <p:spTgt spid="3">
                                            <p:txEl>
                                              <p:pRg st="7" end="7"/>
                                            </p:txEl>
                                          </p:spTgt>
                                        </p:tgtEl>
                                      </p:cBhvr>
                                    </p:animEffect>
                                    <p:anim calcmode="lin" valueType="num">
                                      <p:cBhvr>
                                        <p:cTn id="2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anim calcmode="lin" valueType="num">
                                      <p:cBhvr>
                                        <p:cTn id="3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52600" y="1254654"/>
            <a:ext cx="6705600" cy="4841346"/>
          </a:xfrm>
        </p:spPr>
        <p:txBody>
          <a:bodyPr/>
          <a:lstStyle/>
          <a:p>
            <a:r>
              <a:rPr lang="fr-FR" sz="1800" b="1" dirty="0" smtClean="0"/>
              <a:t>PROGRAMME DE FINANCEMENT DES GMF</a:t>
            </a:r>
          </a:p>
          <a:p>
            <a:endParaRPr lang="fr-FR" sz="1800" b="1" dirty="0"/>
          </a:p>
          <a:p>
            <a:pPr>
              <a:buFont typeface="Courier New"/>
              <a:buChar char="o"/>
            </a:pPr>
            <a:r>
              <a:rPr lang="fr-FR" sz="1800" dirty="0" smtClean="0"/>
              <a:t>Retards dans des dossiers suite aux changements d’interlocuteurs (Loi 10)</a:t>
            </a:r>
          </a:p>
          <a:p>
            <a:pPr>
              <a:buFont typeface="Courier New"/>
              <a:buChar char="o"/>
            </a:pPr>
            <a:r>
              <a:rPr lang="fr-FR" sz="1800" dirty="0" smtClean="0"/>
              <a:t>Rigidité du modèle qui ne tient pas compte d’organisations locales très fonctionnelles: le modèle devient une fin en soi au lieu de la capacité de l’organisation à répondre aux besoins de la population</a:t>
            </a:r>
          </a:p>
          <a:p>
            <a:pPr marL="0" indent="0"/>
            <a:endParaRPr lang="fr-FR" sz="1800" dirty="0"/>
          </a:p>
          <a:p>
            <a:pPr marL="0" indent="0" algn="ctr"/>
            <a:r>
              <a:rPr lang="fr-FR" sz="1800" b="1" dirty="0" smtClean="0"/>
              <a:t>IMPACTS: PERTE DE TEMPS, PERTE D’ÉNERGIE, INSTABILITÉ, MISE EN PÉRIL DE CERTAINS MILIEUX, FRUSTRATION, DÉMOTIVATION</a:t>
            </a:r>
            <a:endParaRPr lang="fr-FR" sz="1800" b="1" dirty="0"/>
          </a:p>
        </p:txBody>
      </p:sp>
    </p:spTree>
    <p:extLst>
      <p:ext uri="{BB962C8B-B14F-4D97-AF65-F5344CB8AC3E}">
        <p14:creationId xmlns:p14="http://schemas.microsoft.com/office/powerpoint/2010/main" val="3877459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600"/>
                                        <p:tgtEl>
                                          <p:spTgt spid="3">
                                            <p:txEl>
                                              <p:pRg st="2" end="2"/>
                                            </p:txEl>
                                          </p:spTgt>
                                        </p:tgtEl>
                                      </p:cBhvr>
                                    </p:animEffect>
                                    <p:anim calcmode="lin" valueType="num">
                                      <p:cBhvr>
                                        <p:cTn id="8" dur="6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6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600"/>
                                        <p:tgtEl>
                                          <p:spTgt spid="3">
                                            <p:txEl>
                                              <p:pRg st="3" end="3"/>
                                            </p:txEl>
                                          </p:spTgt>
                                        </p:tgtEl>
                                      </p:cBhvr>
                                    </p:animEffect>
                                    <p:anim calcmode="lin" valueType="num">
                                      <p:cBhvr>
                                        <p:cTn id="15" dur="6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6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strips(downLeft)">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b="1" dirty="0" smtClean="0"/>
              <a:t>LE CADRE GMF-U</a:t>
            </a:r>
            <a:endParaRPr lang="fr-FR" sz="1800" b="1" dirty="0"/>
          </a:p>
        </p:txBody>
      </p:sp>
      <p:sp>
        <p:nvSpPr>
          <p:cNvPr id="3" name="Espace réservé du contenu 2"/>
          <p:cNvSpPr>
            <a:spLocks noGrp="1"/>
          </p:cNvSpPr>
          <p:nvPr>
            <p:ph idx="1"/>
          </p:nvPr>
        </p:nvSpPr>
        <p:spPr/>
        <p:txBody>
          <a:bodyPr/>
          <a:lstStyle/>
          <a:p>
            <a:pPr marL="0" indent="0" algn="ctr"/>
            <a:r>
              <a:rPr lang="fr-FR" sz="1800" dirty="0"/>
              <a:t>Le programme de financement des GMF détermine déjà l’allocation de ressources cliniques</a:t>
            </a:r>
          </a:p>
          <a:p>
            <a:pPr marL="0" indent="0" algn="ctr"/>
            <a:endParaRPr lang="fr-FR" sz="1800" dirty="0" smtClean="0"/>
          </a:p>
          <a:p>
            <a:pPr marL="0" indent="0" algn="ctr"/>
            <a:r>
              <a:rPr lang="fr-FR" sz="1800" dirty="0" smtClean="0"/>
              <a:t>Le </a:t>
            </a:r>
            <a:r>
              <a:rPr lang="fr-FR" sz="1800" dirty="0"/>
              <a:t>MSSS ne détermine pas les missions </a:t>
            </a:r>
            <a:endParaRPr lang="fr-FR" sz="1800" dirty="0" smtClean="0"/>
          </a:p>
          <a:p>
            <a:pPr marL="0" indent="0" algn="ctr"/>
            <a:r>
              <a:rPr lang="fr-FR" sz="1800" dirty="0" smtClean="0"/>
              <a:t>d’enseignement </a:t>
            </a:r>
            <a:r>
              <a:rPr lang="fr-FR" sz="1800" dirty="0"/>
              <a:t>et de recherche</a:t>
            </a:r>
          </a:p>
          <a:p>
            <a:pPr marL="0" indent="0" algn="ctr"/>
            <a:endParaRPr lang="fr-FR" sz="1800" dirty="0"/>
          </a:p>
          <a:p>
            <a:pPr marL="285750" indent="-285750">
              <a:buFont typeface="Arial"/>
              <a:buChar char="•"/>
            </a:pPr>
            <a:endParaRPr lang="fr-FR" sz="1800" dirty="0"/>
          </a:p>
          <a:p>
            <a:pPr marL="0" indent="0" algn="ctr">
              <a:spcBef>
                <a:spcPts val="0"/>
              </a:spcBef>
            </a:pPr>
            <a:r>
              <a:rPr lang="fr-FR" sz="1800" dirty="0"/>
              <a:t>Le cadre de gestion des </a:t>
            </a:r>
            <a:r>
              <a:rPr lang="fr-FR" sz="1800" dirty="0" smtClean="0"/>
              <a:t>GMF</a:t>
            </a:r>
            <a:r>
              <a:rPr lang="fr-FR" sz="1800" dirty="0"/>
              <a:t>-U </a:t>
            </a:r>
            <a:endParaRPr lang="fr-FR" sz="1800" dirty="0" smtClean="0"/>
          </a:p>
          <a:p>
            <a:pPr marL="0" indent="0" algn="ctr">
              <a:spcBef>
                <a:spcPts val="0"/>
              </a:spcBef>
            </a:pPr>
            <a:r>
              <a:rPr lang="fr-FR" sz="1800" dirty="0" smtClean="0"/>
              <a:t>doit </a:t>
            </a:r>
            <a:r>
              <a:rPr lang="fr-FR" sz="1800" dirty="0"/>
              <a:t>soutenir et faciliter la mission </a:t>
            </a:r>
            <a:r>
              <a:rPr lang="fr-FR" sz="1800" dirty="0" smtClean="0"/>
              <a:t>clinique</a:t>
            </a:r>
          </a:p>
          <a:p>
            <a:pPr marL="0" indent="0" algn="ctr">
              <a:spcBef>
                <a:spcPts val="0"/>
              </a:spcBef>
            </a:pPr>
            <a:r>
              <a:rPr lang="fr-FR" sz="1800" u="sng" dirty="0" smtClean="0"/>
              <a:t>compte</a:t>
            </a:r>
            <a:r>
              <a:rPr lang="fr-FR" sz="1800" u="sng" dirty="0"/>
              <a:t>-tenu des impacts des missions </a:t>
            </a:r>
            <a:endParaRPr lang="fr-FR" sz="1800" u="sng" dirty="0" smtClean="0"/>
          </a:p>
          <a:p>
            <a:pPr marL="0" indent="0" algn="ctr">
              <a:spcBef>
                <a:spcPts val="0"/>
              </a:spcBef>
            </a:pPr>
            <a:r>
              <a:rPr lang="fr-FR" sz="1800" u="sng" dirty="0" smtClean="0"/>
              <a:t>d’enseignement </a:t>
            </a:r>
            <a:r>
              <a:rPr lang="fr-FR" sz="1800" u="sng" dirty="0"/>
              <a:t>et de recherche des CUMF</a:t>
            </a:r>
          </a:p>
          <a:p>
            <a:endParaRPr lang="fr-FR" sz="1800" dirty="0"/>
          </a:p>
        </p:txBody>
      </p:sp>
    </p:spTree>
    <p:extLst>
      <p:ext uri="{BB962C8B-B14F-4D97-AF65-F5344CB8AC3E}">
        <p14:creationId xmlns:p14="http://schemas.microsoft.com/office/powerpoint/2010/main" val="3275106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trips(downLeft)">
                                      <p:cBhvr>
                                        <p:cTn id="7" dur="500"/>
                                        <p:tgtEl>
                                          <p:spTgt spid="3">
                                            <p:txEl>
                                              <p:pRg st="2" end="2"/>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strips(downLeft)">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strips(upRight)">
                                      <p:cBhvr>
                                        <p:cTn id="15" dur="500"/>
                                        <p:tgtEl>
                                          <p:spTgt spid="3">
                                            <p:txEl>
                                              <p:pRg st="6" end="6"/>
                                            </p:txEl>
                                          </p:spTgt>
                                        </p:tgtEl>
                                      </p:cBhvr>
                                    </p:animEffect>
                                  </p:childTnLst>
                                </p:cTn>
                              </p:par>
                              <p:par>
                                <p:cTn id="16" presetID="18" presetClass="entr" presetSubtype="3"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strips(upRight)">
                                      <p:cBhvr>
                                        <p:cTn id="18" dur="500"/>
                                        <p:tgtEl>
                                          <p:spTgt spid="3">
                                            <p:txEl>
                                              <p:pRg st="7" end="7"/>
                                            </p:txEl>
                                          </p:spTgt>
                                        </p:tgtEl>
                                      </p:cBhvr>
                                    </p:animEffect>
                                  </p:childTnLst>
                                </p:cTn>
                              </p:par>
                              <p:par>
                                <p:cTn id="19" presetID="18" presetClass="entr" presetSubtype="3"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strips(upRight)">
                                      <p:cBhvr>
                                        <p:cTn id="21" dur="500"/>
                                        <p:tgtEl>
                                          <p:spTgt spid="3">
                                            <p:txEl>
                                              <p:pRg st="8" end="8"/>
                                            </p:txEl>
                                          </p:spTgt>
                                        </p:tgtEl>
                                      </p:cBhvr>
                                    </p:animEffect>
                                  </p:childTnLst>
                                </p:cTn>
                              </p:par>
                              <p:par>
                                <p:cTn id="22" presetID="18" presetClass="entr" presetSubtype="3"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strips(upRight)">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2600" y="361767"/>
            <a:ext cx="6705600" cy="877397"/>
          </a:xfrm>
        </p:spPr>
        <p:txBody>
          <a:bodyPr/>
          <a:lstStyle/>
          <a:p>
            <a:r>
              <a:rPr lang="fr-FR" b="1" dirty="0" smtClean="0"/>
              <a:t>1. ORDRE </a:t>
            </a:r>
            <a:r>
              <a:rPr lang="fr-FR" b="1" dirty="0" smtClean="0"/>
              <a:t>DU JOUR</a:t>
            </a:r>
            <a:endParaRPr lang="fr-FR" b="1" dirty="0"/>
          </a:p>
        </p:txBody>
      </p:sp>
      <p:sp>
        <p:nvSpPr>
          <p:cNvPr id="3" name="Espace réservé du contenu 2"/>
          <p:cNvSpPr>
            <a:spLocks noGrp="1"/>
          </p:cNvSpPr>
          <p:nvPr>
            <p:ph idx="1"/>
          </p:nvPr>
        </p:nvSpPr>
        <p:spPr>
          <a:xfrm>
            <a:off x="1752600" y="1471509"/>
            <a:ext cx="6705600" cy="4708824"/>
          </a:xfrm>
        </p:spPr>
        <p:txBody>
          <a:bodyPr/>
          <a:lstStyle/>
          <a:p>
            <a:pPr lvl="0"/>
            <a:r>
              <a:rPr lang="fr-CA" sz="1800" dirty="0" smtClean="0"/>
              <a:t>1.Lecture </a:t>
            </a:r>
            <a:r>
              <a:rPr lang="fr-CA" sz="1800" dirty="0"/>
              <a:t>et adoption de l’ordre du </a:t>
            </a:r>
            <a:r>
              <a:rPr lang="fr-CA" sz="1800" dirty="0" smtClean="0"/>
              <a:t>jour</a:t>
            </a:r>
          </a:p>
          <a:p>
            <a:pPr lvl="0"/>
            <a:endParaRPr lang="fr-CA" sz="1800" dirty="0"/>
          </a:p>
          <a:p>
            <a:r>
              <a:rPr lang="fr-CA" sz="1800" dirty="0"/>
              <a:t>2</a:t>
            </a:r>
            <a:r>
              <a:rPr lang="fr-CA" sz="1800" dirty="0" smtClean="0"/>
              <a:t>. Retour </a:t>
            </a:r>
            <a:r>
              <a:rPr lang="fr-CA" sz="1800" dirty="0"/>
              <a:t>sur les postes de résidence non comblés (Isabelle Tardif</a:t>
            </a:r>
            <a:r>
              <a:rPr lang="fr-CA" sz="1800" dirty="0" smtClean="0"/>
              <a:t>)</a:t>
            </a:r>
          </a:p>
          <a:p>
            <a:endParaRPr lang="fr-CA" sz="1800" dirty="0"/>
          </a:p>
          <a:p>
            <a:pPr lvl="0"/>
            <a:r>
              <a:rPr lang="fr-CA" sz="1800" dirty="0"/>
              <a:t>3</a:t>
            </a:r>
            <a:r>
              <a:rPr lang="fr-CA" sz="1800" dirty="0" smtClean="0"/>
              <a:t>. Nouvelle </a:t>
            </a:r>
            <a:r>
              <a:rPr lang="fr-CA" sz="1800" dirty="0"/>
              <a:t>nomenclature : Possibles impacts négatifs en </a:t>
            </a:r>
            <a:r>
              <a:rPr lang="fr-CA" sz="1800" dirty="0" smtClean="0"/>
              <a:t>CUMF</a:t>
            </a:r>
          </a:p>
          <a:p>
            <a:pPr lvl="0"/>
            <a:endParaRPr lang="fr-CA" sz="1800" dirty="0"/>
          </a:p>
          <a:p>
            <a:pPr lvl="0"/>
            <a:r>
              <a:rPr lang="fr-CA" sz="1800" dirty="0"/>
              <a:t>4</a:t>
            </a:r>
            <a:r>
              <a:rPr lang="fr-CA" sz="1800" dirty="0" smtClean="0"/>
              <a:t>. Cadre </a:t>
            </a:r>
            <a:r>
              <a:rPr lang="fr-CA" sz="1800" dirty="0"/>
              <a:t>de gestion GMF-U : </a:t>
            </a:r>
            <a:endParaRPr lang="fr-CA" sz="1800" dirty="0" smtClean="0"/>
          </a:p>
          <a:p>
            <a:pPr lvl="0"/>
            <a:r>
              <a:rPr lang="fr-CA" sz="1800" dirty="0" smtClean="0"/>
              <a:t>	rencontre </a:t>
            </a:r>
            <a:r>
              <a:rPr lang="fr-CA" sz="1800" dirty="0"/>
              <a:t>avec Dr Antoine Groulx, directeur </a:t>
            </a:r>
            <a:r>
              <a:rPr lang="fr-CA" sz="1800" dirty="0" smtClean="0"/>
              <a:t>DOSPLI</a:t>
            </a:r>
            <a:endParaRPr lang="fr-CA" sz="1200" dirty="0"/>
          </a:p>
          <a:p>
            <a:r>
              <a:rPr lang="fr-CA" sz="1200" dirty="0"/>
              <a:t>	</a:t>
            </a:r>
            <a:r>
              <a:rPr lang="fr-CA" sz="1200" dirty="0" smtClean="0"/>
              <a:t>Invitée</a:t>
            </a:r>
            <a:r>
              <a:rPr lang="fr-CA" sz="1200" dirty="0"/>
              <a:t> : Mme Marianne </a:t>
            </a:r>
            <a:r>
              <a:rPr lang="fr-CA" sz="1200" dirty="0" err="1"/>
              <a:t>Casavant</a:t>
            </a:r>
            <a:r>
              <a:rPr lang="fr-CA" sz="1200" dirty="0"/>
              <a:t>, conseillère en politique de la santé, FMOQ</a:t>
            </a:r>
          </a:p>
          <a:p>
            <a:r>
              <a:rPr lang="fr-CA" sz="1200" dirty="0"/>
              <a:t>	</a:t>
            </a:r>
            <a:r>
              <a:rPr lang="fr-CA" sz="1200" dirty="0" smtClean="0"/>
              <a:t>Participeront </a:t>
            </a:r>
            <a:r>
              <a:rPr lang="fr-CA" sz="1200" dirty="0"/>
              <a:t>également : les directeurs locaux de programme (DLP</a:t>
            </a:r>
            <a:r>
              <a:rPr lang="fr-CA" sz="1200" dirty="0" smtClean="0"/>
              <a:t>)</a:t>
            </a:r>
          </a:p>
          <a:p>
            <a:endParaRPr lang="fr-CA" sz="1200" dirty="0"/>
          </a:p>
          <a:p>
            <a:pPr lvl="0"/>
            <a:r>
              <a:rPr lang="fr-CA" sz="1800" dirty="0"/>
              <a:t>5</a:t>
            </a:r>
            <a:r>
              <a:rPr lang="fr-CA" sz="1800" dirty="0" smtClean="0"/>
              <a:t>. Discussion </a:t>
            </a:r>
            <a:r>
              <a:rPr lang="fr-CA" sz="1800" dirty="0"/>
              <a:t>et planification  (Dr Jean Pelletier</a:t>
            </a:r>
            <a:r>
              <a:rPr lang="fr-CA" sz="1800" dirty="0" smtClean="0"/>
              <a:t>)</a:t>
            </a:r>
          </a:p>
          <a:p>
            <a:pPr lvl="0"/>
            <a:endParaRPr lang="fr-CA" sz="1800" dirty="0"/>
          </a:p>
          <a:p>
            <a:pPr lvl="0"/>
            <a:r>
              <a:rPr lang="fr-CA" sz="1800" dirty="0"/>
              <a:t>6</a:t>
            </a:r>
            <a:r>
              <a:rPr lang="fr-CA" sz="1800" dirty="0" smtClean="0"/>
              <a:t>. Clôture </a:t>
            </a:r>
            <a:r>
              <a:rPr lang="fr-CA" sz="1800" dirty="0"/>
              <a:t>de la réunion</a:t>
            </a:r>
          </a:p>
          <a:p>
            <a:endParaRPr lang="fr-FR" dirty="0"/>
          </a:p>
        </p:txBody>
      </p:sp>
    </p:spTree>
    <p:extLst>
      <p:ext uri="{BB962C8B-B14F-4D97-AF65-F5344CB8AC3E}">
        <p14:creationId xmlns:p14="http://schemas.microsoft.com/office/powerpoint/2010/main" val="1401321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52600" y="356260"/>
            <a:ext cx="6705600" cy="5739740"/>
          </a:xfrm>
        </p:spPr>
        <p:txBody>
          <a:bodyPr/>
          <a:lstStyle/>
          <a:p>
            <a:r>
              <a:rPr lang="fr-FR" sz="1800" b="1" dirty="0" smtClean="0"/>
              <a:t>CADRE GMF-U PROPOSÉ</a:t>
            </a:r>
          </a:p>
          <a:p>
            <a:endParaRPr lang="fr-FR" sz="1800" dirty="0" smtClean="0"/>
          </a:p>
          <a:p>
            <a:pPr>
              <a:buFont typeface="Courier New"/>
              <a:buChar char="o"/>
            </a:pPr>
            <a:r>
              <a:rPr lang="fr-FR" sz="1800" dirty="0" smtClean="0"/>
              <a:t>S’immisce dans les modalités d’enseignement et de recherche (1.3 Objectifs du cadre de gestion; 2. Orientations)</a:t>
            </a:r>
          </a:p>
          <a:p>
            <a:pPr>
              <a:buFont typeface="Courier New"/>
              <a:buChar char="o"/>
            </a:pPr>
            <a:r>
              <a:rPr lang="fr-FR" sz="1800" dirty="0" smtClean="0"/>
              <a:t>Détermine des balises et des paramètres basés sur « l’exemplarité » d’un milieu d’enseignement, mais se désiste du financement: il faut être un modèle d’interdisciplinarité pour les stagiaires, mais en dissociant la part « enseignement » du rôle des professionnels!</a:t>
            </a:r>
          </a:p>
          <a:p>
            <a:pPr>
              <a:buFont typeface="Courier New"/>
              <a:buChar char="o"/>
            </a:pPr>
            <a:r>
              <a:rPr lang="fr-FR" sz="1800" dirty="0" smtClean="0"/>
              <a:t>Souligne la nécessité d’innovation dans les milieux d’enseignement, mais prédétermine le type de professionnels et le temps alloué à chacun</a:t>
            </a:r>
          </a:p>
          <a:p>
            <a:pPr>
              <a:buFont typeface="Courier New"/>
              <a:buChar char="o"/>
            </a:pPr>
            <a:r>
              <a:rPr lang="fr-FR" sz="1800" dirty="0" smtClean="0"/>
              <a:t>Fait table rase de modèles déjà implantés même si ceux-ci répondent aux besoins </a:t>
            </a:r>
          </a:p>
          <a:p>
            <a:pPr marL="0" indent="0"/>
            <a:endParaRPr lang="fr-FR" sz="1800" dirty="0"/>
          </a:p>
          <a:p>
            <a:pPr marL="0" indent="0" algn="ctr"/>
            <a:r>
              <a:rPr lang="fr-FR" sz="1800" b="1" dirty="0" smtClean="0"/>
              <a:t>IMPACTS: INSTABILITÉ, CONFUSION DES RÔLES, MICRO-GESTION, ÉTOUFFEMENT DES FORCES VIVES, DÉPART DE PROFESSIONNELS EXPÉRIMENTÉS</a:t>
            </a:r>
            <a:endParaRPr lang="fr-FR" sz="1800" b="1" dirty="0"/>
          </a:p>
          <a:p>
            <a:endParaRPr lang="fr-FR" sz="1800" dirty="0"/>
          </a:p>
        </p:txBody>
      </p:sp>
    </p:spTree>
    <p:extLst>
      <p:ext uri="{BB962C8B-B14F-4D97-AF65-F5344CB8AC3E}">
        <p14:creationId xmlns:p14="http://schemas.microsoft.com/office/powerpoint/2010/main" val="3473085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trips(down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trips(up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Righ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trips(upRigh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52600" y="975842"/>
            <a:ext cx="6705600" cy="5120158"/>
          </a:xfrm>
        </p:spPr>
        <p:txBody>
          <a:bodyPr/>
          <a:lstStyle/>
          <a:p>
            <a:r>
              <a:rPr lang="fr-FR" sz="1800" b="1" dirty="0" smtClean="0"/>
              <a:t>BALISES POUR LA GESTION DES EFFECTIFS MÉDICAUX EN GMF-U</a:t>
            </a:r>
          </a:p>
          <a:p>
            <a:endParaRPr lang="fr-FR" sz="1800" dirty="0"/>
          </a:p>
          <a:p>
            <a:pPr>
              <a:buFont typeface="Courier New"/>
              <a:buChar char="o"/>
            </a:pPr>
            <a:r>
              <a:rPr lang="fr-FR" sz="1800" dirty="0" smtClean="0"/>
              <a:t>Des balises de plus…</a:t>
            </a:r>
          </a:p>
          <a:p>
            <a:pPr>
              <a:buFont typeface="Courier New"/>
              <a:buChar char="o"/>
            </a:pPr>
            <a:r>
              <a:rPr lang="fr-FR" sz="1800" dirty="0" smtClean="0"/>
              <a:t>Danger de la rigidité lorsque des balises deviennent des paramètres qui ne deviennent que des calculs mathématiques…</a:t>
            </a:r>
          </a:p>
          <a:p>
            <a:pPr marL="0" indent="0"/>
            <a:endParaRPr lang="fr-FR" sz="1800" dirty="0"/>
          </a:p>
          <a:p>
            <a:pPr marL="0" indent="0" algn="ctr"/>
            <a:r>
              <a:rPr lang="fr-FR" sz="1800" b="1" dirty="0" smtClean="0"/>
              <a:t>IMPACTS: À VENIR!</a:t>
            </a:r>
            <a:endParaRPr lang="fr-FR" sz="1800" b="1" dirty="0"/>
          </a:p>
        </p:txBody>
      </p:sp>
    </p:spTree>
    <p:extLst>
      <p:ext uri="{BB962C8B-B14F-4D97-AF65-F5344CB8AC3E}">
        <p14:creationId xmlns:p14="http://schemas.microsoft.com/office/powerpoint/2010/main" val="3013817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2600" y="346278"/>
            <a:ext cx="6705600" cy="1143000"/>
          </a:xfrm>
        </p:spPr>
        <p:txBody>
          <a:bodyPr/>
          <a:lstStyle/>
          <a:p>
            <a:r>
              <a:rPr lang="fr-FR" dirty="0" smtClean="0"/>
              <a:t>Les impacts sont là, sur le terrain:</a:t>
            </a:r>
            <a:endParaRPr lang="fr-FR" dirty="0"/>
          </a:p>
        </p:txBody>
      </p:sp>
      <p:sp>
        <p:nvSpPr>
          <p:cNvPr id="3" name="Espace réservé du contenu 2"/>
          <p:cNvSpPr>
            <a:spLocks noGrp="1"/>
          </p:cNvSpPr>
          <p:nvPr>
            <p:ph idx="1"/>
          </p:nvPr>
        </p:nvSpPr>
        <p:spPr>
          <a:xfrm>
            <a:off x="1752600" y="1657382"/>
            <a:ext cx="6705600" cy="4438618"/>
          </a:xfrm>
        </p:spPr>
        <p:txBody>
          <a:bodyPr/>
          <a:lstStyle/>
          <a:p>
            <a:pPr>
              <a:buFont typeface="Courier New"/>
              <a:buChar char="o"/>
            </a:pPr>
            <a:r>
              <a:rPr lang="fr-FR" sz="1800" dirty="0" smtClean="0"/>
              <a:t>Des enseignants qui diminuent leur disponibilité pour les tâches de supervision, de tutorat, de gestion académique;</a:t>
            </a:r>
          </a:p>
          <a:p>
            <a:pPr>
              <a:buFont typeface="Courier New"/>
              <a:buChar char="o"/>
            </a:pPr>
            <a:r>
              <a:rPr lang="fr-FR" sz="1800" dirty="0" smtClean="0"/>
              <a:t>Des médecins de famille qui se désengagent de l’enseignement auprès d’étudiants en médecine; </a:t>
            </a:r>
          </a:p>
          <a:p>
            <a:pPr>
              <a:buFont typeface="Courier New"/>
              <a:buChar char="o"/>
            </a:pPr>
            <a:r>
              <a:rPr lang="fr-FR" sz="1800" dirty="0" smtClean="0"/>
              <a:t>Des équipes qui se fragilisent;</a:t>
            </a:r>
          </a:p>
          <a:p>
            <a:pPr>
              <a:buFont typeface="Courier New"/>
              <a:buChar char="o"/>
            </a:pPr>
            <a:r>
              <a:rPr lang="fr-FR" sz="1800" dirty="0" smtClean="0"/>
              <a:t>Les capacités d’accueil des stagiaires sont menacées.</a:t>
            </a:r>
          </a:p>
          <a:p>
            <a:endParaRPr lang="fr-FR" sz="1800" dirty="0"/>
          </a:p>
          <a:p>
            <a:pPr algn="ctr"/>
            <a:r>
              <a:rPr lang="fr-FR" sz="1800" dirty="0" smtClean="0"/>
              <a:t>L’enseignement de la médecine de famille </a:t>
            </a:r>
          </a:p>
          <a:p>
            <a:pPr algn="ctr"/>
            <a:r>
              <a:rPr lang="fr-FR" sz="1800" dirty="0" smtClean="0"/>
              <a:t>par des médecins de famille est en péril</a:t>
            </a:r>
          </a:p>
          <a:p>
            <a:pPr algn="ctr"/>
            <a:r>
              <a:rPr lang="fr-FR" sz="1800" dirty="0" smtClean="0"/>
              <a:t>Au moment où la population a tant besoin </a:t>
            </a:r>
          </a:p>
          <a:p>
            <a:pPr algn="ctr"/>
            <a:r>
              <a:rPr lang="fr-FR" sz="1800" dirty="0" smtClean="0"/>
              <a:t>de médecins de famille compétents</a:t>
            </a:r>
          </a:p>
          <a:p>
            <a:pPr algn="ctr"/>
            <a:endParaRPr lang="fr-FR" sz="1800" dirty="0" smtClean="0"/>
          </a:p>
          <a:p>
            <a:endParaRPr lang="fr-FR" sz="1800" dirty="0"/>
          </a:p>
        </p:txBody>
      </p:sp>
    </p:spTree>
    <p:extLst>
      <p:ext uri="{BB962C8B-B14F-4D97-AF65-F5344CB8AC3E}">
        <p14:creationId xmlns:p14="http://schemas.microsoft.com/office/powerpoint/2010/main" val="1218244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52600" y="1099758"/>
            <a:ext cx="6705600" cy="4996242"/>
          </a:xfrm>
        </p:spPr>
        <p:txBody>
          <a:bodyPr/>
          <a:lstStyle/>
          <a:p>
            <a:pPr>
              <a:buFont typeface="Wingdings" charset="2"/>
              <a:buChar char="§"/>
            </a:pPr>
            <a:r>
              <a:rPr lang="fr-FR" sz="2000" dirty="0" smtClean="0"/>
              <a:t>Les cliniciens-enseignants ont toujours participé activement aux soins à la population</a:t>
            </a:r>
          </a:p>
          <a:p>
            <a:pPr>
              <a:buFont typeface="Wingdings" charset="2"/>
              <a:buChar char="§"/>
            </a:pPr>
            <a:r>
              <a:rPr lang="fr-FR" sz="2000" dirty="0" smtClean="0"/>
              <a:t>Les cliniciens-enseignants sont dévoués et ouverts aux changements</a:t>
            </a:r>
          </a:p>
          <a:p>
            <a:pPr>
              <a:buFont typeface="Wingdings" charset="2"/>
              <a:buChar char="§"/>
            </a:pPr>
            <a:r>
              <a:rPr lang="fr-FR" sz="2000" dirty="0" smtClean="0"/>
              <a:t>Les cliniciens-enseignants veulent améliorer l’accessibilité aux soins et l’organisation de la pratique</a:t>
            </a:r>
          </a:p>
          <a:p>
            <a:pPr>
              <a:buFont typeface="Wingdings" charset="2"/>
              <a:buChar char="§"/>
            </a:pPr>
            <a:r>
              <a:rPr lang="fr-FR" sz="2000" dirty="0" smtClean="0"/>
              <a:t>Les cliniciens-enseignants veulent être partie prenante</a:t>
            </a:r>
          </a:p>
          <a:p>
            <a:pPr marL="0" indent="0"/>
            <a:endParaRPr lang="fr-FR" sz="2000" dirty="0" smtClean="0"/>
          </a:p>
          <a:p>
            <a:pPr marL="0" indent="0"/>
            <a:endParaRPr lang="fr-FR" sz="2000" dirty="0"/>
          </a:p>
          <a:p>
            <a:pPr algn="ctr"/>
            <a:r>
              <a:rPr lang="fr-FR" sz="2000" b="1" dirty="0"/>
              <a:t>Ce n’est pas en tirant dans le dos des soldats </a:t>
            </a:r>
          </a:p>
          <a:p>
            <a:pPr algn="ctr"/>
            <a:r>
              <a:rPr lang="fr-FR" sz="2000" b="1" dirty="0"/>
              <a:t>que l’armée avancera plus vite!</a:t>
            </a:r>
          </a:p>
          <a:p>
            <a:pPr algn="ctr"/>
            <a:r>
              <a:rPr lang="fr-FR" sz="2000" dirty="0"/>
              <a:t>  						 -Inconnu </a:t>
            </a:r>
          </a:p>
        </p:txBody>
      </p:sp>
    </p:spTree>
    <p:extLst>
      <p:ext uri="{BB962C8B-B14F-4D97-AF65-F5344CB8AC3E}">
        <p14:creationId xmlns:p14="http://schemas.microsoft.com/office/powerpoint/2010/main" val="3271073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strips(downLeft)">
                                      <p:cBhvr>
                                        <p:cTn id="7" dur="500"/>
                                        <p:tgtEl>
                                          <p:spTgt spid="3">
                                            <p:txEl>
                                              <p:pRg st="6" end="6"/>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strips(downLeft)">
                                      <p:cBhvr>
                                        <p:cTn id="10" dur="500"/>
                                        <p:tgtEl>
                                          <p:spTgt spid="3">
                                            <p:txEl>
                                              <p:pRg st="7" end="7"/>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strips(downLeft)">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chor="ctr"/>
          <a:lstStyle/>
          <a:p>
            <a:pPr algn="ctr"/>
            <a:r>
              <a:rPr lang="fr-FR" sz="2400" b="1" dirty="0" smtClean="0"/>
              <a:t>Place aux </a:t>
            </a:r>
            <a:r>
              <a:rPr lang="fr-FR" sz="2400" b="1" smtClean="0"/>
              <a:t>échanges et à la collaboration</a:t>
            </a:r>
            <a:endParaRPr lang="fr-FR" sz="2400" b="1" dirty="0" smtClean="0"/>
          </a:p>
          <a:p>
            <a:pPr algn="ctr"/>
            <a:endParaRPr lang="fr-FR" sz="2400" b="1" dirty="0"/>
          </a:p>
          <a:p>
            <a:pPr algn="ctr"/>
            <a:endParaRPr lang="fr-FR" sz="2400" b="1" dirty="0"/>
          </a:p>
        </p:txBody>
      </p:sp>
    </p:spTree>
    <p:extLst>
      <p:ext uri="{BB962C8B-B14F-4D97-AF65-F5344CB8AC3E}">
        <p14:creationId xmlns:p14="http://schemas.microsoft.com/office/powerpoint/2010/main" val="3556667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2600" y="2065618"/>
            <a:ext cx="7106800" cy="1143000"/>
          </a:xfrm>
        </p:spPr>
        <p:txBody>
          <a:bodyPr/>
          <a:lstStyle/>
          <a:p>
            <a:r>
              <a:rPr lang="fr-FR" b="1" dirty="0" smtClean="0"/>
              <a:t>5. DISCUSSION </a:t>
            </a:r>
            <a:r>
              <a:rPr lang="fr-FR" b="1" dirty="0" smtClean="0"/>
              <a:t>ET PLANIFICATION</a:t>
            </a:r>
            <a:endParaRPr lang="fr-FR" b="1" dirty="0"/>
          </a:p>
        </p:txBody>
      </p:sp>
    </p:spTree>
    <p:extLst>
      <p:ext uri="{BB962C8B-B14F-4D97-AF65-F5344CB8AC3E}">
        <p14:creationId xmlns:p14="http://schemas.microsoft.com/office/powerpoint/2010/main" val="2520694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chor="ctr"/>
          <a:lstStyle/>
          <a:p>
            <a:pPr algn="ctr"/>
            <a:r>
              <a:rPr lang="fr-FR" sz="3200" b="1" dirty="0" smtClean="0"/>
              <a:t>MERCI ET BON ÉTÉ À TOUS!</a:t>
            </a:r>
            <a:endParaRPr lang="fr-FR" sz="3200" b="1" dirty="0"/>
          </a:p>
        </p:txBody>
      </p:sp>
    </p:spTree>
    <p:extLst>
      <p:ext uri="{BB962C8B-B14F-4D97-AF65-F5344CB8AC3E}">
        <p14:creationId xmlns:p14="http://schemas.microsoft.com/office/powerpoint/2010/main" val="2827955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9891" y="2133080"/>
            <a:ext cx="6854822" cy="1909693"/>
          </a:xfrm>
        </p:spPr>
        <p:txBody>
          <a:bodyPr/>
          <a:lstStyle/>
          <a:p>
            <a:r>
              <a:rPr lang="fr-FR" sz="3200" dirty="0" smtClean="0"/>
              <a:t>2. RETOUR </a:t>
            </a:r>
            <a:r>
              <a:rPr lang="fr-FR" sz="3200" dirty="0" smtClean="0"/>
              <a:t>SUR LES POSTES DE RÉSIDENCE NON COMBLÉS</a:t>
            </a:r>
            <a:endParaRPr lang="fr-FR" sz="3200" dirty="0"/>
          </a:p>
        </p:txBody>
      </p:sp>
    </p:spTree>
    <p:extLst>
      <p:ext uri="{BB962C8B-B14F-4D97-AF65-F5344CB8AC3E}">
        <p14:creationId xmlns:p14="http://schemas.microsoft.com/office/powerpoint/2010/main" val="9126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CaRMS</a:t>
            </a:r>
            <a:r>
              <a:rPr lang="fr-FR" dirty="0" smtClean="0"/>
              <a:t> 2016-2017</a:t>
            </a:r>
            <a:endParaRPr lang="fr-FR" dirty="0"/>
          </a:p>
        </p:txBody>
      </p:sp>
      <p:sp>
        <p:nvSpPr>
          <p:cNvPr id="3" name="Espace réservé du contenu 2"/>
          <p:cNvSpPr>
            <a:spLocks noGrp="1"/>
          </p:cNvSpPr>
          <p:nvPr>
            <p:ph idx="1"/>
          </p:nvPr>
        </p:nvSpPr>
        <p:spPr/>
        <p:txBody>
          <a:bodyPr/>
          <a:lstStyle/>
          <a:p>
            <a:pPr>
              <a:buFont typeface="Arial"/>
              <a:buChar char="•"/>
            </a:pPr>
            <a:r>
              <a:rPr lang="fr-FR" sz="1800" dirty="0" smtClean="0"/>
              <a:t>138 postes comblés sur 156 au 1</a:t>
            </a:r>
            <a:r>
              <a:rPr lang="fr-FR" sz="1800" baseline="30000" dirty="0" smtClean="0"/>
              <a:t>er</a:t>
            </a:r>
            <a:r>
              <a:rPr lang="fr-FR" sz="1800" dirty="0" smtClean="0"/>
              <a:t> tour</a:t>
            </a:r>
          </a:p>
          <a:p>
            <a:pPr marL="0" indent="0"/>
            <a:endParaRPr lang="fr-FR" sz="1800" dirty="0" smtClean="0"/>
          </a:p>
          <a:p>
            <a:pPr>
              <a:buFont typeface="Arial"/>
              <a:buChar char="•"/>
            </a:pPr>
            <a:r>
              <a:rPr lang="fr-FR" sz="1800" dirty="0" smtClean="0"/>
              <a:t>142 sur 156 au 2</a:t>
            </a:r>
            <a:r>
              <a:rPr lang="fr-FR" sz="1800" baseline="30000" dirty="0" smtClean="0"/>
              <a:t>e</a:t>
            </a:r>
            <a:r>
              <a:rPr lang="fr-FR" sz="1800" dirty="0" smtClean="0"/>
              <a:t> tour</a:t>
            </a:r>
          </a:p>
          <a:p>
            <a:pPr lvl="1">
              <a:buFont typeface="Arial"/>
              <a:buChar char="•"/>
            </a:pPr>
            <a:r>
              <a:rPr lang="fr-FR" sz="1800" dirty="0" smtClean="0"/>
              <a:t>7 DHCEU</a:t>
            </a:r>
          </a:p>
          <a:p>
            <a:pPr lvl="1">
              <a:buFont typeface="Arial"/>
              <a:buChar char="•"/>
            </a:pPr>
            <a:r>
              <a:rPr lang="fr-FR" sz="1800" dirty="0" smtClean="0"/>
              <a:t>135 externes</a:t>
            </a:r>
            <a:endParaRPr lang="fr-FR" sz="1800" dirty="0"/>
          </a:p>
        </p:txBody>
      </p:sp>
    </p:spTree>
    <p:extLst>
      <p:ext uri="{BB962C8B-B14F-4D97-AF65-F5344CB8AC3E}">
        <p14:creationId xmlns:p14="http://schemas.microsoft.com/office/powerpoint/2010/main" val="90874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7904" y="609600"/>
            <a:ext cx="6705600" cy="1143000"/>
          </a:xfrm>
        </p:spPr>
        <p:txBody>
          <a:bodyPr/>
          <a:lstStyle/>
          <a:p>
            <a:r>
              <a:rPr lang="fr-FR" dirty="0" smtClean="0"/>
              <a:t>Postes libres</a:t>
            </a:r>
            <a:endParaRPr lang="fr-FR" dirty="0"/>
          </a:p>
        </p:txBody>
      </p:sp>
      <p:sp>
        <p:nvSpPr>
          <p:cNvPr id="3" name="Espace réservé du contenu 2"/>
          <p:cNvSpPr>
            <a:spLocks noGrp="1"/>
          </p:cNvSpPr>
          <p:nvPr>
            <p:ph idx="1"/>
          </p:nvPr>
        </p:nvSpPr>
        <p:spPr>
          <a:xfrm>
            <a:off x="1607904" y="1981200"/>
            <a:ext cx="6705600" cy="4114800"/>
          </a:xfrm>
        </p:spPr>
        <p:txBody>
          <a:bodyPr>
            <a:normAutofit/>
          </a:bodyPr>
          <a:lstStyle/>
          <a:p>
            <a:pPr marL="285750" indent="-285750">
              <a:buFont typeface="Arial"/>
              <a:buChar char="•"/>
            </a:pPr>
            <a:r>
              <a:rPr lang="fr-FR" sz="1800" dirty="0" smtClean="0"/>
              <a:t>14 postes libres</a:t>
            </a:r>
          </a:p>
          <a:p>
            <a:pPr>
              <a:buFont typeface="Arial"/>
              <a:buChar char="•"/>
            </a:pPr>
            <a:r>
              <a:rPr lang="fr-FR" sz="1800" dirty="0" smtClean="0"/>
              <a:t>Engagement des doyens et recteurs de combler une partie additionnelle des postes libres</a:t>
            </a:r>
          </a:p>
          <a:p>
            <a:pPr marL="0" indent="0"/>
            <a:endParaRPr lang="fr-FR" sz="1800" dirty="0" smtClean="0"/>
          </a:p>
          <a:p>
            <a:pPr>
              <a:buFont typeface="Arial"/>
              <a:buChar char="•"/>
            </a:pPr>
            <a:r>
              <a:rPr lang="fr-FR" sz="1800" dirty="0" smtClean="0"/>
              <a:t>Appel à tous fait lors de la table des chefs du 4 mai 2016</a:t>
            </a:r>
          </a:p>
          <a:p>
            <a:pPr>
              <a:buFont typeface="Arial"/>
              <a:buChar char="•"/>
            </a:pPr>
            <a:r>
              <a:rPr lang="fr-FR" sz="1800" dirty="0" smtClean="0"/>
              <a:t>Mobilisation significative des UMF dans un élan de solidarité remarquable</a:t>
            </a:r>
          </a:p>
          <a:p>
            <a:pPr>
              <a:buFont typeface="Arial"/>
              <a:buChar char="•"/>
            </a:pPr>
            <a:endParaRPr lang="fr-FR" sz="2000" dirty="0" smtClean="0"/>
          </a:p>
          <a:p>
            <a:pPr>
              <a:buFont typeface="Arial"/>
              <a:buChar char="•"/>
            </a:pPr>
            <a:r>
              <a:rPr lang="fr-FR" sz="1800" dirty="0" smtClean="0"/>
              <a:t>Rencontres/échanges avec la vice-doyenne, la doyenne et le recteur</a:t>
            </a:r>
            <a:endParaRPr lang="fr-FR" sz="1800" dirty="0"/>
          </a:p>
        </p:txBody>
      </p:sp>
    </p:spTree>
    <p:extLst>
      <p:ext uri="{BB962C8B-B14F-4D97-AF65-F5344CB8AC3E}">
        <p14:creationId xmlns:p14="http://schemas.microsoft.com/office/powerpoint/2010/main" val="261115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0074" y="609600"/>
            <a:ext cx="6705600" cy="1143000"/>
          </a:xfrm>
        </p:spPr>
        <p:txBody>
          <a:bodyPr/>
          <a:lstStyle/>
          <a:p>
            <a:r>
              <a:rPr lang="fr-FR" dirty="0" smtClean="0"/>
              <a:t>Postes libres – Situation finale</a:t>
            </a:r>
            <a:endParaRPr lang="fr-FR" dirty="0"/>
          </a:p>
        </p:txBody>
      </p:sp>
      <p:sp>
        <p:nvSpPr>
          <p:cNvPr id="3" name="Espace réservé du contenu 2"/>
          <p:cNvSpPr>
            <a:spLocks noGrp="1"/>
          </p:cNvSpPr>
          <p:nvPr>
            <p:ph idx="1"/>
          </p:nvPr>
        </p:nvSpPr>
        <p:spPr>
          <a:xfrm>
            <a:off x="1470074" y="1945076"/>
            <a:ext cx="8229600" cy="5298723"/>
          </a:xfrm>
        </p:spPr>
        <p:txBody>
          <a:bodyPr>
            <a:normAutofit/>
          </a:bodyPr>
          <a:lstStyle/>
          <a:p>
            <a:r>
              <a:rPr lang="fr-FR" sz="1800" dirty="0" smtClean="0"/>
              <a:t>14 postes libres</a:t>
            </a:r>
          </a:p>
          <a:p>
            <a:pPr lvl="1"/>
            <a:r>
              <a:rPr lang="fr-FR" sz="1600" dirty="0" smtClean="0">
                <a:solidFill>
                  <a:srgbClr val="FF0000"/>
                </a:solidFill>
              </a:rPr>
              <a:t>6</a:t>
            </a:r>
            <a:r>
              <a:rPr lang="fr-FR" sz="1600" dirty="0" smtClean="0"/>
              <a:t> postes de marge de manœuvre (4% de 156)</a:t>
            </a:r>
          </a:p>
          <a:p>
            <a:pPr lvl="1"/>
            <a:r>
              <a:rPr lang="fr-FR" sz="1600" dirty="0" smtClean="0">
                <a:solidFill>
                  <a:srgbClr val="FF0000"/>
                </a:solidFill>
              </a:rPr>
              <a:t>2</a:t>
            </a:r>
            <a:r>
              <a:rPr lang="fr-FR" sz="1600" dirty="0" smtClean="0"/>
              <a:t> transferts de programme, 1 à La Sarre et 1 à Maria</a:t>
            </a:r>
          </a:p>
          <a:p>
            <a:pPr lvl="1"/>
            <a:r>
              <a:rPr lang="fr-FR" sz="1600" dirty="0" smtClean="0">
                <a:solidFill>
                  <a:srgbClr val="FF0000"/>
                </a:solidFill>
              </a:rPr>
              <a:t>1</a:t>
            </a:r>
            <a:r>
              <a:rPr lang="fr-FR" sz="1600" dirty="0" smtClean="0"/>
              <a:t> contingent particulier (La Sarre)</a:t>
            </a:r>
          </a:p>
          <a:p>
            <a:pPr lvl="1"/>
            <a:r>
              <a:rPr lang="fr-FR" sz="1600" dirty="0" smtClean="0">
                <a:solidFill>
                  <a:srgbClr val="FF0000"/>
                </a:solidFill>
              </a:rPr>
              <a:t>2</a:t>
            </a:r>
            <a:r>
              <a:rPr lang="fr-FR" sz="1600" dirty="0" smtClean="0"/>
              <a:t> DHCEU additionnels (1 à la CSL et 1 à Faubourgs)</a:t>
            </a:r>
          </a:p>
          <a:p>
            <a:pPr lvl="1" indent="0">
              <a:buNone/>
            </a:pPr>
            <a:endParaRPr lang="fr-FR" sz="1600" dirty="0" smtClean="0"/>
          </a:p>
          <a:p>
            <a:pPr lvl="1"/>
            <a:r>
              <a:rPr lang="fr-FR" sz="1600" dirty="0" smtClean="0"/>
              <a:t>Il restait donc </a:t>
            </a:r>
            <a:r>
              <a:rPr lang="fr-FR" sz="1600" dirty="0" smtClean="0">
                <a:solidFill>
                  <a:srgbClr val="FF0000"/>
                </a:solidFill>
              </a:rPr>
              <a:t>3</a:t>
            </a:r>
            <a:r>
              <a:rPr lang="fr-FR" sz="1600" dirty="0" smtClean="0"/>
              <a:t> postes à combler, avec des ARM donc 12 stages de 3 mois</a:t>
            </a:r>
          </a:p>
          <a:p>
            <a:pPr lvl="1"/>
            <a:r>
              <a:rPr lang="fr-FR" sz="1600" dirty="0" smtClean="0"/>
              <a:t>Avons offert 6 stages de 3 mois (Amos, Maria, Shawinigan, HMR)</a:t>
            </a:r>
          </a:p>
          <a:p>
            <a:pPr lvl="1" indent="0">
              <a:buNone/>
            </a:pPr>
            <a:endParaRPr lang="fr-FR" sz="1600" dirty="0" smtClean="0"/>
          </a:p>
          <a:p>
            <a:pPr lvl="2"/>
            <a:endParaRPr lang="fr-FR" dirty="0" smtClean="0"/>
          </a:p>
          <a:p>
            <a:pPr lvl="1"/>
            <a:endParaRPr lang="fr-FR" dirty="0" smtClean="0"/>
          </a:p>
          <a:p>
            <a:pPr lvl="1"/>
            <a:endParaRPr lang="fr-FR" dirty="0"/>
          </a:p>
        </p:txBody>
      </p:sp>
    </p:spTree>
    <p:extLst>
      <p:ext uri="{BB962C8B-B14F-4D97-AF65-F5344CB8AC3E}">
        <p14:creationId xmlns:p14="http://schemas.microsoft.com/office/powerpoint/2010/main" val="122899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suite…</a:t>
            </a:r>
            <a:endParaRPr lang="fr-FR" dirty="0"/>
          </a:p>
        </p:txBody>
      </p:sp>
      <p:sp>
        <p:nvSpPr>
          <p:cNvPr id="3" name="Espace réservé du contenu 2"/>
          <p:cNvSpPr>
            <a:spLocks noGrp="1"/>
          </p:cNvSpPr>
          <p:nvPr>
            <p:ph idx="1"/>
          </p:nvPr>
        </p:nvSpPr>
        <p:spPr/>
        <p:txBody>
          <a:bodyPr/>
          <a:lstStyle/>
          <a:p>
            <a:pPr>
              <a:buFont typeface="Arial"/>
              <a:buChar char="•"/>
            </a:pPr>
            <a:r>
              <a:rPr lang="fr-FR" sz="1800" dirty="0" smtClean="0"/>
              <a:t>Négociations parallèles pour répondre aux demandes (globales et locales) des UMF</a:t>
            </a:r>
          </a:p>
          <a:p>
            <a:pPr marL="0" indent="0"/>
            <a:endParaRPr lang="fr-FR" sz="1800" dirty="0" smtClean="0"/>
          </a:p>
          <a:p>
            <a:pPr>
              <a:buFont typeface="Arial"/>
              <a:buChar char="•"/>
            </a:pPr>
            <a:r>
              <a:rPr lang="fr-FR" sz="1800" dirty="0" smtClean="0"/>
              <a:t>Un effort remarquable de notre réseau, malgré le contexte actuel, souligné par la vice-doyenne, la doyenne et le recteur</a:t>
            </a:r>
          </a:p>
          <a:p>
            <a:pPr>
              <a:buFont typeface="Arial"/>
              <a:buChar char="•"/>
            </a:pPr>
            <a:endParaRPr lang="fr-FR" sz="1800" dirty="0"/>
          </a:p>
          <a:p>
            <a:pPr>
              <a:buFont typeface="Arial"/>
              <a:buChar char="•"/>
            </a:pPr>
            <a:r>
              <a:rPr lang="fr-FR" sz="1800" dirty="0" smtClean="0"/>
              <a:t>Planification 2017-2018…</a:t>
            </a:r>
            <a:endParaRPr lang="fr-FR" sz="1800" dirty="0"/>
          </a:p>
        </p:txBody>
      </p:sp>
    </p:spTree>
    <p:extLst>
      <p:ext uri="{BB962C8B-B14F-4D97-AF65-F5344CB8AC3E}">
        <p14:creationId xmlns:p14="http://schemas.microsoft.com/office/powerpoint/2010/main" val="500375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1405" y="2019149"/>
            <a:ext cx="7233110" cy="1435021"/>
          </a:xfrm>
        </p:spPr>
        <p:txBody>
          <a:bodyPr/>
          <a:lstStyle/>
          <a:p>
            <a:pPr algn="ctr"/>
            <a:r>
              <a:rPr lang="fr-FR" b="1" dirty="0" smtClean="0"/>
              <a:t>3. NOUVELLE </a:t>
            </a:r>
            <a:r>
              <a:rPr lang="fr-FR" b="1" dirty="0" smtClean="0"/>
              <a:t>NOMENCLATURE: ENJEUX ET IMPACTS POTENTIELS</a:t>
            </a:r>
            <a:endParaRPr lang="fr-FR" b="1" dirty="0"/>
          </a:p>
        </p:txBody>
      </p:sp>
    </p:spTree>
    <p:extLst>
      <p:ext uri="{BB962C8B-B14F-4D97-AF65-F5344CB8AC3E}">
        <p14:creationId xmlns:p14="http://schemas.microsoft.com/office/powerpoint/2010/main" val="3146889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Font typeface="Courier New"/>
              <a:buChar char="o"/>
            </a:pPr>
            <a:r>
              <a:rPr lang="fr-FR" sz="2000" dirty="0" smtClean="0"/>
              <a:t>Formation AMOM demain: 500 inscrits</a:t>
            </a:r>
          </a:p>
          <a:p>
            <a:pPr>
              <a:buFont typeface="Courier New"/>
              <a:buChar char="o"/>
            </a:pPr>
            <a:r>
              <a:rPr lang="fr-FR" sz="2000" dirty="0" smtClean="0"/>
              <a:t>Développements à venir</a:t>
            </a:r>
          </a:p>
          <a:p>
            <a:pPr>
              <a:buFont typeface="Courier New"/>
              <a:buChar char="o"/>
            </a:pPr>
            <a:r>
              <a:rPr lang="fr-FR" sz="2000" dirty="0" smtClean="0"/>
              <a:t>Transmission aux chefs</a:t>
            </a:r>
          </a:p>
          <a:p>
            <a:pPr>
              <a:buFont typeface="Courier New"/>
              <a:buChar char="o"/>
            </a:pPr>
            <a:r>
              <a:rPr lang="fr-FR" sz="2000" dirty="0" smtClean="0"/>
              <a:t>Partage de vos idées</a:t>
            </a:r>
            <a:endParaRPr lang="fr-FR" sz="2000" dirty="0"/>
          </a:p>
        </p:txBody>
      </p:sp>
    </p:spTree>
    <p:extLst>
      <p:ext uri="{BB962C8B-B14F-4D97-AF65-F5344CB8AC3E}">
        <p14:creationId xmlns:p14="http://schemas.microsoft.com/office/powerpoint/2010/main" val="3734325300"/>
      </p:ext>
    </p:extLst>
  </p:cSld>
  <p:clrMapOvr>
    <a:masterClrMapping/>
  </p:clrMapOvr>
</p:sld>
</file>

<file path=ppt/theme/theme1.xml><?xml version="1.0" encoding="utf-8"?>
<a:theme xmlns:a="http://schemas.openxmlformats.org/drawingml/2006/main" name="Modèle UdeM">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Charlotte Book"/>
        <a:ea typeface="ＭＳ Ｐゴシック"/>
        <a:cs typeface=""/>
      </a:majorFont>
      <a:minorFont>
        <a:latin typeface="B Frutiger Bold"/>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Modèle UdeM.thmx</Template>
  <TotalTime>2058</TotalTime>
  <Words>1172</Words>
  <Application>Microsoft Macintosh PowerPoint</Application>
  <PresentationFormat>Présentation à l'écran (4:3)</PresentationFormat>
  <Paragraphs>167</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Modèle UdeM</vt:lpstr>
      <vt:lpstr>TABLE DES CHEFS DES CUMF DE L’UDEM</vt:lpstr>
      <vt:lpstr>1. ORDRE DU JOUR</vt:lpstr>
      <vt:lpstr>2. RETOUR SUR LES POSTES DE RÉSIDENCE NON COMBLÉS</vt:lpstr>
      <vt:lpstr>CaRMS 2016-2017</vt:lpstr>
      <vt:lpstr>Postes libres</vt:lpstr>
      <vt:lpstr>Postes libres – Situation finale</vt:lpstr>
      <vt:lpstr>La suite…</vt:lpstr>
      <vt:lpstr>3. NOUVELLE NOMENCLATURE: ENJEUX ET IMPACTS POTENTIELS</vt:lpstr>
      <vt:lpstr>Présentation PowerPoint</vt:lpstr>
      <vt:lpstr>4. PRÉOCCUPATIONS DES CHEFS D’UMF DANS LE CONTEXTE ACTUEL: RENCONTRE AVEC DR GROULX</vt:lpstr>
      <vt:lpstr>La mission clinique de nos UMF</vt:lpstr>
      <vt:lpstr>La qualité des soins dans nos CUMF</vt:lpstr>
      <vt:lpstr>La mission d’enseignement</vt:lpstr>
      <vt:lpstr>La mission de recherche</vt:lpstr>
      <vt:lpstr>Le contexte actuel des cliniciens-enseignants</vt:lpstr>
      <vt:lpstr>Présentation PowerPoint</vt:lpstr>
      <vt:lpstr>Présentation PowerPoint</vt:lpstr>
      <vt:lpstr>Présentation PowerPoint</vt:lpstr>
      <vt:lpstr>LE CADRE GMF-U</vt:lpstr>
      <vt:lpstr>Présentation PowerPoint</vt:lpstr>
      <vt:lpstr>Présentation PowerPoint</vt:lpstr>
      <vt:lpstr>Les impacts sont là, sur le terrain:</vt:lpstr>
      <vt:lpstr>Présentation PowerPoint</vt:lpstr>
      <vt:lpstr>Présentation PowerPoint</vt:lpstr>
      <vt:lpstr>5. DISCUSSION ET PLANIFICATION</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DES CHEFS DES CUMF DE L’UDEM</dc:title>
  <dc:creator>Lise Cusson</dc:creator>
  <cp:lastModifiedBy>Lise Cusson</cp:lastModifiedBy>
  <cp:revision>47</cp:revision>
  <dcterms:created xsi:type="dcterms:W3CDTF">2016-06-13T19:05:51Z</dcterms:created>
  <dcterms:modified xsi:type="dcterms:W3CDTF">2016-06-16T12:41:07Z</dcterms:modified>
</cp:coreProperties>
</file>