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72" r:id="rId9"/>
    <p:sldId id="262" r:id="rId10"/>
    <p:sldId id="269" r:id="rId11"/>
    <p:sldId id="263" r:id="rId12"/>
    <p:sldId id="264" r:id="rId13"/>
    <p:sldId id="265" r:id="rId14"/>
    <p:sldId id="266" r:id="rId15"/>
    <p:sldId id="270" r:id="rId16"/>
    <p:sldId id="274" r:id="rId17"/>
    <p:sldId id="271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18FEB-CA7D-3348-ADF6-F3364963FFB0}" type="datetimeFigureOut">
              <a:rPr lang="fr-FR" smtClean="0"/>
              <a:t>04/05/2015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C7665-74AA-8F4C-9A25-218A6D21BA7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89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11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Traditionnel:</a:t>
            </a:r>
            <a:r>
              <a:rPr lang="fr-FR" baseline="0" dirty="0" smtClean="0"/>
              <a:t> uniquement suivi de x pts par le résident.  Certains milieux font en plus une garde de jour…mais pour quel genre de cas?  Uniquement les urgences, ou vraiment un suivi de groupe?</a:t>
            </a:r>
          </a:p>
          <a:p>
            <a:r>
              <a:rPr lang="fr-FR" baseline="0" dirty="0" smtClean="0"/>
              <a:t>Et certains milieux font uniquement un suivi de groupe, pas d’attribution de pts à un résident en particulier.</a:t>
            </a:r>
          </a:p>
          <a:p>
            <a:r>
              <a:rPr lang="fr-FR" baseline="0" dirty="0" smtClean="0"/>
              <a:t>Modèle mixte et groupe seulement = bonne option, mais seulement leur pt moins bon…il faut faire plus que la garde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53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Aucun à CSL, HMR, </a:t>
            </a:r>
          </a:p>
          <a:p>
            <a:r>
              <a:rPr lang="fr-FR" dirty="0" smtClean="0"/>
              <a:t>HND (IUGM), BC (NDM) , Faubourg (IUGM)</a:t>
            </a:r>
          </a:p>
          <a:p>
            <a:r>
              <a:rPr lang="fr-FR" dirty="0" smtClean="0"/>
              <a:t>Modèle traditionnel</a:t>
            </a:r>
            <a:r>
              <a:rPr lang="fr-FR" baseline="0" dirty="0" smtClean="0"/>
              <a:t> à Maria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78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Amos: ucdg, CSL, HMR,</a:t>
            </a:r>
            <a:r>
              <a:rPr lang="fr-FR" baseline="0" dirty="0" smtClean="0"/>
              <a:t> HSC, Marigot ucdg (abolit dès stage intégré CHSLD), TR SAG+UCDG</a:t>
            </a:r>
          </a:p>
          <a:p>
            <a:r>
              <a:rPr lang="fr-FR" baseline="0" dirty="0" smtClean="0"/>
              <a:t>Shawi non re: 1 sem VAD, 1 sem CHSLD, 1 sem s.p, 1 sem gériatrie</a:t>
            </a:r>
          </a:p>
          <a:p>
            <a:r>
              <a:rPr lang="fr-FR" baseline="0" dirty="0" smtClean="0"/>
              <a:t>IUGM non comptabilisé car stage CHSLD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771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</a:t>
            </a:r>
            <a:r>
              <a:rPr lang="fr-FR" baseline="0" dirty="0" smtClean="0"/>
              <a:t> est-ce intégré et organisé?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23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382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C7665-74AA-8F4C-9A25-218A6D21BA70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0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dirty="0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0400" y="4276805"/>
            <a:ext cx="5458968" cy="980807"/>
          </a:xfrm>
        </p:spPr>
        <p:txBody>
          <a:bodyPr>
            <a:noAutofit/>
          </a:bodyPr>
          <a:lstStyle/>
          <a:p>
            <a:r>
              <a:rPr lang="fr-FR" sz="3600" dirty="0" smtClean="0"/>
              <a:t>Bilan d’implantation 2014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Présentation au comité de programme</a:t>
            </a:r>
          </a:p>
          <a:p>
            <a:r>
              <a:rPr lang="fr-FR" dirty="0" smtClean="0"/>
              <a:t>24 avril 2015 (prise 3!)</a:t>
            </a:r>
            <a:endParaRPr lang="fr-FR" dirty="0"/>
          </a:p>
        </p:txBody>
      </p:sp>
      <p:pic>
        <p:nvPicPr>
          <p:cNvPr id="4" name="Image 3" descr="udem logo departement med f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3811"/>
            <a:ext cx="7425031" cy="704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1938" y="598858"/>
            <a:ext cx="4608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Comité SAPA</a:t>
            </a:r>
            <a:endParaRPr lang="fr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04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Exposition « intensive »</a:t>
            </a:r>
          </a:p>
          <a:p>
            <a:pPr lvl="1"/>
            <a:r>
              <a:rPr lang="fr-FR" dirty="0"/>
              <a:t>Oui: </a:t>
            </a:r>
            <a:r>
              <a:rPr lang="fr-FR" dirty="0" smtClean="0"/>
              <a:t>6 (55%)</a:t>
            </a:r>
            <a:endParaRPr lang="fr-FR" dirty="0"/>
          </a:p>
          <a:p>
            <a:pPr lvl="1"/>
            <a:r>
              <a:rPr lang="fr-FR" dirty="0"/>
              <a:t>Non: </a:t>
            </a:r>
            <a:r>
              <a:rPr lang="fr-FR" dirty="0" smtClean="0"/>
              <a:t>5 (45%)</a:t>
            </a:r>
            <a:endParaRPr lang="fr-FR" dirty="0"/>
          </a:p>
          <a:p>
            <a:r>
              <a:rPr lang="fr-FR" dirty="0"/>
              <a:t>Exposition « longitudinale »:</a:t>
            </a:r>
          </a:p>
          <a:p>
            <a:pPr lvl="1"/>
            <a:r>
              <a:rPr lang="fr-FR" dirty="0"/>
              <a:t>Oui: </a:t>
            </a:r>
            <a:r>
              <a:rPr lang="fr-FR" dirty="0" smtClean="0"/>
              <a:t>8 (73%)</a:t>
            </a:r>
            <a:endParaRPr lang="fr-FR" dirty="0"/>
          </a:p>
          <a:p>
            <a:pPr lvl="1"/>
            <a:r>
              <a:rPr lang="fr-FR" dirty="0"/>
              <a:t>Non</a:t>
            </a:r>
            <a:r>
              <a:rPr lang="fr-FR" dirty="0" smtClean="0"/>
              <a:t>: 3 (27%)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–</a:t>
            </a:r>
            <a:br>
              <a:rPr lang="fr-FR" dirty="0" smtClean="0"/>
            </a:br>
            <a:r>
              <a:rPr lang="fr-FR" dirty="0" smtClean="0"/>
              <a:t>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Recoupe les recommandations du SAD</a:t>
            </a:r>
          </a:p>
          <a:p>
            <a:r>
              <a:rPr lang="fr-FR" dirty="0" smtClean="0"/>
              <a:t>Augmenter la pratique collaborative</a:t>
            </a:r>
            <a:endParaRPr lang="fr-FR" dirty="0"/>
          </a:p>
          <a:p>
            <a:pPr lvl="1"/>
            <a:r>
              <a:rPr lang="fr-FR" dirty="0" smtClean="0"/>
              <a:t>Réunion interprofessionnelles</a:t>
            </a:r>
          </a:p>
          <a:p>
            <a:pPr lvl="1"/>
            <a:r>
              <a:rPr lang="fr-FR" dirty="0" smtClean="0"/>
              <a:t>Connaissance du rôle de chacun</a:t>
            </a:r>
          </a:p>
          <a:p>
            <a:pPr lvl="1"/>
            <a:r>
              <a:rPr lang="fr-FR" dirty="0" smtClean="0"/>
              <a:t>Travail au quotidien avec les autres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272125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Stage gériatrie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Oui: 6 (43%)</a:t>
            </a:r>
          </a:p>
          <a:p>
            <a:pPr lvl="1"/>
            <a:r>
              <a:rPr lang="fr-FR" dirty="0" smtClean="0"/>
              <a:t>UCDG: </a:t>
            </a:r>
            <a:r>
              <a:rPr lang="fr-FR" dirty="0"/>
              <a:t>3</a:t>
            </a:r>
            <a:endParaRPr lang="fr-FR" dirty="0" smtClean="0"/>
          </a:p>
          <a:p>
            <a:pPr lvl="1"/>
            <a:r>
              <a:rPr lang="fr-FR" dirty="0" smtClean="0"/>
              <a:t>Hôpital d’attache: 3</a:t>
            </a:r>
          </a:p>
          <a:p>
            <a:r>
              <a:rPr lang="fr-FR" dirty="0" smtClean="0"/>
              <a:t>Non: 8 (57%)</a:t>
            </a:r>
          </a:p>
          <a:p>
            <a:endParaRPr lang="fr-FR" dirty="0"/>
          </a:p>
          <a:p>
            <a:r>
              <a:rPr lang="fr-FR" b="1" u="sng" dirty="0" smtClean="0"/>
              <a:t>Abolir stage pour année académique 2016-17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95398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 adaptée à la P.A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dirty="0" smtClean="0"/>
              <a:t>Oui de façon organisée: 7 </a:t>
            </a:r>
          </a:p>
          <a:p>
            <a:pPr lvl="1"/>
            <a:r>
              <a:rPr lang="fr-FR" dirty="0" smtClean="0"/>
              <a:t>Oui de façon informelle: </a:t>
            </a:r>
            <a:r>
              <a:rPr lang="fr-FR" dirty="0"/>
              <a:t>7</a:t>
            </a:r>
            <a:endParaRPr lang="fr-FR" dirty="0" smtClean="0"/>
          </a:p>
          <a:p>
            <a:pPr lvl="1"/>
            <a:r>
              <a:rPr lang="fr-FR" dirty="0" smtClean="0"/>
              <a:t>Non: 1 </a:t>
            </a:r>
          </a:p>
          <a:p>
            <a:r>
              <a:rPr lang="fr-FR" dirty="0" smtClean="0"/>
              <a:t>Cours ou atelier</a:t>
            </a:r>
          </a:p>
          <a:p>
            <a:pPr lvl="1"/>
            <a:r>
              <a:rPr lang="fr-FR" dirty="0" smtClean="0"/>
              <a:t>À instaurer dans l’ensemble de nos UMF</a:t>
            </a:r>
          </a:p>
          <a:p>
            <a:pPr lvl="1"/>
            <a:r>
              <a:rPr lang="fr-FR" dirty="0" smtClean="0"/>
              <a:t>Lien à créer avec minimalement l’UHMF</a:t>
            </a:r>
          </a:p>
          <a:p>
            <a:pPr lvl="1"/>
            <a:r>
              <a:rPr lang="fr-FR" dirty="0" smtClean="0"/>
              <a:t>Si possible avec l’urgence (difficile dans grands milieux)</a:t>
            </a:r>
          </a:p>
          <a:p>
            <a:r>
              <a:rPr lang="fr-FR" dirty="0" smtClean="0"/>
              <a:t>Atelier pratique fort intéressant!</a:t>
            </a:r>
            <a:endParaRPr lang="fr-FR" dirty="0"/>
          </a:p>
          <a:p>
            <a:pPr lvl="1"/>
            <a:r>
              <a:rPr lang="fr-FR" dirty="0" smtClean="0"/>
              <a:t>On teste les contentions, les diètes, diminution vision, audition, hémiplégie, …</a:t>
            </a:r>
          </a:p>
        </p:txBody>
      </p:sp>
    </p:spTree>
    <p:extLst>
      <p:ext uri="{BB962C8B-B14F-4D97-AF65-F5344CB8AC3E}">
        <p14:creationId xmlns:p14="http://schemas.microsoft.com/office/powerpoint/2010/main" val="950169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Gériatres consultants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Oui: 4 (28.5%)</a:t>
            </a:r>
          </a:p>
          <a:p>
            <a:pPr lvl="1"/>
            <a:r>
              <a:rPr lang="fr-FR" dirty="0"/>
              <a:t>T</a:t>
            </a:r>
            <a:r>
              <a:rPr lang="fr-FR" dirty="0" smtClean="0"/>
              <a:t>élé-consultation</a:t>
            </a:r>
          </a:p>
          <a:p>
            <a:pPr lvl="1"/>
            <a:r>
              <a:rPr lang="fr-FR" dirty="0" smtClean="0"/>
              <a:t>R3 en gériatrie</a:t>
            </a:r>
          </a:p>
          <a:p>
            <a:r>
              <a:rPr lang="fr-FR" dirty="0" smtClean="0"/>
              <a:t>Non: 10 (71.5%)</a:t>
            </a:r>
          </a:p>
          <a:p>
            <a:r>
              <a:rPr lang="fr-FR" dirty="0" smtClean="0"/>
              <a:t>Pas de lien officiel avec le service de gériatrie du CHUM en raison de coupure de PEM</a:t>
            </a:r>
          </a:p>
          <a:p>
            <a:r>
              <a:rPr lang="fr-FR" dirty="0" smtClean="0"/>
              <a:t>Démarches locales</a:t>
            </a:r>
          </a:p>
          <a:p>
            <a:pPr lvl="1"/>
            <a:r>
              <a:rPr lang="fr-FR" dirty="0" smtClean="0"/>
              <a:t>Certains gériatres intéressés</a:t>
            </a:r>
          </a:p>
          <a:p>
            <a:pPr lvl="1"/>
            <a:r>
              <a:rPr lang="fr-FR" dirty="0" smtClean="0"/>
              <a:t>Utilisation enseignants de UCDG, R3 gériatrie, téléconsultation</a:t>
            </a:r>
          </a:p>
          <a:p>
            <a:r>
              <a:rPr lang="fr-FR" dirty="0" smtClean="0"/>
              <a:t>Discussion à venir avec équipe IUGM</a:t>
            </a:r>
          </a:p>
        </p:txBody>
      </p:sp>
    </p:spTree>
    <p:extLst>
      <p:ext uri="{BB962C8B-B14F-4D97-AF65-F5344CB8AC3E}">
        <p14:creationId xmlns:p14="http://schemas.microsoft.com/office/powerpoint/2010/main" val="324232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-Développement professoral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Fin du CII-DPC au printemps 2015</a:t>
            </a:r>
          </a:p>
          <a:p>
            <a:r>
              <a:rPr lang="fr-FR" dirty="0" smtClean="0"/>
              <a:t>Adaptation et utilisation des présentations des formations réseautage pour formations partout</a:t>
            </a:r>
          </a:p>
          <a:p>
            <a:pPr lvl="1"/>
            <a:r>
              <a:rPr lang="fr-FR" dirty="0" smtClean="0"/>
              <a:t>Formation des responsables SAPA?</a:t>
            </a:r>
          </a:p>
          <a:p>
            <a:r>
              <a:rPr lang="fr-FR" dirty="0" smtClean="0"/>
              <a:t>Coaching PRN</a:t>
            </a:r>
          </a:p>
          <a:p>
            <a:r>
              <a:rPr lang="fr-FR" dirty="0" smtClean="0"/>
              <a:t>Certains milieux bénéficieraient de formation réseautage plus complète</a:t>
            </a:r>
          </a:p>
          <a:p>
            <a:pPr lvl="1"/>
            <a:r>
              <a:rPr lang="fr-FR" dirty="0" smtClean="0"/>
              <a:t>Estimation des coût à venir</a:t>
            </a:r>
          </a:p>
          <a:p>
            <a:r>
              <a:rPr lang="fr-FR" dirty="0" smtClean="0"/>
              <a:t>Lien à concrétiser avec le DPC du département</a:t>
            </a:r>
          </a:p>
        </p:txBody>
      </p:sp>
    </p:spTree>
    <p:extLst>
      <p:ext uri="{BB962C8B-B14F-4D97-AF65-F5344CB8AC3E}">
        <p14:creationId xmlns:p14="http://schemas.microsoft.com/office/powerpoint/2010/main" val="2848804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CII-DPC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Formations réseautage en cours</a:t>
            </a:r>
          </a:p>
          <a:p>
            <a:pPr lvl="1"/>
            <a:r>
              <a:rPr lang="fr-FR" dirty="0" smtClean="0"/>
              <a:t>Marigot, HSC, St-Eustache</a:t>
            </a:r>
          </a:p>
          <a:p>
            <a:pPr lvl="1"/>
            <a:r>
              <a:rPr lang="fr-FR" dirty="0" smtClean="0"/>
              <a:t>Thèmes</a:t>
            </a:r>
          </a:p>
          <a:p>
            <a:pPr lvl="3"/>
            <a:r>
              <a:rPr lang="fr-FR" dirty="0" smtClean="0"/>
              <a:t>Supervision en contexte SAD et CHSLD</a:t>
            </a:r>
          </a:p>
          <a:p>
            <a:pPr lvl="3"/>
            <a:r>
              <a:rPr lang="fr-FR" dirty="0" smtClean="0"/>
              <a:t>Supervision en contexte de collaboration interprofessionnelle</a:t>
            </a:r>
          </a:p>
          <a:p>
            <a:pPr lvl="3"/>
            <a:r>
              <a:rPr lang="fr-FR" dirty="0" smtClean="0"/>
              <a:t>Gestion médicamenteuse</a:t>
            </a:r>
          </a:p>
          <a:p>
            <a:pPr lvl="3"/>
            <a:r>
              <a:rPr lang="fr-FR" dirty="0" smtClean="0"/>
              <a:t>Maltraitance</a:t>
            </a:r>
          </a:p>
          <a:p>
            <a:pPr lvl="3"/>
            <a:r>
              <a:rPr lang="fr-FR" dirty="0" smtClean="0"/>
              <a:t>Approche non pharmaco des SCPD</a:t>
            </a:r>
          </a:p>
          <a:p>
            <a:pPr lvl="3"/>
            <a:r>
              <a:rPr lang="fr-FR" dirty="0" smtClean="0"/>
              <a:t>Soins de fin de vie</a:t>
            </a:r>
          </a:p>
          <a:p>
            <a:pPr lvl="1"/>
            <a:r>
              <a:rPr lang="fr-FR" dirty="0" smtClean="0"/>
              <a:t>Coaching	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Fin mars 2015</a:t>
            </a:r>
          </a:p>
          <a:p>
            <a:r>
              <a:rPr lang="fr-FR" dirty="0" smtClean="0"/>
              <a:t>Transfert dans les UMF?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3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- Communauté de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d’une communauté de pratique pour les enseignants du CHSLD et des SAD</a:t>
            </a:r>
          </a:p>
          <a:p>
            <a:r>
              <a:rPr lang="fr-FR" dirty="0" smtClean="0"/>
              <a:t>Cueillette des coordonnées de ces enseignants à 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897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Unités interprofessionnelles » SAD et 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2/3 séances de groupe de travail</a:t>
            </a:r>
          </a:p>
          <a:p>
            <a:r>
              <a:rPr lang="fr-FR" dirty="0" smtClean="0"/>
              <a:t>Finalement appui du MSSS à certaines conditions</a:t>
            </a:r>
          </a:p>
          <a:p>
            <a:r>
              <a:rPr lang="fr-FR" dirty="0" smtClean="0"/>
              <a:t>Rapport final à venir après rencontre 27 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007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suite…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Mobilisation importante de l’ensemble des UMF pour ce projet</a:t>
            </a:r>
          </a:p>
          <a:p>
            <a:r>
              <a:rPr lang="fr-FR" dirty="0" smtClean="0"/>
              <a:t>Bravo!!!</a:t>
            </a:r>
          </a:p>
          <a:p>
            <a:endParaRPr lang="fr-FR" dirty="0"/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fr-FR" sz="2800" b="1" u="sng" dirty="0"/>
              <a:t>Année académique 2016-2017: tous prêt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3008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Bilan reçu pour 16/17 UMF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2 ans se sont écoulés depuis le début des changements</a:t>
            </a:r>
          </a:p>
          <a:p>
            <a:r>
              <a:rPr lang="fr-FR" dirty="0" smtClean="0"/>
              <a:t>Sur un objectif de 3 ans pour le « gros » chantier</a:t>
            </a:r>
            <a:endParaRPr lang="fr-FR" dirty="0"/>
          </a:p>
          <a:p>
            <a:pPr lvl="1"/>
            <a:r>
              <a:rPr lang="fr-FR" b="1" u="sng" dirty="0" smtClean="0"/>
              <a:t>Année académique 2016-2017: tous prêt</a:t>
            </a:r>
          </a:p>
          <a:p>
            <a:r>
              <a:rPr lang="fr-FR" dirty="0" smtClean="0"/>
              <a:t>Ça bouge partout…!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38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199" y="216443"/>
            <a:ext cx="6508377" cy="1143000"/>
          </a:xfrm>
        </p:spPr>
        <p:txBody>
          <a:bodyPr/>
          <a:lstStyle/>
          <a:p>
            <a:r>
              <a:rPr lang="fr-FR" dirty="0" smtClean="0"/>
              <a:t>Ambulatoire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199" y="1359444"/>
            <a:ext cx="6508377" cy="4766720"/>
          </a:xfrm>
        </p:spPr>
        <p:txBody>
          <a:bodyPr>
            <a:normAutofit/>
          </a:bodyPr>
          <a:lstStyle/>
          <a:p>
            <a:r>
              <a:rPr lang="fr-FR" dirty="0" smtClean="0"/>
              <a:t>Intégration	</a:t>
            </a:r>
          </a:p>
          <a:p>
            <a:pPr lvl="1"/>
            <a:r>
              <a:rPr lang="fr-FR" dirty="0" smtClean="0"/>
              <a:t>Au bureau: 16 (94%)</a:t>
            </a:r>
          </a:p>
          <a:p>
            <a:pPr lvl="1"/>
            <a:r>
              <a:rPr lang="fr-FR" dirty="0" smtClean="0"/>
              <a:t>Clinique de mémoire: 2 (6%) </a:t>
            </a:r>
            <a:r>
              <a:rPr lang="fr-FR" sz="1300" dirty="0" smtClean="0"/>
              <a:t>(2 milieu = bureau et clinique)</a:t>
            </a:r>
            <a:br>
              <a:rPr lang="fr-FR" sz="1300" dirty="0" smtClean="0"/>
            </a:br>
            <a:endParaRPr lang="fr-FR" dirty="0"/>
          </a:p>
          <a:p>
            <a:r>
              <a:rPr lang="fr-FR" dirty="0" smtClean="0"/>
              <a:t>Protocole de dépistage de la démence avec inf </a:t>
            </a:r>
          </a:p>
          <a:p>
            <a:pPr lvl="1"/>
            <a:r>
              <a:rPr lang="fr-FR" dirty="0" smtClean="0"/>
              <a:t>Oui: 8 (53%)</a:t>
            </a:r>
          </a:p>
          <a:p>
            <a:pPr lvl="1"/>
            <a:r>
              <a:rPr lang="fr-FR" dirty="0" smtClean="0"/>
              <a:t>Non: 7 (47%)</a:t>
            </a:r>
          </a:p>
          <a:p>
            <a:r>
              <a:rPr lang="fr-FR" dirty="0" smtClean="0"/>
              <a:t>Optimisation du questionnaire de la P.A (</a:t>
            </a:r>
            <a:r>
              <a:rPr lang="fr-FR" sz="1200" dirty="0" smtClean="0"/>
              <a:t>p.ex détection chute, violence, abus, démence, emp</a:t>
            </a:r>
            <a:r>
              <a:rPr lang="fr-FR" sz="1200" dirty="0"/>
              <a:t> </a:t>
            </a:r>
            <a:r>
              <a:rPr lang="fr-FR" sz="1200" dirty="0" smtClean="0"/>
              <a:t>adapté…)</a:t>
            </a:r>
          </a:p>
          <a:p>
            <a:pPr lvl="1"/>
            <a:r>
              <a:rPr lang="fr-FR" dirty="0" smtClean="0"/>
              <a:t>Oui: 4 (29%)</a:t>
            </a:r>
          </a:p>
          <a:p>
            <a:pPr lvl="1"/>
            <a:r>
              <a:rPr lang="fr-FR" dirty="0" smtClean="0"/>
              <a:t>Non: 2 (14%)</a:t>
            </a:r>
          </a:p>
          <a:p>
            <a:pPr lvl="1"/>
            <a:r>
              <a:rPr lang="fr-FR" dirty="0" smtClean="0"/>
              <a:t>À venir: 8 (57%)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51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</a:t>
            </a:r>
            <a:r>
              <a:rPr lang="fr-FR" dirty="0" smtClean="0"/>
              <a:t>  Ambulatoire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Instaurer un </a:t>
            </a:r>
            <a:r>
              <a:rPr lang="fr-FR" u="sng" dirty="0" smtClean="0"/>
              <a:t>repérage précoce </a:t>
            </a:r>
            <a:r>
              <a:rPr lang="fr-FR" dirty="0" smtClean="0"/>
              <a:t>des troubles cognitifs selon critères définis</a:t>
            </a:r>
          </a:p>
          <a:p>
            <a:r>
              <a:rPr lang="fr-FR" dirty="0" smtClean="0"/>
              <a:t>Participation d’une infirmière clinicienne pour le repérage, </a:t>
            </a:r>
            <a:r>
              <a:rPr lang="fr-FR" u="sng" dirty="0" smtClean="0"/>
              <a:t>l’évaluation ET le suivi </a:t>
            </a:r>
            <a:r>
              <a:rPr lang="fr-FR" dirty="0" smtClean="0"/>
              <a:t>de cette clientèle</a:t>
            </a:r>
          </a:p>
          <a:p>
            <a:r>
              <a:rPr lang="fr-FR" dirty="0" smtClean="0"/>
              <a:t>Développer / adapter un outil pour le questionnaire et l’EMP de la P.A</a:t>
            </a:r>
          </a:p>
          <a:p>
            <a:pPr lvl="1"/>
            <a:r>
              <a:rPr lang="fr-FR" dirty="0" smtClean="0"/>
              <a:t>Augmenter l’expertise de nos superviseurs et de nos résidents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90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Où?</a:t>
            </a:r>
          </a:p>
          <a:p>
            <a:pPr lvl="1"/>
            <a:r>
              <a:rPr lang="fr-FR" dirty="0" smtClean="0"/>
              <a:t>UMF: 11 (69%)</a:t>
            </a:r>
          </a:p>
          <a:p>
            <a:pPr lvl="1"/>
            <a:r>
              <a:rPr lang="fr-FR" dirty="0" smtClean="0"/>
              <a:t>CLSC: </a:t>
            </a:r>
            <a:r>
              <a:rPr lang="fr-FR" dirty="0"/>
              <a:t>5</a:t>
            </a:r>
            <a:r>
              <a:rPr lang="fr-FR" dirty="0" smtClean="0"/>
              <a:t>  (31%)</a:t>
            </a:r>
          </a:p>
          <a:p>
            <a:pPr lvl="2"/>
            <a:r>
              <a:rPr lang="fr-FR" dirty="0" smtClean="0"/>
              <a:t>Inclut UMF intégré au CLSC</a:t>
            </a:r>
          </a:p>
          <a:p>
            <a:r>
              <a:rPr lang="fr-FR" u="sng" dirty="0" smtClean="0"/>
              <a:t>Type de suivi par les résidents</a:t>
            </a:r>
          </a:p>
          <a:p>
            <a:pPr lvl="1"/>
            <a:r>
              <a:rPr lang="fr-FR" dirty="0" smtClean="0"/>
              <a:t>Groupe de patients: 7 (47%)</a:t>
            </a:r>
          </a:p>
          <a:p>
            <a:pPr lvl="1"/>
            <a:r>
              <a:rPr lang="fr-FR" dirty="0" smtClean="0"/>
              <a:t>Modèle « traditionnel »: 8 (53%)</a:t>
            </a:r>
          </a:p>
          <a:p>
            <a:r>
              <a:rPr lang="fr-FR" dirty="0" smtClean="0"/>
              <a:t>Périodes dédiées aux pratiques collaboratives</a:t>
            </a:r>
          </a:p>
          <a:p>
            <a:pPr lvl="1"/>
            <a:r>
              <a:rPr lang="fr-FR" dirty="0" smtClean="0"/>
              <a:t>Oui: 8 (53%)</a:t>
            </a:r>
          </a:p>
          <a:p>
            <a:pPr lvl="1"/>
            <a:r>
              <a:rPr lang="fr-FR" dirty="0" smtClean="0"/>
              <a:t>Non: 7 (47%)</a:t>
            </a:r>
          </a:p>
        </p:txBody>
      </p:sp>
    </p:spTree>
    <p:extLst>
      <p:ext uri="{BB962C8B-B14F-4D97-AF65-F5344CB8AC3E}">
        <p14:creationId xmlns:p14="http://schemas.microsoft.com/office/powerpoint/2010/main" val="70273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Exposition « intensive »</a:t>
            </a:r>
          </a:p>
          <a:p>
            <a:pPr lvl="1"/>
            <a:r>
              <a:rPr lang="fr-FR" dirty="0" smtClean="0"/>
              <a:t>Oui: 5 (36%)</a:t>
            </a:r>
          </a:p>
          <a:p>
            <a:pPr lvl="1"/>
            <a:r>
              <a:rPr lang="fr-FR" dirty="0" smtClean="0"/>
              <a:t>Non: 9 (44%)</a:t>
            </a:r>
          </a:p>
          <a:p>
            <a:r>
              <a:rPr lang="fr-FR" dirty="0" smtClean="0"/>
              <a:t>Exposition « longitudinale »</a:t>
            </a:r>
          </a:p>
          <a:p>
            <a:pPr lvl="1"/>
            <a:r>
              <a:rPr lang="fr-FR" dirty="0" smtClean="0"/>
              <a:t>Oui: 9 (81%)</a:t>
            </a:r>
          </a:p>
          <a:p>
            <a:pPr lvl="1"/>
            <a:r>
              <a:rPr lang="fr-FR" dirty="0" smtClean="0"/>
              <a:t>Non: 2 (19%)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15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Abolition du modèle traditionnel unique</a:t>
            </a:r>
          </a:p>
          <a:p>
            <a:pPr lvl="1"/>
            <a:r>
              <a:rPr lang="fr-FR" dirty="0" smtClean="0"/>
              <a:t>Où le résident est responsable uniquement de ses « x » patients</a:t>
            </a:r>
          </a:p>
          <a:p>
            <a:r>
              <a:rPr lang="fr-FR" dirty="0" smtClean="0"/>
              <a:t>Continuer à mettre en place le </a:t>
            </a:r>
            <a:r>
              <a:rPr lang="fr-FR" u="sng" dirty="0" smtClean="0"/>
              <a:t>modèle de groupe </a:t>
            </a:r>
            <a:r>
              <a:rPr lang="fr-FR" dirty="0" smtClean="0"/>
              <a:t>et le </a:t>
            </a:r>
            <a:r>
              <a:rPr lang="fr-FR" u="sng" dirty="0" smtClean="0"/>
              <a:t>modèle mixte</a:t>
            </a:r>
            <a:br>
              <a:rPr lang="fr-FR" u="sng" dirty="0" smtClean="0"/>
            </a:br>
            <a:endParaRPr lang="fr-FR" u="sng" dirty="0" smtClean="0"/>
          </a:p>
          <a:p>
            <a:pPr lvl="1"/>
            <a:r>
              <a:rPr lang="fr-FR" dirty="0" smtClean="0"/>
              <a:t>Les résidents s’occupent des décompensations de l’ensemble du groupe de patients</a:t>
            </a:r>
          </a:p>
          <a:p>
            <a:pPr lvl="2"/>
            <a:r>
              <a:rPr lang="fr-FR" dirty="0" smtClean="0"/>
              <a:t>Responsabilisation des résidents envers le groupe de pts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Lorsque possible, favoriser que le résident soit responsable en longitudinal de certains patients</a:t>
            </a:r>
          </a:p>
          <a:p>
            <a:pPr lvl="2"/>
            <a:r>
              <a:rPr lang="fr-FR" dirty="0" smtClean="0"/>
              <a:t>Accès ouvert si possible, mais difficulté lié à la non-disponibilité fréquente des résidents</a:t>
            </a:r>
          </a:p>
          <a:p>
            <a:pPr marL="2286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421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Recommandations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Groupe de patients</a:t>
            </a:r>
          </a:p>
          <a:p>
            <a:pPr lvl="1"/>
            <a:r>
              <a:rPr lang="fr-FR" dirty="0" smtClean="0"/>
              <a:t>Nombre suffisant pour permettre une exposition adéquate</a:t>
            </a:r>
          </a:p>
          <a:p>
            <a:r>
              <a:rPr lang="fr-FR" dirty="0" smtClean="0"/>
              <a:t>Visites conjointes</a:t>
            </a:r>
          </a:p>
          <a:p>
            <a:pPr lvl="1"/>
            <a:r>
              <a:rPr lang="fr-FR" dirty="0" smtClean="0"/>
              <a:t>À plusieurs moments durant les 2 ans de la résidence</a:t>
            </a:r>
          </a:p>
          <a:p>
            <a:r>
              <a:rPr lang="fr-FR" dirty="0" smtClean="0"/>
              <a:t>Améliorer la pratique collaborative</a:t>
            </a:r>
          </a:p>
          <a:p>
            <a:pPr lvl="1"/>
            <a:r>
              <a:rPr lang="fr-FR" dirty="0" smtClean="0"/>
              <a:t>Au minimum visite et rencontre des professionnels au CLSC</a:t>
            </a:r>
          </a:p>
          <a:p>
            <a:r>
              <a:rPr lang="fr-FR" dirty="0" smtClean="0"/>
              <a:t>Défis </a:t>
            </a:r>
            <a:r>
              <a:rPr lang="fr-FR" dirty="0"/>
              <a:t>majeurs: </a:t>
            </a:r>
          </a:p>
          <a:p>
            <a:pPr lvl="2"/>
            <a:r>
              <a:rPr lang="fr-FR" dirty="0"/>
              <a:t>Réorganisation CISSS</a:t>
            </a:r>
          </a:p>
          <a:p>
            <a:pPr lvl="2"/>
            <a:r>
              <a:rPr lang="fr-FR" dirty="0"/>
              <a:t>Recrutement</a:t>
            </a:r>
          </a:p>
          <a:p>
            <a:pPr lvl="2"/>
            <a:r>
              <a:rPr lang="fr-FR" dirty="0"/>
              <a:t>Accès aux professionnels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03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Où?</a:t>
            </a:r>
          </a:p>
          <a:p>
            <a:pPr lvl="1"/>
            <a:r>
              <a:rPr lang="fr-FR" dirty="0" smtClean="0"/>
              <a:t>CHSLD: 10 (62.5%)</a:t>
            </a:r>
          </a:p>
          <a:p>
            <a:pPr lvl="1"/>
            <a:r>
              <a:rPr lang="fr-FR" b="1" u="sng" dirty="0" smtClean="0">
                <a:solidFill>
                  <a:srgbClr val="FF0000"/>
                </a:solidFill>
              </a:rPr>
              <a:t>Aucun: 2 (12.5%)</a:t>
            </a:r>
          </a:p>
          <a:p>
            <a:pPr lvl="1"/>
            <a:r>
              <a:rPr lang="fr-FR" dirty="0" smtClean="0"/>
              <a:t>IUGM: 2 (12.5%)</a:t>
            </a:r>
          </a:p>
          <a:p>
            <a:pPr lvl="1"/>
            <a:r>
              <a:rPr lang="fr-FR" dirty="0" smtClean="0"/>
              <a:t>N-D Merci: 2 (12.5%)</a:t>
            </a:r>
          </a:p>
          <a:p>
            <a:r>
              <a:rPr lang="fr-FR" dirty="0"/>
              <a:t>Type de suivi par les résidents</a:t>
            </a:r>
          </a:p>
          <a:p>
            <a:pPr lvl="1"/>
            <a:r>
              <a:rPr lang="fr-FR" dirty="0"/>
              <a:t>Groupe de patients: </a:t>
            </a:r>
            <a:r>
              <a:rPr lang="fr-FR" dirty="0" smtClean="0"/>
              <a:t>13 (93%)</a:t>
            </a:r>
            <a:endParaRPr lang="fr-FR" dirty="0"/>
          </a:p>
          <a:p>
            <a:pPr lvl="1"/>
            <a:r>
              <a:rPr lang="fr-FR" dirty="0"/>
              <a:t>Modèle « traditionnel »: </a:t>
            </a:r>
            <a:r>
              <a:rPr lang="fr-FR" dirty="0" smtClean="0"/>
              <a:t>1 (7%)</a:t>
            </a:r>
          </a:p>
          <a:p>
            <a:r>
              <a:rPr lang="fr-FR" dirty="0"/>
              <a:t>Périodes dédiées aux pratiques collaboratives</a:t>
            </a:r>
          </a:p>
          <a:p>
            <a:pPr lvl="1"/>
            <a:r>
              <a:rPr lang="fr-FR" dirty="0"/>
              <a:t>Oui</a:t>
            </a:r>
            <a:r>
              <a:rPr lang="fr-FR" dirty="0" smtClean="0"/>
              <a:t>: 7 (47%)</a:t>
            </a:r>
            <a:endParaRPr lang="fr-FR" dirty="0"/>
          </a:p>
          <a:p>
            <a:pPr lvl="1"/>
            <a:r>
              <a:rPr lang="fr-FR" dirty="0"/>
              <a:t>Non: </a:t>
            </a:r>
            <a:r>
              <a:rPr lang="fr-FR" dirty="0" smtClean="0"/>
              <a:t>8 (53%)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32070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1156</TotalTime>
  <Words>709</Words>
  <Application>Microsoft Office PowerPoint</Application>
  <PresentationFormat>Affichage à l'écran (4:3)</PresentationFormat>
  <Paragraphs>168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Plaza</vt:lpstr>
      <vt:lpstr>Bilan d’implantation 2014 </vt:lpstr>
      <vt:lpstr>Bilan 2014</vt:lpstr>
      <vt:lpstr>Ambulatoire </vt:lpstr>
      <vt:lpstr>Recommandations  Ambulatoire</vt:lpstr>
      <vt:lpstr>SAD</vt:lpstr>
      <vt:lpstr>SAD</vt:lpstr>
      <vt:lpstr>Recommandations  SAD</vt:lpstr>
      <vt:lpstr>Recommandations  SAD</vt:lpstr>
      <vt:lpstr>CHSLD</vt:lpstr>
      <vt:lpstr>CHSLD</vt:lpstr>
      <vt:lpstr>Recommandations – CHSLD</vt:lpstr>
      <vt:lpstr>Stage gériatrie</vt:lpstr>
      <vt:lpstr>Approche adaptée à la P.A</vt:lpstr>
      <vt:lpstr>Gériatres consultants</vt:lpstr>
      <vt:lpstr>Recommandations -Développement professoral</vt:lpstr>
      <vt:lpstr>CII-DPC</vt:lpstr>
      <vt:lpstr>Recommandations - Communauté de pratique</vt:lpstr>
      <vt:lpstr>« Unités interprofessionnelles » SAD et CHSLD</vt:lpstr>
      <vt:lpstr>La suite…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d’implantation </dc:title>
  <dc:creator>Hugues De Lachevrotière</dc:creator>
  <cp:lastModifiedBy>Héroux Mylène</cp:lastModifiedBy>
  <cp:revision>63</cp:revision>
  <dcterms:created xsi:type="dcterms:W3CDTF">2014-10-15T13:29:38Z</dcterms:created>
  <dcterms:modified xsi:type="dcterms:W3CDTF">2015-05-04T22:32:40Z</dcterms:modified>
</cp:coreProperties>
</file>