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2" d="100"/>
          <a:sy n="192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4896-D8E8-784C-895D-C437708716C9}" type="datetimeFigureOut">
              <a:rPr lang="en-US" smtClean="0"/>
              <a:t>15-01-12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79A7-7E55-F046-B034-BDC0D592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54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4896-D8E8-784C-895D-C437708716C9}" type="datetimeFigureOut">
              <a:rPr lang="en-US" smtClean="0"/>
              <a:t>15-01-12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79A7-7E55-F046-B034-BDC0D592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4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4896-D8E8-784C-895D-C437708716C9}" type="datetimeFigureOut">
              <a:rPr lang="en-US" smtClean="0"/>
              <a:t>15-01-12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79A7-7E55-F046-B034-BDC0D592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4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4896-D8E8-784C-895D-C437708716C9}" type="datetimeFigureOut">
              <a:rPr lang="en-US" smtClean="0"/>
              <a:t>15-01-12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79A7-7E55-F046-B034-BDC0D592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7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4896-D8E8-784C-895D-C437708716C9}" type="datetimeFigureOut">
              <a:rPr lang="en-US" smtClean="0"/>
              <a:t>15-01-12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79A7-7E55-F046-B034-BDC0D592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8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4896-D8E8-784C-895D-C437708716C9}" type="datetimeFigureOut">
              <a:rPr lang="en-US" smtClean="0"/>
              <a:t>15-01-12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79A7-7E55-F046-B034-BDC0D592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8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4896-D8E8-784C-895D-C437708716C9}" type="datetimeFigureOut">
              <a:rPr lang="en-US" smtClean="0"/>
              <a:t>15-01-12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79A7-7E55-F046-B034-BDC0D592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2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4896-D8E8-784C-895D-C437708716C9}" type="datetimeFigureOut">
              <a:rPr lang="en-US" smtClean="0"/>
              <a:t>15-01-12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79A7-7E55-F046-B034-BDC0D592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9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4896-D8E8-784C-895D-C437708716C9}" type="datetimeFigureOut">
              <a:rPr lang="en-US" smtClean="0"/>
              <a:t>15-01-12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79A7-7E55-F046-B034-BDC0D592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6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4896-D8E8-784C-895D-C437708716C9}" type="datetimeFigureOut">
              <a:rPr lang="en-US" smtClean="0"/>
              <a:t>15-01-12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79A7-7E55-F046-B034-BDC0D592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4896-D8E8-784C-895D-C437708716C9}" type="datetimeFigureOut">
              <a:rPr lang="en-US" smtClean="0"/>
              <a:t>15-01-12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79A7-7E55-F046-B034-BDC0D592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8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A4896-D8E8-784C-895D-C437708716C9}" type="datetimeFigureOut">
              <a:rPr lang="en-US" smtClean="0"/>
              <a:t>15-01-12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179A7-7E55-F046-B034-BDC0D592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3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Mise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jour </a:t>
            </a:r>
            <a:r>
              <a:rPr lang="en-US" dirty="0" err="1" smtClean="0"/>
              <a:t>sur</a:t>
            </a:r>
            <a:r>
              <a:rPr lang="en-US" dirty="0" smtClean="0"/>
              <a:t> le stage de </a:t>
            </a:r>
            <a:r>
              <a:rPr lang="en-US" dirty="0" err="1" smtClean="0"/>
              <a:t>pédiatrie</a:t>
            </a:r>
            <a:r>
              <a:rPr lang="en-US" dirty="0" smtClean="0"/>
              <a:t> </a:t>
            </a:r>
            <a:r>
              <a:rPr lang="en-US" dirty="0" err="1" smtClean="0"/>
              <a:t>hospitalière</a:t>
            </a:r>
            <a:r>
              <a:rPr lang="en-US" dirty="0" smtClean="0"/>
              <a:t> pour les </a:t>
            </a:r>
            <a:r>
              <a:rPr lang="en-US" dirty="0" err="1" smtClean="0"/>
              <a:t>résidents</a:t>
            </a:r>
            <a:r>
              <a:rPr lang="en-US" dirty="0" smtClean="0"/>
              <a:t> en </a:t>
            </a:r>
            <a:r>
              <a:rPr lang="en-US" dirty="0" err="1" smtClean="0"/>
              <a:t>médecine</a:t>
            </a:r>
            <a:r>
              <a:rPr lang="en-US" dirty="0" smtClean="0"/>
              <a:t> de </a:t>
            </a:r>
            <a:r>
              <a:rPr lang="en-US" dirty="0" err="1" smtClean="0"/>
              <a:t>famille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René Wittmer</a:t>
            </a:r>
          </a:p>
          <a:p>
            <a:r>
              <a:rPr lang="en-US" dirty="0" err="1" smtClean="0"/>
              <a:t>Janvier</a:t>
            </a:r>
            <a:r>
              <a:rPr lang="en-US" dirty="0" smtClean="0"/>
              <a:t> 2015</a:t>
            </a:r>
          </a:p>
        </p:txBody>
      </p:sp>
    </p:spTree>
    <p:extLst>
      <p:ext uri="{BB962C8B-B14F-4D97-AF65-F5344CB8AC3E}">
        <p14:creationId xmlns:p14="http://schemas.microsoft.com/office/powerpoint/2010/main" val="767598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Globalement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</a:t>
            </a:r>
            <a:r>
              <a:rPr lang="en-US" dirty="0" err="1" smtClean="0"/>
              <a:t>apprécié</a:t>
            </a:r>
            <a:endParaRPr lang="en-US" dirty="0" smtClean="0"/>
          </a:p>
          <a:p>
            <a:r>
              <a:rPr lang="en-US" dirty="0" smtClean="0"/>
              <a:t>Exposition </a:t>
            </a:r>
            <a:r>
              <a:rPr lang="en-US" dirty="0" err="1" smtClean="0"/>
              <a:t>à</a:t>
            </a:r>
            <a:r>
              <a:rPr lang="en-US" dirty="0" smtClean="0"/>
              <a:t> des pathologies </a:t>
            </a:r>
            <a:r>
              <a:rPr lang="en-US" dirty="0" err="1" smtClean="0"/>
              <a:t>pertinentes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pratique</a:t>
            </a:r>
            <a:r>
              <a:rPr lang="en-US" dirty="0" smtClean="0"/>
              <a:t> d’un </a:t>
            </a:r>
            <a:r>
              <a:rPr lang="en-US" dirty="0" err="1" smtClean="0"/>
              <a:t>médecin</a:t>
            </a:r>
            <a:r>
              <a:rPr lang="en-US" dirty="0" smtClean="0"/>
              <a:t> de </a:t>
            </a:r>
            <a:r>
              <a:rPr lang="en-US" dirty="0" err="1" smtClean="0"/>
              <a:t>famille</a:t>
            </a:r>
            <a:r>
              <a:rPr lang="en-US" dirty="0" smtClean="0"/>
              <a:t> (</a:t>
            </a:r>
            <a:r>
              <a:rPr lang="en-US" dirty="0" err="1" smtClean="0"/>
              <a:t>anémie</a:t>
            </a:r>
            <a:r>
              <a:rPr lang="en-US" dirty="0" smtClean="0"/>
              <a:t> </a:t>
            </a:r>
            <a:r>
              <a:rPr lang="en-US" dirty="0" err="1" smtClean="0"/>
              <a:t>ferriprive</a:t>
            </a:r>
            <a:r>
              <a:rPr lang="en-US" dirty="0" smtClean="0"/>
              <a:t>, retard </a:t>
            </a:r>
            <a:r>
              <a:rPr lang="en-US" dirty="0" err="1" smtClean="0"/>
              <a:t>staturo-pondéral</a:t>
            </a:r>
            <a:r>
              <a:rPr lang="en-US" dirty="0" smtClean="0"/>
              <a:t>, infections </a:t>
            </a:r>
            <a:r>
              <a:rPr lang="en-US" dirty="0" err="1" smtClean="0"/>
              <a:t>urinaires</a:t>
            </a:r>
            <a:r>
              <a:rPr lang="en-US" dirty="0" smtClean="0"/>
              <a:t>, </a:t>
            </a:r>
            <a:r>
              <a:rPr lang="en-US" dirty="0" err="1" smtClean="0"/>
              <a:t>bronchiolites</a:t>
            </a:r>
            <a:r>
              <a:rPr lang="en-US" dirty="0" smtClean="0"/>
              <a:t>, </a:t>
            </a:r>
            <a:r>
              <a:rPr lang="en-US" dirty="0" err="1" smtClean="0"/>
              <a:t>asthme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Grande </a:t>
            </a:r>
            <a:r>
              <a:rPr lang="en-US" dirty="0" err="1" smtClean="0"/>
              <a:t>variabilité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sentiment de </a:t>
            </a:r>
            <a:r>
              <a:rPr lang="en-US" dirty="0" err="1" smtClean="0"/>
              <a:t>soutien</a:t>
            </a:r>
            <a:r>
              <a:rPr lang="en-US" dirty="0" smtClean="0"/>
              <a:t> des </a:t>
            </a:r>
            <a:r>
              <a:rPr lang="en-US" dirty="0" err="1" smtClean="0"/>
              <a:t>résidents</a:t>
            </a:r>
            <a:r>
              <a:rPr lang="en-US" dirty="0" smtClean="0"/>
              <a:t> </a:t>
            </a:r>
            <a:r>
              <a:rPr lang="en-US" dirty="0" err="1" smtClean="0"/>
              <a:t>lors</a:t>
            </a:r>
            <a:r>
              <a:rPr lang="en-US" dirty="0" smtClean="0"/>
              <a:t> des </a:t>
            </a:r>
            <a:r>
              <a:rPr lang="en-US" dirty="0" err="1" smtClean="0"/>
              <a:t>gardes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l’unité</a:t>
            </a:r>
            <a:r>
              <a:rPr lang="en-US" dirty="0" smtClean="0"/>
              <a:t> </a:t>
            </a:r>
            <a:r>
              <a:rPr lang="en-US" dirty="0" err="1" smtClean="0"/>
              <a:t>néonatale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1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Méthodologie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Sondage</a:t>
            </a:r>
            <a:r>
              <a:rPr lang="en-US" dirty="0" smtClean="0"/>
              <a:t> Survey Monkey</a:t>
            </a:r>
          </a:p>
          <a:p>
            <a:r>
              <a:rPr lang="en-US" dirty="0" err="1" smtClean="0"/>
              <a:t>Envoyé</a:t>
            </a:r>
            <a:r>
              <a:rPr lang="en-US" dirty="0" smtClean="0"/>
              <a:t> par </a:t>
            </a:r>
            <a:r>
              <a:rPr lang="en-US" dirty="0" err="1" smtClean="0"/>
              <a:t>courriel</a:t>
            </a:r>
            <a:r>
              <a:rPr lang="en-US" dirty="0" smtClean="0"/>
              <a:t> aux R1 </a:t>
            </a:r>
            <a:r>
              <a:rPr lang="en-US" dirty="0" err="1" smtClean="0"/>
              <a:t>ayant</a:t>
            </a:r>
            <a:r>
              <a:rPr lang="en-US" dirty="0" smtClean="0"/>
              <a:t> </a:t>
            </a:r>
            <a:r>
              <a:rPr lang="en-US" dirty="0" err="1" smtClean="0"/>
              <a:t>complété</a:t>
            </a:r>
            <a:r>
              <a:rPr lang="en-US" dirty="0" smtClean="0"/>
              <a:t> </a:t>
            </a:r>
            <a:r>
              <a:rPr lang="en-US" dirty="0" err="1" smtClean="0"/>
              <a:t>leur</a:t>
            </a:r>
            <a:r>
              <a:rPr lang="en-US" dirty="0" smtClean="0"/>
              <a:t> stage de </a:t>
            </a:r>
            <a:r>
              <a:rPr lang="en-US" dirty="0" err="1" smtClean="0"/>
              <a:t>pédiatrie</a:t>
            </a:r>
            <a:r>
              <a:rPr lang="en-US" dirty="0" smtClean="0"/>
              <a:t> </a:t>
            </a:r>
            <a:r>
              <a:rPr lang="en-US" dirty="0" err="1" smtClean="0"/>
              <a:t>hospitalière</a:t>
            </a:r>
            <a:r>
              <a:rPr lang="en-US" dirty="0" smtClean="0"/>
              <a:t> via les UMF</a:t>
            </a:r>
          </a:p>
          <a:p>
            <a:r>
              <a:rPr lang="en-US" dirty="0" smtClean="0"/>
              <a:t>58 </a:t>
            </a:r>
            <a:r>
              <a:rPr lang="en-US" dirty="0" err="1" smtClean="0"/>
              <a:t>répondants</a:t>
            </a:r>
            <a:r>
              <a:rPr lang="en-US" dirty="0" smtClean="0"/>
              <a:t> au total en date du 12 </a:t>
            </a:r>
            <a:r>
              <a:rPr lang="en-US" dirty="0" err="1" smtClean="0"/>
              <a:t>janvier</a:t>
            </a:r>
            <a:r>
              <a:rPr lang="en-US" dirty="0" smtClean="0"/>
              <a:t> 2015</a:t>
            </a:r>
          </a:p>
        </p:txBody>
      </p:sp>
    </p:spTree>
    <p:extLst>
      <p:ext uri="{BB962C8B-B14F-4D97-AF65-F5344CB8AC3E}">
        <p14:creationId xmlns:p14="http://schemas.microsoft.com/office/powerpoint/2010/main" val="1445707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Milieux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lesquels</a:t>
            </a:r>
            <a:r>
              <a:rPr lang="en-US" dirty="0" smtClean="0"/>
              <a:t> les </a:t>
            </a:r>
            <a:r>
              <a:rPr lang="en-US" dirty="0" err="1" smtClean="0"/>
              <a:t>répondants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effectué</a:t>
            </a:r>
            <a:r>
              <a:rPr lang="en-US" dirty="0" smtClean="0"/>
              <a:t> </a:t>
            </a:r>
            <a:r>
              <a:rPr lang="en-US" dirty="0" err="1" smtClean="0"/>
              <a:t>leur</a:t>
            </a:r>
            <a:r>
              <a:rPr lang="en-US" dirty="0" smtClean="0"/>
              <a:t> stage</a:t>
            </a:r>
            <a:endParaRPr lang="en-US" dirty="0"/>
          </a:p>
        </p:txBody>
      </p:sp>
      <p:pic>
        <p:nvPicPr>
          <p:cNvPr id="4" name="Content Placeholder 3" descr="Screen Shot 2015-01-12 at 5.29.51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06" b="644"/>
          <a:stretch/>
        </p:blipFill>
        <p:spPr>
          <a:xfrm>
            <a:off x="86777" y="2050620"/>
            <a:ext cx="9005115" cy="3705109"/>
          </a:xfrm>
        </p:spPr>
      </p:pic>
      <p:sp>
        <p:nvSpPr>
          <p:cNvPr id="3" name="TextBox 2"/>
          <p:cNvSpPr txBox="1"/>
          <p:nvPr/>
        </p:nvSpPr>
        <p:spPr>
          <a:xfrm>
            <a:off x="3168442" y="4319531"/>
            <a:ext cx="1941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CH </a:t>
            </a:r>
            <a:r>
              <a:rPr lang="en-US" dirty="0" err="1" smtClean="0"/>
              <a:t>LeGardeur</a:t>
            </a:r>
            <a:endParaRPr lang="en-US" dirty="0" smtClean="0"/>
          </a:p>
          <a:p>
            <a:r>
              <a:rPr lang="en-US" dirty="0" smtClean="0"/>
              <a:t>2 CH </a:t>
            </a:r>
            <a:r>
              <a:rPr lang="en-US" dirty="0" err="1" smtClean="0"/>
              <a:t>Trois-Rivières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125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12 at 5.32.1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4" t="8101" b="5956"/>
          <a:stretch/>
        </p:blipFill>
        <p:spPr>
          <a:xfrm>
            <a:off x="4129381" y="881987"/>
            <a:ext cx="3542976" cy="58938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86379" y="1056454"/>
            <a:ext cx="1012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Pas du tout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848628" y="1316365"/>
            <a:ext cx="71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Un </a:t>
            </a:r>
            <a:r>
              <a:rPr lang="en-US" sz="1400" dirty="0" err="1" smtClean="0"/>
              <a:t>peu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662236" y="1624142"/>
            <a:ext cx="589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Assez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167940" y="1878632"/>
            <a:ext cx="494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Très</a:t>
            </a:r>
            <a:endParaRPr lang="en-US" sz="14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Concernant</a:t>
            </a:r>
            <a:r>
              <a:rPr lang="en-US" sz="3200" dirty="0" smtClean="0"/>
              <a:t> la portion </a:t>
            </a:r>
            <a:r>
              <a:rPr lang="en-US" sz="3200" dirty="0" err="1" smtClean="0"/>
              <a:t>hospitalière</a:t>
            </a:r>
            <a:r>
              <a:rPr lang="en-US" sz="3200" dirty="0" smtClean="0"/>
              <a:t> de jour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495759" y="1316365"/>
            <a:ext cx="2625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partie</a:t>
            </a:r>
            <a:r>
              <a:rPr lang="en-US" dirty="0" smtClean="0"/>
              <a:t> du stage </a:t>
            </a:r>
            <a:r>
              <a:rPr lang="en-US" dirty="0" err="1" smtClean="0"/>
              <a:t>était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pertinente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1389" y="2712110"/>
            <a:ext cx="3267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La </a:t>
            </a:r>
            <a:r>
              <a:rPr lang="en-US" dirty="0" err="1" smtClean="0"/>
              <a:t>durée</a:t>
            </a:r>
            <a:r>
              <a:rPr lang="en-US" dirty="0" smtClean="0"/>
              <a:t> de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partie</a:t>
            </a:r>
            <a:r>
              <a:rPr lang="en-US" dirty="0" smtClean="0"/>
              <a:t> du stage </a:t>
            </a:r>
          </a:p>
          <a:p>
            <a:r>
              <a:rPr lang="en-US" dirty="0" err="1" smtClean="0"/>
              <a:t>était</a:t>
            </a:r>
            <a:r>
              <a:rPr lang="en-US" dirty="0" smtClean="0"/>
              <a:t> </a:t>
            </a:r>
            <a:r>
              <a:rPr lang="en-US" dirty="0" err="1" smtClean="0"/>
              <a:t>suffisante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2517" y="4147405"/>
            <a:ext cx="3806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partie</a:t>
            </a:r>
            <a:r>
              <a:rPr lang="en-US" dirty="0" smtClean="0"/>
              <a:t> du stage </a:t>
            </a:r>
            <a:r>
              <a:rPr lang="en-US" dirty="0" err="1" smtClean="0"/>
              <a:t>était</a:t>
            </a:r>
            <a:r>
              <a:rPr lang="en-US" dirty="0" smtClean="0"/>
              <a:t> utile </a:t>
            </a:r>
            <a:r>
              <a:rPr lang="en-US" dirty="0" err="1" smtClean="0"/>
              <a:t>dans</a:t>
            </a:r>
            <a:r>
              <a:rPr lang="en-US" dirty="0" smtClean="0"/>
              <a:t> la</a:t>
            </a:r>
          </a:p>
          <a:p>
            <a:r>
              <a:rPr lang="en-US" dirty="0" smtClean="0"/>
              <a:t> formation d’un </a:t>
            </a:r>
            <a:r>
              <a:rPr lang="en-US" dirty="0" err="1" smtClean="0"/>
              <a:t>médecin</a:t>
            </a:r>
            <a:r>
              <a:rPr lang="en-US" dirty="0" smtClean="0"/>
              <a:t> de </a:t>
            </a:r>
            <a:r>
              <a:rPr lang="en-US" dirty="0" err="1" smtClean="0"/>
              <a:t>famille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95759" y="5536673"/>
            <a:ext cx="2627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 smtClean="0"/>
              <a:t>L’enseignement</a:t>
            </a:r>
            <a:r>
              <a:rPr lang="en-US" dirty="0" smtClean="0"/>
              <a:t> </a:t>
            </a:r>
            <a:r>
              <a:rPr lang="en-US" dirty="0" err="1" smtClean="0"/>
              <a:t>reçu</a:t>
            </a:r>
            <a:r>
              <a:rPr lang="en-US" dirty="0" smtClean="0"/>
              <a:t> </a:t>
            </a:r>
            <a:r>
              <a:rPr lang="en-US" dirty="0" err="1" smtClean="0"/>
              <a:t>était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adéquat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949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1-12 at 5.40.54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6"/>
          <a:stretch/>
        </p:blipFill>
        <p:spPr>
          <a:xfrm>
            <a:off x="4129381" y="836968"/>
            <a:ext cx="3512954" cy="60210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26847" y="1106433"/>
            <a:ext cx="1012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Pas du tout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55185" y="1395743"/>
            <a:ext cx="71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Un </a:t>
            </a:r>
            <a:r>
              <a:rPr lang="en-US" sz="1400" dirty="0" err="1" smtClean="0"/>
              <a:t>peu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119831" y="1671640"/>
            <a:ext cx="589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Assez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305669" y="1962696"/>
            <a:ext cx="494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Très</a:t>
            </a:r>
            <a:endParaRPr lang="en-US" sz="14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Concernant</a:t>
            </a:r>
            <a:r>
              <a:rPr lang="en-US" sz="3200" dirty="0" smtClean="0"/>
              <a:t> la portion </a:t>
            </a:r>
            <a:r>
              <a:rPr lang="en-US" sz="3200" dirty="0" err="1" smtClean="0"/>
              <a:t>ambulatoire</a:t>
            </a:r>
            <a:r>
              <a:rPr lang="en-US" sz="3200" dirty="0" smtClean="0"/>
              <a:t> de jour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495759" y="1316365"/>
            <a:ext cx="2625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partie</a:t>
            </a:r>
            <a:r>
              <a:rPr lang="en-US" dirty="0" smtClean="0"/>
              <a:t> du stage </a:t>
            </a:r>
            <a:r>
              <a:rPr lang="en-US" dirty="0" err="1" smtClean="0"/>
              <a:t>était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pertinente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1389" y="2811334"/>
            <a:ext cx="3267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La </a:t>
            </a:r>
            <a:r>
              <a:rPr lang="en-US" dirty="0" err="1" smtClean="0"/>
              <a:t>durée</a:t>
            </a:r>
            <a:r>
              <a:rPr lang="en-US" dirty="0" smtClean="0"/>
              <a:t> de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partie</a:t>
            </a:r>
            <a:r>
              <a:rPr lang="en-US" dirty="0" smtClean="0"/>
              <a:t> du stage </a:t>
            </a:r>
          </a:p>
          <a:p>
            <a:r>
              <a:rPr lang="en-US" dirty="0" err="1" smtClean="0"/>
              <a:t>était</a:t>
            </a:r>
            <a:r>
              <a:rPr lang="en-US" dirty="0" smtClean="0"/>
              <a:t> </a:t>
            </a:r>
            <a:r>
              <a:rPr lang="en-US" dirty="0" err="1" smtClean="0"/>
              <a:t>suffisante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2517" y="4147405"/>
            <a:ext cx="3806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partie</a:t>
            </a:r>
            <a:r>
              <a:rPr lang="en-US" dirty="0" smtClean="0"/>
              <a:t> du stage </a:t>
            </a:r>
            <a:r>
              <a:rPr lang="en-US" dirty="0" err="1" smtClean="0"/>
              <a:t>était</a:t>
            </a:r>
            <a:r>
              <a:rPr lang="en-US" dirty="0" smtClean="0"/>
              <a:t> utile </a:t>
            </a:r>
            <a:r>
              <a:rPr lang="en-US" dirty="0" err="1" smtClean="0"/>
              <a:t>dans</a:t>
            </a:r>
            <a:r>
              <a:rPr lang="en-US" dirty="0" smtClean="0"/>
              <a:t> la</a:t>
            </a:r>
          </a:p>
          <a:p>
            <a:r>
              <a:rPr lang="en-US" dirty="0" smtClean="0"/>
              <a:t> formation d’un </a:t>
            </a:r>
            <a:r>
              <a:rPr lang="en-US" dirty="0" err="1" smtClean="0"/>
              <a:t>médecin</a:t>
            </a:r>
            <a:r>
              <a:rPr lang="en-US" dirty="0" smtClean="0"/>
              <a:t> de </a:t>
            </a:r>
            <a:r>
              <a:rPr lang="en-US" dirty="0" err="1" smtClean="0"/>
              <a:t>famille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95759" y="5536673"/>
            <a:ext cx="2627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 smtClean="0"/>
              <a:t>L’enseignement</a:t>
            </a:r>
            <a:r>
              <a:rPr lang="en-US" dirty="0" smtClean="0"/>
              <a:t> </a:t>
            </a:r>
            <a:r>
              <a:rPr lang="en-US" dirty="0" err="1" smtClean="0"/>
              <a:t>reçu</a:t>
            </a:r>
            <a:r>
              <a:rPr lang="en-US" dirty="0" smtClean="0"/>
              <a:t> </a:t>
            </a:r>
            <a:r>
              <a:rPr lang="en-US" dirty="0" err="1" smtClean="0"/>
              <a:t>était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adéquat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1-12 at 5.42.37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3"/>
          <a:stretch/>
        </p:blipFill>
        <p:spPr>
          <a:xfrm>
            <a:off x="4445080" y="805087"/>
            <a:ext cx="2897239" cy="60588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09720" y="1008588"/>
            <a:ext cx="1012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Pas du tout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009707" y="1212455"/>
            <a:ext cx="71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Un </a:t>
            </a:r>
            <a:r>
              <a:rPr lang="en-US" sz="1400" dirty="0" err="1" smtClean="0"/>
              <a:t>peu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956854" y="1470253"/>
            <a:ext cx="589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Assez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009707" y="1630388"/>
            <a:ext cx="494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Très</a:t>
            </a:r>
            <a:endParaRPr lang="en-US" sz="14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Concernant</a:t>
            </a:r>
            <a:r>
              <a:rPr lang="en-US" sz="3200" dirty="0" smtClean="0"/>
              <a:t> les </a:t>
            </a:r>
            <a:r>
              <a:rPr lang="en-US" sz="3200" dirty="0" err="1" smtClean="0"/>
              <a:t>gardes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819429" y="1258760"/>
            <a:ext cx="2625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partie</a:t>
            </a:r>
            <a:r>
              <a:rPr lang="en-US" dirty="0" smtClean="0"/>
              <a:t> du stage </a:t>
            </a:r>
            <a:r>
              <a:rPr lang="en-US" dirty="0" err="1" smtClean="0"/>
              <a:t>était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pertinente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77088" y="2321832"/>
            <a:ext cx="3267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La </a:t>
            </a:r>
            <a:r>
              <a:rPr lang="en-US" dirty="0" err="1" smtClean="0"/>
              <a:t>durée</a:t>
            </a:r>
            <a:r>
              <a:rPr lang="en-US" dirty="0" smtClean="0"/>
              <a:t> de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partie</a:t>
            </a:r>
            <a:r>
              <a:rPr lang="en-US" dirty="0" smtClean="0"/>
              <a:t> du stage </a:t>
            </a:r>
          </a:p>
          <a:p>
            <a:r>
              <a:rPr lang="en-US" dirty="0" err="1" smtClean="0"/>
              <a:t>était</a:t>
            </a:r>
            <a:r>
              <a:rPr lang="en-US" dirty="0" smtClean="0"/>
              <a:t> </a:t>
            </a:r>
            <a:r>
              <a:rPr lang="en-US" dirty="0" err="1" smtClean="0"/>
              <a:t>suffisante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8216" y="3501074"/>
            <a:ext cx="3806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partie</a:t>
            </a:r>
            <a:r>
              <a:rPr lang="en-US" dirty="0" smtClean="0"/>
              <a:t> du stage </a:t>
            </a:r>
            <a:r>
              <a:rPr lang="en-US" dirty="0" err="1" smtClean="0"/>
              <a:t>était</a:t>
            </a:r>
            <a:r>
              <a:rPr lang="en-US" dirty="0" smtClean="0"/>
              <a:t> utile </a:t>
            </a:r>
            <a:r>
              <a:rPr lang="en-US" dirty="0" err="1" smtClean="0"/>
              <a:t>dans</a:t>
            </a:r>
            <a:r>
              <a:rPr lang="en-US" dirty="0" smtClean="0"/>
              <a:t> la</a:t>
            </a:r>
          </a:p>
          <a:p>
            <a:r>
              <a:rPr lang="en-US" dirty="0" smtClean="0"/>
              <a:t> formation d’un </a:t>
            </a:r>
            <a:r>
              <a:rPr lang="en-US" dirty="0" err="1" smtClean="0"/>
              <a:t>médecin</a:t>
            </a:r>
            <a:r>
              <a:rPr lang="en-US" dirty="0" smtClean="0"/>
              <a:t> de </a:t>
            </a:r>
            <a:r>
              <a:rPr lang="en-US" dirty="0" err="1" smtClean="0"/>
              <a:t>famille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17287" y="4623816"/>
            <a:ext cx="2627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 smtClean="0"/>
              <a:t>L’enseignement</a:t>
            </a:r>
            <a:r>
              <a:rPr lang="en-US" dirty="0" smtClean="0"/>
              <a:t> </a:t>
            </a:r>
            <a:r>
              <a:rPr lang="en-US" dirty="0" err="1" smtClean="0"/>
              <a:t>reçu</a:t>
            </a:r>
            <a:r>
              <a:rPr lang="en-US" dirty="0" smtClean="0"/>
              <a:t> </a:t>
            </a:r>
            <a:r>
              <a:rPr lang="en-US" dirty="0" err="1" smtClean="0"/>
              <a:t>était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adéquat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4197" y="5761580"/>
            <a:ext cx="4230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Le </a:t>
            </a:r>
            <a:r>
              <a:rPr lang="en-US" dirty="0" err="1" smtClean="0"/>
              <a:t>soutien</a:t>
            </a:r>
            <a:r>
              <a:rPr lang="en-US" dirty="0" smtClean="0"/>
              <a:t> </a:t>
            </a:r>
            <a:r>
              <a:rPr lang="en-US" dirty="0" err="1" smtClean="0"/>
              <a:t>reçu</a:t>
            </a:r>
            <a:r>
              <a:rPr lang="en-US" dirty="0" smtClean="0"/>
              <a:t> par les </a:t>
            </a:r>
            <a:r>
              <a:rPr lang="en-US" dirty="0" err="1" smtClean="0"/>
              <a:t>supérieurs</a:t>
            </a:r>
            <a:r>
              <a:rPr lang="en-US" dirty="0" smtClean="0"/>
              <a:t> (patrons, </a:t>
            </a:r>
          </a:p>
          <a:p>
            <a:pPr algn="r"/>
            <a:r>
              <a:rPr lang="en-US" dirty="0" err="1"/>
              <a:t>r</a:t>
            </a:r>
            <a:r>
              <a:rPr lang="en-US" dirty="0" err="1" smtClean="0"/>
              <a:t>ésidents</a:t>
            </a:r>
            <a:r>
              <a:rPr lang="en-US" dirty="0" smtClean="0"/>
              <a:t> </a:t>
            </a:r>
            <a:r>
              <a:rPr lang="en-US" dirty="0" err="1" smtClean="0"/>
              <a:t>séniors</a:t>
            </a:r>
            <a:r>
              <a:rPr lang="en-US" dirty="0" smtClean="0"/>
              <a:t>) </a:t>
            </a:r>
            <a:r>
              <a:rPr lang="en-US" dirty="0" err="1" smtClean="0"/>
              <a:t>était</a:t>
            </a:r>
            <a:r>
              <a:rPr lang="en-US" dirty="0" smtClean="0"/>
              <a:t> </a:t>
            </a:r>
            <a:r>
              <a:rPr lang="en-US" dirty="0" err="1" smtClean="0"/>
              <a:t>adéquat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21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Couverture</a:t>
            </a:r>
            <a:r>
              <a:rPr lang="en-US" dirty="0" smtClean="0"/>
              <a:t> des </a:t>
            </a:r>
            <a:r>
              <a:rPr lang="en-US" dirty="0" err="1" smtClean="0"/>
              <a:t>soins</a:t>
            </a:r>
            <a:r>
              <a:rPr lang="en-US" dirty="0" smtClean="0"/>
              <a:t> </a:t>
            </a:r>
            <a:r>
              <a:rPr lang="en-US" dirty="0" err="1" smtClean="0"/>
              <a:t>intensifs</a:t>
            </a:r>
            <a:r>
              <a:rPr lang="en-US" dirty="0" smtClean="0"/>
              <a:t> </a:t>
            </a:r>
            <a:r>
              <a:rPr lang="en-US" dirty="0" err="1" smtClean="0"/>
              <a:t>néonataux</a:t>
            </a:r>
            <a:r>
              <a:rPr lang="en-US" dirty="0" smtClean="0"/>
              <a:t> </a:t>
            </a:r>
            <a:r>
              <a:rPr lang="en-US" dirty="0" err="1" smtClean="0"/>
              <a:t>lors</a:t>
            </a:r>
            <a:r>
              <a:rPr lang="en-US" dirty="0" smtClean="0"/>
              <a:t> des </a:t>
            </a:r>
            <a:r>
              <a:rPr lang="en-US" dirty="0" err="1" smtClean="0"/>
              <a:t>gardes</a:t>
            </a:r>
            <a:r>
              <a:rPr lang="en-US" dirty="0" smtClean="0"/>
              <a:t> ?</a:t>
            </a:r>
            <a:endParaRPr lang="en-US" dirty="0"/>
          </a:p>
        </p:txBody>
      </p:sp>
      <p:pic>
        <p:nvPicPr>
          <p:cNvPr id="3" name="Picture 2" descr="Screen Shot 2015-01-12 at 5.45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09" y="2063925"/>
            <a:ext cx="7681727" cy="36579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99935" y="27319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HMR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054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Soutien</a:t>
            </a:r>
            <a:r>
              <a:rPr lang="en-US" dirty="0" smtClean="0"/>
              <a:t> </a:t>
            </a:r>
            <a:r>
              <a:rPr lang="en-US" dirty="0" err="1" smtClean="0"/>
              <a:t>reçu</a:t>
            </a:r>
            <a:r>
              <a:rPr lang="en-US" dirty="0" smtClean="0"/>
              <a:t> </a:t>
            </a:r>
            <a:r>
              <a:rPr lang="en-US" dirty="0" err="1" smtClean="0"/>
              <a:t>lors</a:t>
            </a:r>
            <a:r>
              <a:rPr lang="en-US" dirty="0" smtClean="0"/>
              <a:t> de la </a:t>
            </a:r>
            <a:r>
              <a:rPr lang="en-US" dirty="0" err="1" smtClean="0"/>
              <a:t>couverture</a:t>
            </a:r>
            <a:r>
              <a:rPr lang="en-US" dirty="0" smtClean="0"/>
              <a:t> des </a:t>
            </a:r>
            <a:r>
              <a:rPr lang="en-US" dirty="0" err="1" smtClean="0"/>
              <a:t>soins</a:t>
            </a:r>
            <a:r>
              <a:rPr lang="en-US" dirty="0" smtClean="0"/>
              <a:t> </a:t>
            </a:r>
            <a:r>
              <a:rPr lang="en-US" dirty="0" err="1" smtClean="0"/>
              <a:t>intensifs</a:t>
            </a:r>
            <a:r>
              <a:rPr lang="en-US" dirty="0" smtClean="0"/>
              <a:t> </a:t>
            </a:r>
            <a:r>
              <a:rPr lang="en-US" dirty="0" err="1" smtClean="0"/>
              <a:t>néonataux</a:t>
            </a:r>
            <a:endParaRPr lang="en-US" dirty="0"/>
          </a:p>
        </p:txBody>
      </p:sp>
      <p:pic>
        <p:nvPicPr>
          <p:cNvPr id="4" name="Picture 3" descr="Screen Shot 2015-01-12 at 5.49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15" y="1603558"/>
            <a:ext cx="6712531" cy="47265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53276" y="2619501"/>
            <a:ext cx="4608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100% des </a:t>
            </a:r>
            <a:r>
              <a:rPr lang="en-US" dirty="0" err="1" smtClean="0"/>
              <a:t>répondants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fait </a:t>
            </a:r>
            <a:r>
              <a:rPr lang="en-US" dirty="0" err="1" smtClean="0"/>
              <a:t>leur</a:t>
            </a:r>
            <a:r>
              <a:rPr lang="en-US" dirty="0" smtClean="0"/>
              <a:t> stage </a:t>
            </a:r>
            <a:r>
              <a:rPr lang="en-US" dirty="0" err="1" smtClean="0"/>
              <a:t>à</a:t>
            </a:r>
            <a:r>
              <a:rPr lang="en-US" dirty="0" smtClean="0"/>
              <a:t> HMR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38349" y="3307708"/>
            <a:ext cx="4608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100% des </a:t>
            </a:r>
            <a:r>
              <a:rPr lang="en-US" dirty="0" err="1" smtClean="0"/>
              <a:t>répondants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fait </a:t>
            </a:r>
            <a:r>
              <a:rPr lang="en-US" dirty="0" err="1" smtClean="0"/>
              <a:t>leur</a:t>
            </a:r>
            <a:r>
              <a:rPr lang="en-US" dirty="0" smtClean="0"/>
              <a:t> stage </a:t>
            </a:r>
            <a:r>
              <a:rPr lang="en-US" dirty="0" err="1" smtClean="0"/>
              <a:t>à</a:t>
            </a:r>
            <a:r>
              <a:rPr lang="en-US" dirty="0" smtClean="0"/>
              <a:t> HMR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910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Comparaison</a:t>
            </a:r>
            <a:r>
              <a:rPr lang="en-US" dirty="0" smtClean="0"/>
              <a:t> du </a:t>
            </a:r>
            <a:r>
              <a:rPr lang="en-US" dirty="0" err="1" smtClean="0"/>
              <a:t>nombre</a:t>
            </a:r>
            <a:r>
              <a:rPr lang="en-US" dirty="0" smtClean="0"/>
              <a:t> de </a:t>
            </a:r>
            <a:r>
              <a:rPr lang="en-US" dirty="0" err="1" smtClean="0"/>
              <a:t>gardes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Nuits</a:t>
            </a:r>
            <a:endParaRPr lang="en-US" dirty="0" smtClean="0"/>
          </a:p>
          <a:p>
            <a:pPr lvl="1"/>
            <a:r>
              <a:rPr lang="en-US" dirty="0" err="1"/>
              <a:t>Moyenne</a:t>
            </a:r>
            <a:r>
              <a:rPr lang="en-US" dirty="0"/>
              <a:t> HSJ 3,65</a:t>
            </a:r>
          </a:p>
          <a:p>
            <a:pPr lvl="1"/>
            <a:r>
              <a:rPr lang="en-US" dirty="0" err="1"/>
              <a:t>Moyenne</a:t>
            </a:r>
            <a:r>
              <a:rPr lang="en-US" dirty="0"/>
              <a:t> HMR </a:t>
            </a:r>
            <a:r>
              <a:rPr lang="en-US" dirty="0" smtClean="0"/>
              <a:t>3,92</a:t>
            </a:r>
            <a:endParaRPr lang="en-US" dirty="0"/>
          </a:p>
          <a:p>
            <a:r>
              <a:rPr lang="en-US" dirty="0" err="1" smtClean="0"/>
              <a:t>Ponts</a:t>
            </a:r>
            <a:endParaRPr lang="en-US" dirty="0" smtClean="0"/>
          </a:p>
          <a:p>
            <a:pPr lvl="1"/>
            <a:r>
              <a:rPr lang="en-US" dirty="0" err="1"/>
              <a:t>Moyenne</a:t>
            </a:r>
            <a:r>
              <a:rPr lang="en-US" dirty="0"/>
              <a:t> HSJ 1,65</a:t>
            </a:r>
          </a:p>
          <a:p>
            <a:pPr lvl="1"/>
            <a:r>
              <a:rPr lang="en-US" dirty="0" err="1"/>
              <a:t>Moyenne</a:t>
            </a:r>
            <a:r>
              <a:rPr lang="en-US" dirty="0"/>
              <a:t> HMR </a:t>
            </a:r>
            <a:r>
              <a:rPr lang="en-US" dirty="0" smtClean="0"/>
              <a:t>3,12</a:t>
            </a:r>
          </a:p>
          <a:p>
            <a:r>
              <a:rPr lang="en-US" dirty="0" smtClean="0"/>
              <a:t>Fins de </a:t>
            </a:r>
            <a:r>
              <a:rPr lang="en-US" dirty="0" err="1" smtClean="0"/>
              <a:t>semaine</a:t>
            </a:r>
            <a:endParaRPr lang="en-US" dirty="0" smtClean="0"/>
          </a:p>
          <a:p>
            <a:pPr lvl="1"/>
            <a:r>
              <a:rPr lang="en-US" dirty="0" err="1"/>
              <a:t>Moyenne</a:t>
            </a:r>
            <a:r>
              <a:rPr lang="en-US" dirty="0"/>
              <a:t> HSJ 1,10</a:t>
            </a:r>
          </a:p>
          <a:p>
            <a:pPr lvl="1"/>
            <a:r>
              <a:rPr lang="en-US" dirty="0" err="1"/>
              <a:t>Moyenne</a:t>
            </a:r>
            <a:r>
              <a:rPr lang="en-US" dirty="0"/>
              <a:t> HMR </a:t>
            </a:r>
            <a:r>
              <a:rPr lang="en-US" dirty="0" smtClean="0"/>
              <a:t>1,96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375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332</Words>
  <Application>Microsoft Macintosh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Mise à jour sur le stage de pédiatrie hospitalière pour les résidents en médecine de famille</vt:lpstr>
      <vt:lpstr>Méthodologie</vt:lpstr>
      <vt:lpstr>Milieux dans lesquels les répondants ont effectué leur stage</vt:lpstr>
      <vt:lpstr>Concernant la portion hospitalière de jour</vt:lpstr>
      <vt:lpstr>Concernant la portion ambulatoire de jour</vt:lpstr>
      <vt:lpstr>Concernant les gardes</vt:lpstr>
      <vt:lpstr>Couverture des soins intensifs néonataux lors des gardes ?</vt:lpstr>
      <vt:lpstr>Soutien reçu lors de la couverture des soins intensifs néonataux</vt:lpstr>
      <vt:lpstr>Comparaison du nombre de gardes</vt:lpstr>
      <vt:lpstr>Globalement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à jour sur le stage de pédiatrie hospitalière pour les résidents en médecine de famille</dc:title>
  <dc:creator>Rene Jr Wittmer</dc:creator>
  <cp:lastModifiedBy>Rene Jr Wittmer</cp:lastModifiedBy>
  <cp:revision>15</cp:revision>
  <dcterms:created xsi:type="dcterms:W3CDTF">2015-01-12T22:27:39Z</dcterms:created>
  <dcterms:modified xsi:type="dcterms:W3CDTF">2015-01-12T23:46:24Z</dcterms:modified>
</cp:coreProperties>
</file>