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267" r:id="rId1"/>
  </p:sldMasterIdLst>
  <p:sldIdLst>
    <p:sldId id="285" r:id="rId2"/>
    <p:sldId id="256" r:id="rId3"/>
    <p:sldId id="264" r:id="rId4"/>
    <p:sldId id="257" r:id="rId5"/>
    <p:sldId id="270" r:id="rId6"/>
    <p:sldId id="281" r:id="rId7"/>
    <p:sldId id="283" r:id="rId8"/>
    <p:sldId id="275" r:id="rId9"/>
    <p:sldId id="280" r:id="rId10"/>
    <p:sldId id="258" r:id="rId11"/>
    <p:sldId id="286" r:id="rId12"/>
    <p:sldId id="290" r:id="rId13"/>
    <p:sldId id="259" r:id="rId14"/>
    <p:sldId id="288" r:id="rId15"/>
    <p:sldId id="289" r:id="rId16"/>
    <p:sldId id="284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3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14-05-08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4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0977-A73F-C24D-8349-FE77087D6F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08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0977-A73F-C24D-8349-FE77087D6F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09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0977-A73F-C24D-8349-FE77087D6F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03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14-05-08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25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0977-A73F-C24D-8349-FE77087D6F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0977-A73F-C24D-8349-FE77087D6F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48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0977-A73F-C24D-8349-FE77087D6F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7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0977-A73F-C24D-8349-FE77087D6F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2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7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0977-A73F-C24D-8349-FE77087D6F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54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5B3F-CC06-A445-8148-2A2052DA893E}" type="datetimeFigureOut">
              <a:rPr lang="fr-FR" smtClean="0"/>
              <a:t>14-05-08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0977-A73F-C24D-8349-FE77087D6FA3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9"/>
          <p:cNvGrpSpPr>
            <a:grpSpLocks/>
          </p:cNvGrpSpPr>
          <p:nvPr userDrawn="1"/>
        </p:nvGrpSpPr>
        <p:grpSpPr bwMode="auto">
          <a:xfrm>
            <a:off x="0" y="695325"/>
            <a:ext cx="9144000" cy="6162675"/>
            <a:chOff x="0" y="438"/>
            <a:chExt cx="5760" cy="3882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0" y="480"/>
              <a:ext cx="5760" cy="3840"/>
              <a:chOff x="-48" y="431"/>
              <a:chExt cx="5856" cy="3889"/>
            </a:xfrm>
          </p:grpSpPr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" y="431"/>
                <a:ext cx="5856" cy="38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480" y="918"/>
                <a:ext cx="4896" cy="2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0" y="438"/>
              <a:ext cx="57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0445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8" r:id="rId1"/>
    <p:sldLayoutId id="2147485269" r:id="rId2"/>
    <p:sldLayoutId id="2147485270" r:id="rId3"/>
    <p:sldLayoutId id="2147485271" r:id="rId4"/>
    <p:sldLayoutId id="2147485272" r:id="rId5"/>
    <p:sldLayoutId id="2147485273" r:id="rId6"/>
    <p:sldLayoutId id="2147485274" r:id="rId7"/>
    <p:sldLayoutId id="2147485275" r:id="rId8"/>
    <p:sldLayoutId id="2147485276" r:id="rId9"/>
    <p:sldLayoutId id="2147485277" r:id="rId10"/>
    <p:sldLayoutId id="214748527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rmation-16-m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8" y="85807"/>
            <a:ext cx="6893185" cy="654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7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0192"/>
            <a:ext cx="8229600" cy="1143000"/>
          </a:xfrm>
        </p:spPr>
        <p:txBody>
          <a:bodyPr/>
          <a:lstStyle/>
          <a:p>
            <a:r>
              <a:rPr lang="fr-FR" dirty="0" smtClean="0"/>
              <a:t>Principes de 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Usage d’un film grand public à des fins pédagogiques  (Film complet)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Représentation réaliste d’une problématique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T</a:t>
            </a:r>
            <a:r>
              <a:rPr lang="fr-FR" dirty="0" smtClean="0"/>
              <a:t>hèmes touchant </a:t>
            </a:r>
            <a:r>
              <a:rPr lang="fr-FR" dirty="0"/>
              <a:t>le vécu de la maladie, les étapes de vie et les difficultés d’adaptation s’y rattachant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91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216" y="-274514"/>
            <a:ext cx="8229600" cy="1143000"/>
          </a:xfrm>
        </p:spPr>
        <p:txBody>
          <a:bodyPr/>
          <a:lstStyle/>
          <a:p>
            <a:r>
              <a:rPr lang="fr-FR" dirty="0" smtClean="0"/>
              <a:t>Principes de 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Discussion </a:t>
            </a:r>
            <a:r>
              <a:rPr lang="fr-FR" b="1" dirty="0"/>
              <a:t>basée sur </a:t>
            </a:r>
            <a:r>
              <a:rPr lang="fr-FR" b="1" dirty="0" smtClean="0"/>
              <a:t>les émotions</a:t>
            </a:r>
            <a:r>
              <a:rPr lang="fr-FR" dirty="0" smtClean="0"/>
              <a:t> </a:t>
            </a:r>
            <a:r>
              <a:rPr lang="fr-FR" dirty="0" smtClean="0"/>
              <a:t>ressenties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 smtClean="0"/>
              <a:t>Identification</a:t>
            </a:r>
            <a:r>
              <a:rPr lang="fr-FR" dirty="0" smtClean="0"/>
              <a:t> </a:t>
            </a:r>
            <a:r>
              <a:rPr lang="fr-FR" dirty="0"/>
              <a:t>aux personnages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Approfondir la conscience </a:t>
            </a:r>
            <a:r>
              <a:rPr lang="fr-FR" dirty="0" smtClean="0"/>
              <a:t>de </a:t>
            </a:r>
            <a:r>
              <a:rPr lang="fr-FR" dirty="0"/>
              <a:t>soi et de l’autre, base de </a:t>
            </a:r>
            <a:r>
              <a:rPr lang="fr-FR" dirty="0" smtClean="0"/>
              <a:t>l’empathie</a:t>
            </a:r>
          </a:p>
          <a:p>
            <a:endParaRPr lang="fr-FR" dirty="0" smtClean="0"/>
          </a:p>
          <a:p>
            <a:r>
              <a:rPr lang="fr-FR" dirty="0" smtClean="0"/>
              <a:t>Sensibilisation à la complexité humaine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03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560" y="-291675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Avantages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7644" y="1583039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Se familiariser avec des expériences non-</a:t>
            </a:r>
            <a:r>
              <a:rPr lang="fr-FR" dirty="0" smtClean="0"/>
              <a:t>vécues</a:t>
            </a:r>
          </a:p>
          <a:p>
            <a:r>
              <a:rPr lang="fr-FR" dirty="0"/>
              <a:t>A</a:t>
            </a:r>
            <a:r>
              <a:rPr lang="fr-FR" dirty="0" smtClean="0"/>
              <a:t>pprofondir </a:t>
            </a:r>
            <a:r>
              <a:rPr lang="fr-FR" dirty="0"/>
              <a:t>l’impact </a:t>
            </a:r>
            <a:r>
              <a:rPr lang="fr-FR" dirty="0" smtClean="0"/>
              <a:t>d’expériences </a:t>
            </a:r>
            <a:r>
              <a:rPr lang="fr-FR" dirty="0"/>
              <a:t>personnelles sur </a:t>
            </a:r>
            <a:r>
              <a:rPr lang="fr-FR" dirty="0" smtClean="0"/>
              <a:t>notre </a:t>
            </a:r>
            <a:r>
              <a:rPr lang="fr-FR" dirty="0"/>
              <a:t>position en tant que </a:t>
            </a:r>
            <a:r>
              <a:rPr lang="fr-FR" dirty="0" smtClean="0"/>
              <a:t>soignant</a:t>
            </a:r>
            <a:endParaRPr lang="fr-FR" dirty="0"/>
          </a:p>
          <a:p>
            <a:r>
              <a:rPr lang="fr-FR" dirty="0"/>
              <a:t>Démarche engagée mais non </a:t>
            </a:r>
            <a:r>
              <a:rPr lang="fr-FR" dirty="0" smtClean="0"/>
              <a:t>menaçante</a:t>
            </a:r>
            <a:endParaRPr lang="fr-FR" dirty="0"/>
          </a:p>
          <a:p>
            <a:r>
              <a:rPr lang="fr-FR" dirty="0" err="1" smtClean="0"/>
              <a:t>Déstigmatiser</a:t>
            </a:r>
            <a:r>
              <a:rPr lang="fr-FR" dirty="0" smtClean="0"/>
              <a:t> </a:t>
            </a:r>
            <a:r>
              <a:rPr lang="fr-FR" dirty="0"/>
              <a:t>des problématiques plus particulièrement en santé </a:t>
            </a:r>
            <a:r>
              <a:rPr lang="fr-FR" dirty="0" smtClean="0"/>
              <a:t>mentale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48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5708" y="-291675"/>
            <a:ext cx="8229600" cy="1143000"/>
          </a:xfrm>
        </p:spPr>
        <p:txBody>
          <a:bodyPr/>
          <a:lstStyle/>
          <a:p>
            <a:r>
              <a:rPr lang="fr-FR" dirty="0" smtClean="0"/>
              <a:t>Avantages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Enseignement intégré des compétences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Rend plus concret l’enseignement de notions </a:t>
            </a:r>
            <a:r>
              <a:rPr lang="fr-FR" dirty="0" smtClean="0"/>
              <a:t>telles </a:t>
            </a:r>
            <a:r>
              <a:rPr lang="fr-FR" dirty="0" smtClean="0"/>
              <a:t>la communication, le professionnalisme</a:t>
            </a:r>
            <a:r>
              <a:rPr lang="fr-FR" dirty="0" smtClean="0"/>
              <a:t>, </a:t>
            </a:r>
            <a:r>
              <a:rPr lang="fr-FR" dirty="0" smtClean="0"/>
              <a:t>la relation patient-médecin, l’éthique</a:t>
            </a:r>
          </a:p>
          <a:p>
            <a:endParaRPr lang="fr-FR" dirty="0" smtClean="0"/>
          </a:p>
          <a:p>
            <a:r>
              <a:rPr lang="fr-FR" dirty="0"/>
              <a:t>Ludique et </a:t>
            </a:r>
            <a:r>
              <a:rPr lang="fr-FR" dirty="0" smtClean="0"/>
              <a:t>apprécié / </a:t>
            </a:r>
            <a:r>
              <a:rPr lang="fr-FR" dirty="0"/>
              <a:t>Espace réflexif </a:t>
            </a:r>
            <a:r>
              <a:rPr lang="fr-FR" dirty="0" smtClean="0"/>
              <a:t>protégé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Contrepoids </a:t>
            </a:r>
            <a:r>
              <a:rPr lang="fr-FR" dirty="0" smtClean="0"/>
              <a:t>intéressant </a:t>
            </a:r>
            <a:r>
              <a:rPr lang="fr-FR" dirty="0"/>
              <a:t>à l’enseignement théorique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058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036" y="-291675"/>
            <a:ext cx="8229600" cy="1143000"/>
          </a:xfrm>
        </p:spPr>
        <p:txBody>
          <a:bodyPr/>
          <a:lstStyle/>
          <a:p>
            <a:r>
              <a:rPr lang="fr-FR" dirty="0" smtClean="0"/>
              <a:t>Formations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Réalisées:</a:t>
            </a:r>
          </a:p>
          <a:p>
            <a:pPr lvl="1"/>
            <a:r>
              <a:rPr lang="fr-FR" dirty="0" smtClean="0"/>
              <a:t>Formation des représentants locaux d’éthique via le CEER-MF (collaboration avec </a:t>
            </a:r>
            <a:r>
              <a:rPr lang="fr-FR" dirty="0" err="1" smtClean="0"/>
              <a:t>Dre</a:t>
            </a:r>
            <a:r>
              <a:rPr lang="fr-FR" dirty="0" smtClean="0"/>
              <a:t> S. </a:t>
            </a:r>
            <a:r>
              <a:rPr lang="fr-FR" dirty="0" err="1" smtClean="0"/>
              <a:t>Boulianne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Formation au niveau facultaire des animateurs du </a:t>
            </a:r>
            <a:r>
              <a:rPr lang="fr-FR" dirty="0" err="1" smtClean="0"/>
              <a:t>Cinéthique</a:t>
            </a:r>
            <a:r>
              <a:rPr lang="fr-FR" dirty="0" smtClean="0"/>
              <a:t> (collaboration avec Dr A. Payot)</a:t>
            </a:r>
          </a:p>
          <a:p>
            <a:r>
              <a:rPr lang="fr-FR" dirty="0" smtClean="0"/>
              <a:t>À venir:</a:t>
            </a:r>
          </a:p>
          <a:p>
            <a:pPr lvl="1"/>
            <a:r>
              <a:rPr lang="fr-FR" dirty="0" smtClean="0"/>
              <a:t>Atelier professoral aux journées du département vendredi 9 mai PM</a:t>
            </a:r>
          </a:p>
          <a:p>
            <a:pPr lvl="1"/>
            <a:r>
              <a:rPr lang="fr-FR" dirty="0" smtClean="0"/>
              <a:t>La journée professorale en septembre</a:t>
            </a:r>
          </a:p>
          <a:p>
            <a:pPr lvl="1"/>
            <a:r>
              <a:rPr lang="fr-FR" dirty="0" smtClean="0"/>
              <a:t>Le guide pédagogique Ciné-Cure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20148" y="6275991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941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91675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Rayonnement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536617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CA" sz="4100" dirty="0"/>
          </a:p>
          <a:p>
            <a:pPr>
              <a:spcAft>
                <a:spcPts val="1200"/>
              </a:spcAft>
            </a:pPr>
            <a:r>
              <a:rPr lang="fr-FR" sz="5000" dirty="0" smtClean="0"/>
              <a:t>Présentation à l’ACFAS le 16 mai prochain</a:t>
            </a:r>
          </a:p>
          <a:p>
            <a:pPr>
              <a:spcAft>
                <a:spcPts val="1200"/>
              </a:spcAft>
            </a:pPr>
            <a:r>
              <a:rPr lang="fr-FR" sz="5000" dirty="0" smtClean="0"/>
              <a:t>Présentation au FMF </a:t>
            </a:r>
            <a:r>
              <a:rPr lang="fr-FR" sz="5000" smtClean="0"/>
              <a:t>à </a:t>
            </a:r>
            <a:r>
              <a:rPr lang="fr-FR" sz="5000" smtClean="0"/>
              <a:t>Québec (</a:t>
            </a:r>
            <a:r>
              <a:rPr lang="fr-FR" sz="5000" dirty="0" smtClean="0"/>
              <a:t>novembre 2014)</a:t>
            </a:r>
          </a:p>
          <a:p>
            <a:pPr>
              <a:spcAft>
                <a:spcPts val="1200"/>
              </a:spcAft>
            </a:pPr>
            <a:r>
              <a:rPr lang="fr-FR" sz="5000" dirty="0" smtClean="0"/>
              <a:t>Résumé/Affiche retenu pour le CIFR à Toronto (octobre 2014)</a:t>
            </a:r>
            <a:endParaRPr lang="fr-CA" sz="5000" dirty="0"/>
          </a:p>
          <a:p>
            <a:pPr>
              <a:spcAft>
                <a:spcPts val="1200"/>
              </a:spcAft>
            </a:pPr>
            <a:r>
              <a:rPr lang="fr-FR" sz="5000" dirty="0" smtClean="0"/>
              <a:t>Démarches </a:t>
            </a:r>
            <a:r>
              <a:rPr lang="fr-FR" sz="5000" dirty="0"/>
              <a:t>pour </a:t>
            </a:r>
            <a:r>
              <a:rPr lang="fr-FR" sz="5000" dirty="0" smtClean="0"/>
              <a:t>publication du guide Ciné-cure    </a:t>
            </a:r>
            <a:endParaRPr lang="fr-CA" sz="5000" dirty="0"/>
          </a:p>
          <a:p>
            <a:pPr marL="457200" lvl="1" indent="0">
              <a:buNone/>
            </a:pPr>
            <a:endParaRPr lang="fr-CA" sz="5000" dirty="0"/>
          </a:p>
          <a:p>
            <a:pPr marL="0" indent="0">
              <a:buNone/>
            </a:pPr>
            <a:r>
              <a:rPr lang="fr-CA" sz="5000" dirty="0"/>
              <a:t> 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766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755206" y="0"/>
            <a:ext cx="7738233" cy="6048938"/>
            <a:chOff x="386187" y="509755"/>
            <a:chExt cx="8422153" cy="5980294"/>
          </a:xfrm>
        </p:grpSpPr>
        <p:pic>
          <p:nvPicPr>
            <p:cNvPr id="6" name="Image 5" descr="009_000112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187" y="509755"/>
              <a:ext cx="8422153" cy="5980294"/>
            </a:xfrm>
            <a:prstGeom prst="rect">
              <a:avLst/>
            </a:prstGeom>
          </p:spPr>
        </p:pic>
        <p:sp>
          <p:nvSpPr>
            <p:cNvPr id="7" name="ZoneTexte 6"/>
            <p:cNvSpPr txBox="1"/>
            <p:nvPr/>
          </p:nvSpPr>
          <p:spPr>
            <a:xfrm>
              <a:off x="3100026" y="2001708"/>
              <a:ext cx="308209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600" dirty="0" smtClean="0"/>
                <a:t>Merci </a:t>
              </a:r>
              <a:endParaRPr lang="fr-FR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8765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 smtClean="0"/>
              <a:t>Ciné-cure</a:t>
            </a:r>
            <a:endParaRPr lang="fr-FR" sz="8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Une synergie pédagogique</a:t>
            </a:r>
          </a:p>
          <a:p>
            <a:r>
              <a:rPr lang="fr-FR" sz="4000" dirty="0" smtClean="0"/>
              <a:t> à découvrir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-6135468" y="5337886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228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8988" y="153854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sz="3800" dirty="0" smtClean="0"/>
              <a:t>Directrice</a:t>
            </a:r>
            <a:r>
              <a:rPr lang="fr-FR" sz="3900" dirty="0" smtClean="0"/>
              <a:t>: </a:t>
            </a:r>
            <a:r>
              <a:rPr lang="fr-FR" sz="3900" dirty="0" err="1" smtClean="0"/>
              <a:t>Dre</a:t>
            </a:r>
            <a:r>
              <a:rPr lang="fr-FR" sz="3900" dirty="0" smtClean="0"/>
              <a:t> Karine Boucher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sz="3800" dirty="0" smtClean="0"/>
              <a:t>Réalisatrices</a:t>
            </a:r>
            <a:r>
              <a:rPr lang="fr-FR" sz="3800" dirty="0" smtClean="0"/>
              <a:t>:</a:t>
            </a:r>
            <a:endParaRPr lang="fr-FR" sz="3800" dirty="0" smtClean="0"/>
          </a:p>
          <a:p>
            <a:pPr lvl="1"/>
            <a:r>
              <a:rPr lang="fr-FR" sz="3300" dirty="0" err="1" smtClean="0"/>
              <a:t>Dre</a:t>
            </a:r>
            <a:r>
              <a:rPr lang="fr-FR" sz="3300" dirty="0" smtClean="0"/>
              <a:t> Karine Boucher</a:t>
            </a:r>
          </a:p>
          <a:p>
            <a:pPr lvl="1"/>
            <a:r>
              <a:rPr lang="fr-FR" sz="3300" dirty="0" err="1" smtClean="0"/>
              <a:t>Dre</a:t>
            </a:r>
            <a:r>
              <a:rPr lang="fr-FR" sz="3300" dirty="0" smtClean="0"/>
              <a:t> Suzanne Lebel</a:t>
            </a:r>
          </a:p>
          <a:p>
            <a:pPr lvl="1"/>
            <a:r>
              <a:rPr lang="fr-FR" sz="3300" dirty="0" smtClean="0"/>
              <a:t>Mme Geneviève </a:t>
            </a:r>
            <a:r>
              <a:rPr lang="fr-FR" sz="3300" dirty="0" err="1" smtClean="0"/>
              <a:t>Agoues</a:t>
            </a:r>
            <a:r>
              <a:rPr lang="fr-FR" sz="3300" dirty="0" smtClean="0"/>
              <a:t>, </a:t>
            </a:r>
            <a:r>
              <a:rPr lang="fr-FR" sz="3300" dirty="0" err="1" smtClean="0"/>
              <a:t>MSc</a:t>
            </a:r>
            <a:r>
              <a:rPr lang="fr-FR" sz="3300" dirty="0" smtClean="0"/>
              <a:t> </a:t>
            </a:r>
            <a:r>
              <a:rPr lang="fr-FR" sz="3300" dirty="0" err="1" smtClean="0"/>
              <a:t>psy.ed</a:t>
            </a:r>
            <a:r>
              <a:rPr lang="fr-FR" sz="3300" dirty="0" smtClean="0"/>
              <a:t>, TCF</a:t>
            </a:r>
          </a:p>
          <a:p>
            <a:pPr lvl="1"/>
            <a:r>
              <a:rPr lang="fr-FR" sz="3300" dirty="0" err="1" smtClean="0"/>
              <a:t>Dre</a:t>
            </a:r>
            <a:r>
              <a:rPr lang="fr-FR" sz="3300" dirty="0" smtClean="0"/>
              <a:t> Isabelle Hébert</a:t>
            </a:r>
            <a:endParaRPr lang="fr-FR" sz="3300" dirty="0"/>
          </a:p>
          <a:p>
            <a:pPr lvl="1"/>
            <a:endParaRPr lang="fr-FR" sz="3300" dirty="0" smtClean="0"/>
          </a:p>
          <a:p>
            <a:r>
              <a:rPr lang="fr-FR" sz="3800" dirty="0" smtClean="0"/>
              <a:t>Une production :  </a:t>
            </a:r>
            <a:r>
              <a:rPr lang="fr-FR" sz="3800" dirty="0" smtClean="0"/>
              <a:t>UMF Sacré-</a:t>
            </a:r>
            <a:r>
              <a:rPr lang="fr-FR" sz="3800" dirty="0" err="1" smtClean="0"/>
              <a:t>Coeur</a:t>
            </a:r>
            <a:r>
              <a:rPr lang="fr-FR" sz="3800" dirty="0" smtClean="0"/>
              <a:t> et UMF </a:t>
            </a:r>
          </a:p>
          <a:p>
            <a:pPr marL="0" indent="0">
              <a:buNone/>
            </a:pPr>
            <a:r>
              <a:rPr lang="fr-FR" sz="3800" dirty="0"/>
              <a:t>	</a:t>
            </a:r>
            <a:r>
              <a:rPr lang="fr-FR" sz="3800" dirty="0" smtClean="0"/>
              <a:t>				  		des Hautes-Laurentides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381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91675"/>
            <a:ext cx="8229600" cy="1143000"/>
          </a:xfrm>
        </p:spPr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5708" y="1462912"/>
            <a:ext cx="8229600" cy="4525963"/>
          </a:xfrm>
        </p:spPr>
        <p:txBody>
          <a:bodyPr>
            <a:noAutofit/>
          </a:bodyPr>
          <a:lstStyle/>
          <a:p>
            <a:r>
              <a:rPr lang="fr-FR" dirty="0" smtClean="0"/>
              <a:t>Premières traces dans la littérature 1979 </a:t>
            </a:r>
          </a:p>
          <a:p>
            <a:r>
              <a:rPr lang="fr-FR" dirty="0" smtClean="0"/>
              <a:t>Au département:</a:t>
            </a:r>
            <a:r>
              <a:rPr lang="fr-FR" sz="2400" dirty="0" smtClean="0"/>
              <a:t>	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Présentation par </a:t>
            </a:r>
            <a:r>
              <a:rPr lang="fr-FR" sz="2400" dirty="0" err="1" smtClean="0"/>
              <a:t>Dre</a:t>
            </a:r>
            <a:r>
              <a:rPr lang="fr-FR" sz="2400" dirty="0" smtClean="0"/>
              <a:t> Julie Pinard au forum des milieux 2010 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	-inspirée par le livre </a:t>
            </a:r>
            <a:r>
              <a:rPr lang="fr-FR" sz="2800" dirty="0" err="1" smtClean="0"/>
              <a:t>Cinemeducation</a:t>
            </a:r>
            <a:endParaRPr lang="fr-FR" sz="28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Speed </a:t>
            </a:r>
            <a:r>
              <a:rPr lang="fr-FR" sz="2400" dirty="0" err="1" smtClean="0"/>
              <a:t>dating</a:t>
            </a:r>
            <a:r>
              <a:rPr lang="fr-FR" sz="2400" dirty="0" smtClean="0"/>
              <a:t> </a:t>
            </a:r>
            <a:r>
              <a:rPr lang="fr-FR" sz="2400" dirty="0" err="1" smtClean="0"/>
              <a:t>Dre</a:t>
            </a:r>
            <a:r>
              <a:rPr lang="fr-FR" sz="2400" dirty="0" smtClean="0"/>
              <a:t> Suzanne Lebel / journée professorale 2011</a:t>
            </a:r>
          </a:p>
          <a:p>
            <a:pPr marL="0" indent="0">
              <a:buNone/>
            </a:pPr>
            <a:r>
              <a:rPr lang="fr-FR" sz="2400" dirty="0"/>
              <a:t>		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/>
              <a:t>	Projet d’un guide pédagogique initié par </a:t>
            </a:r>
            <a:r>
              <a:rPr lang="fr-FR" sz="2400" dirty="0" err="1"/>
              <a:t>Dre</a:t>
            </a:r>
            <a:r>
              <a:rPr lang="fr-FR" sz="2400" dirty="0"/>
              <a:t> Karine Boucher </a:t>
            </a:r>
          </a:p>
          <a:p>
            <a:pPr marL="0" indent="0">
              <a:buNone/>
            </a:pPr>
            <a:r>
              <a:rPr lang="fr-FR" sz="2400" dirty="0" smtClean="0"/>
              <a:t>	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	</a:t>
            </a: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	</a:t>
            </a:r>
            <a:r>
              <a:rPr lang="fr-FR" sz="1800" dirty="0"/>
              <a:t>	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		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13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08836"/>
            <a:ext cx="8229600" cy="1143000"/>
          </a:xfrm>
        </p:spPr>
        <p:txBody>
          <a:bodyPr/>
          <a:lstStyle/>
          <a:p>
            <a:r>
              <a:rPr lang="fr-FR" dirty="0" smtClean="0"/>
              <a:t>Projet ciné-cure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7644" y="1617361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Création d’une méthode et d’un guide pédagogique utilisant le cinéma pour l’enseignement intégratif des compétences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Élargissement  de la formule « </a:t>
            </a:r>
            <a:r>
              <a:rPr lang="fr-FR" dirty="0" err="1" smtClean="0"/>
              <a:t>psynéma</a:t>
            </a:r>
            <a:r>
              <a:rPr lang="fr-FR" dirty="0" smtClean="0"/>
              <a:t> »  </a:t>
            </a:r>
          </a:p>
          <a:p>
            <a:endParaRPr lang="fr-FR" dirty="0" smtClean="0"/>
          </a:p>
          <a:p>
            <a:r>
              <a:rPr lang="fr-FR" dirty="0" smtClean="0"/>
              <a:t>Mise en commun de l’expérience et du matériel original créé dans les 2 UMF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79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4514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Pourquoi «Ciné-cure»?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6152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Sens du jeu de mot:  </a:t>
            </a:r>
            <a:endParaRPr lang="fr-FR" dirty="0" smtClean="0"/>
          </a:p>
          <a:p>
            <a:r>
              <a:rPr lang="fr-FR" dirty="0" smtClean="0"/>
              <a:t>Qu’est-ce qu’une sinécure?</a:t>
            </a:r>
          </a:p>
          <a:p>
            <a:pPr lvl="1"/>
            <a:r>
              <a:rPr lang="fr-FR" dirty="0" smtClean="0"/>
              <a:t>Emploi payant pour une charge de travail faible</a:t>
            </a:r>
          </a:p>
          <a:p>
            <a:r>
              <a:rPr lang="fr-FR" dirty="0" smtClean="0"/>
              <a:t>Qu’est-ce qu’un Ciné-cure?</a:t>
            </a:r>
          </a:p>
          <a:p>
            <a:pPr lvl="1"/>
            <a:r>
              <a:rPr lang="fr-FR" dirty="0" smtClean="0"/>
              <a:t>Outil </a:t>
            </a:r>
            <a:r>
              <a:rPr lang="fr-FR" dirty="0"/>
              <a:t>pédagogique payant et </a:t>
            </a:r>
            <a:r>
              <a:rPr lang="fr-FR" dirty="0" smtClean="0"/>
              <a:t>divertissant</a:t>
            </a:r>
            <a:r>
              <a:rPr lang="fr-FR" dirty="0"/>
              <a:t> </a:t>
            </a:r>
            <a:endParaRPr lang="fr-CA" dirty="0"/>
          </a:p>
          <a:p>
            <a:r>
              <a:rPr lang="fr-FR" dirty="0"/>
              <a:t>Cure : </a:t>
            </a:r>
            <a:endParaRPr lang="fr-FR" dirty="0" smtClean="0"/>
          </a:p>
          <a:p>
            <a:pPr lvl="1"/>
            <a:r>
              <a:rPr lang="fr-FR" dirty="0" smtClean="0"/>
              <a:t>Relatif </a:t>
            </a:r>
            <a:r>
              <a:rPr lang="fr-FR" dirty="0"/>
              <a:t>à l’enseignement de la médecine</a:t>
            </a:r>
            <a:endParaRPr lang="fr-CA" dirty="0"/>
          </a:p>
          <a:p>
            <a:pPr lvl="1"/>
            <a:r>
              <a:rPr lang="fr-FR" dirty="0"/>
              <a:t>Traite la relation médecin-patient</a:t>
            </a:r>
            <a:r>
              <a:rPr lang="fr-CA" dirty="0" smtClean="0">
                <a:effectLst/>
              </a:rPr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14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2872" y="-291675"/>
            <a:ext cx="8229600" cy="1143000"/>
          </a:xfrm>
        </p:spPr>
        <p:txBody>
          <a:bodyPr/>
          <a:lstStyle/>
          <a:p>
            <a:r>
              <a:rPr lang="fr-FR" dirty="0" smtClean="0"/>
              <a:t>Synergie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5856" y="1480073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3600" dirty="0" smtClean="0"/>
              <a:t>    Synergie par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sz="3500" dirty="0" smtClean="0"/>
              <a:t>l’enseignement </a:t>
            </a:r>
            <a:r>
              <a:rPr lang="fr-FR" sz="3500" dirty="0"/>
              <a:t>intégratif des </a:t>
            </a:r>
            <a:r>
              <a:rPr lang="fr-FR" sz="3500" dirty="0" smtClean="0"/>
              <a:t>compétences</a:t>
            </a:r>
          </a:p>
          <a:p>
            <a:pPr marL="0" indent="0">
              <a:buNone/>
            </a:pPr>
            <a:endParaRPr lang="fr-CA" sz="3500" dirty="0"/>
          </a:p>
          <a:p>
            <a:r>
              <a:rPr lang="fr-FR" sz="3500" dirty="0" smtClean="0"/>
              <a:t>une </a:t>
            </a:r>
            <a:r>
              <a:rPr lang="fr-FR" sz="3500" dirty="0"/>
              <a:t>collaboration inter</a:t>
            </a:r>
            <a:r>
              <a:rPr lang="fr-FR" sz="3500" dirty="0" smtClean="0"/>
              <a:t>-UMF</a:t>
            </a:r>
          </a:p>
          <a:p>
            <a:endParaRPr lang="fr-CA" sz="3500" dirty="0"/>
          </a:p>
          <a:p>
            <a:r>
              <a:rPr lang="fr-FR" sz="3500" dirty="0" smtClean="0"/>
              <a:t>la </a:t>
            </a:r>
            <a:r>
              <a:rPr lang="fr-FR" sz="3500" dirty="0"/>
              <a:t>multidisciplinarité </a:t>
            </a:r>
            <a:endParaRPr lang="fr-FR" sz="3500" dirty="0" smtClean="0"/>
          </a:p>
          <a:p>
            <a:endParaRPr lang="fr-FR" sz="3500" dirty="0" smtClean="0"/>
          </a:p>
          <a:p>
            <a:r>
              <a:rPr lang="fr-FR" sz="3500" dirty="0" smtClean="0"/>
              <a:t>intergénérationnelle </a:t>
            </a:r>
            <a:r>
              <a:rPr lang="fr-FR" sz="3500" dirty="0"/>
              <a:t>à même l’équipe de travail </a:t>
            </a:r>
            <a:endParaRPr lang="fr-CA" sz="3500" dirty="0"/>
          </a:p>
          <a:p>
            <a:endParaRPr lang="fr-FR" sz="3500" dirty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877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2872" y="-257353"/>
            <a:ext cx="8229600" cy="1143000"/>
          </a:xfrm>
        </p:spPr>
        <p:txBody>
          <a:bodyPr/>
          <a:lstStyle/>
          <a:p>
            <a:r>
              <a:rPr lang="fr-FR" dirty="0" smtClean="0"/>
              <a:t>Objectifs de 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7348" y="1600200"/>
            <a:ext cx="800454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Approfondir les connaissances sur une problématique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Favoriser le développement de stratégies de </a:t>
            </a:r>
            <a:r>
              <a:rPr lang="fr-FR" b="1" dirty="0" smtClean="0"/>
              <a:t>communication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Aborder </a:t>
            </a:r>
            <a:r>
              <a:rPr lang="fr-FR" dirty="0"/>
              <a:t>les enjeux </a:t>
            </a:r>
            <a:r>
              <a:rPr lang="fr-FR" b="1" dirty="0"/>
              <a:t>d’éthique clinique</a:t>
            </a:r>
          </a:p>
          <a:p>
            <a:endParaRPr lang="fr-FR" dirty="0" smtClean="0"/>
          </a:p>
          <a:p>
            <a:r>
              <a:rPr lang="fr-FR" dirty="0" smtClean="0"/>
              <a:t>Améliorer </a:t>
            </a:r>
            <a:r>
              <a:rPr lang="fr-FR" dirty="0"/>
              <a:t>la </a:t>
            </a:r>
            <a:r>
              <a:rPr lang="fr-FR" b="1" dirty="0" smtClean="0"/>
              <a:t>relation </a:t>
            </a:r>
            <a:r>
              <a:rPr lang="fr-FR" b="1" dirty="0"/>
              <a:t>patient-</a:t>
            </a:r>
            <a:r>
              <a:rPr lang="fr-FR" b="1" dirty="0" smtClean="0"/>
              <a:t>médecin</a:t>
            </a:r>
          </a:p>
          <a:p>
            <a:pPr lvl="1"/>
            <a:r>
              <a:rPr lang="fr-FR" dirty="0" smtClean="0"/>
              <a:t>Par une meilleure compréhension du vécu de la maladie et de notre rôle dans des situations complexes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88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036" y="-291675"/>
            <a:ext cx="8229600" cy="1143000"/>
          </a:xfrm>
        </p:spPr>
        <p:txBody>
          <a:bodyPr/>
          <a:lstStyle/>
          <a:p>
            <a:r>
              <a:rPr lang="fr-FR" dirty="0" smtClean="0"/>
              <a:t>Objectifs du guide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Offrir un outil pédagogique </a:t>
            </a:r>
            <a:r>
              <a:rPr lang="fr-FR" sz="3600" dirty="0" smtClean="0"/>
              <a:t>structuré permettant </a:t>
            </a:r>
            <a:r>
              <a:rPr lang="fr-FR" sz="3600" dirty="0"/>
              <a:t>un enseignement intégratif des </a:t>
            </a:r>
            <a:r>
              <a:rPr lang="fr-FR" sz="3600" dirty="0" smtClean="0"/>
              <a:t>compétences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fr-FR" sz="3600" dirty="0" smtClean="0"/>
              <a:t>Faciliter </a:t>
            </a:r>
            <a:r>
              <a:rPr lang="fr-FR" sz="3600" dirty="0"/>
              <a:t>l’exportation de ce type d’activités dans d’autres milieux (UMF, autres spécialités, autres professionnels)</a:t>
            </a:r>
          </a:p>
          <a:p>
            <a:endParaRPr lang="fr-FR" sz="36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88804" y="6276718"/>
            <a:ext cx="236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K. Boucher et collègues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21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3384</TotalTime>
  <Words>479</Words>
  <Application>Microsoft Macintosh PowerPoint</Application>
  <PresentationFormat>Présentation à l'écran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Ciné-cure</vt:lpstr>
      <vt:lpstr>Présentation PowerPoint</vt:lpstr>
      <vt:lpstr>Historique</vt:lpstr>
      <vt:lpstr>Projet ciné-cure</vt:lpstr>
      <vt:lpstr>Pourquoi «Ciné-cure»?</vt:lpstr>
      <vt:lpstr>Synergie</vt:lpstr>
      <vt:lpstr>Objectifs de l’activité</vt:lpstr>
      <vt:lpstr>Objectifs du guide</vt:lpstr>
      <vt:lpstr>Principes de l’activité</vt:lpstr>
      <vt:lpstr>Principes de l’activité</vt:lpstr>
      <vt:lpstr>Avantages</vt:lpstr>
      <vt:lpstr>Avantages</vt:lpstr>
      <vt:lpstr>Formations</vt:lpstr>
      <vt:lpstr>Rayonnement</vt:lpstr>
      <vt:lpstr>Présentation PowerPoint</vt:lpstr>
    </vt:vector>
  </TitlesOfParts>
  <Company>Personnel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Ciné-cure</dc:title>
  <dc:creator>Karine Boucher</dc:creator>
  <cp:lastModifiedBy>Karine Boucher</cp:lastModifiedBy>
  <cp:revision>113</cp:revision>
  <dcterms:created xsi:type="dcterms:W3CDTF">2014-04-16T10:03:49Z</dcterms:created>
  <dcterms:modified xsi:type="dcterms:W3CDTF">2014-05-08T17:27:04Z</dcterms:modified>
</cp:coreProperties>
</file>