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127751"/>
            <a:ext cx="5458968" cy="1130050"/>
          </a:xfrm>
        </p:spPr>
        <p:txBody>
          <a:bodyPr>
            <a:normAutofit/>
          </a:bodyPr>
          <a:lstStyle/>
          <a:p>
            <a:r>
              <a:rPr lang="fr-CA" sz="3200" dirty="0" smtClean="0"/>
              <a:t>Questionnaire table des résidents coordonnateurs</a:t>
            </a:r>
            <a:endParaRPr lang="fr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44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Questionnaire rempli par les résidents coordonnateurs en fin d’année académique</a:t>
            </a:r>
          </a:p>
          <a:p>
            <a:r>
              <a:rPr lang="fr-CA" dirty="0" smtClean="0"/>
              <a:t>Questions sur les professionnels, l’exposition dans différents milieux, l’autonomie, le temps liés aux consultations et temps médico administratif.</a:t>
            </a:r>
          </a:p>
          <a:p>
            <a:r>
              <a:rPr lang="fr-CA" dirty="0" smtClean="0"/>
              <a:t>Questionnaire revu par le comité de direction au cours de l’été</a:t>
            </a:r>
          </a:p>
          <a:p>
            <a:r>
              <a:rPr lang="fr-CA" dirty="0" smtClean="0"/>
              <a:t>Quelques propositions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592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127751"/>
            <a:ext cx="5458968" cy="1130050"/>
          </a:xfrm>
        </p:spPr>
        <p:txBody>
          <a:bodyPr>
            <a:normAutofit/>
          </a:bodyPr>
          <a:lstStyle/>
          <a:p>
            <a:r>
              <a:rPr lang="fr-CA" sz="3200" dirty="0" smtClean="0"/>
              <a:t>Autonomie des résidents</a:t>
            </a:r>
            <a:endParaRPr lang="fr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2050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Livre rouge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b="1" dirty="0" err="1"/>
              <a:t>doit</a:t>
            </a:r>
            <a:r>
              <a:rPr lang="en-US" b="1" dirty="0"/>
              <a:t> </a:t>
            </a:r>
            <a:r>
              <a:rPr lang="en-US" dirty="0" err="1"/>
              <a:t>être</a:t>
            </a:r>
            <a:r>
              <a:rPr lang="en-US" dirty="0"/>
              <a:t> </a:t>
            </a:r>
            <a:r>
              <a:rPr lang="en-US" dirty="0" err="1" smtClean="0"/>
              <a:t>organisé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telle</a:t>
            </a:r>
            <a:r>
              <a:rPr lang="en-US" dirty="0"/>
              <a:t> </a:t>
            </a:r>
            <a:r>
              <a:rPr lang="en-US" dirty="0" err="1"/>
              <a:t>sorte</a:t>
            </a:r>
            <a:r>
              <a:rPr lang="en-US" dirty="0"/>
              <a:t> </a:t>
            </a:r>
            <a:r>
              <a:rPr lang="en-US" dirty="0" err="1"/>
              <a:t>qu’on</a:t>
            </a:r>
            <a:r>
              <a:rPr lang="en-US" dirty="0"/>
              <a:t> </a:t>
            </a:r>
            <a:r>
              <a:rPr lang="en-US" dirty="0" err="1"/>
              <a:t>attribue</a:t>
            </a:r>
            <a:r>
              <a:rPr lang="en-US" dirty="0"/>
              <a:t> aux </a:t>
            </a:r>
            <a:r>
              <a:rPr lang="en-US" dirty="0" err="1"/>
              <a:t>résidents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responsabilité</a:t>
            </a:r>
            <a:r>
              <a:rPr lang="en-US" dirty="0" smtClean="0"/>
              <a:t> </a:t>
            </a:r>
            <a:r>
              <a:rPr lang="en-US" dirty="0" err="1"/>
              <a:t>professionnelle</a:t>
            </a:r>
            <a:r>
              <a:rPr lang="en-US" dirty="0"/>
              <a:t> </a:t>
            </a:r>
            <a:r>
              <a:rPr lang="en-US" dirty="0" err="1"/>
              <a:t>croissante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formation,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habiletés</a:t>
            </a:r>
            <a:r>
              <a:rPr lang="en-US" dirty="0"/>
              <a:t>,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 smtClean="0"/>
              <a:t>compétence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expérience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Le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b="1" dirty="0" err="1"/>
              <a:t>doit</a:t>
            </a:r>
            <a:r>
              <a:rPr lang="en-US" b="1" dirty="0"/>
              <a:t> </a:t>
            </a:r>
            <a:r>
              <a:rPr lang="en-US" dirty="0" err="1"/>
              <a:t>offrir</a:t>
            </a:r>
            <a:r>
              <a:rPr lang="en-US" dirty="0"/>
              <a:t> au </a:t>
            </a:r>
            <a:r>
              <a:rPr lang="en-US" dirty="0" err="1"/>
              <a:t>résident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progression de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responsabilités</a:t>
            </a:r>
            <a:r>
              <a:rPr lang="en-US" dirty="0"/>
              <a:t> et de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activités</a:t>
            </a:r>
            <a:r>
              <a:rPr lang="en-US" dirty="0"/>
              <a:t> </a:t>
            </a:r>
            <a:r>
              <a:rPr lang="en-US" dirty="0" err="1"/>
              <a:t>afin</a:t>
            </a:r>
            <a:r>
              <a:rPr lang="en-US" dirty="0"/>
              <a:t> </a:t>
            </a:r>
            <a:r>
              <a:rPr lang="en-US" dirty="0" err="1"/>
              <a:t>d’atteindre</a:t>
            </a:r>
            <a:r>
              <a:rPr lang="en-US" dirty="0"/>
              <a:t> le </a:t>
            </a:r>
            <a:r>
              <a:rPr lang="en-US" dirty="0" err="1"/>
              <a:t>niveau</a:t>
            </a:r>
            <a:r>
              <a:rPr lang="en-US" dirty="0"/>
              <a:t> de </a:t>
            </a:r>
            <a:r>
              <a:rPr lang="en-US" dirty="0" err="1"/>
              <a:t>fonctionnement</a:t>
            </a:r>
            <a:r>
              <a:rPr lang="en-US" dirty="0"/>
              <a:t> </a:t>
            </a:r>
            <a:r>
              <a:rPr lang="en-US" dirty="0" err="1"/>
              <a:t>attendu</a:t>
            </a:r>
            <a:r>
              <a:rPr lang="en-US" dirty="0"/>
              <a:t> d’un </a:t>
            </a:r>
            <a:r>
              <a:rPr lang="en-US" dirty="0" err="1"/>
              <a:t>médecin</a:t>
            </a:r>
            <a:r>
              <a:rPr lang="en-US" dirty="0"/>
              <a:t> de </a:t>
            </a:r>
            <a:r>
              <a:rPr lang="en-US" dirty="0" err="1"/>
              <a:t>famille</a:t>
            </a:r>
            <a:r>
              <a:rPr lang="en-US" dirty="0"/>
              <a:t> en </a:t>
            </a:r>
            <a:r>
              <a:rPr lang="en-US" dirty="0" err="1" smtClean="0"/>
              <a:t>exercice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42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Trajectoire de compétences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Activités</a:t>
            </a:r>
            <a:r>
              <a:rPr lang="en-US" dirty="0"/>
              <a:t> </a:t>
            </a:r>
            <a:r>
              <a:rPr lang="en-US" dirty="0" err="1"/>
              <a:t>professionnelles</a:t>
            </a:r>
            <a:r>
              <a:rPr lang="en-US" dirty="0"/>
              <a:t> </a:t>
            </a:r>
            <a:r>
              <a:rPr lang="en-US" dirty="0" err="1"/>
              <a:t>évaluables</a:t>
            </a:r>
            <a:r>
              <a:rPr lang="en-US" dirty="0"/>
              <a:t> </a:t>
            </a:r>
            <a:r>
              <a:rPr lang="en-US" dirty="0" smtClean="0"/>
              <a:t>(tableau)</a:t>
            </a:r>
          </a:p>
          <a:p>
            <a:pPr lvl="1"/>
            <a:r>
              <a:rPr lang="en-US" dirty="0" smtClean="0"/>
              <a:t>Assure </a:t>
            </a:r>
            <a:r>
              <a:rPr lang="en-US" dirty="0"/>
              <a:t>le </a:t>
            </a:r>
            <a:r>
              <a:rPr lang="en-US" dirty="0" err="1"/>
              <a:t>suivi</a:t>
            </a:r>
            <a:r>
              <a:rPr lang="en-US" dirty="0"/>
              <a:t> au long </a:t>
            </a:r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clientèle</a:t>
            </a:r>
            <a:r>
              <a:rPr lang="en-US" dirty="0"/>
              <a:t> en </a:t>
            </a:r>
            <a:r>
              <a:rPr lang="en-US" dirty="0" smtClean="0"/>
              <a:t>bureau </a:t>
            </a:r>
            <a:r>
              <a:rPr lang="en-US" dirty="0" err="1" smtClean="0"/>
              <a:t>ou</a:t>
            </a:r>
            <a:r>
              <a:rPr lang="en-US" dirty="0" smtClean="0"/>
              <a:t> sans </a:t>
            </a:r>
            <a:r>
              <a:rPr lang="en-US" dirty="0" err="1" smtClean="0"/>
              <a:t>rendez-vous</a:t>
            </a:r>
            <a:endParaRPr lang="en-US" dirty="0" smtClean="0"/>
          </a:p>
          <a:p>
            <a:pPr lvl="2"/>
            <a:r>
              <a:rPr lang="en-US" dirty="0"/>
              <a:t>Sous supervision par discussion du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b="1" dirty="0" err="1"/>
              <a:t>après</a:t>
            </a:r>
            <a:r>
              <a:rPr lang="en-US" dirty="0"/>
              <a:t> le congé </a:t>
            </a:r>
            <a:r>
              <a:rPr lang="en-US" dirty="0" smtClean="0"/>
              <a:t>  </a:t>
            </a:r>
          </a:p>
          <a:p>
            <a:pPr lvl="3"/>
            <a:r>
              <a:rPr lang="en-US" dirty="0" smtClean="0"/>
              <a:t>T12 </a:t>
            </a:r>
            <a:r>
              <a:rPr lang="en-US" dirty="0" err="1" smtClean="0"/>
              <a:t>cas</a:t>
            </a:r>
            <a:r>
              <a:rPr lang="en-US" dirty="0" smtClean="0"/>
              <a:t> simples et </a:t>
            </a:r>
            <a:r>
              <a:rPr lang="en-US" dirty="0" err="1" smtClean="0"/>
              <a:t>cas</a:t>
            </a:r>
            <a:r>
              <a:rPr lang="en-US" dirty="0" smtClean="0"/>
              <a:t> complexes</a:t>
            </a:r>
            <a:endParaRPr lang="en-US" dirty="0"/>
          </a:p>
          <a:p>
            <a:pPr lvl="3"/>
            <a:r>
              <a:rPr lang="en-US" dirty="0" smtClean="0"/>
              <a:t>T18-24  </a:t>
            </a:r>
            <a:r>
              <a:rPr lang="en-US" dirty="0" err="1" smtClean="0"/>
              <a:t>enseigne</a:t>
            </a:r>
            <a:r>
              <a:rPr lang="en-US" dirty="0" smtClean="0"/>
              <a:t> les </a:t>
            </a:r>
            <a:r>
              <a:rPr lang="en-US" dirty="0" err="1" smtClean="0"/>
              <a:t>cas</a:t>
            </a:r>
            <a:r>
              <a:rPr lang="en-US" dirty="0" smtClean="0"/>
              <a:t> simples</a:t>
            </a:r>
          </a:p>
        </p:txBody>
      </p:sp>
    </p:spTree>
    <p:extLst>
      <p:ext uri="{BB962C8B-B14F-4D97-AF65-F5344CB8AC3E}">
        <p14:creationId xmlns:p14="http://schemas.microsoft.com/office/powerpoint/2010/main" val="56165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Proposition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Sauf pour les résidents ayant des problèmes d’apprentissage, tous les résidents II doivent pouvoir libérer leurs patients en bureau et en discuter avec le superviseur à la fin de la période de bureau.</a:t>
            </a:r>
          </a:p>
          <a:p>
            <a:r>
              <a:rPr lang="fr-CA" dirty="0" smtClean="0"/>
              <a:t>Toute période de bureau doit faire l’objet d’une révision et d’une rétroaction de la part d’un superviseur dans un délais opportun.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524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Temps de bureau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Beaucoup de variabilité selon les UMF</a:t>
            </a:r>
          </a:p>
          <a:p>
            <a:r>
              <a:rPr lang="fr-CA" dirty="0" smtClean="0"/>
              <a:t>Maximum de 70 minutes nouveau cas R1, minimum 30 minutes suivi R2</a:t>
            </a:r>
          </a:p>
          <a:p>
            <a:endParaRPr lang="fr-CA" dirty="0"/>
          </a:p>
          <a:p>
            <a:r>
              <a:rPr lang="fr-CA" dirty="0" smtClean="0"/>
              <a:t>P</a:t>
            </a:r>
            <a:r>
              <a:rPr lang="fr-CA" dirty="0" smtClean="0"/>
              <a:t>roposition pour adoption</a:t>
            </a:r>
            <a:endParaRPr lang="fr-CA" dirty="0" smtClean="0"/>
          </a:p>
          <a:p>
            <a:pPr lvl="1"/>
            <a:r>
              <a:rPr lang="fr-CA" b="1" dirty="0" smtClean="0"/>
              <a:t>Nouveau cas R1 60 min, R2 45 min</a:t>
            </a:r>
          </a:p>
          <a:p>
            <a:pPr lvl="1"/>
            <a:r>
              <a:rPr lang="fr-CA" b="1" dirty="0" smtClean="0"/>
              <a:t>Suivi  R1 45 min, R2 30 min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16854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Temps médico-administratif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Variation entre UMF de 0 à 1 journée/semaine</a:t>
            </a:r>
          </a:p>
          <a:p>
            <a:r>
              <a:rPr lang="fr-CA" dirty="0" smtClean="0"/>
              <a:t>Le temps médico-administratif est nécessaire et doit se dérouler pendant les heures de travail</a:t>
            </a:r>
          </a:p>
          <a:p>
            <a:r>
              <a:rPr lang="fr-CA" dirty="0" smtClean="0"/>
              <a:t>Peu de temps lorsque les résidents sont hors UMF</a:t>
            </a:r>
          </a:p>
          <a:p>
            <a:pPr lvl="1"/>
            <a:r>
              <a:rPr lang="fr-CA" dirty="0" smtClean="0"/>
              <a:t>(journée de retour).</a:t>
            </a:r>
          </a:p>
          <a:p>
            <a:r>
              <a:rPr lang="fr-CA" dirty="0" smtClean="0"/>
              <a:t>Pas de règle écrite dans le livre rouge mais on s’attend à ce que les résidents aient du temps pour le médico administratif et qu’ils aient accès à de la supervision.</a:t>
            </a:r>
          </a:p>
          <a:p>
            <a:pPr lvl="1"/>
            <a:endParaRPr lang="fr-CA" dirty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24362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Temps médico-administratif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</a:t>
            </a:r>
            <a:r>
              <a:rPr lang="fr-CA" dirty="0" smtClean="0"/>
              <a:t>propose pour adoption:</a:t>
            </a:r>
            <a:endParaRPr lang="fr-CA" dirty="0" smtClean="0"/>
          </a:p>
          <a:p>
            <a:r>
              <a:rPr lang="fr-CA" dirty="0" smtClean="0"/>
              <a:t>Stage UMF  minimum 1 </a:t>
            </a:r>
            <a:r>
              <a:rPr lang="fr-CA" dirty="0" smtClean="0"/>
              <a:t>journée par période </a:t>
            </a:r>
            <a:r>
              <a:rPr lang="fr-CA" dirty="0" smtClean="0"/>
              <a:t>et maximum 2 jours/période</a:t>
            </a:r>
            <a:endParaRPr lang="fr-CA" dirty="0" smtClean="0"/>
          </a:p>
          <a:p>
            <a:r>
              <a:rPr lang="fr-CA" dirty="0" smtClean="0"/>
              <a:t>Stage hors UMF minimum ½ journée par période (4h) et maximum 1 journée (8h)</a:t>
            </a:r>
          </a:p>
          <a:p>
            <a:r>
              <a:rPr lang="fr-CA" dirty="0"/>
              <a:t>La répartition peut varier d’un milieu à l’autre à la discrétion du DLP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604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328</TotalTime>
  <Words>390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Questionnaire table des résidents coordonnateurs</vt:lpstr>
      <vt:lpstr>PowerPoint Presentation</vt:lpstr>
      <vt:lpstr>Autonomie des résidents</vt:lpstr>
      <vt:lpstr>Livre rouge</vt:lpstr>
      <vt:lpstr>Trajectoire de compétences</vt:lpstr>
      <vt:lpstr>Proposition </vt:lpstr>
      <vt:lpstr>Temps de bureau</vt:lpstr>
      <vt:lpstr>Temps médico-administratif</vt:lpstr>
      <vt:lpstr>Temps médico-administratif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Progression de l’autonomie</dc:title>
  <dc:creator>Alain Papineau</dc:creator>
  <cp:lastModifiedBy>Alain Papineau</cp:lastModifiedBy>
  <cp:revision>10</cp:revision>
  <dcterms:created xsi:type="dcterms:W3CDTF">2015-09-09T12:17:05Z</dcterms:created>
  <dcterms:modified xsi:type="dcterms:W3CDTF">2015-09-09T17:58:47Z</dcterms:modified>
</cp:coreProperties>
</file>