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7" r:id="rId7"/>
    <p:sldId id="292" r:id="rId8"/>
    <p:sldId id="285" r:id="rId9"/>
    <p:sldId id="262" r:id="rId10"/>
    <p:sldId id="261" r:id="rId11"/>
    <p:sldId id="294" r:id="rId12"/>
    <p:sldId id="288" r:id="rId13"/>
    <p:sldId id="289" r:id="rId14"/>
    <p:sldId id="268" r:id="rId15"/>
    <p:sldId id="264" r:id="rId16"/>
    <p:sldId id="266" r:id="rId17"/>
    <p:sldId id="265" r:id="rId18"/>
    <p:sldId id="274" r:id="rId19"/>
    <p:sldId id="269" r:id="rId20"/>
    <p:sldId id="278" r:id="rId21"/>
    <p:sldId id="279" r:id="rId22"/>
    <p:sldId id="282" r:id="rId23"/>
    <p:sldId id="281" r:id="rId24"/>
    <p:sldId id="295" r:id="rId25"/>
    <p:sldId id="275" r:id="rId26"/>
    <p:sldId id="270" r:id="rId27"/>
    <p:sldId id="296" r:id="rId28"/>
    <p:sldId id="297" r:id="rId29"/>
    <p:sldId id="271" r:id="rId30"/>
    <p:sldId id="273" r:id="rId31"/>
    <p:sldId id="276" r:id="rId32"/>
    <p:sldId id="283" r:id="rId33"/>
    <p:sldId id="284" r:id="rId34"/>
    <p:sldId id="293" r:id="rId35"/>
    <p:sldId id="299" r:id="rId36"/>
    <p:sldId id="298" r:id="rId37"/>
    <p:sldId id="290" r:id="rId38"/>
    <p:sldId id="272" r:id="rId39"/>
    <p:sldId id="300" r:id="rId40"/>
    <p:sldId id="291" r:id="rId41"/>
    <p:sldId id="263" r:id="rId42"/>
    <p:sldId id="286" r:id="rId43"/>
    <p:sldId id="287" r:id="rId44"/>
    <p:sldId id="280" r:id="rId45"/>
    <p:sldId id="301"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9" autoAdjust="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2ED6F-8568-44A9-B200-270B9204B49A}" type="datetimeFigureOut">
              <a:rPr lang="fr-CA" smtClean="0"/>
              <a:pPr/>
              <a:t>2015-12-12</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8F538-160E-405C-A0F4-C57CA918BCB2}" type="slidenum">
              <a:rPr lang="fr-CA" smtClean="0"/>
              <a:pPr/>
              <a:t>‹#›</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Il s’agit évidemment de deux fractures che</a:t>
            </a:r>
            <a:r>
              <a:rPr lang="fr-CA" baseline="0" dirty="0" smtClean="0"/>
              <a:t>z des femmes, sans autre plainte, mais le contexte de la chute chez la personne âgé est plus nébuleux et demande un éclaircissement sur la cause. Par ailleurs, la femme âgée qui pourrait déjà souffrir d’un problème de mobilité demande une évaluation plus complète par rapport au RAD selon l’immobilisation choisie.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4</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Il est essentiel de prévenir</a:t>
            </a:r>
            <a:r>
              <a:rPr lang="fr-CA" baseline="0" dirty="0" smtClean="0"/>
              <a:t> le délirium, puisqu’il augmente de </a:t>
            </a:r>
            <a:r>
              <a:rPr lang="fr-CA" baseline="0" dirty="0" err="1" smtClean="0"/>
              <a:t>bcp</a:t>
            </a:r>
            <a:r>
              <a:rPr lang="fr-CA" baseline="0" dirty="0" smtClean="0"/>
              <a:t> le coût des soins, le temps d’hospitalisation… en rouge, j’ai encerclé les facteurs où le médecin d’urgence a le plus de contrôle… voilà des pistes de solutions à envisager, surtout si votre temps d’attente sur civières est de plusieurs heures.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17</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Répéter la statistique :  31 % des hospitalisations de personnes âgées fragiles est reliée à la pharmacothérapie; 57,1 % de ces problèmes sont jugés évitables</a:t>
            </a:r>
          </a:p>
          <a:p>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18</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On peut aussi dire que les critères De </a:t>
            </a:r>
            <a:r>
              <a:rPr lang="fr-CA" dirty="0" err="1" smtClean="0"/>
              <a:t>Beers</a:t>
            </a:r>
            <a:r>
              <a:rPr lang="fr-CA" baseline="0" dirty="0" smtClean="0"/>
              <a:t> déconseillent le </a:t>
            </a:r>
            <a:r>
              <a:rPr lang="fr-CA" baseline="0" dirty="0" err="1" smtClean="0"/>
              <a:t>lanoxin</a:t>
            </a:r>
            <a:r>
              <a:rPr lang="fr-CA" baseline="0" dirty="0" smtClean="0"/>
              <a:t> &gt; 0.125 mg et que la sécurité du </a:t>
            </a:r>
            <a:r>
              <a:rPr lang="fr-CA" baseline="0" dirty="0" err="1" smtClean="0"/>
              <a:t>macrobid</a:t>
            </a:r>
            <a:r>
              <a:rPr lang="fr-CA" baseline="0" dirty="0" smtClean="0"/>
              <a:t> serait </a:t>
            </a:r>
            <a:r>
              <a:rPr lang="fr-CA" baseline="0" dirty="0" err="1" smtClean="0"/>
              <a:t>requestionnée</a:t>
            </a:r>
            <a:r>
              <a:rPr lang="fr-CA" baseline="0" dirty="0" smtClean="0"/>
              <a:t> et potentiellement ok. Une meilleure alternative serait la </a:t>
            </a:r>
            <a:r>
              <a:rPr lang="fr-CA" baseline="0" dirty="0" err="1" smtClean="0"/>
              <a:t>fosfomycine</a:t>
            </a:r>
            <a:r>
              <a:rPr lang="fr-CA" baseline="0" dirty="0" smtClean="0"/>
              <a:t> 1 sachet de 3 g x 1 dose, pour les cystites chez la personne âgée.</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21</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Les médicaments</a:t>
            </a:r>
            <a:r>
              <a:rPr lang="fr-CA" baseline="0" dirty="0" smtClean="0"/>
              <a:t> où j’ai inscrit le nom commercial sont souvent utilisés à l’urgence… à reconsidérer si personne âgée à risque de délirium… éviter si possible les médicaments avec charge </a:t>
            </a:r>
            <a:r>
              <a:rPr lang="fr-CA" baseline="0" dirty="0" err="1" smtClean="0"/>
              <a:t>anticholinergique</a:t>
            </a:r>
            <a:r>
              <a:rPr lang="fr-CA" baseline="0" dirty="0" smtClean="0"/>
              <a:t>… compte tenu des évidences faibles pour le </a:t>
            </a:r>
            <a:r>
              <a:rPr lang="fr-CA" baseline="0" dirty="0" err="1" smtClean="0"/>
              <a:t>Gravol</a:t>
            </a:r>
            <a:r>
              <a:rPr lang="fr-CA" baseline="0" dirty="0" smtClean="0"/>
              <a:t> chez le patient nauséeux à l’urgence, devrait-on </a:t>
            </a:r>
            <a:r>
              <a:rPr lang="fr-CA" baseline="0" dirty="0" err="1" smtClean="0"/>
              <a:t>requestionner</a:t>
            </a:r>
            <a:r>
              <a:rPr lang="fr-CA" baseline="0" dirty="0" smtClean="0"/>
              <a:t> son usage chez la personne âgée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22</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SSS : </a:t>
            </a:r>
            <a:r>
              <a:rPr lang="fr-CA" dirty="0" err="1" smtClean="0"/>
              <a:t>sick</a:t>
            </a:r>
            <a:r>
              <a:rPr lang="fr-CA" dirty="0" smtClean="0"/>
              <a:t> sinus syndrome ; </a:t>
            </a:r>
            <a:r>
              <a:rPr lang="fr-CA" sz="1200" kern="1200" dirty="0" err="1" smtClean="0">
                <a:solidFill>
                  <a:schemeClr val="tx1"/>
                </a:solidFill>
                <a:latin typeface="+mn-lt"/>
                <a:ea typeface="+mn-ea"/>
                <a:cs typeface="+mn-cs"/>
              </a:rPr>
              <a:t>Biaxin</a:t>
            </a:r>
            <a:r>
              <a:rPr lang="fr-CA" sz="1200" kern="1200" dirty="0" smtClean="0">
                <a:solidFill>
                  <a:schemeClr val="tx1"/>
                </a:solidFill>
                <a:latin typeface="+mn-lt"/>
                <a:ea typeface="+mn-ea"/>
                <a:cs typeface="+mn-cs"/>
              </a:rPr>
              <a:t> chez les patients âgés sous BCC (incluant le </a:t>
            </a:r>
            <a:r>
              <a:rPr lang="fr-CA" sz="1200" kern="1200" dirty="0" err="1" smtClean="0">
                <a:solidFill>
                  <a:schemeClr val="tx1"/>
                </a:solidFill>
                <a:latin typeface="+mn-lt"/>
                <a:ea typeface="+mn-ea"/>
                <a:cs typeface="+mn-cs"/>
              </a:rPr>
              <a:t>Norvasc</a:t>
            </a:r>
            <a:r>
              <a:rPr lang="fr-CA" sz="1200" kern="1200" dirty="0" smtClean="0">
                <a:solidFill>
                  <a:schemeClr val="tx1"/>
                </a:solidFill>
                <a:latin typeface="+mn-lt"/>
                <a:ea typeface="+mn-ea"/>
                <a:cs typeface="+mn-cs"/>
              </a:rPr>
              <a:t> et le </a:t>
            </a:r>
            <a:r>
              <a:rPr lang="fr-CA" sz="1200" kern="1200" dirty="0" err="1" smtClean="0">
                <a:solidFill>
                  <a:schemeClr val="tx1"/>
                </a:solidFill>
                <a:latin typeface="+mn-lt"/>
                <a:ea typeface="+mn-ea"/>
                <a:cs typeface="+mn-cs"/>
              </a:rPr>
              <a:t>Cardizem</a:t>
            </a:r>
            <a:r>
              <a:rPr lang="fr-CA" sz="1200" kern="1200" dirty="0" smtClean="0">
                <a:solidFill>
                  <a:schemeClr val="tx1"/>
                </a:solidFill>
                <a:latin typeface="+mn-lt"/>
                <a:ea typeface="+mn-ea"/>
                <a:cs typeface="+mn-cs"/>
              </a:rPr>
              <a:t>)</a:t>
            </a:r>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triplerait le risque d’hospitalisation pour hypotension ou choc, sans parler des chutes</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23</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Impliquer</a:t>
            </a:r>
            <a:r>
              <a:rPr lang="fr-CA" baseline="0" dirty="0" smtClean="0"/>
              <a:t> famille, identifier patients à risque délirium, reconnaître précipitant, hospitaliser plus vite, afin de tomber dans le piège des antipsychotiques…</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24</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30</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Les étudiants en</a:t>
            </a:r>
            <a:r>
              <a:rPr lang="fr-CA" baseline="0" dirty="0" smtClean="0"/>
              <a:t> </a:t>
            </a:r>
            <a:r>
              <a:rPr lang="fr-CA" baseline="0" dirty="0" err="1" smtClean="0"/>
              <a:t>med</a:t>
            </a:r>
            <a:r>
              <a:rPr lang="fr-CA" baseline="0" dirty="0" smtClean="0"/>
              <a:t> </a:t>
            </a:r>
            <a:r>
              <a:rPr lang="fr-CA" baseline="0" dirty="0" err="1" smtClean="0"/>
              <a:t>fam</a:t>
            </a:r>
            <a:r>
              <a:rPr lang="fr-CA" baseline="0" dirty="0" smtClean="0"/>
              <a:t> ont déjà appris l’</a:t>
            </a:r>
            <a:r>
              <a:rPr lang="fr-CA" baseline="0" dirty="0" err="1" smtClean="0"/>
              <a:t>ABCDaire</a:t>
            </a:r>
            <a:r>
              <a:rPr lang="fr-CA" baseline="0" dirty="0" smtClean="0"/>
              <a:t> pour les enfants… peut-on utiliser le modèle et l’adapter pour retenir plus facilement les éléments importants à rechercher chez la personne âgée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31</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En gros, cet outil très</a:t>
            </a:r>
            <a:r>
              <a:rPr lang="fr-CA" baseline="0" dirty="0" smtClean="0"/>
              <a:t> simple de 4 questions (jour, date, année et épeler le mot « monde » à l’envers).  Score &lt; 4 (donc au moins une erreur) a sensibilité </a:t>
            </a:r>
            <a:r>
              <a:rPr lang="en-US" sz="1200" kern="1200" baseline="0" dirty="0" smtClean="0">
                <a:solidFill>
                  <a:schemeClr val="tx1"/>
                </a:solidFill>
                <a:latin typeface="+mn-lt"/>
                <a:ea typeface="+mn-ea"/>
                <a:cs typeface="+mn-cs"/>
              </a:rPr>
              <a:t>de 93.8% et </a:t>
            </a:r>
            <a:r>
              <a:rPr lang="en-US" sz="1200" kern="1200" baseline="0" dirty="0" err="1" smtClean="0">
                <a:solidFill>
                  <a:schemeClr val="tx1"/>
                </a:solidFill>
                <a:latin typeface="+mn-lt"/>
                <a:ea typeface="+mn-ea"/>
                <a:cs typeface="+mn-cs"/>
              </a:rPr>
              <a:t>spécificité</a:t>
            </a:r>
            <a:r>
              <a:rPr lang="en-US" sz="1200" kern="1200" baseline="0" dirty="0" smtClean="0">
                <a:solidFill>
                  <a:schemeClr val="tx1"/>
                </a:solidFill>
                <a:latin typeface="+mn-lt"/>
                <a:ea typeface="+mn-ea"/>
                <a:cs typeface="+mn-cs"/>
              </a:rPr>
              <a:t> of 72.8% par rapport à un mini-mental &lt; 25… </a:t>
            </a:r>
            <a:r>
              <a:rPr lang="en-US" sz="1200" kern="1200" baseline="0" dirty="0" err="1" smtClean="0">
                <a:solidFill>
                  <a:schemeClr val="tx1"/>
                </a:solidFill>
                <a:latin typeface="+mn-lt"/>
                <a:ea typeface="+mn-ea"/>
                <a:cs typeface="+mn-cs"/>
              </a:rPr>
              <a:t>donc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permet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rapidement</a:t>
            </a:r>
            <a:r>
              <a:rPr lang="en-US" sz="1200" kern="1200" baseline="0" dirty="0" smtClean="0">
                <a:solidFill>
                  <a:schemeClr val="tx1"/>
                </a:solidFill>
                <a:latin typeface="+mn-lt"/>
                <a:ea typeface="+mn-ea"/>
                <a:cs typeface="+mn-cs"/>
              </a:rPr>
              <a:t> de </a:t>
            </a:r>
            <a:r>
              <a:rPr lang="en-US" sz="1200" kern="1200" baseline="0" dirty="0" err="1" smtClean="0">
                <a:solidFill>
                  <a:schemeClr val="tx1"/>
                </a:solidFill>
                <a:latin typeface="+mn-lt"/>
                <a:ea typeface="+mn-ea"/>
                <a:cs typeface="+mn-cs"/>
              </a:rPr>
              <a:t>dépister</a:t>
            </a:r>
            <a:r>
              <a:rPr lang="en-US" sz="1200" kern="1200" baseline="0" dirty="0" smtClean="0">
                <a:solidFill>
                  <a:schemeClr val="tx1"/>
                </a:solidFill>
                <a:latin typeface="+mn-lt"/>
                <a:ea typeface="+mn-ea"/>
                <a:cs typeface="+mn-cs"/>
              </a:rPr>
              <a:t> à </a:t>
            </a:r>
            <a:r>
              <a:rPr lang="en-US" sz="1200" kern="1200" baseline="0" dirty="0" err="1" smtClean="0">
                <a:solidFill>
                  <a:schemeClr val="tx1"/>
                </a:solidFill>
                <a:latin typeface="+mn-lt"/>
                <a:ea typeface="+mn-ea"/>
                <a:cs typeface="+mn-cs"/>
              </a:rPr>
              <a:t>l’urgence</a:t>
            </a:r>
            <a:r>
              <a:rPr lang="en-US" sz="1200" kern="1200" baseline="0" dirty="0" smtClean="0">
                <a:solidFill>
                  <a:schemeClr val="tx1"/>
                </a:solidFill>
                <a:latin typeface="+mn-lt"/>
                <a:ea typeface="+mn-ea"/>
                <a:cs typeface="+mn-cs"/>
              </a:rPr>
              <a:t> par </a:t>
            </a:r>
            <a:r>
              <a:rPr lang="en-US" sz="1200" kern="1200" baseline="0" dirty="0" err="1" smtClean="0">
                <a:solidFill>
                  <a:schemeClr val="tx1"/>
                </a:solidFill>
                <a:latin typeface="+mn-lt"/>
                <a:ea typeface="+mn-ea"/>
                <a:cs typeface="+mn-cs"/>
              </a:rPr>
              <a:t>une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infirmière</a:t>
            </a:r>
            <a:r>
              <a:rPr lang="en-US" sz="1200" kern="1200" baseline="0" dirty="0" smtClean="0">
                <a:solidFill>
                  <a:schemeClr val="tx1"/>
                </a:solidFill>
                <a:latin typeface="+mn-lt"/>
                <a:ea typeface="+mn-ea"/>
                <a:cs typeface="+mn-cs"/>
              </a:rPr>
              <a:t> les troubles </a:t>
            </a:r>
            <a:r>
              <a:rPr lang="en-US" sz="1200" kern="1200" baseline="0" dirty="0" err="1" smtClean="0">
                <a:solidFill>
                  <a:schemeClr val="tx1"/>
                </a:solidFill>
                <a:latin typeface="+mn-lt"/>
                <a:ea typeface="+mn-ea"/>
                <a:cs typeface="+mn-cs"/>
              </a:rPr>
              <a:t>cognitifs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incluant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démence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délirium</a:t>
            </a:r>
            <a:r>
              <a:rPr lang="en-US" sz="1200" kern="1200" baseline="0" dirty="0" smtClean="0">
                <a:solidFill>
                  <a:schemeClr val="tx1"/>
                </a:solidFill>
                <a:latin typeface="+mn-lt"/>
                <a:ea typeface="+mn-ea"/>
                <a:cs typeface="+mn-cs"/>
              </a:rPr>
              <a:t>.  Encore un </a:t>
            </a:r>
            <a:r>
              <a:rPr lang="en-US" sz="1200" kern="1200" baseline="0" dirty="0" err="1" smtClean="0">
                <a:solidFill>
                  <a:schemeClr val="tx1"/>
                </a:solidFill>
                <a:latin typeface="+mn-lt"/>
                <a:ea typeface="+mn-ea"/>
                <a:cs typeface="+mn-cs"/>
              </a:rPr>
              <a:t>bel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exemple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d’interdisciplinarité</a:t>
            </a:r>
            <a:r>
              <a:rPr lang="en-US" sz="1200" kern="1200" baseline="0" dirty="0" smtClean="0">
                <a:solidFill>
                  <a:schemeClr val="tx1"/>
                </a:solidFill>
                <a:latin typeface="+mn-lt"/>
                <a:ea typeface="+mn-ea"/>
                <a:cs typeface="+mn-cs"/>
              </a:rPr>
              <a:t>.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39</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Étude québécoise:</a:t>
            </a:r>
            <a:r>
              <a:rPr lang="fr-CA" baseline="0" dirty="0" smtClean="0"/>
              <a:t>  </a:t>
            </a:r>
            <a:r>
              <a:rPr lang="en-US" sz="1200" kern="1200" baseline="0" dirty="0" smtClean="0">
                <a:solidFill>
                  <a:schemeClr val="tx1"/>
                </a:solidFill>
                <a:latin typeface="+mn-lt"/>
                <a:ea typeface="+mn-ea"/>
                <a:cs typeface="+mn-cs"/>
              </a:rPr>
              <a:t>The Elder-Friendly Emergency Department Assessment Tool: Development of a Quality Assessment Tool for Emergency</a:t>
            </a:r>
          </a:p>
          <a:p>
            <a:r>
              <a:rPr lang="fr-CA" sz="1200" kern="1200" baseline="0" dirty="0" err="1" smtClean="0">
                <a:solidFill>
                  <a:schemeClr val="tx1"/>
                </a:solidFill>
                <a:latin typeface="+mn-lt"/>
                <a:ea typeface="+mn-ea"/>
                <a:cs typeface="+mn-cs"/>
              </a:rPr>
              <a:t>Department</a:t>
            </a:r>
            <a:r>
              <a:rPr lang="fr-CA" sz="1200" kern="1200" baseline="0" dirty="0" smtClean="0">
                <a:solidFill>
                  <a:schemeClr val="tx1"/>
                </a:solidFill>
                <a:latin typeface="+mn-lt"/>
                <a:ea typeface="+mn-ea"/>
                <a:cs typeface="+mn-cs"/>
              </a:rPr>
              <a:t>–</a:t>
            </a:r>
            <a:r>
              <a:rPr lang="fr-CA" sz="1200" kern="1200" baseline="0" dirty="0" err="1" smtClean="0">
                <a:solidFill>
                  <a:schemeClr val="tx1"/>
                </a:solidFill>
                <a:latin typeface="+mn-lt"/>
                <a:ea typeface="+mn-ea"/>
                <a:cs typeface="+mn-cs"/>
              </a:rPr>
              <a:t>Based</a:t>
            </a:r>
            <a:r>
              <a:rPr lang="fr-CA" sz="1200" kern="1200" baseline="0" dirty="0" smtClean="0">
                <a:solidFill>
                  <a:schemeClr val="tx1"/>
                </a:solidFill>
                <a:latin typeface="+mn-lt"/>
                <a:ea typeface="+mn-ea"/>
                <a:cs typeface="+mn-cs"/>
              </a:rPr>
              <a:t> </a:t>
            </a:r>
            <a:r>
              <a:rPr lang="fr-CA" sz="1200" kern="1200" baseline="0" dirty="0" err="1" smtClean="0">
                <a:solidFill>
                  <a:schemeClr val="tx1"/>
                </a:solidFill>
                <a:latin typeface="+mn-lt"/>
                <a:ea typeface="+mn-ea"/>
                <a:cs typeface="+mn-cs"/>
              </a:rPr>
              <a:t>Geriatric</a:t>
            </a:r>
            <a:r>
              <a:rPr lang="fr-CA" sz="1200" kern="1200" baseline="0" dirty="0" smtClean="0">
                <a:solidFill>
                  <a:schemeClr val="tx1"/>
                </a:solidFill>
                <a:latin typeface="+mn-lt"/>
                <a:ea typeface="+mn-ea"/>
                <a:cs typeface="+mn-cs"/>
              </a:rPr>
              <a:t> Care… très  complexe comme vous voyez… d’où la nécessité d’une approche d’équipe interdisciplinaire avec des protocoles locaux / vision partagée de l’ensemble du personnel.</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40</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Les personnes âgées sont donc « plus malades » et demandent donc</a:t>
            </a:r>
            <a:r>
              <a:rPr lang="fr-CA" baseline="0" dirty="0" smtClean="0"/>
              <a:t> un plus grand investissement de ressources</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5</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Distribuer des verres d’eau… amener</a:t>
            </a:r>
            <a:r>
              <a:rPr lang="fr-CA" baseline="0" dirty="0" smtClean="0"/>
              <a:t> un verre d’eau au patient âgé quand vous faites vos suivis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41</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sinon, avec les temps d’hospitalisation et les conséquences, on en paiera le prix de toute façon… nous ferons face à ce tsunami gris… mieux vaut</a:t>
            </a:r>
            <a:r>
              <a:rPr lang="fr-CA" baseline="0" dirty="0" smtClean="0"/>
              <a:t> être préparé que de subir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42</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Importance d’envoyer la note</a:t>
            </a:r>
            <a:r>
              <a:rPr lang="fr-CA" baseline="0" dirty="0" smtClean="0"/>
              <a:t> d’urgence et des consultants au MD traitant, pour le suivi… il devrait y avoir copie d’emblée des visites d’urgence au MD </a:t>
            </a:r>
            <a:r>
              <a:rPr lang="fr-CA" baseline="0" smtClean="0"/>
              <a:t>de famille traitant.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43</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45</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Michel </a:t>
            </a:r>
            <a:r>
              <a:rPr lang="fr-CA" dirty="0" err="1" smtClean="0"/>
              <a:t>Dongois</a:t>
            </a:r>
            <a:r>
              <a:rPr lang="fr-CA" dirty="0" smtClean="0"/>
              <a:t>, Projet </a:t>
            </a:r>
            <a:r>
              <a:rPr lang="fr-CA" dirty="0" err="1" smtClean="0"/>
              <a:t>Optimah</a:t>
            </a:r>
            <a:r>
              <a:rPr lang="fr-CA" dirty="0" smtClean="0"/>
              <a:t> du CHUM</a:t>
            </a:r>
            <a:r>
              <a:rPr lang="fr-CA" baseline="0" dirty="0" smtClean="0"/>
              <a:t> – Mieux adapter les soins aux aînés, depuis l’urgence jusqu’aux unités de soins, L’actualité médicale, 19 </a:t>
            </a:r>
            <a:r>
              <a:rPr lang="fr-CA" baseline="0" dirty="0" err="1" smtClean="0"/>
              <a:t>ajnvier</a:t>
            </a:r>
            <a:r>
              <a:rPr lang="fr-CA" baseline="0" dirty="0" smtClean="0"/>
              <a:t> 2011, page 10. </a:t>
            </a:r>
            <a:endParaRPr lang="fr-CA" dirty="0" smtClean="0"/>
          </a:p>
          <a:p>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7</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Dominique Michelle, Hubert Reeves et d’autres</a:t>
            </a:r>
            <a:r>
              <a:rPr lang="fr-CA" baseline="0" dirty="0" smtClean="0"/>
              <a:t> personnalités qui ont avaient 82-83  ans en 2015… est-ce que ces personnalités ressemblent aux patients de 82 ans que vous voyez dans vos urgence en moyenne?</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8</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 patient qui est fragilisé demande une plus grande attention</a:t>
            </a:r>
            <a:r>
              <a:rPr lang="fr-CA" baseline="0" dirty="0" smtClean="0"/>
              <a:t> du personnel soignant (interdisciplinarité) et une approche adaptée… comme il sera discuté ce jour.</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9</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Les blessures</a:t>
            </a:r>
            <a:r>
              <a:rPr lang="fr-CA" baseline="0" dirty="0" smtClean="0"/>
              <a:t> associées aux chutes changent aussi avec l’âge.  Les médecins connaissent bien les sites de fx ostéoporotiques, mais même les fractures cervicales changent de site avec l’âge, atteignant plus souvent les vertèbres cervicales hautes (C1 et C2) par rapport à l’adulte.  En plus d’avoir des maladies gériatriques différentes, les manifestations des maladies communes sont parfois différentes avec l’âge (ex: DRS, symptômes de pneumonies, </a:t>
            </a:r>
            <a:r>
              <a:rPr lang="fr-CA" baseline="0" dirty="0" err="1" smtClean="0"/>
              <a:t>etc</a:t>
            </a:r>
            <a:r>
              <a:rPr lang="fr-CA" baseline="0" dirty="0" smtClean="0"/>
              <a:t>…)</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11</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CMEJ 2015,</a:t>
            </a:r>
            <a:r>
              <a:rPr lang="fr-CA" baseline="0" dirty="0" smtClean="0"/>
              <a:t> étude observationnelle…  pt &gt; 70 ans.  Dans cette population de deux urgences canadiennes, seulement 2.3% des patients avec plaintes de faiblesse ou fatigue ont été admis, et faible taux de maladie potentiellement mortelles… </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12</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Melissa</a:t>
            </a:r>
            <a:r>
              <a:rPr lang="fr-CA" baseline="0" dirty="0" smtClean="0"/>
              <a:t> N, </a:t>
            </a:r>
            <a:r>
              <a:rPr lang="fr-CA" baseline="0" dirty="0" err="1" smtClean="0"/>
              <a:t>Boltz</a:t>
            </a:r>
            <a:r>
              <a:rPr lang="fr-CA" baseline="0" dirty="0" smtClean="0"/>
              <a:t> et al. Injuries and </a:t>
            </a:r>
            <a:r>
              <a:rPr lang="fr-CA" baseline="0" dirty="0" err="1" smtClean="0"/>
              <a:t>outcomes</a:t>
            </a:r>
            <a:r>
              <a:rPr lang="fr-CA" baseline="0" dirty="0" smtClean="0"/>
              <a:t> </a:t>
            </a:r>
            <a:r>
              <a:rPr lang="fr-CA" baseline="0" dirty="0" err="1" smtClean="0"/>
              <a:t>associated</a:t>
            </a:r>
            <a:r>
              <a:rPr lang="fr-CA" baseline="0" dirty="0" smtClean="0"/>
              <a:t> </a:t>
            </a:r>
            <a:r>
              <a:rPr lang="fr-CA" baseline="0" dirty="0" err="1" smtClean="0"/>
              <a:t>wit</a:t>
            </a:r>
            <a:r>
              <a:rPr lang="fr-CA" baseline="0" dirty="0" smtClean="0"/>
              <a:t> </a:t>
            </a:r>
            <a:r>
              <a:rPr lang="fr-CA" baseline="0" dirty="0" err="1" smtClean="0"/>
              <a:t>traumatic</a:t>
            </a:r>
            <a:r>
              <a:rPr lang="fr-CA" baseline="0" dirty="0" smtClean="0"/>
              <a:t> </a:t>
            </a:r>
            <a:r>
              <a:rPr lang="fr-CA" baseline="0" dirty="0" err="1" smtClean="0"/>
              <a:t>falls</a:t>
            </a:r>
            <a:r>
              <a:rPr lang="fr-CA" baseline="0" dirty="0" smtClean="0"/>
              <a:t> in the </a:t>
            </a:r>
            <a:r>
              <a:rPr lang="fr-CA" baseline="0" dirty="0" err="1" smtClean="0"/>
              <a:t>elderly</a:t>
            </a:r>
            <a:r>
              <a:rPr lang="fr-CA" baseline="0" dirty="0" smtClean="0"/>
              <a:t> population oral anticoagulant </a:t>
            </a:r>
            <a:r>
              <a:rPr lang="fr-CA" baseline="0" dirty="0" err="1" smtClean="0"/>
              <a:t>therapy</a:t>
            </a:r>
            <a:r>
              <a:rPr lang="fr-CA" baseline="0" dirty="0" smtClean="0"/>
              <a:t>. </a:t>
            </a:r>
            <a:r>
              <a:rPr lang="fr-CA" baseline="0" dirty="0" err="1" smtClean="0"/>
              <a:t>Injury</a:t>
            </a:r>
            <a:r>
              <a:rPr lang="fr-CA" baseline="0" dirty="0" smtClean="0"/>
              <a:t> 2015.</a:t>
            </a:r>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13</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Le sous-type</a:t>
            </a:r>
            <a:r>
              <a:rPr lang="fr-CA" baseline="0" dirty="0" smtClean="0"/>
              <a:t> hypo actif est moins reconnu par le personnel soignant…  il génère aussi souvent plus d’investigations. </a:t>
            </a:r>
            <a:r>
              <a:rPr lang="fr-CA" dirty="0" smtClean="0"/>
              <a:t>10 % des patients âgés à l’urgence présenteront un délirium, d’où</a:t>
            </a:r>
            <a:r>
              <a:rPr lang="fr-CA" baseline="0" dirty="0" smtClean="0"/>
              <a:t> l’importance de reconnaître, mais encore davantage de prévenir</a:t>
            </a:r>
            <a:endParaRPr lang="fr-CA" dirty="0" smtClean="0"/>
          </a:p>
          <a:p>
            <a:endParaRPr lang="fr-CA" dirty="0"/>
          </a:p>
        </p:txBody>
      </p:sp>
      <p:sp>
        <p:nvSpPr>
          <p:cNvPr id="4" name="Slide Number Placeholder 3"/>
          <p:cNvSpPr>
            <a:spLocks noGrp="1"/>
          </p:cNvSpPr>
          <p:nvPr>
            <p:ph type="sldNum" sz="quarter" idx="10"/>
          </p:nvPr>
        </p:nvSpPr>
        <p:spPr/>
        <p:txBody>
          <a:bodyPr/>
          <a:lstStyle/>
          <a:p>
            <a:fld id="{9C38F538-160E-405C-A0F4-C57CA918BCB2}" type="slidenum">
              <a:rPr lang="fr-CA" smtClean="0"/>
              <a:pPr/>
              <a:t>16</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17" name="Footer Placeholder 16"/>
          <p:cNvSpPr>
            <a:spLocks noGrp="1"/>
          </p:cNvSpPr>
          <p:nvPr>
            <p:ph type="ftr" sz="quarter" idx="11"/>
          </p:nvPr>
        </p:nvSpPr>
        <p:spPr/>
        <p:txBody>
          <a:bodyPr/>
          <a:lstStyle/>
          <a:p>
            <a:endParaRPr lang="fr-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0644BA0-B6E4-4213-9CDC-FBD435EEA645}" type="slidenum">
              <a:rPr lang="fr-CA" smtClean="0"/>
              <a:pPr/>
              <a:t>‹#›</a:t>
            </a:fld>
            <a:endParaRPr lang="fr-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644BA0-B6E4-4213-9CDC-FBD435EEA645}"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644BA0-B6E4-4213-9CDC-FBD435EEA645}"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644BA0-B6E4-4213-9CDC-FBD435EEA645}" type="slidenum">
              <a:rPr lang="fr-CA" smtClean="0"/>
              <a:pPr/>
              <a:t>‹#›</a:t>
            </a:fld>
            <a:endParaRPr lang="fr-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5" name="Footer Placeholder 4"/>
          <p:cNvSpPr>
            <a:spLocks noGrp="1"/>
          </p:cNvSpPr>
          <p:nvPr>
            <p:ph type="ftr" sz="quarter" idx="11"/>
          </p:nvPr>
        </p:nvSpPr>
        <p:spPr>
          <a:xfrm>
            <a:off x="800100" y="6172200"/>
            <a:ext cx="4000500" cy="457200"/>
          </a:xfrm>
        </p:spPr>
        <p:txBody>
          <a:bodyPr/>
          <a:lstStyle/>
          <a:p>
            <a:endParaRPr lang="fr-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0644BA0-B6E4-4213-9CDC-FBD435EEA645}" type="slidenum">
              <a:rPr lang="fr-CA" smtClean="0"/>
              <a:pPr/>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0644BA0-B6E4-4213-9CDC-FBD435EEA645}" type="slidenum">
              <a:rPr lang="fr-CA" smtClean="0"/>
              <a:pPr/>
              <a:t>‹#›</a:t>
            </a:fld>
            <a:endParaRPr lang="fr-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0644BA0-B6E4-4213-9CDC-FBD435EEA645}" type="slidenum">
              <a:rPr lang="fr-CA" smtClean="0"/>
              <a:pPr/>
              <a:t>‹#›</a:t>
            </a:fld>
            <a:endParaRPr lang="fr-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0644BA0-B6E4-4213-9CDC-FBD435EEA645}"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0644BA0-B6E4-4213-9CDC-FBD435EEA645}"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0644BA0-B6E4-4213-9CDC-FBD435EEA645}" type="slidenum">
              <a:rPr lang="fr-CA" smtClean="0"/>
              <a:pPr/>
              <a:t>‹#›</a:t>
            </a:fld>
            <a:endParaRPr lang="fr-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3E1624-5424-4B9F-B47E-2A1C5A9F01DD}" type="datetimeFigureOut">
              <a:rPr lang="fr-CA" smtClean="0"/>
              <a:pPr/>
              <a:t>2015-12-12</a:t>
            </a:fld>
            <a:endParaRPr lang="fr-CA"/>
          </a:p>
        </p:txBody>
      </p:sp>
      <p:sp>
        <p:nvSpPr>
          <p:cNvPr id="6" name="Footer Placeholder 5"/>
          <p:cNvSpPr>
            <a:spLocks noGrp="1"/>
          </p:cNvSpPr>
          <p:nvPr>
            <p:ph type="ftr" sz="quarter" idx="11"/>
          </p:nvPr>
        </p:nvSpPr>
        <p:spPr>
          <a:xfrm>
            <a:off x="914400" y="6172200"/>
            <a:ext cx="3886200" cy="457200"/>
          </a:xfrm>
        </p:spPr>
        <p:txBody>
          <a:bodyPr/>
          <a:lstStyle/>
          <a:p>
            <a:endParaRPr lang="fr-CA"/>
          </a:p>
        </p:txBody>
      </p:sp>
      <p:sp>
        <p:nvSpPr>
          <p:cNvPr id="7" name="Slide Number Placeholder 6"/>
          <p:cNvSpPr>
            <a:spLocks noGrp="1"/>
          </p:cNvSpPr>
          <p:nvPr>
            <p:ph type="sldNum" sz="quarter" idx="12"/>
          </p:nvPr>
        </p:nvSpPr>
        <p:spPr>
          <a:xfrm>
            <a:off x="146304" y="6208776"/>
            <a:ext cx="457200" cy="457200"/>
          </a:xfrm>
        </p:spPr>
        <p:txBody>
          <a:bodyPr/>
          <a:lstStyle/>
          <a:p>
            <a:fld id="{30644BA0-B6E4-4213-9CDC-FBD435EEA645}" type="slidenum">
              <a:rPr lang="fr-CA" smtClean="0"/>
              <a:pPr/>
              <a:t>‹#›</a:t>
            </a:fld>
            <a:endParaRPr lang="fr-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3E1624-5424-4B9F-B47E-2A1C5A9F01DD}" type="datetimeFigureOut">
              <a:rPr lang="fr-CA" smtClean="0"/>
              <a:pPr/>
              <a:t>2015-12-12</a:t>
            </a:fld>
            <a:endParaRPr lang="fr-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0644BA0-B6E4-4213-9CDC-FBD435EEA645}"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jamanetwork.com/article.aspx?doi=10.1001/jamainternmed.2015.2774" TargetMode="External"/><Relationship Id="rId2" Type="http://schemas.openxmlformats.org/officeDocument/2006/relationships/hyperlink" Target="http://msssa4.msss.gouv.qc.ca/fr/document/publication.nsf/fb143c75e0c27b69852566aa0064b01c/4b25b2aba4f5c7768525783000584c27?OpenDocument&amp;Highlight=0,adapt%C3%A9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facebook.com/docsdurge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fr-CA" sz="2800" dirty="0" smtClean="0"/>
              <a:t>Comment faciliter la complexité par une approche adaptée?</a:t>
            </a:r>
          </a:p>
          <a:p>
            <a:endParaRPr lang="fr-CA" sz="2800" dirty="0" smtClean="0"/>
          </a:p>
          <a:p>
            <a:r>
              <a:rPr lang="fr-CA" sz="2400" dirty="0" smtClean="0"/>
              <a:t>Par </a:t>
            </a:r>
          </a:p>
          <a:p>
            <a:r>
              <a:rPr lang="fr-CA" sz="2400" dirty="0" smtClean="0"/>
              <a:t>Dr Frédéric </a:t>
            </a:r>
            <a:r>
              <a:rPr lang="fr-CA" sz="2400" dirty="0" err="1" smtClean="0"/>
              <a:t>Picotte</a:t>
            </a:r>
            <a:endParaRPr lang="fr-CA" sz="2400" dirty="0" smtClean="0"/>
          </a:p>
          <a:p>
            <a:r>
              <a:rPr lang="fr-CA" sz="2400" dirty="0" smtClean="0"/>
              <a:t>Médecin de famille et d’urgence</a:t>
            </a:r>
          </a:p>
          <a:p>
            <a:r>
              <a:rPr lang="fr-CA" sz="2400" dirty="0" smtClean="0"/>
              <a:t>UMF de Shawinigan, Hôpital Centre-Mauricie</a:t>
            </a:r>
            <a:endParaRPr lang="fr-CA" sz="2400" dirty="0"/>
          </a:p>
        </p:txBody>
      </p:sp>
      <p:sp>
        <p:nvSpPr>
          <p:cNvPr id="2" name="Title 1"/>
          <p:cNvSpPr>
            <a:spLocks noGrp="1"/>
          </p:cNvSpPr>
          <p:nvPr>
            <p:ph type="ctrTitle"/>
          </p:nvPr>
        </p:nvSpPr>
        <p:spPr/>
        <p:txBody>
          <a:bodyPr/>
          <a:lstStyle/>
          <a:p>
            <a:r>
              <a:rPr lang="fr-CA" dirty="0" smtClean="0"/>
              <a:t>Personne âgée à l’urgence</a:t>
            </a:r>
            <a:endParaRPr lang="fr-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Le défi diagnostique chez la personne âgée </a:t>
            </a:r>
            <a:endParaRPr lang="fr-CA" dirty="0"/>
          </a:p>
        </p:txBody>
      </p:sp>
      <p:sp>
        <p:nvSpPr>
          <p:cNvPr id="3" name="Content Placeholder 2"/>
          <p:cNvSpPr>
            <a:spLocks noGrp="1"/>
          </p:cNvSpPr>
          <p:nvPr>
            <p:ph sz="quarter" idx="1"/>
          </p:nvPr>
        </p:nvSpPr>
        <p:spPr>
          <a:xfrm>
            <a:off x="914400" y="1447800"/>
            <a:ext cx="7772400" cy="4861520"/>
          </a:xfrm>
        </p:spPr>
        <p:txBody>
          <a:bodyPr>
            <a:normAutofit fontScale="85000" lnSpcReduction="20000"/>
          </a:bodyPr>
          <a:lstStyle/>
          <a:p>
            <a:r>
              <a:rPr lang="fr-CA" dirty="0" smtClean="0"/>
              <a:t>Présentation clinique de maladie très souvent syndromique (</a:t>
            </a:r>
            <a:r>
              <a:rPr lang="fr-CA" i="1" dirty="0" smtClean="0"/>
              <a:t>confusion, faiblesse, </a:t>
            </a:r>
            <a:r>
              <a:rPr lang="fr-CA" dirty="0" smtClean="0"/>
              <a:t>chute…) avec risque de retard diagnostic</a:t>
            </a:r>
          </a:p>
          <a:p>
            <a:r>
              <a:rPr lang="fr-CA" dirty="0" smtClean="0"/>
              <a:t>Maladies cognitives et  atteintes sensorielles, affectant la communication </a:t>
            </a:r>
          </a:p>
          <a:p>
            <a:r>
              <a:rPr lang="fr-CA" dirty="0" smtClean="0"/>
              <a:t>Sensibilité médicamenteuse accrue aux effets indésirables, particulièrement ceux agissant sur SNC</a:t>
            </a:r>
          </a:p>
          <a:p>
            <a:r>
              <a:rPr lang="fr-CA" dirty="0" smtClean="0"/>
              <a:t>Grande consommation de médicaments, augmentant le risque d’interactions</a:t>
            </a:r>
          </a:p>
          <a:p>
            <a:r>
              <a:rPr lang="fr-CA" dirty="0" smtClean="0"/>
              <a:t>Récupération fonctionnelle plus longue à la suite d’une maladie aiguë</a:t>
            </a:r>
          </a:p>
          <a:p>
            <a:r>
              <a:rPr lang="fr-CA" dirty="0" smtClean="0"/>
              <a:t>Risque plus élevé de déclin fonctionnel si alité (pouvant survenir dans les 24 heures)</a:t>
            </a:r>
          </a:p>
          <a:p>
            <a:r>
              <a:rPr lang="fr-CA" dirty="0" smtClean="0"/>
              <a:t>Angoisse et anxiété par rapport à risque de mort « imminente » ou de dépendance</a:t>
            </a:r>
          </a:p>
          <a:p>
            <a:endParaRPr lang="fr-CA" dirty="0" smtClean="0"/>
          </a:p>
          <a:p>
            <a:pPr lvl="2">
              <a:buNone/>
            </a:pPr>
            <a:r>
              <a:rPr lang="fr-CA" dirty="0" smtClean="0"/>
              <a:t>(Adapté de « </a:t>
            </a:r>
            <a:r>
              <a:rPr lang="fr-CA" b="1" i="1" dirty="0" smtClean="0"/>
              <a:t>Approche adaptée à la personne âgée en milieu hospitalier», guide travail, Québec 2011.)</a:t>
            </a:r>
            <a:endParaRPr lang="fr-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Manifestations gériatriques des maladies liées à l’âge avancé</a:t>
            </a:r>
            <a:endParaRPr lang="fr-CA" dirty="0"/>
          </a:p>
        </p:txBody>
      </p:sp>
      <p:sp>
        <p:nvSpPr>
          <p:cNvPr id="3" name="Content Placeholder 2"/>
          <p:cNvSpPr>
            <a:spLocks noGrp="1"/>
          </p:cNvSpPr>
          <p:nvPr>
            <p:ph sz="quarter" idx="1"/>
          </p:nvPr>
        </p:nvSpPr>
        <p:spPr/>
        <p:txBody>
          <a:bodyPr/>
          <a:lstStyle/>
          <a:p>
            <a:r>
              <a:rPr lang="fr-CA" dirty="0" smtClean="0"/>
              <a:t>« Faiblesse / diminution de l’état général » :  un syndrome  à démasquer</a:t>
            </a:r>
          </a:p>
          <a:p>
            <a:r>
              <a:rPr lang="fr-CA" dirty="0" smtClean="0"/>
              <a:t>Chute -  causes de la chute et blessures associées</a:t>
            </a:r>
          </a:p>
          <a:p>
            <a:r>
              <a:rPr lang="fr-CA" dirty="0" smtClean="0"/>
              <a:t>Délirium et trouble du comportement associé</a:t>
            </a:r>
          </a:p>
          <a:p>
            <a:endParaRPr lang="fr-CA" dirty="0" smtClean="0"/>
          </a:p>
          <a:p>
            <a:endParaRPr lang="fr-CA" dirty="0" smtClean="0"/>
          </a:p>
          <a:p>
            <a:r>
              <a:rPr lang="fr-CA" dirty="0" smtClean="0"/>
              <a:t>La question qui se pose est :</a:t>
            </a:r>
          </a:p>
          <a:p>
            <a:pPr lvl="1"/>
            <a:r>
              <a:rPr lang="fr-CA" dirty="0" smtClean="0"/>
              <a:t>Qu’est-ce qui se cache derrière ?</a:t>
            </a:r>
            <a:endParaRPr lang="fr-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pic>
        <p:nvPicPr>
          <p:cNvPr id="1026" name="Picture 2"/>
          <p:cNvPicPr>
            <a:picLocks noChangeAspect="1" noChangeArrowheads="1"/>
          </p:cNvPicPr>
          <p:nvPr/>
        </p:nvPicPr>
        <p:blipFill>
          <a:blip r:embed="rId3" cstate="print"/>
          <a:srcRect/>
          <a:stretch>
            <a:fillRect/>
          </a:stretch>
        </p:blipFill>
        <p:spPr bwMode="auto">
          <a:xfrm>
            <a:off x="0" y="-1107504"/>
            <a:ext cx="8515350" cy="3181350"/>
          </a:xfrm>
          <a:prstGeom prst="rect">
            <a:avLst/>
          </a:prstGeom>
          <a:noFill/>
          <a:ln w="9525">
            <a:noFill/>
            <a:miter lim="800000"/>
            <a:headEnd/>
            <a:tailEnd/>
          </a:ln>
        </p:spPr>
      </p:pic>
      <p:pic>
        <p:nvPicPr>
          <p:cNvPr id="1027" name="Picture 3"/>
          <p:cNvPicPr>
            <a:picLocks noGrp="1" noChangeAspect="1" noChangeArrowheads="1"/>
          </p:cNvPicPr>
          <p:nvPr>
            <p:ph sz="quarter" idx="1"/>
          </p:nvPr>
        </p:nvPicPr>
        <p:blipFill>
          <a:blip r:embed="rId4" cstate="print"/>
          <a:srcRect/>
          <a:stretch>
            <a:fillRect/>
          </a:stretch>
        </p:blipFill>
        <p:spPr bwMode="auto">
          <a:xfrm>
            <a:off x="971600" y="1772816"/>
            <a:ext cx="7457394" cy="5407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251520" y="2636912"/>
            <a:ext cx="8643712" cy="382448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0"/>
            <a:ext cx="923925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772400" cy="1143000"/>
          </a:xfrm>
        </p:spPr>
        <p:txBody>
          <a:bodyPr>
            <a:normAutofit fontScale="90000"/>
          </a:bodyPr>
          <a:lstStyle/>
          <a:p>
            <a:r>
              <a:rPr lang="fr-CA" dirty="0" smtClean="0"/>
              <a:t>Au-delà de la maladie active… ALERTES grises chez la personne âgée!</a:t>
            </a:r>
            <a:endParaRPr lang="fr-CA" dirty="0"/>
          </a:p>
        </p:txBody>
      </p:sp>
      <p:sp>
        <p:nvSpPr>
          <p:cNvPr id="3" name="Content Placeholder 2"/>
          <p:cNvSpPr>
            <a:spLocks noGrp="1"/>
          </p:cNvSpPr>
          <p:nvPr>
            <p:ph sz="quarter" idx="1"/>
          </p:nvPr>
        </p:nvSpPr>
        <p:spPr/>
        <p:txBody>
          <a:bodyPr/>
          <a:lstStyle/>
          <a:p>
            <a:pPr>
              <a:buNone/>
            </a:pPr>
            <a:endParaRPr lang="fr-CA" dirty="0" smtClean="0"/>
          </a:p>
          <a:p>
            <a:pPr>
              <a:buNone/>
            </a:pPr>
            <a:endParaRPr lang="fr-CA" dirty="0" smtClean="0"/>
          </a:p>
          <a:p>
            <a:r>
              <a:rPr lang="fr-CA" dirty="0" smtClean="0"/>
              <a:t> Prévenir délirium</a:t>
            </a:r>
          </a:p>
          <a:p>
            <a:r>
              <a:rPr lang="fr-CA" dirty="0" smtClean="0"/>
              <a:t> Prévenir syndrome immobilisation / déconditionnement</a:t>
            </a:r>
          </a:p>
          <a:p>
            <a:r>
              <a:rPr lang="fr-CA" dirty="0" smtClean="0"/>
              <a:t> Attention particulière à la médication usuelle et prescrite sur le département d’urgence</a:t>
            </a: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CA" dirty="0" smtClean="0"/>
              <a:t>2 complications à prévenir dans nos urgences</a:t>
            </a:r>
            <a:endParaRPr lang="fr-CA"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259632" y="1340768"/>
            <a:ext cx="7011036" cy="5679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23271" y="836712"/>
            <a:ext cx="9167271" cy="465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DÉLIRIUM</a:t>
            </a:r>
            <a:endParaRPr lang="fr-CA" dirty="0"/>
          </a:p>
        </p:txBody>
      </p:sp>
      <p:pic>
        <p:nvPicPr>
          <p:cNvPr id="3076" name="Picture 4"/>
          <p:cNvPicPr>
            <a:picLocks noGrp="1" noChangeAspect="1" noChangeArrowheads="1"/>
          </p:cNvPicPr>
          <p:nvPr>
            <p:ph sz="quarter" idx="1"/>
          </p:nvPr>
        </p:nvPicPr>
        <p:blipFill>
          <a:blip r:embed="rId3" cstate="print"/>
          <a:srcRect/>
          <a:stretch>
            <a:fillRect/>
          </a:stretch>
        </p:blipFill>
        <p:spPr bwMode="auto">
          <a:xfrm>
            <a:off x="782961" y="1314872"/>
            <a:ext cx="8361039" cy="5543128"/>
          </a:xfrm>
          <a:prstGeom prst="rect">
            <a:avLst/>
          </a:prstGeom>
          <a:noFill/>
          <a:ln w="9525">
            <a:noFill/>
            <a:miter lim="800000"/>
            <a:headEnd/>
            <a:tailEnd/>
          </a:ln>
        </p:spPr>
      </p:pic>
      <p:sp>
        <p:nvSpPr>
          <p:cNvPr id="9" name="Oval 8"/>
          <p:cNvSpPr/>
          <p:nvPr/>
        </p:nvSpPr>
        <p:spPr>
          <a:xfrm>
            <a:off x="5796136" y="4941168"/>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val 9"/>
          <p:cNvSpPr/>
          <p:nvPr/>
        </p:nvSpPr>
        <p:spPr>
          <a:xfrm>
            <a:off x="5796136" y="2420888"/>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Oval 10"/>
          <p:cNvSpPr/>
          <p:nvPr/>
        </p:nvSpPr>
        <p:spPr>
          <a:xfrm>
            <a:off x="2411760" y="3068960"/>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11"/>
          <p:cNvSpPr/>
          <p:nvPr/>
        </p:nvSpPr>
        <p:spPr>
          <a:xfrm>
            <a:off x="5868144" y="2708920"/>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Oval 12"/>
          <p:cNvSpPr/>
          <p:nvPr/>
        </p:nvSpPr>
        <p:spPr>
          <a:xfrm>
            <a:off x="5868144" y="2060848"/>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p:cNvSpPr/>
          <p:nvPr/>
        </p:nvSpPr>
        <p:spPr>
          <a:xfrm>
            <a:off x="5868144" y="3068960"/>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Oval 15"/>
          <p:cNvSpPr/>
          <p:nvPr/>
        </p:nvSpPr>
        <p:spPr>
          <a:xfrm>
            <a:off x="6228184" y="4653136"/>
            <a:ext cx="180020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Médication – DO NOT HARM! </a:t>
            </a:r>
            <a:endParaRPr lang="fr-CA" dirty="0"/>
          </a:p>
        </p:txBody>
      </p:sp>
      <p:sp>
        <p:nvSpPr>
          <p:cNvPr id="3" name="Content Placeholder 2"/>
          <p:cNvSpPr>
            <a:spLocks noGrp="1"/>
          </p:cNvSpPr>
          <p:nvPr>
            <p:ph sz="quarter" idx="1"/>
          </p:nvPr>
        </p:nvSpPr>
        <p:spPr>
          <a:xfrm>
            <a:off x="914400" y="1447800"/>
            <a:ext cx="8050088" cy="4933528"/>
          </a:xfrm>
        </p:spPr>
        <p:txBody>
          <a:bodyPr>
            <a:normAutofit/>
          </a:bodyPr>
          <a:lstStyle/>
          <a:p>
            <a:r>
              <a:rPr lang="fr-CA" dirty="0" smtClean="0"/>
              <a:t>Cause importante d’effets indésirables et d’hospitalisation</a:t>
            </a:r>
          </a:p>
          <a:p>
            <a:r>
              <a:rPr lang="fr-CA" dirty="0" smtClean="0"/>
              <a:t>Éviter la « cascade médicamenteuse » : ne pas traiter la complication d’un médicament à l’aide d’un autre médicament (tenter d’enlever plutôt, revoir indication)</a:t>
            </a:r>
          </a:p>
          <a:p>
            <a:r>
              <a:rPr lang="fr-CA" dirty="0" smtClean="0"/>
              <a:t>Commencer avec de faibles doses et augmenter lentement</a:t>
            </a:r>
          </a:p>
          <a:p>
            <a:r>
              <a:rPr lang="fr-CA" dirty="0" smtClean="0"/>
              <a:t>Utilisation du </a:t>
            </a:r>
            <a:r>
              <a:rPr lang="fr-CA" b="1" dirty="0" smtClean="0"/>
              <a:t>bilan comparatif des médicaments, </a:t>
            </a:r>
            <a:r>
              <a:rPr lang="fr-CA" dirty="0" smtClean="0"/>
              <a:t>ou une liste à jour</a:t>
            </a:r>
          </a:p>
          <a:p>
            <a:r>
              <a:rPr lang="fr-CA" dirty="0" smtClean="0"/>
              <a:t>En pédiatrie, on prescrit en mg/kg : personne âgée prescrire selon clairance (à calculer, CKD-EPI)</a:t>
            </a:r>
          </a:p>
          <a:p>
            <a:r>
              <a:rPr lang="fr-CA" dirty="0" smtClean="0"/>
              <a:t>Critères De </a:t>
            </a:r>
            <a:r>
              <a:rPr lang="fr-CA" dirty="0" err="1" smtClean="0"/>
              <a:t>Beers</a:t>
            </a:r>
            <a:r>
              <a:rPr lang="fr-CA" dirty="0" smtClean="0"/>
              <a:t> – listes de médicaments inappropriés en gériatrie </a:t>
            </a:r>
          </a:p>
          <a:p>
            <a:pPr>
              <a:buNone/>
            </a:pPr>
            <a:endParaRPr lang="fr-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MÉDICAMENTS POTENTIELLEMENT INAPPROPRIÉS GÉRIATRIE </a:t>
            </a:r>
            <a:r>
              <a:rPr lang="fr-CA" sz="2700" dirty="0" smtClean="0"/>
              <a:t>(adapté urgence) </a:t>
            </a:r>
            <a:endParaRPr lang="fr-CA" sz="2700" dirty="0"/>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91490" y="1772816"/>
            <a:ext cx="9052510" cy="40308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79512" y="1340768"/>
            <a:ext cx="8676456" cy="394019"/>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79512" y="2204864"/>
            <a:ext cx="8964488" cy="1481665"/>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0" y="3645024"/>
            <a:ext cx="9144000" cy="1606496"/>
          </a:xfrm>
          <a:prstGeom prst="rect">
            <a:avLst/>
          </a:prstGeom>
          <a:noFill/>
          <a:ln w="9525">
            <a:noFill/>
            <a:miter lim="800000"/>
            <a:headEnd/>
            <a:tailEnd/>
          </a:ln>
        </p:spPr>
      </p:pic>
      <p:pic>
        <p:nvPicPr>
          <p:cNvPr id="7175" name="Picture 7"/>
          <p:cNvPicPr>
            <a:picLocks noChangeAspect="1" noChangeArrowheads="1"/>
          </p:cNvPicPr>
          <p:nvPr/>
        </p:nvPicPr>
        <p:blipFill>
          <a:blip r:embed="rId6" cstate="print"/>
          <a:srcRect/>
          <a:stretch>
            <a:fillRect/>
          </a:stretch>
        </p:blipFill>
        <p:spPr bwMode="auto">
          <a:xfrm>
            <a:off x="1" y="4797152"/>
            <a:ext cx="9143999" cy="1664089"/>
          </a:xfrm>
          <a:prstGeom prst="rect">
            <a:avLst/>
          </a:prstGeom>
          <a:noFill/>
          <a:ln w="9525">
            <a:noFill/>
            <a:miter lim="800000"/>
            <a:headEnd/>
            <a:tailEnd/>
          </a:ln>
        </p:spPr>
      </p:pic>
      <p:pic>
        <p:nvPicPr>
          <p:cNvPr id="7176" name="Picture 8"/>
          <p:cNvPicPr>
            <a:picLocks noChangeAspect="1" noChangeArrowheads="1"/>
          </p:cNvPicPr>
          <p:nvPr/>
        </p:nvPicPr>
        <p:blipFill>
          <a:blip r:embed="rId7" cstate="print"/>
          <a:srcRect/>
          <a:stretch>
            <a:fillRect/>
          </a:stretch>
        </p:blipFill>
        <p:spPr bwMode="auto">
          <a:xfrm>
            <a:off x="0" y="6419850"/>
            <a:ext cx="8964488" cy="383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1143000"/>
          </a:xfrm>
        </p:spPr>
        <p:txBody>
          <a:bodyPr>
            <a:normAutofit fontScale="90000"/>
          </a:bodyPr>
          <a:lstStyle/>
          <a:p>
            <a:r>
              <a:rPr lang="fr-CA" dirty="0" smtClean="0"/>
              <a:t>« De même que l’enfant n’est pas un petit adulte… la personne âgé a ses particularités »</a:t>
            </a:r>
            <a:endParaRPr lang="fr-CA" dirty="0"/>
          </a:p>
        </p:txBody>
      </p:sp>
      <p:sp>
        <p:nvSpPr>
          <p:cNvPr id="3" name="Content Placeholder 2"/>
          <p:cNvSpPr>
            <a:spLocks noGrp="1"/>
          </p:cNvSpPr>
          <p:nvPr>
            <p:ph sz="quarter" idx="1"/>
          </p:nvPr>
        </p:nvSpPr>
        <p:spPr/>
        <p:txBody>
          <a:bodyPr/>
          <a:lstStyle/>
          <a:p>
            <a:pPr>
              <a:buNone/>
            </a:pPr>
            <a:endParaRPr lang="fr-CA" dirty="0" smtClean="0"/>
          </a:p>
          <a:p>
            <a:pPr>
              <a:buNone/>
            </a:pPr>
            <a:endParaRPr lang="fr-CA" dirty="0" smtClean="0"/>
          </a:p>
          <a:p>
            <a:pPr>
              <a:buNone/>
            </a:pPr>
            <a:r>
              <a:rPr lang="fr-CA" dirty="0" smtClean="0"/>
              <a:t>PRÉAMBULE</a:t>
            </a:r>
          </a:p>
          <a:p>
            <a:r>
              <a:rPr lang="fr-CA" dirty="0" smtClean="0"/>
              <a:t>Approche d’un enfant à l’urgence diffère</a:t>
            </a:r>
          </a:p>
          <a:p>
            <a:r>
              <a:rPr lang="fr-CA" dirty="0" smtClean="0"/>
              <a:t>Quant est-il de l’approche de la personne âgée ?</a:t>
            </a:r>
          </a:p>
          <a:p>
            <a:r>
              <a:rPr lang="fr-CA" dirty="0" smtClean="0"/>
              <a:t>Il y a un niveau plus élevé de complexité associé au patient âgé… Pourquoi ?</a:t>
            </a:r>
          </a:p>
          <a:p>
            <a:r>
              <a:rPr lang="fr-CA" dirty="0" smtClean="0"/>
              <a:t>Il faut faire mieux ou différemment lors du passage d’une personne âgée dans nos urgences pour prévenir les coûts et la morbidité… Mais quoi ? Quel est notre rôle ?</a:t>
            </a:r>
          </a:p>
          <a:p>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MÉDICAMENTS POTENTIELLEMENT INAPPROPRIÉS EN GÉRIATRIE (suite 1)</a:t>
            </a:r>
            <a:endParaRPr lang="fr-CA" dirty="0"/>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251520" y="1798110"/>
            <a:ext cx="8892480" cy="37086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79512" y="1340768"/>
            <a:ext cx="8676456" cy="394019"/>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279698" y="2132856"/>
            <a:ext cx="8864302" cy="444037"/>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467545" y="2564904"/>
            <a:ext cx="8676456" cy="479271"/>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0" y="3068960"/>
            <a:ext cx="9247956" cy="3527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MÉDICAMENTS POTENTIELLEMENT INAPPROPRIÉS EN GÉRIATRIE (suite 2)</a:t>
            </a:r>
            <a:endParaRPr lang="fr-CA" dirty="0"/>
          </a:p>
        </p:txBody>
      </p:sp>
      <p:pic>
        <p:nvPicPr>
          <p:cNvPr id="9218" name="Picture 2"/>
          <p:cNvPicPr>
            <a:picLocks noGrp="1" noChangeAspect="1" noChangeArrowheads="1"/>
          </p:cNvPicPr>
          <p:nvPr>
            <p:ph sz="quarter" idx="1"/>
          </p:nvPr>
        </p:nvPicPr>
        <p:blipFill>
          <a:blip r:embed="rId3" cstate="print"/>
          <a:srcRect/>
          <a:stretch>
            <a:fillRect/>
          </a:stretch>
        </p:blipFill>
        <p:spPr bwMode="auto">
          <a:xfrm>
            <a:off x="251520" y="1484784"/>
            <a:ext cx="8686800" cy="4150717"/>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0" y="5661248"/>
            <a:ext cx="9144000" cy="499533"/>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459532" y="6111197"/>
            <a:ext cx="8684468" cy="746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10242" name="Picture 2"/>
          <p:cNvPicPr>
            <a:picLocks noGrp="1" noChangeAspect="1" noChangeArrowheads="1"/>
          </p:cNvPicPr>
          <p:nvPr>
            <p:ph sz="quarter" idx="1"/>
          </p:nvPr>
        </p:nvPicPr>
        <p:blipFill>
          <a:blip r:embed="rId3" cstate="print"/>
          <a:srcRect/>
          <a:stretch>
            <a:fillRect/>
          </a:stretch>
        </p:blipFill>
        <p:spPr bwMode="auto">
          <a:xfrm>
            <a:off x="683568" y="0"/>
            <a:ext cx="7856112" cy="6858000"/>
          </a:xfrm>
          <a:prstGeom prst="rect">
            <a:avLst/>
          </a:prstGeom>
          <a:noFill/>
          <a:ln w="9525">
            <a:noFill/>
            <a:miter lim="800000"/>
            <a:headEnd/>
            <a:tailEnd/>
          </a:ln>
        </p:spPr>
      </p:pic>
      <p:sp>
        <p:nvSpPr>
          <p:cNvPr id="5" name="TextBox 4"/>
          <p:cNvSpPr txBox="1"/>
          <p:nvPr/>
        </p:nvSpPr>
        <p:spPr>
          <a:xfrm>
            <a:off x="2627784" y="1340768"/>
            <a:ext cx="792088" cy="369332"/>
          </a:xfrm>
          <a:prstGeom prst="rect">
            <a:avLst/>
          </a:prstGeom>
          <a:noFill/>
        </p:spPr>
        <p:txBody>
          <a:bodyPr wrap="square" rtlCol="0">
            <a:spAutoFit/>
          </a:bodyPr>
          <a:lstStyle/>
          <a:p>
            <a:r>
              <a:rPr lang="fr-CA" dirty="0" err="1" smtClean="0"/>
              <a:t>Gravol</a:t>
            </a:r>
            <a:endParaRPr lang="fr-CA" dirty="0"/>
          </a:p>
        </p:txBody>
      </p:sp>
      <p:sp>
        <p:nvSpPr>
          <p:cNvPr id="7" name="TextBox 6"/>
          <p:cNvSpPr txBox="1"/>
          <p:nvPr/>
        </p:nvSpPr>
        <p:spPr>
          <a:xfrm>
            <a:off x="2627784" y="1556792"/>
            <a:ext cx="1440160" cy="369332"/>
          </a:xfrm>
          <a:prstGeom prst="rect">
            <a:avLst/>
          </a:prstGeom>
          <a:noFill/>
        </p:spPr>
        <p:txBody>
          <a:bodyPr wrap="square" rtlCol="0">
            <a:spAutoFit/>
          </a:bodyPr>
          <a:lstStyle/>
          <a:p>
            <a:r>
              <a:rPr lang="fr-CA" dirty="0" err="1" smtClean="0"/>
              <a:t>Benadryl</a:t>
            </a:r>
            <a:endParaRPr lang="fr-CA" dirty="0"/>
          </a:p>
        </p:txBody>
      </p:sp>
      <p:sp>
        <p:nvSpPr>
          <p:cNvPr id="8" name="TextBox 7"/>
          <p:cNvSpPr txBox="1"/>
          <p:nvPr/>
        </p:nvSpPr>
        <p:spPr>
          <a:xfrm>
            <a:off x="7812360" y="548680"/>
            <a:ext cx="792088" cy="369332"/>
          </a:xfrm>
          <a:prstGeom prst="rect">
            <a:avLst/>
          </a:prstGeom>
          <a:noFill/>
        </p:spPr>
        <p:txBody>
          <a:bodyPr wrap="square" rtlCol="0">
            <a:spAutoFit/>
          </a:bodyPr>
          <a:lstStyle/>
          <a:p>
            <a:r>
              <a:rPr lang="fr-CA" dirty="0" err="1" smtClean="0"/>
              <a:t>Flexiril</a:t>
            </a:r>
            <a:endParaRPr lang="fr-CA" dirty="0"/>
          </a:p>
        </p:txBody>
      </p:sp>
      <p:sp>
        <p:nvSpPr>
          <p:cNvPr id="9" name="TextBox 8"/>
          <p:cNvSpPr txBox="1"/>
          <p:nvPr/>
        </p:nvSpPr>
        <p:spPr>
          <a:xfrm>
            <a:off x="5148064" y="6093296"/>
            <a:ext cx="1152128" cy="369332"/>
          </a:xfrm>
          <a:prstGeom prst="rect">
            <a:avLst/>
          </a:prstGeom>
          <a:noFill/>
        </p:spPr>
        <p:txBody>
          <a:bodyPr wrap="square" rtlCol="0">
            <a:spAutoFit/>
          </a:bodyPr>
          <a:lstStyle/>
          <a:p>
            <a:r>
              <a:rPr lang="fr-CA" dirty="0" err="1" smtClean="0"/>
              <a:t>Imodium</a:t>
            </a:r>
            <a:endParaRPr lang="fr-CA" dirty="0"/>
          </a:p>
        </p:txBody>
      </p:sp>
      <p:sp>
        <p:nvSpPr>
          <p:cNvPr id="10" name="TextBox 9"/>
          <p:cNvSpPr txBox="1"/>
          <p:nvPr/>
        </p:nvSpPr>
        <p:spPr>
          <a:xfrm>
            <a:off x="5292080" y="3933056"/>
            <a:ext cx="1152128" cy="369332"/>
          </a:xfrm>
          <a:prstGeom prst="rect">
            <a:avLst/>
          </a:prstGeom>
          <a:noFill/>
        </p:spPr>
        <p:txBody>
          <a:bodyPr wrap="square" rtlCol="0">
            <a:spAutoFit/>
          </a:bodyPr>
          <a:lstStyle/>
          <a:p>
            <a:r>
              <a:rPr lang="fr-CA" dirty="0" err="1" smtClean="0"/>
              <a:t>Stemetil</a:t>
            </a:r>
            <a:endParaRPr lang="fr-CA" dirty="0"/>
          </a:p>
        </p:txBody>
      </p:sp>
      <p:sp>
        <p:nvSpPr>
          <p:cNvPr id="11" name="TextBox 10"/>
          <p:cNvSpPr txBox="1"/>
          <p:nvPr/>
        </p:nvSpPr>
        <p:spPr>
          <a:xfrm>
            <a:off x="7884368" y="764704"/>
            <a:ext cx="936104" cy="369332"/>
          </a:xfrm>
          <a:prstGeom prst="rect">
            <a:avLst/>
          </a:prstGeom>
          <a:noFill/>
        </p:spPr>
        <p:txBody>
          <a:bodyPr wrap="square" rtlCol="0">
            <a:spAutoFit/>
          </a:bodyPr>
          <a:lstStyle/>
          <a:p>
            <a:r>
              <a:rPr lang="fr-CA" dirty="0" err="1" smtClean="0"/>
              <a:t>Norflex</a:t>
            </a:r>
            <a:endParaRPr lang="fr-CA" dirty="0"/>
          </a:p>
        </p:txBody>
      </p:sp>
      <p:sp>
        <p:nvSpPr>
          <p:cNvPr id="12" name="Oval 11"/>
          <p:cNvSpPr/>
          <p:nvPr/>
        </p:nvSpPr>
        <p:spPr>
          <a:xfrm>
            <a:off x="683568" y="1340768"/>
            <a:ext cx="345638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4283968" y="0"/>
            <a:ext cx="4320480" cy="369332"/>
          </a:xfrm>
          <a:prstGeom prst="rect">
            <a:avLst/>
          </a:prstGeom>
          <a:noFill/>
        </p:spPr>
        <p:txBody>
          <a:bodyPr wrap="square" rtlCol="0">
            <a:spAutoFit/>
          </a:bodyPr>
          <a:lstStyle/>
          <a:p>
            <a:r>
              <a:rPr lang="fr-CA" dirty="0" smtClean="0"/>
              <a:t>- </a:t>
            </a:r>
            <a:r>
              <a:rPr lang="fr-CA" sz="1600" dirty="0" err="1" smtClean="0"/>
              <a:t>Anticholinergiques</a:t>
            </a:r>
            <a:r>
              <a:rPr lang="fr-CA" sz="1600" dirty="0" smtClean="0"/>
              <a:t> = ATTENTION DANGER!</a:t>
            </a:r>
            <a:endParaRPr lang="fr-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Médications </a:t>
            </a:r>
            <a:r>
              <a:rPr lang="fr-CA" dirty="0" smtClean="0">
                <a:sym typeface="Wingdings" pitchFamily="2" charset="2"/>
              </a:rPr>
              <a:t> </a:t>
            </a:r>
            <a:r>
              <a:rPr lang="fr-CA" dirty="0" err="1" smtClean="0">
                <a:sym typeface="Wingdings" pitchFamily="2" charset="2"/>
              </a:rPr>
              <a:t>polypharmacie</a:t>
            </a:r>
            <a:r>
              <a:rPr lang="fr-CA" dirty="0" smtClean="0">
                <a:sym typeface="Wingdings" pitchFamily="2" charset="2"/>
              </a:rPr>
              <a:t>  plus d’</a:t>
            </a:r>
            <a:r>
              <a:rPr lang="fr-CA" dirty="0" err="1" smtClean="0">
                <a:sym typeface="Wingdings" pitchFamily="2" charset="2"/>
              </a:rPr>
              <a:t>intéractions</a:t>
            </a:r>
            <a:r>
              <a:rPr lang="fr-CA" dirty="0" smtClean="0">
                <a:sym typeface="Wingdings" pitchFamily="2" charset="2"/>
              </a:rPr>
              <a:t> </a:t>
            </a:r>
            <a:r>
              <a:rPr lang="fr-CA" dirty="0" smtClean="0"/>
              <a:t> et d’effets secondaires</a:t>
            </a:r>
            <a:endParaRPr lang="fr-CA" dirty="0"/>
          </a:p>
        </p:txBody>
      </p:sp>
      <p:sp>
        <p:nvSpPr>
          <p:cNvPr id="3" name="Content Placeholder 2"/>
          <p:cNvSpPr>
            <a:spLocks noGrp="1"/>
          </p:cNvSpPr>
          <p:nvPr>
            <p:ph sz="quarter" idx="1"/>
          </p:nvPr>
        </p:nvSpPr>
        <p:spPr>
          <a:xfrm>
            <a:off x="914400" y="1447800"/>
            <a:ext cx="8229600" cy="5077544"/>
          </a:xfrm>
        </p:spPr>
        <p:txBody>
          <a:bodyPr>
            <a:normAutofit/>
          </a:bodyPr>
          <a:lstStyle/>
          <a:p>
            <a:r>
              <a:rPr lang="fr-CA" dirty="0" err="1" smtClean="0"/>
              <a:t>Clarithromycine</a:t>
            </a:r>
            <a:r>
              <a:rPr lang="fr-CA" dirty="0" smtClean="0"/>
              <a:t> (</a:t>
            </a:r>
            <a:r>
              <a:rPr lang="fr-CA" dirty="0" err="1" smtClean="0"/>
              <a:t>Biaxin</a:t>
            </a:r>
            <a:r>
              <a:rPr lang="fr-CA" dirty="0" smtClean="0"/>
              <a:t>) -  </a:t>
            </a:r>
            <a:r>
              <a:rPr lang="fr-CA" b="1" dirty="0" smtClean="0"/>
              <a:t>risque d’hypotension </a:t>
            </a:r>
            <a:r>
              <a:rPr lang="fr-CA" dirty="0" smtClean="0"/>
              <a:t>si patient déjà sous BCC (ex: </a:t>
            </a:r>
            <a:r>
              <a:rPr lang="fr-CA" dirty="0" err="1" smtClean="0"/>
              <a:t>Norvasc</a:t>
            </a:r>
            <a:r>
              <a:rPr lang="fr-CA" dirty="0" smtClean="0"/>
              <a:t>, </a:t>
            </a:r>
            <a:r>
              <a:rPr lang="fr-CA" dirty="0" err="1" smtClean="0"/>
              <a:t>Cardizem</a:t>
            </a:r>
            <a:r>
              <a:rPr lang="fr-CA" dirty="0" smtClean="0"/>
              <a:t>, </a:t>
            </a:r>
            <a:r>
              <a:rPr lang="fr-CA" dirty="0" err="1" smtClean="0"/>
              <a:t>Adalat</a:t>
            </a:r>
            <a:r>
              <a:rPr lang="fr-CA" dirty="0" smtClean="0"/>
              <a:t>) à cause du CYP</a:t>
            </a:r>
          </a:p>
          <a:p>
            <a:r>
              <a:rPr lang="fr-CA" dirty="0" smtClean="0"/>
              <a:t>Attention </a:t>
            </a:r>
            <a:r>
              <a:rPr lang="fr-CA" dirty="0" err="1" smtClean="0"/>
              <a:t>Septra</a:t>
            </a:r>
            <a:r>
              <a:rPr lang="fr-CA" dirty="0" smtClean="0"/>
              <a:t> (TMP/SMX) avec </a:t>
            </a:r>
            <a:r>
              <a:rPr lang="fr-CA" dirty="0" err="1" smtClean="0"/>
              <a:t>coumadin</a:t>
            </a:r>
            <a:r>
              <a:rPr lang="fr-CA" dirty="0" smtClean="0"/>
              <a:t> (augmentation RNI ++, privilégier </a:t>
            </a:r>
            <a:r>
              <a:rPr lang="fr-CA" dirty="0" err="1" smtClean="0"/>
              <a:t>amoxicilline</a:t>
            </a:r>
            <a:r>
              <a:rPr lang="fr-CA" dirty="0" smtClean="0"/>
              <a:t> si possible)</a:t>
            </a:r>
          </a:p>
          <a:p>
            <a:r>
              <a:rPr lang="fr-CA" dirty="0" smtClean="0"/>
              <a:t>Évaluer QT avec certains médicaments, effet synergétique (attention ABX macrolides / quinolones, </a:t>
            </a:r>
            <a:r>
              <a:rPr lang="fr-CA" dirty="0" err="1" smtClean="0"/>
              <a:t>dompéridone</a:t>
            </a:r>
            <a:r>
              <a:rPr lang="fr-CA" dirty="0" smtClean="0"/>
              <a:t>, </a:t>
            </a:r>
            <a:r>
              <a:rPr lang="fr-CA" dirty="0" err="1" smtClean="0"/>
              <a:t>citalopram</a:t>
            </a:r>
            <a:r>
              <a:rPr lang="fr-CA" dirty="0" smtClean="0"/>
              <a:t>, antipsychotiques, </a:t>
            </a:r>
            <a:r>
              <a:rPr lang="fr-CA" dirty="0" err="1" smtClean="0"/>
              <a:t>amiodarone</a:t>
            </a:r>
            <a:r>
              <a:rPr lang="fr-CA" dirty="0" smtClean="0"/>
              <a:t>, </a:t>
            </a:r>
            <a:r>
              <a:rPr lang="fr-CA" dirty="0" err="1" smtClean="0"/>
              <a:t>sotalol</a:t>
            </a:r>
            <a:r>
              <a:rPr lang="fr-CA"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Autres pièges « médicamenteux » !</a:t>
            </a:r>
            <a:endParaRPr lang="fr-CA" dirty="0"/>
          </a:p>
        </p:txBody>
      </p:sp>
      <p:sp>
        <p:nvSpPr>
          <p:cNvPr id="3" name="Content Placeholder 2"/>
          <p:cNvSpPr>
            <a:spLocks noGrp="1"/>
          </p:cNvSpPr>
          <p:nvPr>
            <p:ph sz="quarter" idx="1"/>
          </p:nvPr>
        </p:nvSpPr>
        <p:spPr/>
        <p:txBody>
          <a:bodyPr>
            <a:normAutofit fontScale="92500" lnSpcReduction="20000"/>
          </a:bodyPr>
          <a:lstStyle/>
          <a:p>
            <a:r>
              <a:rPr lang="fr-CA" dirty="0" err="1" smtClean="0"/>
              <a:t>Diltiazem</a:t>
            </a:r>
            <a:r>
              <a:rPr lang="fr-CA" dirty="0" smtClean="0"/>
              <a:t> et </a:t>
            </a:r>
            <a:r>
              <a:rPr lang="fr-CA" dirty="0" err="1" smtClean="0"/>
              <a:t>verapamil</a:t>
            </a:r>
            <a:r>
              <a:rPr lang="fr-CA" dirty="0" smtClean="0"/>
              <a:t> - à éviter si baisse FEVG &lt; 50%</a:t>
            </a:r>
          </a:p>
          <a:p>
            <a:r>
              <a:rPr lang="fr-CA" dirty="0" smtClean="0"/>
              <a:t>ATCD syncope et </a:t>
            </a:r>
            <a:r>
              <a:rPr lang="fr-CA" dirty="0" err="1" smtClean="0"/>
              <a:t>dx</a:t>
            </a:r>
            <a:r>
              <a:rPr lang="fr-CA" dirty="0" smtClean="0"/>
              <a:t> peu clair – attention avec inhibiteur de l’</a:t>
            </a:r>
            <a:r>
              <a:rPr lang="fr-CA" dirty="0" err="1" smtClean="0"/>
              <a:t>acetylcholinestérase</a:t>
            </a:r>
            <a:r>
              <a:rPr lang="fr-CA" dirty="0" smtClean="0"/>
              <a:t> (r/o SSS) et alpha-bloquants (HTO)</a:t>
            </a:r>
          </a:p>
          <a:p>
            <a:r>
              <a:rPr lang="fr-CA" dirty="0" smtClean="0"/>
              <a:t>Médicaments à risque de </a:t>
            </a:r>
            <a:r>
              <a:rPr lang="fr-CA" dirty="0" err="1" smtClean="0"/>
              <a:t>siADH</a:t>
            </a:r>
            <a:r>
              <a:rPr lang="fr-CA" dirty="0" smtClean="0"/>
              <a:t> – </a:t>
            </a:r>
            <a:r>
              <a:rPr lang="fr-CA" dirty="0" err="1" smtClean="0"/>
              <a:t>carbamazepine</a:t>
            </a:r>
            <a:r>
              <a:rPr lang="fr-CA" dirty="0" smtClean="0"/>
              <a:t>, </a:t>
            </a:r>
            <a:r>
              <a:rPr lang="fr-CA" dirty="0" err="1" smtClean="0"/>
              <a:t>mirtazepine</a:t>
            </a:r>
            <a:r>
              <a:rPr lang="fr-CA" dirty="0" smtClean="0"/>
              <a:t>, ISRS, antipsychotiques = contrôler sodium 1 mois après initiation</a:t>
            </a:r>
          </a:p>
          <a:p>
            <a:r>
              <a:rPr lang="fr-CA" dirty="0" smtClean="0"/>
              <a:t>Prescription inappropriée ABX – 30-56 % des antibiotiques aux personnes âgées en résidence le sont pour un foyer urinaire, et environ tiers prescrits pour </a:t>
            </a:r>
            <a:r>
              <a:rPr lang="fr-CA" dirty="0" err="1" smtClean="0"/>
              <a:t>bactéurie</a:t>
            </a:r>
            <a:r>
              <a:rPr lang="fr-CA" dirty="0" smtClean="0"/>
              <a:t> asymptomatique</a:t>
            </a:r>
            <a:r>
              <a:rPr lang="en-CA" dirty="0" smtClean="0"/>
              <a:t> (</a:t>
            </a:r>
            <a:r>
              <a:rPr lang="en-CA" dirty="0" err="1" smtClean="0"/>
              <a:t>donc</a:t>
            </a:r>
            <a:r>
              <a:rPr lang="en-CA" dirty="0" smtClean="0"/>
              <a:t> inutile)</a:t>
            </a:r>
            <a:r>
              <a:rPr lang="fr-CA" dirty="0" smtClean="0"/>
              <a:t>	(</a:t>
            </a:r>
            <a:r>
              <a:rPr lang="en-CA" dirty="0" err="1" smtClean="0"/>
              <a:t>Lona</a:t>
            </a:r>
            <a:r>
              <a:rPr lang="en-CA" dirty="0" smtClean="0"/>
              <a:t> </a:t>
            </a:r>
            <a:r>
              <a:rPr lang="en-CA" dirty="0" err="1" smtClean="0"/>
              <a:t>Mody</a:t>
            </a:r>
            <a:r>
              <a:rPr lang="fr-CA" dirty="0" smtClean="0"/>
              <a:t> et al. 2015)</a:t>
            </a:r>
          </a:p>
          <a:p>
            <a:r>
              <a:rPr lang="fr-CA" dirty="0" smtClean="0"/>
              <a:t>Prescription inappropriée d’antipsychotiques – augmente morbidité / mortalité cardiovasculaire… dernier recours visant à protéger le patient et le personnel lorsque tout le reste a été appliqué </a:t>
            </a:r>
            <a:r>
              <a:rPr lang="fr-CA" dirty="0" smtClean="0">
                <a:sym typeface="Wingdings" pitchFamily="2" charset="2"/>
              </a:rPr>
              <a:t> </a:t>
            </a:r>
            <a:r>
              <a:rPr lang="fr-CA" dirty="0" smtClean="0"/>
              <a:t>D’où l’importance de PRÉVENIR</a:t>
            </a:r>
          </a:p>
          <a:p>
            <a:endParaRPr lang="fr-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772400" cy="1143000"/>
          </a:xfrm>
        </p:spPr>
        <p:txBody>
          <a:bodyPr>
            <a:normAutofit fontScale="90000"/>
          </a:bodyPr>
          <a:lstStyle/>
          <a:p>
            <a:r>
              <a:rPr lang="fr-CA" dirty="0" smtClean="0"/>
              <a:t>Suggestions pour adapter nos salles d’observation à l’urgence – pour vos gestionnaires !</a:t>
            </a:r>
            <a:endParaRPr lang="fr-CA"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0" y="2060848"/>
            <a:ext cx="9173943" cy="3066158"/>
          </a:xfrm>
          <a:prstGeom prst="rect">
            <a:avLst/>
          </a:prstGeom>
          <a:noFill/>
          <a:ln w="9525">
            <a:noFill/>
            <a:miter lim="800000"/>
            <a:headEnd/>
            <a:tailEnd/>
          </a:ln>
        </p:spPr>
      </p:pic>
      <p:sp>
        <p:nvSpPr>
          <p:cNvPr id="5" name="TextBox 4"/>
          <p:cNvSpPr txBox="1"/>
          <p:nvPr/>
        </p:nvSpPr>
        <p:spPr>
          <a:xfrm>
            <a:off x="0" y="5229200"/>
            <a:ext cx="9144000" cy="923330"/>
          </a:xfrm>
          <a:prstGeom prst="rect">
            <a:avLst/>
          </a:prstGeom>
          <a:noFill/>
        </p:spPr>
        <p:txBody>
          <a:bodyPr wrap="square" rtlCol="0">
            <a:spAutoFit/>
          </a:bodyPr>
          <a:lstStyle/>
          <a:p>
            <a:r>
              <a:rPr lang="fr-CA" dirty="0" smtClean="0"/>
              <a:t>En attendant votre « nouvelle urgence » ou « rénovations majeures », votre équipe et vous pourriez tenter d’identifier quelques civières regroupées qui répondraient mieux aux soins de la personne âgée et de les réserver à cette clientèle lorsque possible… d’installer des chaises près des civières, </a:t>
            </a:r>
            <a:r>
              <a:rPr lang="fr-CA" dirty="0" err="1" smtClean="0"/>
              <a:t>etc</a:t>
            </a:r>
            <a:r>
              <a:rPr lang="fr-CA" dirty="0" smtClean="0"/>
              <a:t>…</a:t>
            </a:r>
            <a:endParaRPr lang="fr-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Et NOUS comme équipe ? Comment faire mieux?  Sortir de notre ROUTINE…</a:t>
            </a:r>
            <a:endParaRPr lang="fr-CA" dirty="0"/>
          </a:p>
        </p:txBody>
      </p:sp>
      <p:sp>
        <p:nvSpPr>
          <p:cNvPr id="3" name="Content Placeholder 2"/>
          <p:cNvSpPr>
            <a:spLocks noGrp="1"/>
          </p:cNvSpPr>
          <p:nvPr>
            <p:ph sz="quarter" idx="1"/>
          </p:nvPr>
        </p:nvSpPr>
        <p:spPr>
          <a:xfrm>
            <a:off x="0" y="1340768"/>
            <a:ext cx="9144000" cy="5517232"/>
          </a:xfrm>
        </p:spPr>
        <p:txBody>
          <a:bodyPr>
            <a:normAutofit/>
          </a:bodyPr>
          <a:lstStyle/>
          <a:p>
            <a:r>
              <a:rPr lang="fr-CA" dirty="0" smtClean="0"/>
              <a:t>La sonde est-elle vraiment nécessaire ? Peut-on peser DIE pour surveillance insuffisance cardiaque ? </a:t>
            </a:r>
          </a:p>
          <a:p>
            <a:r>
              <a:rPr lang="fr-CA" dirty="0" smtClean="0"/>
              <a:t>Le soluté est-il vraiment nécessaire ou un Salin </a:t>
            </a:r>
            <a:r>
              <a:rPr lang="fr-CA" dirty="0" err="1" smtClean="0"/>
              <a:t>Lock</a:t>
            </a:r>
            <a:r>
              <a:rPr lang="fr-CA" dirty="0" smtClean="0"/>
              <a:t> ferait très bien l’affaire et faciliterait la mobilité ?</a:t>
            </a:r>
          </a:p>
          <a:p>
            <a:r>
              <a:rPr lang="fr-CA" dirty="0" smtClean="0"/>
              <a:t>Peut-on asseoir nos patients au fauteuil le jour pour favoriser l’état d’éveil et prévenir le déconditionnement ?</a:t>
            </a:r>
          </a:p>
          <a:p>
            <a:r>
              <a:rPr lang="fr-CA" dirty="0" smtClean="0"/>
              <a:t>Peut-on éviter de garder les  deux ridelles surélevées si patient doit se lever? </a:t>
            </a:r>
          </a:p>
          <a:p>
            <a:r>
              <a:rPr lang="fr-CA" dirty="0" smtClean="0"/>
              <a:t>Peut-on fournir un pichet d’eau au chevet,  à moins contre-indication? </a:t>
            </a:r>
          </a:p>
          <a:p>
            <a:r>
              <a:rPr lang="fr-CA" dirty="0" smtClean="0"/>
              <a:t>Diète au goût, pour tous,  à moins de cas exceptionnels ? (La diète diabétique ou coronarienne à 90 ans présente plus de risque de dénutrition que de bénéfices)</a:t>
            </a:r>
          </a:p>
          <a:p>
            <a:endParaRPr lang="fr-CA"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Faire mieux et sortir de notre ROUTINE… (suite)</a:t>
            </a:r>
            <a:endParaRPr lang="fr-CA" dirty="0"/>
          </a:p>
        </p:txBody>
      </p:sp>
      <p:sp>
        <p:nvSpPr>
          <p:cNvPr id="3" name="Content Placeholder 2"/>
          <p:cNvSpPr>
            <a:spLocks noGrp="1"/>
          </p:cNvSpPr>
          <p:nvPr>
            <p:ph sz="quarter" idx="1"/>
          </p:nvPr>
        </p:nvSpPr>
        <p:spPr>
          <a:xfrm>
            <a:off x="395536" y="1447800"/>
            <a:ext cx="8291264" cy="5410200"/>
          </a:xfrm>
        </p:spPr>
        <p:txBody>
          <a:bodyPr>
            <a:normAutofit fontScale="92500" lnSpcReduction="10000"/>
          </a:bodyPr>
          <a:lstStyle/>
          <a:p>
            <a:r>
              <a:rPr lang="fr-CA" dirty="0" smtClean="0"/>
              <a:t>Les couches sont-elles requises habituellement pour un patient donné ? Peut-on mobiliser régulièrement à la toilette pour favoriser élimination?  (meilleure vidange, diminue risque rétention, préserve mobilité)</a:t>
            </a:r>
          </a:p>
          <a:p>
            <a:r>
              <a:rPr lang="fr-CA" dirty="0" smtClean="0"/>
              <a:t>Le patient a-t-il ses prothèses dentaires, ses lunettes, ses appareils auditifs pour mieux communiquer et s’orienter? </a:t>
            </a:r>
            <a:r>
              <a:rPr lang="fr-CA" dirty="0" smtClean="0">
                <a:sym typeface="Wingdings" pitchFamily="2" charset="2"/>
              </a:rPr>
              <a:t> prévenir délirium</a:t>
            </a:r>
          </a:p>
          <a:p>
            <a:r>
              <a:rPr lang="fr-CA" dirty="0" smtClean="0">
                <a:sym typeface="Wingdings" pitchFamily="2" charset="2"/>
              </a:rPr>
              <a:t>Peut-on garder à proximité les accessoires de marche des patients pour les déplacements ?</a:t>
            </a:r>
            <a:endParaRPr lang="fr-CA" dirty="0" smtClean="0"/>
          </a:p>
          <a:p>
            <a:r>
              <a:rPr lang="fr-CA" dirty="0" smtClean="0"/>
              <a:t>Peut-on accorder un souci plus particulier à l’analgésie pour diminuer risque délirium et favoriser mobilisation ?</a:t>
            </a:r>
          </a:p>
          <a:p>
            <a:r>
              <a:rPr lang="fr-CA" dirty="0" smtClean="0"/>
              <a:t>Peut-on prioriser hospitalisation des patients âgés à risque de délirium / syndrome immobilisation si attente de lits ? </a:t>
            </a:r>
          </a:p>
          <a:p>
            <a:r>
              <a:rPr lang="fr-CA" dirty="0" smtClean="0"/>
              <a:t>Ai-je tenter d’impliquer la famille, les proches si agitation, avant les contentions ou de prescrire de l’</a:t>
            </a:r>
            <a:r>
              <a:rPr lang="fr-CA" dirty="0" err="1" smtClean="0"/>
              <a:t>Haldol</a:t>
            </a:r>
            <a:r>
              <a:rPr lang="fr-CA" dirty="0" smtClean="0"/>
              <a:t> ?</a:t>
            </a:r>
          </a:p>
          <a:p>
            <a:endParaRPr lang="fr-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Comment se souvenir de toute cette approche gériatrique ???</a:t>
            </a:r>
            <a:endParaRPr lang="fr-CA" dirty="0"/>
          </a:p>
        </p:txBody>
      </p:sp>
      <p:sp>
        <p:nvSpPr>
          <p:cNvPr id="3" name="Content Placeholder 2"/>
          <p:cNvSpPr>
            <a:spLocks noGrp="1"/>
          </p:cNvSpPr>
          <p:nvPr>
            <p:ph sz="quarter" idx="1"/>
          </p:nvPr>
        </p:nvSpPr>
        <p:spPr/>
        <p:txBody>
          <a:bodyPr/>
          <a:lstStyle/>
          <a:p>
            <a:pPr>
              <a:buNone/>
            </a:pPr>
            <a:r>
              <a:rPr lang="fr-CA" dirty="0" smtClean="0"/>
              <a:t>Deux méthodes:</a:t>
            </a:r>
          </a:p>
          <a:p>
            <a:endParaRPr lang="fr-CA" dirty="0" smtClean="0"/>
          </a:p>
          <a:p>
            <a:r>
              <a:rPr lang="fr-CA" dirty="0" smtClean="0"/>
              <a:t>Approche ACRONYME « AINÉES » - signes vitaux gériatriques…</a:t>
            </a:r>
          </a:p>
          <a:p>
            <a:r>
              <a:rPr lang="fr-CA" dirty="0" smtClean="0"/>
              <a:t>Approche logique calquée sur l’</a:t>
            </a:r>
            <a:r>
              <a:rPr lang="fr-CA" dirty="0" err="1" smtClean="0"/>
              <a:t>ABCDaire</a:t>
            </a:r>
            <a:r>
              <a:rPr lang="fr-CA" dirty="0" smtClean="0"/>
              <a:t>  pédiatrique, que vous utilisez déjà</a:t>
            </a:r>
            <a:endParaRPr lang="fr-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r>
              <a:rPr lang="fr-CA" dirty="0" smtClean="0"/>
              <a:t>Approche AINEES – signes vitaux gériatriques</a:t>
            </a:r>
            <a:endParaRPr lang="fr-CA" dirty="0"/>
          </a:p>
        </p:txBody>
      </p:sp>
      <p:sp>
        <p:nvSpPr>
          <p:cNvPr id="3" name="Content Placeholder 2"/>
          <p:cNvSpPr>
            <a:spLocks noGrp="1"/>
          </p:cNvSpPr>
          <p:nvPr>
            <p:ph sz="quarter" idx="1"/>
          </p:nvPr>
        </p:nvSpPr>
        <p:spPr/>
        <p:txBody>
          <a:bodyPr/>
          <a:lstStyle/>
          <a:p>
            <a:r>
              <a:rPr lang="fr-CA" b="1" dirty="0" smtClean="0"/>
              <a:t>Autonomie et mobilité</a:t>
            </a:r>
          </a:p>
          <a:p>
            <a:r>
              <a:rPr lang="fr-CA" b="1" dirty="0" smtClean="0"/>
              <a:t>Intégrité de la peau</a:t>
            </a:r>
          </a:p>
          <a:p>
            <a:r>
              <a:rPr lang="fr-CA" b="1" dirty="0" smtClean="0"/>
              <a:t>Nutrition/Hydratation</a:t>
            </a:r>
          </a:p>
          <a:p>
            <a:r>
              <a:rPr lang="fr-CA" b="1" dirty="0" smtClean="0"/>
              <a:t>Élimination</a:t>
            </a:r>
          </a:p>
          <a:p>
            <a:r>
              <a:rPr lang="fr-CA" b="1" dirty="0" smtClean="0"/>
              <a:t>État cognitif et comportement</a:t>
            </a:r>
          </a:p>
          <a:p>
            <a:r>
              <a:rPr lang="fr-CA" b="1" dirty="0" smtClean="0"/>
              <a:t>Sommeil</a:t>
            </a:r>
            <a:endParaRPr lang="fr-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OBJECTIFS</a:t>
            </a:r>
            <a:endParaRPr lang="fr-CA" dirty="0"/>
          </a:p>
        </p:txBody>
      </p:sp>
      <p:sp>
        <p:nvSpPr>
          <p:cNvPr id="3" name="Content Placeholder 2"/>
          <p:cNvSpPr>
            <a:spLocks noGrp="1"/>
          </p:cNvSpPr>
          <p:nvPr>
            <p:ph sz="quarter" idx="1"/>
          </p:nvPr>
        </p:nvSpPr>
        <p:spPr>
          <a:xfrm>
            <a:off x="914400" y="1447800"/>
            <a:ext cx="8050088" cy="4789512"/>
          </a:xfrm>
        </p:spPr>
        <p:txBody>
          <a:bodyPr>
            <a:normAutofit fontScale="92500" lnSpcReduction="10000"/>
          </a:bodyPr>
          <a:lstStyle/>
          <a:p>
            <a:r>
              <a:rPr lang="fr-CA" dirty="0" smtClean="0"/>
              <a:t>Identifier les éléments pertinents à rechercher lorsqu’une personne âgée consulte à l’urgence</a:t>
            </a:r>
          </a:p>
          <a:p>
            <a:r>
              <a:rPr lang="fr-CA" dirty="0" smtClean="0"/>
              <a:t>Utiliser une approche adaptée à la personne âgée pour gagner en efficacité et améliorer qualité des soins</a:t>
            </a:r>
          </a:p>
          <a:p>
            <a:pPr lvl="1"/>
            <a:r>
              <a:rPr lang="fr-CA" dirty="0" smtClean="0"/>
              <a:t>Approche   « AINÉES »</a:t>
            </a:r>
          </a:p>
          <a:p>
            <a:pPr lvl="1"/>
            <a:r>
              <a:rPr lang="fr-CA" dirty="0" err="1" smtClean="0"/>
              <a:t>ABCDaire</a:t>
            </a:r>
            <a:r>
              <a:rPr lang="fr-CA" dirty="0" smtClean="0"/>
              <a:t>  « adapté » pour la personne âgée</a:t>
            </a:r>
          </a:p>
          <a:p>
            <a:r>
              <a:rPr lang="fr-CA" dirty="0" smtClean="0"/>
              <a:t>Intervenir sur les facteurs de risque </a:t>
            </a:r>
            <a:r>
              <a:rPr lang="fr-CA" dirty="0" err="1" smtClean="0"/>
              <a:t>gériatiques</a:t>
            </a:r>
            <a:endParaRPr lang="fr-CA" dirty="0" smtClean="0"/>
          </a:p>
          <a:p>
            <a:pPr lvl="1"/>
            <a:r>
              <a:rPr lang="fr-CA" dirty="0" smtClean="0"/>
              <a:t>Prévention du délirium</a:t>
            </a:r>
          </a:p>
          <a:p>
            <a:pPr lvl="1"/>
            <a:r>
              <a:rPr lang="fr-CA" dirty="0" err="1" smtClean="0"/>
              <a:t>Polypharmacie</a:t>
            </a:r>
            <a:endParaRPr lang="fr-CA" dirty="0" smtClean="0"/>
          </a:p>
          <a:p>
            <a:pPr lvl="1"/>
            <a:r>
              <a:rPr lang="fr-CA" dirty="0" smtClean="0"/>
              <a:t>Perte d’autonomie</a:t>
            </a:r>
          </a:p>
          <a:p>
            <a:pPr marL="274320" lvl="1" indent="-274320">
              <a:spcBef>
                <a:spcPts val="580"/>
              </a:spcBef>
              <a:buClr>
                <a:schemeClr val="accent1"/>
              </a:buClr>
            </a:pPr>
            <a:r>
              <a:rPr lang="fr-CA" dirty="0" smtClean="0"/>
              <a:t>Agir en concertateur avec l’équipe multidisciplinaire et les aidants naturels</a:t>
            </a:r>
          </a:p>
          <a:p>
            <a:pPr marL="274320" lvl="1" indent="-274320">
              <a:spcBef>
                <a:spcPts val="580"/>
              </a:spcBef>
              <a:buClr>
                <a:schemeClr val="accent1"/>
              </a:buClr>
            </a:pPr>
            <a:r>
              <a:rPr lang="fr-CA" dirty="0" smtClean="0"/>
              <a:t>Planifier et organiser le congé et le suivi</a:t>
            </a:r>
          </a:p>
          <a:p>
            <a:endParaRPr lang="fr-CA" dirty="0" smtClean="0"/>
          </a:p>
          <a:p>
            <a:pPr lvl="1"/>
            <a:endParaRPr lang="fr-CA"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5122" name="Picture 2"/>
          <p:cNvPicPr>
            <a:picLocks noGrp="1" noChangeAspect="1" noChangeArrowheads="1"/>
          </p:cNvPicPr>
          <p:nvPr>
            <p:ph sz="quarter" idx="1"/>
          </p:nvPr>
        </p:nvPicPr>
        <p:blipFill>
          <a:blip r:embed="rId3" cstate="print"/>
          <a:srcRect/>
          <a:stretch>
            <a:fillRect/>
          </a:stretch>
        </p:blipFill>
        <p:spPr bwMode="auto">
          <a:xfrm>
            <a:off x="0" y="692696"/>
            <a:ext cx="9376103" cy="507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08720"/>
            <a:ext cx="7772400" cy="1143000"/>
          </a:xfrm>
        </p:spPr>
        <p:txBody>
          <a:bodyPr>
            <a:normAutofit fontScale="90000"/>
          </a:bodyPr>
          <a:lstStyle/>
          <a:p>
            <a:r>
              <a:rPr lang="fr-CA" dirty="0" err="1" smtClean="0"/>
              <a:t>ABCDaire</a:t>
            </a:r>
            <a:r>
              <a:rPr lang="fr-CA" dirty="0" smtClean="0"/>
              <a:t> de la prise en charge de la personne âgée à l’urgence– une autre façon de retenir… </a:t>
            </a:r>
            <a:endParaRPr lang="fr-CA" dirty="0"/>
          </a:p>
        </p:txBody>
      </p:sp>
      <p:pic>
        <p:nvPicPr>
          <p:cNvPr id="11267" name="Picture 3"/>
          <p:cNvPicPr>
            <a:picLocks noGrp="1" noChangeAspect="1" noChangeArrowheads="1"/>
          </p:cNvPicPr>
          <p:nvPr>
            <p:ph sz="quarter" idx="1"/>
          </p:nvPr>
        </p:nvPicPr>
        <p:blipFill>
          <a:blip r:embed="rId3" cstate="print"/>
          <a:srcRect/>
          <a:stretch>
            <a:fillRect/>
          </a:stretch>
        </p:blipFill>
        <p:spPr bwMode="auto">
          <a:xfrm>
            <a:off x="914400" y="2774808"/>
            <a:ext cx="7772400" cy="191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pic>
        <p:nvPicPr>
          <p:cNvPr id="12290" name="Picture 2"/>
          <p:cNvPicPr>
            <a:picLocks noGrp="1" noChangeAspect="1" noChangeArrowheads="1"/>
          </p:cNvPicPr>
          <p:nvPr>
            <p:ph sz="quarter" idx="1"/>
          </p:nvPr>
        </p:nvPicPr>
        <p:blipFill>
          <a:blip r:embed="rId2" cstate="print"/>
          <a:srcRect/>
          <a:stretch>
            <a:fillRect/>
          </a:stretch>
        </p:blipFill>
        <p:spPr bwMode="auto">
          <a:xfrm>
            <a:off x="0" y="404664"/>
            <a:ext cx="8570133" cy="6191200"/>
          </a:xfrm>
          <a:prstGeom prst="rect">
            <a:avLst/>
          </a:prstGeom>
          <a:noFill/>
          <a:ln w="9525">
            <a:noFill/>
            <a:miter lim="800000"/>
            <a:headEnd/>
            <a:tailEnd/>
          </a:ln>
        </p:spPr>
      </p:pic>
      <p:sp>
        <p:nvSpPr>
          <p:cNvPr id="7" name="TextBox 6"/>
          <p:cNvSpPr txBox="1"/>
          <p:nvPr/>
        </p:nvSpPr>
        <p:spPr>
          <a:xfrm>
            <a:off x="5508104" y="332656"/>
            <a:ext cx="3096344" cy="369332"/>
          </a:xfrm>
          <a:prstGeom prst="rect">
            <a:avLst/>
          </a:prstGeom>
          <a:noFill/>
        </p:spPr>
        <p:txBody>
          <a:bodyPr wrap="square" rtlCol="0">
            <a:spAutoFit/>
          </a:bodyPr>
          <a:lstStyle/>
          <a:p>
            <a:r>
              <a:rPr lang="fr-CA" dirty="0" smtClean="0">
                <a:solidFill>
                  <a:schemeClr val="accent2"/>
                </a:solidFill>
              </a:rPr>
              <a:t>AIDANT NATUREL ?</a:t>
            </a:r>
            <a:endParaRPr lang="fr-CA" dirty="0">
              <a:solidFill>
                <a:schemeClr val="accent2"/>
              </a:solidFill>
            </a:endParaRPr>
          </a:p>
        </p:txBody>
      </p:sp>
      <p:sp>
        <p:nvSpPr>
          <p:cNvPr id="8" name="TextBox 7"/>
          <p:cNvSpPr txBox="1"/>
          <p:nvPr/>
        </p:nvSpPr>
        <p:spPr>
          <a:xfrm>
            <a:off x="3419872" y="1124744"/>
            <a:ext cx="4752528" cy="369332"/>
          </a:xfrm>
          <a:prstGeom prst="rect">
            <a:avLst/>
          </a:prstGeom>
          <a:noFill/>
        </p:spPr>
        <p:txBody>
          <a:bodyPr wrap="square" rtlCol="0">
            <a:spAutoFit/>
          </a:bodyPr>
          <a:lstStyle/>
          <a:p>
            <a:r>
              <a:rPr lang="fr-CA" dirty="0" smtClean="0">
                <a:solidFill>
                  <a:schemeClr val="accent2"/>
                </a:solidFill>
              </a:rPr>
              <a:t>Histoire du patient et histoire avec résidence / aidant </a:t>
            </a:r>
            <a:endParaRPr lang="fr-CA" dirty="0">
              <a:solidFill>
                <a:schemeClr val="accent2"/>
              </a:solidFill>
            </a:endParaRPr>
          </a:p>
        </p:txBody>
      </p:sp>
      <p:sp>
        <p:nvSpPr>
          <p:cNvPr id="9" name="TextBox 8"/>
          <p:cNvSpPr txBox="1"/>
          <p:nvPr/>
        </p:nvSpPr>
        <p:spPr>
          <a:xfrm>
            <a:off x="3419872" y="1700808"/>
            <a:ext cx="5328592" cy="369332"/>
          </a:xfrm>
          <a:prstGeom prst="rect">
            <a:avLst/>
          </a:prstGeom>
          <a:noFill/>
        </p:spPr>
        <p:txBody>
          <a:bodyPr wrap="square" rtlCol="0">
            <a:spAutoFit/>
          </a:bodyPr>
          <a:lstStyle/>
          <a:p>
            <a:r>
              <a:rPr lang="fr-CA" dirty="0" smtClean="0">
                <a:solidFill>
                  <a:schemeClr val="accent2"/>
                </a:solidFill>
              </a:rPr>
              <a:t>Milieu de vie – résidence ? Support familial? </a:t>
            </a:r>
            <a:r>
              <a:rPr lang="fr-CA" dirty="0" err="1" smtClean="0">
                <a:solidFill>
                  <a:schemeClr val="accent2"/>
                </a:solidFill>
              </a:rPr>
              <a:t>Hospit</a:t>
            </a:r>
            <a:r>
              <a:rPr lang="fr-CA" dirty="0" smtClean="0">
                <a:solidFill>
                  <a:schemeClr val="accent2"/>
                </a:solidFill>
              </a:rPr>
              <a:t> récente?  </a:t>
            </a:r>
            <a:endParaRPr lang="fr-CA" dirty="0">
              <a:solidFill>
                <a:schemeClr val="accent2"/>
              </a:solidFill>
            </a:endParaRPr>
          </a:p>
        </p:txBody>
      </p:sp>
      <p:sp>
        <p:nvSpPr>
          <p:cNvPr id="10" name="TextBox 9"/>
          <p:cNvSpPr txBox="1"/>
          <p:nvPr/>
        </p:nvSpPr>
        <p:spPr>
          <a:xfrm>
            <a:off x="4716016" y="2708920"/>
            <a:ext cx="4752528" cy="369332"/>
          </a:xfrm>
          <a:prstGeom prst="rect">
            <a:avLst/>
          </a:prstGeom>
          <a:noFill/>
        </p:spPr>
        <p:txBody>
          <a:bodyPr wrap="square" rtlCol="0">
            <a:spAutoFit/>
          </a:bodyPr>
          <a:lstStyle/>
          <a:p>
            <a:r>
              <a:rPr lang="fr-CA" dirty="0" smtClean="0">
                <a:solidFill>
                  <a:schemeClr val="accent2"/>
                </a:solidFill>
              </a:rPr>
              <a:t>Médication, changement </a:t>
            </a:r>
            <a:r>
              <a:rPr lang="fr-CA" dirty="0" err="1" smtClean="0">
                <a:solidFill>
                  <a:schemeClr val="accent2"/>
                </a:solidFill>
              </a:rPr>
              <a:t>meds</a:t>
            </a:r>
            <a:r>
              <a:rPr lang="fr-CA" dirty="0" smtClean="0">
                <a:solidFill>
                  <a:schemeClr val="accent2"/>
                </a:solidFill>
              </a:rPr>
              <a:t>, selles / urine? </a:t>
            </a:r>
            <a:endParaRPr lang="fr-CA" dirty="0">
              <a:solidFill>
                <a:schemeClr val="accent2"/>
              </a:solidFill>
            </a:endParaRPr>
          </a:p>
        </p:txBody>
      </p:sp>
      <p:sp>
        <p:nvSpPr>
          <p:cNvPr id="11" name="TextBox 10"/>
          <p:cNvSpPr txBox="1"/>
          <p:nvPr/>
        </p:nvSpPr>
        <p:spPr>
          <a:xfrm>
            <a:off x="2195736" y="4293096"/>
            <a:ext cx="7488832" cy="369332"/>
          </a:xfrm>
          <a:prstGeom prst="rect">
            <a:avLst/>
          </a:prstGeom>
          <a:noFill/>
        </p:spPr>
        <p:txBody>
          <a:bodyPr wrap="square" rtlCol="0">
            <a:spAutoFit/>
          </a:bodyPr>
          <a:lstStyle/>
          <a:p>
            <a:r>
              <a:rPr lang="fr-CA" dirty="0" smtClean="0">
                <a:solidFill>
                  <a:schemeClr val="accent2"/>
                </a:solidFill>
              </a:rPr>
              <a:t>Trouble cognitifs, délirium, aide à la marche, mobilité usuelle et chutes ?</a:t>
            </a:r>
            <a:endParaRPr lang="fr-CA" dirty="0">
              <a:solidFill>
                <a:schemeClr val="accent2"/>
              </a:solidFill>
            </a:endParaRPr>
          </a:p>
        </p:txBody>
      </p:sp>
      <p:sp>
        <p:nvSpPr>
          <p:cNvPr id="12" name="TextBox 11"/>
          <p:cNvSpPr txBox="1"/>
          <p:nvPr/>
        </p:nvSpPr>
        <p:spPr>
          <a:xfrm>
            <a:off x="971600" y="6488668"/>
            <a:ext cx="7956376" cy="369332"/>
          </a:xfrm>
          <a:prstGeom prst="rect">
            <a:avLst/>
          </a:prstGeom>
          <a:noFill/>
        </p:spPr>
        <p:txBody>
          <a:bodyPr wrap="square" rtlCol="0">
            <a:spAutoFit/>
          </a:bodyPr>
          <a:lstStyle/>
          <a:p>
            <a:r>
              <a:rPr lang="fr-CA" dirty="0" smtClean="0">
                <a:solidFill>
                  <a:schemeClr val="accent2"/>
                </a:solidFill>
              </a:rPr>
              <a:t>Tête au pied, en passant par le siège (TR, plaie de lit) et évaluation orientation, test de marche </a:t>
            </a:r>
            <a:endParaRPr lang="fr-CA" dirty="0">
              <a:solidFill>
                <a:schemeClr val="accent2"/>
              </a:solidFill>
            </a:endParaRPr>
          </a:p>
        </p:txBody>
      </p:sp>
      <p:sp>
        <p:nvSpPr>
          <p:cNvPr id="13" name="TextBox 12"/>
          <p:cNvSpPr txBox="1"/>
          <p:nvPr/>
        </p:nvSpPr>
        <p:spPr>
          <a:xfrm>
            <a:off x="3059832" y="2276872"/>
            <a:ext cx="4752528" cy="369332"/>
          </a:xfrm>
          <a:prstGeom prst="rect">
            <a:avLst/>
          </a:prstGeom>
          <a:noFill/>
        </p:spPr>
        <p:txBody>
          <a:bodyPr wrap="square" rtlCol="0">
            <a:spAutoFit/>
          </a:bodyPr>
          <a:lstStyle/>
          <a:p>
            <a:r>
              <a:rPr lang="fr-CA" dirty="0" smtClean="0">
                <a:solidFill>
                  <a:schemeClr val="accent2"/>
                </a:solidFill>
              </a:rPr>
              <a:t>Niveau d’assistance usuel requis </a:t>
            </a:r>
            <a:endParaRPr lang="fr-CA" dirty="0">
              <a:solidFill>
                <a:schemeClr val="accent2"/>
              </a:solidFill>
            </a:endParaRPr>
          </a:p>
        </p:txBody>
      </p:sp>
      <p:sp>
        <p:nvSpPr>
          <p:cNvPr id="14" name="TextBox 13"/>
          <p:cNvSpPr txBox="1"/>
          <p:nvPr/>
        </p:nvSpPr>
        <p:spPr>
          <a:xfrm>
            <a:off x="899592" y="3645024"/>
            <a:ext cx="4752528" cy="369332"/>
          </a:xfrm>
          <a:prstGeom prst="rect">
            <a:avLst/>
          </a:prstGeom>
          <a:noFill/>
        </p:spPr>
        <p:txBody>
          <a:bodyPr wrap="square" rtlCol="0">
            <a:spAutoFit/>
          </a:bodyPr>
          <a:lstStyle/>
          <a:p>
            <a:r>
              <a:rPr lang="fr-CA" dirty="0" smtClean="0">
                <a:solidFill>
                  <a:schemeClr val="accent2"/>
                </a:solidFill>
              </a:rPr>
              <a:t>Alimentation, perte de poids, hydratation </a:t>
            </a:r>
            <a:endParaRPr lang="fr-CA" dirty="0">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a:p>
        </p:txBody>
      </p:sp>
      <p:pic>
        <p:nvPicPr>
          <p:cNvPr id="13314" name="Picture 2"/>
          <p:cNvPicPr>
            <a:picLocks noGrp="1" noChangeAspect="1" noChangeArrowheads="1"/>
          </p:cNvPicPr>
          <p:nvPr>
            <p:ph sz="quarter" idx="1"/>
          </p:nvPr>
        </p:nvPicPr>
        <p:blipFill>
          <a:blip r:embed="rId2" cstate="print"/>
          <a:srcRect/>
          <a:stretch>
            <a:fillRect/>
          </a:stretch>
        </p:blipFill>
        <p:spPr bwMode="auto">
          <a:xfrm>
            <a:off x="34466" y="1772816"/>
            <a:ext cx="9539635" cy="3187467"/>
          </a:xfrm>
          <a:prstGeom prst="rect">
            <a:avLst/>
          </a:prstGeom>
          <a:noFill/>
          <a:ln w="9525">
            <a:noFill/>
            <a:miter lim="800000"/>
            <a:headEnd/>
            <a:tailEnd/>
          </a:ln>
        </p:spPr>
      </p:pic>
      <p:sp>
        <p:nvSpPr>
          <p:cNvPr id="5" name="TextBox 4"/>
          <p:cNvSpPr txBox="1"/>
          <p:nvPr/>
        </p:nvSpPr>
        <p:spPr>
          <a:xfrm>
            <a:off x="4932040" y="548680"/>
            <a:ext cx="3600400" cy="1200329"/>
          </a:xfrm>
          <a:prstGeom prst="rect">
            <a:avLst/>
          </a:prstGeom>
          <a:noFill/>
        </p:spPr>
        <p:txBody>
          <a:bodyPr wrap="square" rtlCol="0">
            <a:spAutoFit/>
          </a:bodyPr>
          <a:lstStyle/>
          <a:p>
            <a:r>
              <a:rPr lang="fr-CA" dirty="0" smtClean="0"/>
              <a:t>Code ? Niveau de soins ? Prévenir déconditionnement et délirium per observation (mobiliser, orienter, hydrater) – APPROCHE ADAPTÉE</a:t>
            </a:r>
            <a:endParaRPr lang="fr-CA" dirty="0"/>
          </a:p>
        </p:txBody>
      </p:sp>
      <p:cxnSp>
        <p:nvCxnSpPr>
          <p:cNvPr id="7" name="Straight Arrow Connector 6"/>
          <p:cNvCxnSpPr/>
          <p:nvPr/>
        </p:nvCxnSpPr>
        <p:spPr>
          <a:xfrm flipV="1">
            <a:off x="3923928" y="112474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67944" y="5157192"/>
            <a:ext cx="3600400" cy="923330"/>
          </a:xfrm>
          <a:prstGeom prst="rect">
            <a:avLst/>
          </a:prstGeom>
          <a:noFill/>
        </p:spPr>
        <p:txBody>
          <a:bodyPr wrap="square" rtlCol="0">
            <a:spAutoFit/>
          </a:bodyPr>
          <a:lstStyle/>
          <a:p>
            <a:r>
              <a:rPr lang="fr-CA" dirty="0" smtClean="0"/>
              <a:t>Congé, communication résidence ou aidant naturel, copie de la note et de celles des consultants au MD traitant</a:t>
            </a:r>
            <a:endParaRPr lang="fr-CA" dirty="0"/>
          </a:p>
        </p:txBody>
      </p:sp>
      <p:cxnSp>
        <p:nvCxnSpPr>
          <p:cNvPr id="9" name="Straight Arrow Connector 8"/>
          <p:cNvCxnSpPr/>
          <p:nvPr/>
        </p:nvCxnSpPr>
        <p:spPr>
          <a:xfrm>
            <a:off x="3203848" y="3429000"/>
            <a:ext cx="72008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128792" cy="620688"/>
          </a:xfrm>
        </p:spPr>
        <p:txBody>
          <a:bodyPr>
            <a:normAutofit fontScale="90000"/>
          </a:bodyPr>
          <a:lstStyle/>
          <a:p>
            <a:pPr algn="ctr"/>
            <a:r>
              <a:rPr lang="fr-CA" sz="2400" dirty="0" smtClean="0"/>
              <a:t>ABC de la prise en charge de la personne âgée à l’urgence</a:t>
            </a:r>
            <a:endParaRPr lang="fr-CA" sz="2400" dirty="0"/>
          </a:p>
        </p:txBody>
      </p:sp>
      <p:sp>
        <p:nvSpPr>
          <p:cNvPr id="3" name="Content Placeholder 2"/>
          <p:cNvSpPr>
            <a:spLocks noGrp="1"/>
          </p:cNvSpPr>
          <p:nvPr>
            <p:ph sz="quarter" idx="1"/>
          </p:nvPr>
        </p:nvSpPr>
        <p:spPr>
          <a:xfrm>
            <a:off x="0" y="692696"/>
            <a:ext cx="9396536" cy="6165304"/>
          </a:xfrm>
        </p:spPr>
        <p:txBody>
          <a:bodyPr numCol="2">
            <a:normAutofit fontScale="85000" lnSpcReduction="10000"/>
          </a:bodyPr>
          <a:lstStyle/>
          <a:p>
            <a:pPr>
              <a:buNone/>
            </a:pPr>
            <a:r>
              <a:rPr lang="fr-CA" sz="2000" b="1" u="sng" dirty="0" smtClean="0"/>
              <a:t>Enfant:</a:t>
            </a:r>
          </a:p>
          <a:p>
            <a:pPr lvl="1"/>
            <a:r>
              <a:rPr lang="fr-CA" sz="2000" dirty="0" smtClean="0"/>
              <a:t>Préoccupation parentale</a:t>
            </a:r>
          </a:p>
          <a:p>
            <a:pPr lvl="1"/>
            <a:endParaRPr lang="fr-CA" sz="2000" dirty="0" smtClean="0"/>
          </a:p>
          <a:p>
            <a:pPr lvl="1"/>
            <a:r>
              <a:rPr lang="fr-CA" sz="2000" dirty="0" smtClean="0"/>
              <a:t>Évolution récente / info pertinente</a:t>
            </a:r>
          </a:p>
          <a:p>
            <a:pPr lvl="2"/>
            <a:r>
              <a:rPr lang="fr-CA" dirty="0" smtClean="0"/>
              <a:t>Dépression maternelle, garderie, voyage</a:t>
            </a:r>
          </a:p>
          <a:p>
            <a:pPr lvl="2"/>
            <a:endParaRPr lang="fr-CA" dirty="0" smtClean="0"/>
          </a:p>
          <a:p>
            <a:pPr lvl="1"/>
            <a:r>
              <a:rPr lang="fr-CA" sz="2000" dirty="0" smtClean="0"/>
              <a:t>Nutrition et élimination</a:t>
            </a:r>
          </a:p>
          <a:p>
            <a:pPr lvl="2"/>
            <a:r>
              <a:rPr lang="fr-CA" dirty="0" smtClean="0"/>
              <a:t>Allaitement, alimentation, vit D, </a:t>
            </a:r>
            <a:r>
              <a:rPr lang="fr-CA" dirty="0" err="1" smtClean="0"/>
              <a:t>meds</a:t>
            </a:r>
            <a:r>
              <a:rPr lang="fr-CA" dirty="0" smtClean="0"/>
              <a:t>/produits naturels, mictions / selles</a:t>
            </a:r>
          </a:p>
          <a:p>
            <a:pPr lvl="2">
              <a:buNone/>
            </a:pPr>
            <a:endParaRPr lang="fr-CA" dirty="0" smtClean="0"/>
          </a:p>
          <a:p>
            <a:pPr lvl="1"/>
            <a:r>
              <a:rPr lang="fr-CA" sz="2000" dirty="0" smtClean="0"/>
              <a:t>Développement et comportement</a:t>
            </a:r>
          </a:p>
          <a:p>
            <a:pPr lvl="2"/>
            <a:r>
              <a:rPr lang="fr-CA" dirty="0" smtClean="0"/>
              <a:t>Vision, audition, langage, moteur</a:t>
            </a:r>
          </a:p>
          <a:p>
            <a:pPr lvl="2">
              <a:buNone/>
            </a:pPr>
            <a:endParaRPr lang="fr-CA" dirty="0" smtClean="0"/>
          </a:p>
          <a:p>
            <a:pPr lvl="1"/>
            <a:r>
              <a:rPr lang="fr-CA" sz="2000" dirty="0" smtClean="0"/>
              <a:t>Examen physique complet</a:t>
            </a:r>
          </a:p>
          <a:p>
            <a:pPr lvl="1">
              <a:buNone/>
            </a:pPr>
            <a:endParaRPr lang="fr-CA" sz="2000" dirty="0" smtClean="0"/>
          </a:p>
          <a:p>
            <a:pPr lvl="1"/>
            <a:r>
              <a:rPr lang="fr-CA" sz="2000" dirty="0" smtClean="0"/>
              <a:t>Prévention</a:t>
            </a:r>
          </a:p>
          <a:p>
            <a:pPr lvl="1"/>
            <a:endParaRPr lang="fr-CA" sz="2000" dirty="0" smtClean="0"/>
          </a:p>
          <a:p>
            <a:pPr lvl="1">
              <a:buNone/>
            </a:pPr>
            <a:endParaRPr lang="fr-CA" sz="2000" b="1" u="sng" dirty="0" smtClean="0"/>
          </a:p>
          <a:p>
            <a:pPr lvl="1">
              <a:buNone/>
            </a:pPr>
            <a:endParaRPr lang="fr-CA" sz="2000" b="1" u="sng" dirty="0" smtClean="0"/>
          </a:p>
          <a:p>
            <a:pPr lvl="1">
              <a:buNone/>
            </a:pPr>
            <a:endParaRPr lang="fr-CA" sz="2000" b="1" u="sng" dirty="0" smtClean="0"/>
          </a:p>
          <a:p>
            <a:pPr lvl="1">
              <a:buNone/>
            </a:pPr>
            <a:endParaRPr lang="fr-CA" sz="2000" b="1" u="sng" dirty="0" smtClean="0"/>
          </a:p>
          <a:p>
            <a:pPr lvl="1">
              <a:buNone/>
            </a:pPr>
            <a:r>
              <a:rPr lang="fr-CA" sz="2000" b="1" u="sng" dirty="0" smtClean="0"/>
              <a:t>Personne âgée:</a:t>
            </a:r>
          </a:p>
          <a:p>
            <a:pPr lvl="1"/>
            <a:r>
              <a:rPr lang="fr-CA" sz="2000" dirty="0" smtClean="0"/>
              <a:t>Raison de la visite / histoire collatérale aidant / résidence</a:t>
            </a:r>
          </a:p>
          <a:p>
            <a:pPr lvl="1"/>
            <a:r>
              <a:rPr lang="fr-CA" sz="2000" dirty="0" smtClean="0"/>
              <a:t>Évolution récente / info pertinente</a:t>
            </a:r>
          </a:p>
          <a:p>
            <a:pPr lvl="2"/>
            <a:r>
              <a:rPr lang="fr-CA" sz="1600" dirty="0" smtClean="0"/>
              <a:t>Support aidant, type de résidence, niveau assistance, </a:t>
            </a:r>
            <a:r>
              <a:rPr lang="fr-CA" sz="1600" dirty="0" err="1" smtClean="0"/>
              <a:t>hospit</a:t>
            </a:r>
            <a:r>
              <a:rPr lang="fr-CA" sz="1600" dirty="0" smtClean="0"/>
              <a:t> récente ? Changements récents ?</a:t>
            </a:r>
          </a:p>
          <a:p>
            <a:pPr lvl="2"/>
            <a:endParaRPr lang="fr-CA" sz="1600" dirty="0" smtClean="0"/>
          </a:p>
          <a:p>
            <a:pPr lvl="1"/>
            <a:r>
              <a:rPr lang="fr-CA" dirty="0" smtClean="0"/>
              <a:t>Nutrition et élimination</a:t>
            </a:r>
          </a:p>
          <a:p>
            <a:pPr lvl="2"/>
            <a:r>
              <a:rPr lang="fr-CA" dirty="0" smtClean="0"/>
              <a:t>Alimentation, </a:t>
            </a:r>
            <a:r>
              <a:rPr lang="fr-CA" b="1" dirty="0" smtClean="0"/>
              <a:t>révision  </a:t>
            </a:r>
            <a:r>
              <a:rPr lang="fr-CA" b="1" dirty="0" err="1" smtClean="0"/>
              <a:t>meds</a:t>
            </a:r>
            <a:r>
              <a:rPr lang="fr-CA" dirty="0" smtClean="0"/>
              <a:t>, </a:t>
            </a:r>
            <a:r>
              <a:rPr lang="fr-CA" b="1" dirty="0" smtClean="0"/>
              <a:t>changements </a:t>
            </a:r>
            <a:r>
              <a:rPr lang="fr-CA" b="1" dirty="0" err="1" smtClean="0"/>
              <a:t>meds</a:t>
            </a:r>
            <a:r>
              <a:rPr lang="fr-CA" b="1" dirty="0" smtClean="0"/>
              <a:t> récents</a:t>
            </a:r>
            <a:r>
              <a:rPr lang="fr-CA" dirty="0" smtClean="0"/>
              <a:t>, selles et mictions</a:t>
            </a:r>
          </a:p>
          <a:p>
            <a:pPr lvl="1"/>
            <a:r>
              <a:rPr lang="fr-CA" dirty="0" smtClean="0"/>
              <a:t>Cognition, comportement et mobilité</a:t>
            </a:r>
          </a:p>
          <a:p>
            <a:pPr lvl="2"/>
            <a:r>
              <a:rPr lang="fr-CA" dirty="0" smtClean="0"/>
              <a:t>Vision, audition, délirium ? Mobilité usuelle / aide à la marche, </a:t>
            </a:r>
            <a:r>
              <a:rPr lang="fr-CA" dirty="0" err="1" smtClean="0"/>
              <a:t>hx</a:t>
            </a:r>
            <a:r>
              <a:rPr lang="fr-CA" dirty="0" smtClean="0"/>
              <a:t> chutes?</a:t>
            </a:r>
          </a:p>
          <a:p>
            <a:pPr lvl="2"/>
            <a:endParaRPr lang="fr-CA" dirty="0" smtClean="0"/>
          </a:p>
          <a:p>
            <a:pPr lvl="1"/>
            <a:r>
              <a:rPr lang="fr-CA" dirty="0" smtClean="0"/>
              <a:t>Examen physique complet </a:t>
            </a:r>
          </a:p>
          <a:p>
            <a:pPr lvl="3"/>
            <a:r>
              <a:rPr lang="fr-CA" dirty="0" smtClean="0"/>
              <a:t>statut hydratation, examen siège +/- TR, test mobilité</a:t>
            </a:r>
          </a:p>
          <a:p>
            <a:pPr lvl="1"/>
            <a:r>
              <a:rPr lang="fr-CA" dirty="0" smtClean="0"/>
              <a:t>Approche adaptée (prévention)</a:t>
            </a:r>
          </a:p>
          <a:p>
            <a:pPr lvl="2"/>
            <a:r>
              <a:rPr lang="fr-CA" dirty="0" smtClean="0"/>
              <a:t>Niveau de soins, identification risque de délirium et </a:t>
            </a:r>
            <a:r>
              <a:rPr lang="fr-CA" dirty="0" err="1" smtClean="0"/>
              <a:t>sx</a:t>
            </a:r>
            <a:r>
              <a:rPr lang="fr-CA" dirty="0" smtClean="0"/>
              <a:t> immobilisation</a:t>
            </a:r>
          </a:p>
          <a:p>
            <a:pPr lvl="2"/>
            <a:endParaRPr lang="fr-CA" dirty="0" smtClean="0"/>
          </a:p>
          <a:p>
            <a:pPr lvl="1">
              <a:buNone/>
            </a:pPr>
            <a:endParaRPr lang="fr-CA"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APPROCHE gériatrique adaptée -  c’est aussi savoir jusqu’où investiguer…</a:t>
            </a:r>
            <a:endParaRPr lang="fr-CA" dirty="0"/>
          </a:p>
        </p:txBody>
      </p:sp>
      <p:sp>
        <p:nvSpPr>
          <p:cNvPr id="3" name="Content Placeholder 2"/>
          <p:cNvSpPr>
            <a:spLocks noGrp="1"/>
          </p:cNvSpPr>
          <p:nvPr>
            <p:ph sz="quarter" idx="1"/>
          </p:nvPr>
        </p:nvSpPr>
        <p:spPr/>
        <p:txBody>
          <a:bodyPr/>
          <a:lstStyle/>
          <a:p>
            <a:r>
              <a:rPr lang="fr-CA" dirty="0" smtClean="0"/>
              <a:t>Définir le problème actif</a:t>
            </a:r>
          </a:p>
          <a:p>
            <a:r>
              <a:rPr lang="fr-CA" dirty="0" smtClean="0"/>
              <a:t>Le niveau de soins</a:t>
            </a:r>
          </a:p>
          <a:p>
            <a:r>
              <a:rPr lang="fr-CA" dirty="0" smtClean="0"/>
              <a:t>Les attentes du patient et des aidants</a:t>
            </a:r>
          </a:p>
          <a:p>
            <a:r>
              <a:rPr lang="fr-CA" dirty="0" smtClean="0"/>
              <a:t>Les objectifs de soins</a:t>
            </a:r>
          </a:p>
          <a:p>
            <a:r>
              <a:rPr lang="fr-CA" dirty="0" smtClean="0"/>
              <a:t>Les moyens à envisager par rapport aux investigations et au traitement</a:t>
            </a:r>
          </a:p>
          <a:p>
            <a:endParaRPr lang="fr-CA" dirty="0" smtClean="0"/>
          </a:p>
          <a:p>
            <a:r>
              <a:rPr lang="fr-CA" b="1" dirty="0" smtClean="0"/>
              <a:t>Limiter les examens à ce qui est conforme aux objectifs et au niveau de soins</a:t>
            </a:r>
            <a:endParaRPr lang="fr-CA"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Toujours complexe et « time </a:t>
            </a:r>
            <a:r>
              <a:rPr lang="fr-CA" dirty="0" err="1" smtClean="0"/>
              <a:t>consuming</a:t>
            </a:r>
            <a:r>
              <a:rPr lang="fr-CA" dirty="0" smtClean="0"/>
              <a:t> » ? </a:t>
            </a:r>
            <a:endParaRPr lang="fr-CA" dirty="0"/>
          </a:p>
        </p:txBody>
      </p:sp>
      <p:sp>
        <p:nvSpPr>
          <p:cNvPr id="3" name="Content Placeholder 2"/>
          <p:cNvSpPr>
            <a:spLocks noGrp="1"/>
          </p:cNvSpPr>
          <p:nvPr>
            <p:ph sz="quarter" idx="1"/>
          </p:nvPr>
        </p:nvSpPr>
        <p:spPr/>
        <p:txBody>
          <a:bodyPr/>
          <a:lstStyle/>
          <a:p>
            <a:r>
              <a:rPr lang="fr-CA" dirty="0" smtClean="0"/>
              <a:t>A-t-on besoin d’aide pour faire un cueillette adéquate des informations pertinentes ?</a:t>
            </a:r>
          </a:p>
          <a:p>
            <a:r>
              <a:rPr lang="fr-CA" dirty="0" smtClean="0"/>
              <a:t>Approche d’équipe ?</a:t>
            </a:r>
            <a:endParaRPr lang="fr-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Interdisciplinarité</a:t>
            </a:r>
            <a:endParaRPr lang="fr-CA" dirty="0"/>
          </a:p>
        </p:txBody>
      </p:sp>
      <p:sp>
        <p:nvSpPr>
          <p:cNvPr id="3" name="Content Placeholder 2"/>
          <p:cNvSpPr>
            <a:spLocks noGrp="1"/>
          </p:cNvSpPr>
          <p:nvPr>
            <p:ph sz="quarter" idx="1"/>
          </p:nvPr>
        </p:nvSpPr>
        <p:spPr>
          <a:xfrm>
            <a:off x="914400" y="1447800"/>
            <a:ext cx="8050088" cy="4861520"/>
          </a:xfrm>
        </p:spPr>
        <p:txBody>
          <a:bodyPr>
            <a:normAutofit fontScale="92500" lnSpcReduction="10000"/>
          </a:bodyPr>
          <a:lstStyle/>
          <a:p>
            <a:r>
              <a:rPr lang="fr-CA" dirty="0" smtClean="0"/>
              <a:t>Développer des mécanismes de communications avec les principales résidences affilées à votre urgence (sauver du temps / meilleure efficacité / identification des besoins)</a:t>
            </a:r>
          </a:p>
          <a:p>
            <a:r>
              <a:rPr lang="fr-CA" dirty="0" smtClean="0"/>
              <a:t>Impliquer tout le personnel dans l’identification des patients à risque et prévention</a:t>
            </a:r>
          </a:p>
          <a:p>
            <a:r>
              <a:rPr lang="fr-CA" dirty="0" smtClean="0"/>
              <a:t>Infirmière à vocation gériatrique à l’urgence qui assurera la coordination, évaluation  besoins / pré-requis au congé et planifiera filet de sécurité en externe avec le CLSC ou autre (copie du dossier ou lien avec MD traitant)</a:t>
            </a:r>
          </a:p>
          <a:p>
            <a:r>
              <a:rPr lang="fr-CA" dirty="0" smtClean="0"/>
              <a:t>Utiliser les services gériatriques de votre réseau pour assurer la continuité et le suivi des soins</a:t>
            </a:r>
          </a:p>
          <a:p>
            <a:r>
              <a:rPr lang="fr-CA" dirty="0" smtClean="0"/>
              <a:t>Impliquer le pharmacien tôt dans la visite d’une personne âgée vulnérable qui consulte à l’urgence</a:t>
            </a:r>
          </a:p>
          <a:p>
            <a:endParaRPr lang="fr-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772400" cy="1143000"/>
          </a:xfrm>
        </p:spPr>
        <p:txBody>
          <a:bodyPr>
            <a:normAutofit fontScale="90000"/>
          </a:bodyPr>
          <a:lstStyle/>
          <a:p>
            <a:r>
              <a:rPr lang="fr-CA" b="1" dirty="0" smtClean="0"/>
              <a:t>QUESTIONNAIRE suggéré  À L’ARRIVÉE à l’urgence  pour patient âgé à risque</a:t>
            </a:r>
            <a:br>
              <a:rPr lang="fr-CA" b="1" dirty="0" smtClean="0"/>
            </a:br>
            <a:r>
              <a:rPr lang="fr-CA" b="1" dirty="0" smtClean="0"/>
              <a:t>(par infirmière ou liaison gériatrique)</a:t>
            </a:r>
            <a:br>
              <a:rPr lang="fr-CA" b="1" dirty="0" smtClean="0"/>
            </a:br>
            <a:endParaRPr lang="fr-CA" dirty="0"/>
          </a:p>
        </p:txBody>
      </p:sp>
      <p:sp>
        <p:nvSpPr>
          <p:cNvPr id="3" name="Content Placeholder 2"/>
          <p:cNvSpPr>
            <a:spLocks noGrp="1"/>
          </p:cNvSpPr>
          <p:nvPr>
            <p:ph sz="quarter" idx="1"/>
          </p:nvPr>
        </p:nvSpPr>
        <p:spPr>
          <a:xfrm>
            <a:off x="395536" y="1924472"/>
            <a:ext cx="7772400" cy="4933528"/>
          </a:xfrm>
        </p:spPr>
        <p:txBody>
          <a:bodyPr>
            <a:normAutofit fontScale="85000" lnSpcReduction="20000"/>
          </a:bodyPr>
          <a:lstStyle/>
          <a:p>
            <a:r>
              <a:rPr lang="fr-CA" dirty="0" smtClean="0"/>
              <a:t>Usage de prothèses auditives, visuelles et dentaires</a:t>
            </a:r>
          </a:p>
          <a:p>
            <a:r>
              <a:rPr lang="fr-CA" dirty="0" smtClean="0"/>
              <a:t>Orientation dans le temps et l’espace</a:t>
            </a:r>
          </a:p>
          <a:p>
            <a:r>
              <a:rPr lang="fr-CA" dirty="0" smtClean="0"/>
              <a:t>État cognitif, psychologique et fonctionnel (AVQ-AVD) et mobilité de base</a:t>
            </a:r>
          </a:p>
          <a:p>
            <a:r>
              <a:rPr lang="fr-CA" dirty="0" smtClean="0"/>
              <a:t>Habitudes de vie (incluant l’alimentation) en lien avec AVQ-AVD</a:t>
            </a:r>
          </a:p>
          <a:p>
            <a:r>
              <a:rPr lang="fr-CA" dirty="0" smtClean="0"/>
              <a:t>Changement récent du niveau d’autonomie fonctionnelle</a:t>
            </a:r>
          </a:p>
          <a:p>
            <a:r>
              <a:rPr lang="fr-CA" dirty="0" smtClean="0"/>
              <a:t>Milieu de vie</a:t>
            </a:r>
          </a:p>
          <a:p>
            <a:r>
              <a:rPr lang="fr-CA" dirty="0" smtClean="0"/>
              <a:t>Réseau social</a:t>
            </a:r>
          </a:p>
          <a:p>
            <a:r>
              <a:rPr lang="fr-CA" dirty="0" smtClean="0"/>
              <a:t>Profil médicamenteux exact, dont l’usage de sédatifs-hypnotiques à domicile</a:t>
            </a:r>
          </a:p>
          <a:p>
            <a:r>
              <a:rPr lang="fr-CA" dirty="0" smtClean="0"/>
              <a:t>Chute durant les 6 derniers mois</a:t>
            </a:r>
          </a:p>
          <a:p>
            <a:r>
              <a:rPr lang="fr-CA" dirty="0" smtClean="0"/>
              <a:t>Perte de poids durant les 6 derniers mois</a:t>
            </a:r>
          </a:p>
          <a:p>
            <a:r>
              <a:rPr lang="fr-CA" dirty="0" smtClean="0"/>
              <a:t>Confirmation de la validité des renseignements recueillis à l’entrevue, auprès d’un proche aidant</a:t>
            </a:r>
            <a:endParaRPr lang="fr-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Personnel infirmier qui dépiste les troubles cognitifs à l’urgence ?</a:t>
            </a:r>
            <a:endParaRPr lang="fr-CA"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39552" y="1278491"/>
            <a:ext cx="7452821" cy="533783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71600" y="260648"/>
            <a:ext cx="7690048" cy="3277344"/>
          </a:xfrm>
        </p:spPr>
        <p:txBody>
          <a:bodyPr/>
          <a:lstStyle/>
          <a:p>
            <a:r>
              <a:rPr lang="fr-CA" dirty="0" smtClean="0"/>
              <a:t>Femme de 53 ans chute sur la glace en bas de ses marches extérieures.  Fracture du péroné distal non-déplacée. Pas d’autres plaintes.</a:t>
            </a:r>
          </a:p>
          <a:p>
            <a:r>
              <a:rPr lang="fr-CA" dirty="0" smtClean="0"/>
              <a:t>Femme de 83 ans retrouvée par préposé au sol dans sa salle de bain, la nuit.  Fracture du péroné distal peu déplacé.  Pas d’autres plaintes. </a:t>
            </a:r>
          </a:p>
          <a:p>
            <a:pPr>
              <a:buNone/>
            </a:pPr>
            <a:endParaRPr lang="fr-CA" dirty="0" smtClean="0"/>
          </a:p>
          <a:p>
            <a:pPr>
              <a:buNone/>
            </a:pPr>
            <a:endParaRPr lang="fr-CA" dirty="0" smtClean="0"/>
          </a:p>
          <a:p>
            <a:pPr>
              <a:buNone/>
            </a:pPr>
            <a:endParaRPr lang="fr-CA" dirty="0"/>
          </a:p>
        </p:txBody>
      </p:sp>
      <p:pic>
        <p:nvPicPr>
          <p:cNvPr id="1030" name="Picture 6"/>
          <p:cNvPicPr>
            <a:picLocks noChangeAspect="1" noChangeArrowheads="1"/>
          </p:cNvPicPr>
          <p:nvPr/>
        </p:nvPicPr>
        <p:blipFill>
          <a:blip r:embed="rId3" cstate="print"/>
          <a:srcRect/>
          <a:stretch>
            <a:fillRect/>
          </a:stretch>
        </p:blipFill>
        <p:spPr bwMode="auto">
          <a:xfrm>
            <a:off x="611560" y="2771775"/>
            <a:ext cx="6210300" cy="4086225"/>
          </a:xfrm>
          <a:prstGeom prst="rect">
            <a:avLst/>
          </a:prstGeom>
          <a:noFill/>
          <a:ln w="9525">
            <a:noFill/>
            <a:miter lim="800000"/>
            <a:headEnd/>
            <a:tailEnd/>
          </a:ln>
        </p:spPr>
      </p:pic>
      <p:sp>
        <p:nvSpPr>
          <p:cNvPr id="9" name="TextBox 8"/>
          <p:cNvSpPr txBox="1"/>
          <p:nvPr/>
        </p:nvSpPr>
        <p:spPr>
          <a:xfrm>
            <a:off x="7487816" y="4077072"/>
            <a:ext cx="1656184" cy="707886"/>
          </a:xfrm>
          <a:prstGeom prst="rect">
            <a:avLst/>
          </a:prstGeom>
          <a:noFill/>
        </p:spPr>
        <p:txBody>
          <a:bodyPr wrap="square" rtlCol="0">
            <a:spAutoFit/>
          </a:bodyPr>
          <a:lstStyle/>
          <a:p>
            <a:r>
              <a:rPr lang="fr-CA" sz="2000" dirty="0" smtClean="0"/>
              <a:t>Trouver les différences ?</a:t>
            </a:r>
            <a:endParaRPr lang="fr-CA" sz="2000" dirty="0"/>
          </a:p>
        </p:txBody>
      </p:sp>
      <p:sp>
        <p:nvSpPr>
          <p:cNvPr id="10" name="Right Brace 9"/>
          <p:cNvSpPr/>
          <p:nvPr/>
        </p:nvSpPr>
        <p:spPr>
          <a:xfrm>
            <a:off x="7020272" y="2780928"/>
            <a:ext cx="288032" cy="34563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sz="quarter" idx="1"/>
          </p:nvPr>
        </p:nvSpPr>
        <p:spPr/>
        <p:txBody>
          <a:bodyPr/>
          <a:lstStyle/>
          <a:p>
            <a:endParaRPr lang="fr-CA"/>
          </a:p>
        </p:txBody>
      </p:sp>
      <p:pic>
        <p:nvPicPr>
          <p:cNvPr id="3074" name="Picture 2"/>
          <p:cNvPicPr>
            <a:picLocks noChangeAspect="1" noChangeArrowheads="1"/>
          </p:cNvPicPr>
          <p:nvPr/>
        </p:nvPicPr>
        <p:blipFill>
          <a:blip r:embed="rId3" cstate="print"/>
          <a:srcRect/>
          <a:stretch>
            <a:fillRect/>
          </a:stretch>
        </p:blipFill>
        <p:spPr bwMode="auto">
          <a:xfrm>
            <a:off x="0" y="0"/>
            <a:ext cx="9983788" cy="65151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863080" y="6532439"/>
            <a:ext cx="8280920" cy="651121"/>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6660232" y="5085184"/>
            <a:ext cx="321945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Rappel -  mesures simples pendant le séjour à la salle d’urgence</a:t>
            </a:r>
            <a:endParaRPr lang="fr-CA" dirty="0"/>
          </a:p>
        </p:txBody>
      </p:sp>
      <p:sp>
        <p:nvSpPr>
          <p:cNvPr id="3" name="Content Placeholder 2"/>
          <p:cNvSpPr>
            <a:spLocks noGrp="1"/>
          </p:cNvSpPr>
          <p:nvPr>
            <p:ph sz="quarter" idx="1"/>
          </p:nvPr>
        </p:nvSpPr>
        <p:spPr>
          <a:xfrm>
            <a:off x="467544" y="1447800"/>
            <a:ext cx="8219256" cy="5077544"/>
          </a:xfrm>
        </p:spPr>
        <p:txBody>
          <a:bodyPr>
            <a:normAutofit fontScale="85000" lnSpcReduction="10000"/>
          </a:bodyPr>
          <a:lstStyle/>
          <a:p>
            <a:r>
              <a:rPr lang="fr-CA" dirty="0" err="1" smtClean="0"/>
              <a:t>Represcrire</a:t>
            </a:r>
            <a:r>
              <a:rPr lang="fr-CA" dirty="0" smtClean="0"/>
              <a:t> </a:t>
            </a:r>
            <a:r>
              <a:rPr lang="fr-CA" b="1" u="sng" dirty="0" smtClean="0"/>
              <a:t>rapidement</a:t>
            </a:r>
            <a:r>
              <a:rPr lang="fr-CA" dirty="0" smtClean="0"/>
              <a:t> médication usuelle à l’aide du profil ou DSQ</a:t>
            </a:r>
          </a:p>
          <a:p>
            <a:r>
              <a:rPr lang="fr-CA" dirty="0" smtClean="0"/>
              <a:t>Limiter sonde et culotte d’incontinence – laisser patient circuler aux toilettes, accessoires de marche à proximité</a:t>
            </a:r>
          </a:p>
          <a:p>
            <a:r>
              <a:rPr lang="fr-CA" b="1" dirty="0" smtClean="0"/>
              <a:t>Favoriser sommeil </a:t>
            </a:r>
            <a:r>
              <a:rPr lang="fr-CA" dirty="0" smtClean="0"/>
              <a:t>– réserver espace / civières plus en retrait pour les patients âgés plus à risque de délirium</a:t>
            </a:r>
          </a:p>
          <a:p>
            <a:r>
              <a:rPr lang="fr-CA" dirty="0" smtClean="0"/>
              <a:t>Limiter les « jeûnes » qui devraient être l’exception plutôt que la règle – </a:t>
            </a:r>
            <a:r>
              <a:rPr lang="fr-CA" b="1" dirty="0" smtClean="0"/>
              <a:t>diète au goût </a:t>
            </a:r>
            <a:r>
              <a:rPr lang="fr-CA" dirty="0" smtClean="0"/>
              <a:t>pour nos aînés, avec pichet d’eau chevet </a:t>
            </a:r>
          </a:p>
          <a:p>
            <a:r>
              <a:rPr lang="fr-CA" b="1" dirty="0" smtClean="0"/>
              <a:t>Asseoir </a:t>
            </a:r>
            <a:r>
              <a:rPr lang="fr-CA" dirty="0" smtClean="0"/>
              <a:t>les patients plus fragiles et âgés dans un fauteuil le jour, en attendant le résultat de leur examens</a:t>
            </a:r>
          </a:p>
          <a:p>
            <a:r>
              <a:rPr lang="fr-CA" b="1" dirty="0" smtClean="0"/>
              <a:t>Impliquer proche-aidant</a:t>
            </a:r>
            <a:r>
              <a:rPr lang="fr-CA" dirty="0" smtClean="0"/>
              <a:t> au chevet pour les patients avec trouble cognitifs ou avec ATCD délirium</a:t>
            </a:r>
          </a:p>
          <a:p>
            <a:r>
              <a:rPr lang="fr-CA" dirty="0" smtClean="0"/>
              <a:t>Éviter </a:t>
            </a:r>
            <a:r>
              <a:rPr lang="fr-CA" b="1" dirty="0" smtClean="0"/>
              <a:t>médicaments inappropriés </a:t>
            </a:r>
            <a:r>
              <a:rPr lang="fr-CA" dirty="0" smtClean="0"/>
              <a:t>chez la personne âgée (critères de BEERS, attention aux </a:t>
            </a:r>
            <a:r>
              <a:rPr lang="fr-CA" dirty="0" err="1" smtClean="0"/>
              <a:t>ixs</a:t>
            </a:r>
            <a:r>
              <a:rPr lang="fr-CA" dirty="0" smtClean="0"/>
              <a:t>, à la cascade médicamenteuse et clairance rénale)</a:t>
            </a:r>
          </a:p>
          <a:p>
            <a:r>
              <a:rPr lang="fr-CA" dirty="0" smtClean="0"/>
              <a:t>Visites plus fréquentes du personnel pour informer, orienter et rassurer</a:t>
            </a:r>
            <a:endParaRPr lang="fr-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Rôle de leader </a:t>
            </a:r>
            <a:endParaRPr lang="fr-CA" dirty="0"/>
          </a:p>
        </p:txBody>
      </p:sp>
      <p:sp>
        <p:nvSpPr>
          <p:cNvPr id="3" name="Content Placeholder 2"/>
          <p:cNvSpPr>
            <a:spLocks noGrp="1"/>
          </p:cNvSpPr>
          <p:nvPr>
            <p:ph sz="quarter" idx="1"/>
          </p:nvPr>
        </p:nvSpPr>
        <p:spPr/>
        <p:txBody>
          <a:bodyPr/>
          <a:lstStyle/>
          <a:p>
            <a:r>
              <a:rPr lang="fr-CA" dirty="0" smtClean="0"/>
              <a:t>Le vieillissement de la population est NOTRE RÉALITÉ</a:t>
            </a:r>
          </a:p>
          <a:p>
            <a:r>
              <a:rPr lang="fr-CA" dirty="0" smtClean="0"/>
              <a:t>NOUS DEVONS être le MOTEUR de changements pour le virage ADAPTÉ dans nos urgences</a:t>
            </a:r>
          </a:p>
          <a:p>
            <a:r>
              <a:rPr lang="fr-CA" dirty="0" smtClean="0"/>
              <a:t>Être conscient de notre responsabilité face aux coûts des hospitalisations</a:t>
            </a:r>
          </a:p>
          <a:p>
            <a:r>
              <a:rPr lang="fr-CA" dirty="0" smtClean="0"/>
              <a:t>L’approche adaptée à la personne âgée est une affaire d’équipe</a:t>
            </a:r>
            <a:endParaRPr lang="fr-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RÉSUMÉ</a:t>
            </a:r>
            <a:endParaRPr lang="fr-CA" dirty="0"/>
          </a:p>
        </p:txBody>
      </p:sp>
      <p:sp>
        <p:nvSpPr>
          <p:cNvPr id="3" name="Content Placeholder 2"/>
          <p:cNvSpPr>
            <a:spLocks noGrp="1"/>
          </p:cNvSpPr>
          <p:nvPr>
            <p:ph sz="quarter" idx="1"/>
          </p:nvPr>
        </p:nvSpPr>
        <p:spPr>
          <a:xfrm>
            <a:off x="395536" y="1412776"/>
            <a:ext cx="8748464" cy="5256584"/>
          </a:xfrm>
        </p:spPr>
        <p:txBody>
          <a:bodyPr>
            <a:normAutofit fontScale="92500" lnSpcReduction="10000"/>
          </a:bodyPr>
          <a:lstStyle/>
          <a:p>
            <a:r>
              <a:rPr lang="fr-CA" dirty="0" smtClean="0"/>
              <a:t>Reconnaître la personne âgée à risque, concept de l’âge corrigé</a:t>
            </a:r>
          </a:p>
          <a:p>
            <a:r>
              <a:rPr lang="fr-CA" dirty="0" smtClean="0"/>
              <a:t>Prioriser ce patient et adapter l’évaluation plus complète</a:t>
            </a:r>
          </a:p>
          <a:p>
            <a:pPr lvl="1"/>
            <a:r>
              <a:rPr lang="fr-CA" dirty="0" smtClean="0"/>
              <a:t>Signes vitaux gériatriques AINÉES</a:t>
            </a:r>
          </a:p>
          <a:p>
            <a:pPr lvl="1"/>
            <a:r>
              <a:rPr lang="fr-CA" dirty="0" smtClean="0"/>
              <a:t>ABC des soins adaptés à la personne âgée à l’urgence</a:t>
            </a:r>
          </a:p>
          <a:p>
            <a:r>
              <a:rPr lang="fr-CA" dirty="0" smtClean="0"/>
              <a:t>Prévenir le délirium, le syndrome d’immobilisation et les effets indésirables médicamenteux à l’aide de mesures souvent simples et efficaces</a:t>
            </a:r>
          </a:p>
          <a:p>
            <a:r>
              <a:rPr lang="fr-CA" dirty="0" smtClean="0"/>
              <a:t>Adopter une approche de partenariat avec le patient, ses proches et tous les intervenants du milieu (travail interdisciplinaire)</a:t>
            </a:r>
          </a:p>
          <a:p>
            <a:r>
              <a:rPr lang="fr-CA" dirty="0" smtClean="0"/>
              <a:t>Planifier de façon optimale le congé en organisant suivi en externe, avec le médecin ou notre réseau gériatrique existant</a:t>
            </a:r>
          </a:p>
          <a:p>
            <a:r>
              <a:rPr lang="fr-CA" dirty="0" smtClean="0"/>
              <a:t>Communiquer au patient et aux proches le plan de traitement et le suivi à venir</a:t>
            </a:r>
          </a:p>
          <a:p>
            <a:pPr lvl="1">
              <a:buNone/>
            </a:pPr>
            <a:endParaRPr lang="fr-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Bibliographie</a:t>
            </a:r>
            <a:endParaRPr lang="fr-CA" dirty="0"/>
          </a:p>
        </p:txBody>
      </p:sp>
      <p:sp>
        <p:nvSpPr>
          <p:cNvPr id="3" name="Content Placeholder 2"/>
          <p:cNvSpPr>
            <a:spLocks noGrp="1"/>
          </p:cNvSpPr>
          <p:nvPr>
            <p:ph sz="quarter" idx="1"/>
          </p:nvPr>
        </p:nvSpPr>
        <p:spPr/>
        <p:txBody>
          <a:bodyPr>
            <a:normAutofit fontScale="62500" lnSpcReduction="20000"/>
          </a:bodyPr>
          <a:lstStyle/>
          <a:p>
            <a:r>
              <a:rPr lang="fr-CA" dirty="0" err="1" smtClean="0"/>
              <a:t>Kergoat</a:t>
            </a:r>
            <a:r>
              <a:rPr lang="fr-CA" dirty="0" smtClean="0"/>
              <a:t>, Marie-Jeanne et al. Approche adaptée à la personne âgée en milieu hospitalier - Cadre de référence. Édition: </a:t>
            </a:r>
            <a:r>
              <a:rPr lang="fr-CA" b="1" dirty="0" smtClean="0"/>
              <a:t>La Direction des communications du ministère de la Santé et des Services sociaux du Québec 2011. </a:t>
            </a:r>
            <a:r>
              <a:rPr lang="fr-CA" b="1" dirty="0" smtClean="0">
                <a:hlinkClick r:id="rId2"/>
              </a:rPr>
              <a:t>http://msssa4.msss.gouv.qc.ca/fr/document/publication.nsf/fb143c75e0c27b69852566aa0064b01c/4b25b2aba4f5c7768525783000584c27?OpenDocument&amp;Highlight=0,adapt%C3%A9e</a:t>
            </a:r>
            <a:endParaRPr lang="fr-CA" b="1" dirty="0" smtClean="0"/>
          </a:p>
          <a:p>
            <a:r>
              <a:rPr lang="fr-CA" dirty="0" smtClean="0"/>
              <a:t>Michel </a:t>
            </a:r>
            <a:r>
              <a:rPr lang="fr-CA" dirty="0" err="1" smtClean="0"/>
              <a:t>Dongois</a:t>
            </a:r>
            <a:r>
              <a:rPr lang="fr-CA" dirty="0" smtClean="0"/>
              <a:t>, Projet </a:t>
            </a:r>
            <a:r>
              <a:rPr lang="fr-CA" dirty="0" err="1" smtClean="0"/>
              <a:t>Optimah</a:t>
            </a:r>
            <a:r>
              <a:rPr lang="fr-CA" dirty="0" smtClean="0"/>
              <a:t> du CHUM – Mieux adapter les soins aux aînés, depuis l’urgence jusqu’aux unités de soins, L’actualité médicale, 19 </a:t>
            </a:r>
            <a:r>
              <a:rPr lang="fr-CA" dirty="0" err="1" smtClean="0"/>
              <a:t>ajnvier</a:t>
            </a:r>
            <a:r>
              <a:rPr lang="fr-CA" dirty="0" smtClean="0"/>
              <a:t> 2011, page 10. </a:t>
            </a:r>
            <a:endParaRPr lang="fr-CA" b="1" dirty="0" smtClean="0"/>
          </a:p>
          <a:p>
            <a:r>
              <a:rPr lang="fr-CA" dirty="0" smtClean="0"/>
              <a:t>Kathleen Quinn  et al. </a:t>
            </a:r>
            <a:r>
              <a:rPr lang="en-US" dirty="0" smtClean="0"/>
              <a:t>Common Diagnoses and Outcomes in Elderly Patients Who Present to the Emergency Department with </a:t>
            </a:r>
            <a:r>
              <a:rPr lang="fr-CA" dirty="0" smtClean="0"/>
              <a:t>Non-</a:t>
            </a:r>
            <a:r>
              <a:rPr lang="fr-CA" dirty="0" err="1" smtClean="0"/>
              <a:t>Specific</a:t>
            </a:r>
            <a:r>
              <a:rPr lang="fr-CA" dirty="0" smtClean="0"/>
              <a:t> Complaints. CJEM 2015:1-7 DOI 10.1017/</a:t>
            </a:r>
            <a:r>
              <a:rPr lang="fr-CA" dirty="0" err="1" smtClean="0"/>
              <a:t>cem</a:t>
            </a:r>
            <a:r>
              <a:rPr lang="fr-CA" dirty="0" smtClean="0"/>
              <a:t>.2015.35</a:t>
            </a:r>
          </a:p>
          <a:p>
            <a:r>
              <a:rPr lang="fr-CA" dirty="0" smtClean="0"/>
              <a:t>Melissa N, </a:t>
            </a:r>
            <a:r>
              <a:rPr lang="fr-CA" dirty="0" err="1" smtClean="0"/>
              <a:t>Boltz</a:t>
            </a:r>
            <a:r>
              <a:rPr lang="fr-CA" dirty="0" smtClean="0"/>
              <a:t> et al. Injuries and </a:t>
            </a:r>
            <a:r>
              <a:rPr lang="fr-CA" dirty="0" err="1" smtClean="0"/>
              <a:t>outcomes</a:t>
            </a:r>
            <a:r>
              <a:rPr lang="fr-CA" dirty="0" smtClean="0"/>
              <a:t> </a:t>
            </a:r>
            <a:r>
              <a:rPr lang="fr-CA" dirty="0" err="1" smtClean="0"/>
              <a:t>associated</a:t>
            </a:r>
            <a:r>
              <a:rPr lang="fr-CA" dirty="0" smtClean="0"/>
              <a:t> </a:t>
            </a:r>
            <a:r>
              <a:rPr lang="fr-CA" dirty="0" err="1" smtClean="0"/>
              <a:t>wit</a:t>
            </a:r>
            <a:r>
              <a:rPr lang="fr-CA" dirty="0" smtClean="0"/>
              <a:t> </a:t>
            </a:r>
            <a:r>
              <a:rPr lang="fr-CA" dirty="0" err="1" smtClean="0"/>
              <a:t>traumatic</a:t>
            </a:r>
            <a:r>
              <a:rPr lang="fr-CA" dirty="0" smtClean="0"/>
              <a:t> </a:t>
            </a:r>
            <a:r>
              <a:rPr lang="fr-CA" dirty="0" err="1" smtClean="0"/>
              <a:t>falls</a:t>
            </a:r>
            <a:r>
              <a:rPr lang="fr-CA" dirty="0" smtClean="0"/>
              <a:t> in the </a:t>
            </a:r>
            <a:r>
              <a:rPr lang="fr-CA" dirty="0" err="1" smtClean="0"/>
              <a:t>elderly</a:t>
            </a:r>
            <a:r>
              <a:rPr lang="fr-CA" dirty="0" smtClean="0"/>
              <a:t> population oral anticoagulant </a:t>
            </a:r>
            <a:r>
              <a:rPr lang="fr-CA" dirty="0" err="1" smtClean="0"/>
              <a:t>therapy</a:t>
            </a:r>
            <a:r>
              <a:rPr lang="fr-CA" dirty="0" smtClean="0"/>
              <a:t>. </a:t>
            </a:r>
            <a:r>
              <a:rPr lang="fr-CA" dirty="0" err="1" smtClean="0"/>
              <a:t>Injury</a:t>
            </a:r>
            <a:r>
              <a:rPr lang="fr-CA" dirty="0" smtClean="0"/>
              <a:t> 2015.</a:t>
            </a:r>
          </a:p>
          <a:p>
            <a:r>
              <a:rPr lang="en-CA" dirty="0" err="1" smtClean="0"/>
              <a:t>Lona</a:t>
            </a:r>
            <a:r>
              <a:rPr lang="en-CA" dirty="0" smtClean="0"/>
              <a:t> </a:t>
            </a:r>
            <a:r>
              <a:rPr lang="en-CA" dirty="0" err="1" smtClean="0"/>
              <a:t>Mody</a:t>
            </a:r>
            <a:r>
              <a:rPr lang="fr-CA" b="1" u="sng" dirty="0" smtClean="0"/>
              <a:t> et al. </a:t>
            </a:r>
            <a:r>
              <a:rPr lang="en-CA" dirty="0" smtClean="0"/>
              <a:t>Effects of Excessive Antibiotic Use in Nursing Homes. June 29, 2015. doi:</a:t>
            </a:r>
            <a:r>
              <a:rPr lang="en-CA" i="1" dirty="0" smtClean="0">
                <a:hlinkClick r:id="rId3"/>
              </a:rPr>
              <a:t>10.1001/jamainternmed.2015.2774</a:t>
            </a:r>
            <a:r>
              <a:rPr lang="en-CA" dirty="0" smtClean="0"/>
              <a:t>.</a:t>
            </a:r>
          </a:p>
          <a:p>
            <a:r>
              <a:rPr lang="en-US" dirty="0" err="1" smtClean="0"/>
              <a:t>Hustey</a:t>
            </a:r>
            <a:r>
              <a:rPr lang="en-US" dirty="0" smtClean="0"/>
              <a:t> FM, </a:t>
            </a:r>
            <a:r>
              <a:rPr lang="en-US" dirty="0" err="1" smtClean="0"/>
              <a:t>Meldon</a:t>
            </a:r>
            <a:r>
              <a:rPr lang="en-US" dirty="0" smtClean="0"/>
              <a:t> SW. The prevalence and documentation of impaired mental status in elderly emergency department </a:t>
            </a:r>
            <a:r>
              <a:rPr lang="sv-SE" dirty="0" smtClean="0"/>
              <a:t>patients. Ann Emerg Med 2002; 39: 248–53.</a:t>
            </a:r>
          </a:p>
          <a:p>
            <a:r>
              <a:rPr lang="fr-CA" dirty="0" smtClean="0"/>
              <a:t>Jane </a:t>
            </a:r>
            <a:r>
              <a:rPr lang="fr-CA" dirty="0" err="1" smtClean="0"/>
              <a:t>McCusker</a:t>
            </a:r>
            <a:r>
              <a:rPr lang="fr-CA" dirty="0" smtClean="0"/>
              <a:t> et al. </a:t>
            </a:r>
            <a:r>
              <a:rPr lang="en-US" dirty="0" smtClean="0"/>
              <a:t>The Elder-Friendly Emergency Department Assessment Tool: Development of a Quality Assessment Tool for Emergency </a:t>
            </a:r>
            <a:r>
              <a:rPr lang="fr-CA" dirty="0" err="1" smtClean="0"/>
              <a:t>Department</a:t>
            </a:r>
            <a:r>
              <a:rPr lang="fr-CA" dirty="0" smtClean="0"/>
              <a:t>–</a:t>
            </a:r>
            <a:r>
              <a:rPr lang="fr-CA" dirty="0" err="1" smtClean="0"/>
              <a:t>Based</a:t>
            </a:r>
            <a:r>
              <a:rPr lang="fr-CA" dirty="0" smtClean="0"/>
              <a:t> </a:t>
            </a:r>
            <a:r>
              <a:rPr lang="fr-CA" dirty="0" err="1" smtClean="0"/>
              <a:t>Geriatric</a:t>
            </a:r>
            <a:r>
              <a:rPr lang="fr-CA" dirty="0" smtClean="0"/>
              <a:t> Care. JAGS 60:1534–1539, 2012.</a:t>
            </a:r>
            <a:endParaRPr lang="fr-CA" b="1" u="sng" dirty="0" smtClean="0"/>
          </a:p>
          <a:p>
            <a:endParaRPr lang="fr-CA" b="1" dirty="0" smtClean="0"/>
          </a:p>
          <a:p>
            <a:pPr>
              <a:buNone/>
            </a:pPr>
            <a:endParaRPr lang="fr-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772400" cy="1143000"/>
          </a:xfrm>
        </p:spPr>
        <p:txBody>
          <a:bodyPr>
            <a:normAutofit fontScale="90000"/>
          </a:bodyPr>
          <a:lstStyle/>
          <a:p>
            <a:r>
              <a:rPr lang="fr-CA" dirty="0" smtClean="0"/>
              <a:t>Si les données probantes d’urgence vous intéressent… Formation continue 2.0 sur </a:t>
            </a:r>
            <a:r>
              <a:rPr lang="fr-CA" dirty="0" err="1" smtClean="0"/>
              <a:t>Facebook</a:t>
            </a:r>
            <a:r>
              <a:rPr lang="fr-CA" smtClean="0"/>
              <a:t>. </a:t>
            </a:r>
            <a:endParaRPr lang="fr-CA" dirty="0"/>
          </a:p>
        </p:txBody>
      </p:sp>
      <p:sp>
        <p:nvSpPr>
          <p:cNvPr id="3" name="Content Placeholder 2"/>
          <p:cNvSpPr>
            <a:spLocks noGrp="1"/>
          </p:cNvSpPr>
          <p:nvPr>
            <p:ph sz="quarter" idx="1"/>
          </p:nvPr>
        </p:nvSpPr>
        <p:spPr>
          <a:xfrm>
            <a:off x="827584" y="1916832"/>
            <a:ext cx="7772400" cy="4572000"/>
          </a:xfrm>
        </p:spPr>
        <p:txBody>
          <a:bodyPr/>
          <a:lstStyle/>
          <a:p>
            <a:r>
              <a:rPr lang="fr-CA" dirty="0" smtClean="0">
                <a:hlinkClick r:id="rId3"/>
              </a:rPr>
              <a:t>https://www.facebook.com/docsdurgence</a:t>
            </a:r>
            <a:r>
              <a:rPr lang="fr-CA" dirty="0" smtClean="0">
                <a:hlinkClick r:id="rId3"/>
              </a:rPr>
              <a:t>/</a:t>
            </a:r>
            <a:endParaRPr lang="fr-CA" dirty="0" smtClean="0"/>
          </a:p>
          <a:p>
            <a:pPr>
              <a:buNone/>
            </a:pPr>
            <a:endParaRPr lang="fr-CA" dirty="0" smtClean="0"/>
          </a:p>
        </p:txBody>
      </p:sp>
      <p:pic>
        <p:nvPicPr>
          <p:cNvPr id="1027" name="Picture 3"/>
          <p:cNvPicPr>
            <a:picLocks noChangeAspect="1" noChangeArrowheads="1"/>
          </p:cNvPicPr>
          <p:nvPr/>
        </p:nvPicPr>
        <p:blipFill>
          <a:blip r:embed="rId4" cstate="print"/>
          <a:srcRect/>
          <a:stretch>
            <a:fillRect/>
          </a:stretch>
        </p:blipFill>
        <p:spPr bwMode="auto">
          <a:xfrm>
            <a:off x="0" y="2852936"/>
            <a:ext cx="9925050" cy="3400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Quelques statistiques (1)</a:t>
            </a:r>
            <a:endParaRPr lang="fr-CA" dirty="0"/>
          </a:p>
        </p:txBody>
      </p:sp>
      <p:sp>
        <p:nvSpPr>
          <p:cNvPr id="3" name="Content Placeholder 2"/>
          <p:cNvSpPr>
            <a:spLocks noGrp="1"/>
          </p:cNvSpPr>
          <p:nvPr>
            <p:ph sz="quarter" idx="1"/>
          </p:nvPr>
        </p:nvSpPr>
        <p:spPr>
          <a:xfrm>
            <a:off x="683568" y="1340768"/>
            <a:ext cx="8460432" cy="5040560"/>
          </a:xfrm>
        </p:spPr>
        <p:txBody>
          <a:bodyPr>
            <a:normAutofit fontScale="92500" lnSpcReduction="10000"/>
          </a:bodyPr>
          <a:lstStyle/>
          <a:p>
            <a:r>
              <a:rPr lang="fr-CA" dirty="0" smtClean="0"/>
              <a:t>10 % des patients âgés à l’urgence présenteront un délirium</a:t>
            </a:r>
          </a:p>
          <a:p>
            <a:r>
              <a:rPr lang="fr-CA" dirty="0" smtClean="0"/>
              <a:t>La déshydratation ou certains médicaments peuvent entraîner un </a:t>
            </a:r>
            <a:r>
              <a:rPr lang="fr-CA" i="1" dirty="0" smtClean="0"/>
              <a:t>delirium en quelques heures</a:t>
            </a:r>
            <a:endParaRPr lang="fr-CA" dirty="0" smtClean="0"/>
          </a:p>
          <a:p>
            <a:r>
              <a:rPr lang="fr-CA" dirty="0" smtClean="0"/>
              <a:t>30 % des gens âgés à l’hôpital se retrouvent avec un syndrome d’immobilisation ou un délirium</a:t>
            </a:r>
          </a:p>
          <a:p>
            <a:r>
              <a:rPr lang="fr-CA" dirty="0" smtClean="0"/>
              <a:t>Une seule journée d’alitement se traduira en moyenne par 3 jours d’hospitalisation chez une personne de &gt; 75 ans</a:t>
            </a:r>
          </a:p>
          <a:p>
            <a:r>
              <a:rPr lang="fr-CA" dirty="0" smtClean="0"/>
              <a:t>Proches aidants jouent un rôle déterminant en procurant de 70 % à 85 % de l’aide nécessaire aux aînés à domicile (alors qu’ils sont souvent perçus comme dérangeants à l’hôpital!)</a:t>
            </a:r>
          </a:p>
          <a:p>
            <a:pPr lvl="1">
              <a:buNone/>
            </a:pPr>
            <a:endParaRPr lang="fr-CA" dirty="0" smtClean="0"/>
          </a:p>
          <a:p>
            <a:pPr lvl="1">
              <a:buNone/>
            </a:pPr>
            <a:r>
              <a:rPr lang="fr-CA" dirty="0" smtClean="0"/>
              <a:t>	(Tiré Approche adaptée à la personne âgée en milieu hospitalier  – cadre référence, 2011)</a:t>
            </a:r>
          </a:p>
          <a:p>
            <a:pPr lvl="1">
              <a:buNone/>
            </a:pPr>
            <a:endParaRPr lang="fr-CA" dirty="0" smtClean="0"/>
          </a:p>
          <a:p>
            <a:endParaRPr lang="fr-CA" i="1" dirty="0" smtClean="0"/>
          </a:p>
          <a:p>
            <a:endParaRPr lang="fr-CA" dirty="0" smtClean="0"/>
          </a:p>
          <a:p>
            <a:endParaRPr lang="fr-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Quelques statistiques (2)</a:t>
            </a:r>
            <a:endParaRPr lang="fr-CA" dirty="0"/>
          </a:p>
        </p:txBody>
      </p:sp>
      <p:sp>
        <p:nvSpPr>
          <p:cNvPr id="3" name="Content Placeholder 2"/>
          <p:cNvSpPr>
            <a:spLocks noGrp="1"/>
          </p:cNvSpPr>
          <p:nvPr>
            <p:ph sz="quarter" idx="1"/>
          </p:nvPr>
        </p:nvSpPr>
        <p:spPr>
          <a:xfrm>
            <a:off x="467544" y="1268760"/>
            <a:ext cx="8424936" cy="5184576"/>
          </a:xfrm>
        </p:spPr>
        <p:txBody>
          <a:bodyPr>
            <a:normAutofit lnSpcReduction="10000"/>
          </a:bodyPr>
          <a:lstStyle/>
          <a:p>
            <a:r>
              <a:rPr lang="fr-CA" dirty="0" smtClean="0"/>
              <a:t>26 % des patients âgés à l’urgence présenteraient troubles cognitifs</a:t>
            </a:r>
          </a:p>
          <a:p>
            <a:r>
              <a:rPr lang="fr-CA" dirty="0" smtClean="0"/>
              <a:t>30% des aînés consomment somnifères qui augmentent délirium et risque de chute</a:t>
            </a:r>
          </a:p>
          <a:p>
            <a:r>
              <a:rPr lang="fr-CA" dirty="0" smtClean="0"/>
              <a:t>Au Québec, le taux d’hospitalisation des patients sur civière s’élève à 50 % chez patients âgés de 75 ans et plus!</a:t>
            </a:r>
          </a:p>
          <a:p>
            <a:r>
              <a:rPr lang="fr-CA" dirty="0" smtClean="0"/>
              <a:t>31 % des hospitalisations de personnes âgées fragiles est reliée à la pharmacothérapie; 57,1 % de ces problèmes sont jugés évitables</a:t>
            </a:r>
          </a:p>
          <a:p>
            <a:r>
              <a:rPr lang="fr-CA" dirty="0" smtClean="0"/>
              <a:t>Dans les urgences avec approche adaptée aux aînés, amélioration de l’état fonctionnel au congé et du taux de délirium d’au moins 30 %</a:t>
            </a:r>
          </a:p>
          <a:p>
            <a:pPr lvl="1">
              <a:buNone/>
            </a:pPr>
            <a:endParaRPr lang="fr-CA" dirty="0" smtClean="0"/>
          </a:p>
          <a:p>
            <a:pPr lvl="1">
              <a:buNone/>
            </a:pPr>
            <a:r>
              <a:rPr lang="fr-CA" dirty="0" smtClean="0"/>
              <a:t>(Tiré Approche adaptée à la personne âgée en milieu hospitalier  – cadre référence, 2011)</a:t>
            </a:r>
          </a:p>
          <a:p>
            <a:endParaRPr lang="fr-CA"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0" y="2564904"/>
            <a:ext cx="5922115" cy="4037806"/>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716016" y="6237312"/>
            <a:ext cx="4219575" cy="31432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0" y="0"/>
            <a:ext cx="10482263" cy="2745153"/>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364088" y="2204864"/>
            <a:ext cx="4484666" cy="28803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Tous les patients âgés de 82 ans ne sont pas « pareils » !</a:t>
            </a:r>
            <a:endParaRPr lang="fr-CA"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0" y="1340768"/>
            <a:ext cx="2857500" cy="40576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6016" y="1412776"/>
            <a:ext cx="2209800" cy="18192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724128" y="3717032"/>
            <a:ext cx="2324100" cy="18288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7236296" y="1556792"/>
            <a:ext cx="1397124" cy="179147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3059832" y="4221088"/>
            <a:ext cx="2293279" cy="220486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r>
              <a:rPr lang="fr-CA" dirty="0" smtClean="0"/>
              <a:t>Concept de l’âge corrigé</a:t>
            </a:r>
            <a:endParaRPr lang="fr-CA" dirty="0"/>
          </a:p>
        </p:txBody>
      </p:sp>
      <p:sp>
        <p:nvSpPr>
          <p:cNvPr id="3" name="Content Placeholder 2"/>
          <p:cNvSpPr>
            <a:spLocks noGrp="1"/>
          </p:cNvSpPr>
          <p:nvPr>
            <p:ph sz="quarter" idx="1"/>
          </p:nvPr>
        </p:nvSpPr>
        <p:spPr>
          <a:xfrm>
            <a:off x="179512" y="1196752"/>
            <a:ext cx="8784976" cy="5832648"/>
          </a:xfrm>
        </p:spPr>
        <p:txBody>
          <a:bodyPr/>
          <a:lstStyle/>
          <a:p>
            <a:r>
              <a:rPr lang="fr-CA" dirty="0" smtClean="0"/>
              <a:t>Tous les 82 ans ne sont pas aussi à risque… </a:t>
            </a:r>
          </a:p>
          <a:p>
            <a:pPr lvl="1"/>
            <a:r>
              <a:rPr lang="fr-CA" dirty="0" smtClean="0"/>
              <a:t>Comme avec les prématurés en pédiatrie,  traiter la personne âgée devant vous selon son « âge corrigé »;  selon fragilité</a:t>
            </a:r>
          </a:p>
          <a:p>
            <a:pPr lvl="1"/>
            <a:r>
              <a:rPr lang="fr-CA" dirty="0" smtClean="0"/>
              <a:t>Quelques indices pour déterminer l’âge corrigé</a:t>
            </a:r>
          </a:p>
          <a:p>
            <a:pPr lvl="2"/>
            <a:r>
              <a:rPr lang="fr-CA" sz="2400" dirty="0" smtClean="0"/>
              <a:t>Co-morbidités et ATCD médicaux (épaisseur du dossier antérieur et nombre de visites dans la dernière année)</a:t>
            </a:r>
          </a:p>
          <a:p>
            <a:pPr lvl="2"/>
            <a:r>
              <a:rPr lang="fr-CA" sz="2400" dirty="0" smtClean="0"/>
              <a:t>Regarder liste / profil des médicaments (nombre de </a:t>
            </a:r>
            <a:r>
              <a:rPr lang="fr-CA" sz="2400" dirty="0" err="1" smtClean="0"/>
              <a:t>meds</a:t>
            </a:r>
            <a:r>
              <a:rPr lang="fr-CA" sz="2400" dirty="0" smtClean="0"/>
              <a:t>)</a:t>
            </a:r>
          </a:p>
          <a:p>
            <a:pPr lvl="2"/>
            <a:r>
              <a:rPr lang="fr-CA" sz="2400" dirty="0" smtClean="0"/>
              <a:t>S’informer de la mobilité et si aides de marche </a:t>
            </a:r>
          </a:p>
          <a:p>
            <a:pPr lvl="2"/>
            <a:r>
              <a:rPr lang="fr-CA" sz="2400" dirty="0" smtClean="0"/>
              <a:t>Lieu de résidence (maison versus résidence autonome versus CHSLD!)</a:t>
            </a:r>
          </a:p>
          <a:p>
            <a:pPr lvl="2"/>
            <a:r>
              <a:rPr lang="fr-CA" sz="2400" dirty="0" smtClean="0"/>
              <a:t>Facilité du questionnaire et suspicion de troubles cognitifs</a:t>
            </a:r>
          </a:p>
          <a:p>
            <a:pPr lvl="2"/>
            <a:r>
              <a:rPr lang="fr-CA" sz="2400" dirty="0" smtClean="0"/>
              <a:t>Poids, maigreur, signes de dénutrition</a:t>
            </a:r>
          </a:p>
          <a:p>
            <a:pPr lvl="2"/>
            <a:r>
              <a:rPr lang="fr-CA" sz="2400" dirty="0" smtClean="0"/>
              <a:t>Facilité du patient à s’assoir seul et à faire transferts lors examen physique</a:t>
            </a:r>
          </a:p>
          <a:p>
            <a:pPr lvl="2"/>
            <a:endParaRPr lang="fr-CA" dirty="0" smtClean="0"/>
          </a:p>
          <a:p>
            <a:pPr lvl="2"/>
            <a:endParaRPr lang="fr-CA"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10762</TotalTime>
  <Words>2925</Words>
  <Application>Microsoft Office PowerPoint</Application>
  <PresentationFormat>On-screen Show (4:3)</PresentationFormat>
  <Paragraphs>295</Paragraphs>
  <Slides>45</Slides>
  <Notes>23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Equity</vt:lpstr>
      <vt:lpstr>Personne âgée à l’urgence</vt:lpstr>
      <vt:lpstr>« De même que l’enfant n’est pas un petit adulte… la personne âgé a ses particularités »</vt:lpstr>
      <vt:lpstr>OBJECTIFS</vt:lpstr>
      <vt:lpstr>Slide 4</vt:lpstr>
      <vt:lpstr>Quelques statistiques (1)</vt:lpstr>
      <vt:lpstr>Quelques statistiques (2)</vt:lpstr>
      <vt:lpstr>Slide 7</vt:lpstr>
      <vt:lpstr>Tous les patients âgés de 82 ans ne sont pas « pareils » !</vt:lpstr>
      <vt:lpstr>Concept de l’âge corrigé</vt:lpstr>
      <vt:lpstr>Le défi diagnostique chez la personne âgée </vt:lpstr>
      <vt:lpstr>Manifestations gériatriques des maladies liées à l’âge avancé</vt:lpstr>
      <vt:lpstr>Slide 12</vt:lpstr>
      <vt:lpstr>Slide 13</vt:lpstr>
      <vt:lpstr>Au-delà de la maladie active… ALERTES grises chez la personne âgée!</vt:lpstr>
      <vt:lpstr>2 complications à prévenir dans nos urgences</vt:lpstr>
      <vt:lpstr>Slide 16</vt:lpstr>
      <vt:lpstr>DÉLIRIUM</vt:lpstr>
      <vt:lpstr>Médication – DO NOT HARM! </vt:lpstr>
      <vt:lpstr>MÉDICAMENTS POTENTIELLEMENT INAPPROPRIÉS GÉRIATRIE (adapté urgence) </vt:lpstr>
      <vt:lpstr>MÉDICAMENTS POTENTIELLEMENT INAPPROPRIÉS EN GÉRIATRIE (suite 1)</vt:lpstr>
      <vt:lpstr>MÉDICAMENTS POTENTIELLEMENT INAPPROPRIÉS EN GÉRIATRIE (suite 2)</vt:lpstr>
      <vt:lpstr>Slide 22</vt:lpstr>
      <vt:lpstr>Médications  polypharmacie  plus d’intéractions  et d’effets secondaires</vt:lpstr>
      <vt:lpstr>Autres pièges « médicamenteux » !</vt:lpstr>
      <vt:lpstr>Suggestions pour adapter nos salles d’observation à l’urgence – pour vos gestionnaires !</vt:lpstr>
      <vt:lpstr>Et NOUS comme équipe ? Comment faire mieux?  Sortir de notre ROUTINE…</vt:lpstr>
      <vt:lpstr>Faire mieux et sortir de notre ROUTINE… (suite)</vt:lpstr>
      <vt:lpstr>Comment se souvenir de toute cette approche gériatrique ???</vt:lpstr>
      <vt:lpstr>Approche AINEES – signes vitaux gériatriques</vt:lpstr>
      <vt:lpstr>Slide 30</vt:lpstr>
      <vt:lpstr>ABCDaire de la prise en charge de la personne âgée à l’urgence– une autre façon de retenir… </vt:lpstr>
      <vt:lpstr>Slide 32</vt:lpstr>
      <vt:lpstr>Slide 33</vt:lpstr>
      <vt:lpstr>ABC de la prise en charge de la personne âgée à l’urgence</vt:lpstr>
      <vt:lpstr>APPROCHE gériatrique adaptée -  c’est aussi savoir jusqu’où investiguer…</vt:lpstr>
      <vt:lpstr>Toujours complexe et « time consuming » ? </vt:lpstr>
      <vt:lpstr>Interdisciplinarité</vt:lpstr>
      <vt:lpstr>QUESTIONNAIRE suggéré  À L’ARRIVÉE à l’urgence  pour patient âgé à risque (par infirmière ou liaison gériatrique) </vt:lpstr>
      <vt:lpstr>Personnel infirmier qui dépiste les troubles cognitifs à l’urgence ?</vt:lpstr>
      <vt:lpstr>Slide 40</vt:lpstr>
      <vt:lpstr>Rappel -  mesures simples pendant le séjour à la salle d’urgence</vt:lpstr>
      <vt:lpstr>Rôle de leader </vt:lpstr>
      <vt:lpstr>RÉSUMÉ</vt:lpstr>
      <vt:lpstr>Bibliographie</vt:lpstr>
      <vt:lpstr>Si les données probantes d’urgence vous intéressent… Formation continue 2.0 sur Facebook.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 âgée à l’urgence</dc:title>
  <dc:creator>AscerFredetKarine</dc:creator>
  <cp:lastModifiedBy>AscerFredetKarine</cp:lastModifiedBy>
  <cp:revision>98</cp:revision>
  <dcterms:created xsi:type="dcterms:W3CDTF">2015-07-03T18:26:14Z</dcterms:created>
  <dcterms:modified xsi:type="dcterms:W3CDTF">2015-12-12T20:49:27Z</dcterms:modified>
</cp:coreProperties>
</file>