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sldIdLst>
    <p:sldId id="263" r:id="rId2"/>
    <p:sldId id="264" r:id="rId3"/>
    <p:sldId id="265" r:id="rId4"/>
    <p:sldId id="267" r:id="rId5"/>
    <p:sldId id="268" r:id="rId6"/>
    <p:sldId id="269" r:id="rId7"/>
    <p:sldId id="270" r:id="rId8"/>
    <p:sldId id="271" r:id="rId9"/>
    <p:sldId id="277" r:id="rId10"/>
    <p:sldId id="272" r:id="rId11"/>
    <p:sldId id="262" r:id="rId12"/>
    <p:sldId id="258" r:id="rId13"/>
    <p:sldId id="260" r:id="rId14"/>
    <p:sldId id="261" r:id="rId15"/>
    <p:sldId id="257" r:id="rId16"/>
    <p:sldId id="273" r:id="rId17"/>
    <p:sldId id="274" r:id="rId18"/>
    <p:sldId id="275" r:id="rId19"/>
    <p:sldId id="278" r:id="rId20"/>
    <p:sldId id="276" r:id="rId21"/>
  </p:sldIdLst>
  <p:sldSz cx="12192000" cy="6858000"/>
  <p:notesSz cx="6934200" cy="92202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Home.png"/>
          <p:cNvPicPr>
            <a:picLocks noChangeAspect="1"/>
          </p:cNvPicPr>
          <p:nvPr/>
        </p:nvPicPr>
        <p:blipFill>
          <a:blip r:embed="rId2"/>
          <a:srcRect t="-93973"/>
          <a:stretch>
            <a:fillRect/>
          </a:stretch>
        </p:blipFill>
        <p:spPr>
          <a:xfrm>
            <a:off x="239059" y="1183342"/>
            <a:ext cx="11716512" cy="5276725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6685" y="2168338"/>
            <a:ext cx="11076516" cy="161925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685" y="3810000"/>
            <a:ext cx="11076516" cy="753036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51EEA-7A9B-44AB-B471-3168073AAD7C}" type="datetimeFigureOut">
              <a:rPr lang="fr-CA" smtClean="0"/>
              <a:t>2015-04-24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8" name="Picture 7" descr="DirectionalButtons-RightOnl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9689" y="533401"/>
            <a:ext cx="1003300" cy="35242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76000" y="1219201"/>
            <a:ext cx="711200" cy="365125"/>
          </a:xfrm>
        </p:spPr>
        <p:txBody>
          <a:bodyPr/>
          <a:lstStyle/>
          <a:p>
            <a:fld id="{34598CD8-886F-4E3A-9BF2-3B13B0D2A27B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59" y="1179576"/>
            <a:ext cx="11716512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813" y="1466850"/>
            <a:ext cx="11077385" cy="1128432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42965" y="2623296"/>
            <a:ext cx="6290235" cy="38312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3618" y="2770188"/>
            <a:ext cx="4572124" cy="35768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51EEA-7A9B-44AB-B471-3168073AAD7C}" type="datetimeFigureOut">
              <a:rPr lang="fr-CA" smtClean="0"/>
              <a:t>2015-04-24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98CD8-886F-4E3A-9BF2-3B13B0D2A27B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243841" y="1179576"/>
            <a:ext cx="6845300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813" y="1680882"/>
            <a:ext cx="5751855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fr-CA" smtClean="0"/>
              <a:t>Cliquez et modifiez le titre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813" y="2837329"/>
            <a:ext cx="5751855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51EEA-7A9B-44AB-B471-3168073AAD7C}" type="datetimeFigureOut">
              <a:rPr lang="fr-CA" smtClean="0"/>
              <a:t>2015-04-24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7064188" y="1169894"/>
            <a:ext cx="4894729" cy="52760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243840" y="1169894"/>
            <a:ext cx="11716512" cy="210670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43840" y="3281082"/>
            <a:ext cx="11716512" cy="3174582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813" y="3329268"/>
            <a:ext cx="11128188" cy="1014132"/>
          </a:xfrm>
        </p:spPr>
        <p:txBody>
          <a:bodyPr anchor="b"/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813" y="4343400"/>
            <a:ext cx="11128188" cy="190976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51EEA-7A9B-44AB-B471-3168073AAD7C}" type="datetimeFigureOut">
              <a:rPr lang="fr-CA" smtClean="0"/>
              <a:t>2015-04-24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5113617" y="1179576"/>
            <a:ext cx="6845300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1" y="1680882"/>
            <a:ext cx="5751855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88001" y="2837329"/>
            <a:ext cx="5751855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51EEA-7A9B-44AB-B471-3168073AAD7C}" type="datetimeFigureOut">
              <a:rPr lang="fr-CA" smtClean="0"/>
              <a:t>2015-04-24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43841" y="1179576"/>
            <a:ext cx="4894729" cy="220531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2687977" y="3383280"/>
            <a:ext cx="2450592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243840" y="3383280"/>
            <a:ext cx="2450592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76000" y="1219201"/>
            <a:ext cx="711200" cy="365125"/>
          </a:xfrm>
        </p:spPr>
        <p:txBody>
          <a:bodyPr/>
          <a:lstStyle/>
          <a:p>
            <a:fld id="{34598CD8-886F-4E3A-9BF2-3B13B0D2A27B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59" y="1179576"/>
            <a:ext cx="11716512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51EEA-7A9B-44AB-B471-3168073AAD7C}" type="datetimeFigureOut">
              <a:rPr lang="fr-CA" smtClean="0"/>
              <a:t>2015-04-24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98CD8-886F-4E3A-9BF2-3B13B0D2A27B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VerticalTC.png"/>
          <p:cNvPicPr>
            <a:picLocks noChangeAspect="1"/>
          </p:cNvPicPr>
          <p:nvPr/>
        </p:nvPicPr>
        <p:blipFill>
          <a:blip r:embed="rId2"/>
          <a:srcRect t="-93650"/>
          <a:stretch>
            <a:fillRect/>
          </a:stretch>
        </p:blipFill>
        <p:spPr>
          <a:xfrm>
            <a:off x="9926917" y="1178129"/>
            <a:ext cx="2032000" cy="527533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20940" y="1398494"/>
            <a:ext cx="1930400" cy="4849906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6685" y="1398494"/>
            <a:ext cx="8892116" cy="4849906"/>
          </a:xfrm>
        </p:spPr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51EEA-7A9B-44AB-B471-3168073AAD7C}" type="datetimeFigureOut">
              <a:rPr lang="fr-CA" smtClean="0"/>
              <a:t>2015-04-24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98CD8-886F-4E3A-9BF2-3B13B0D2A27B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erme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51EEA-7A9B-44AB-B471-3168073AAD7C}" type="datetimeFigureOut">
              <a:rPr lang="fr-CA" smtClean="0"/>
              <a:t>2015-04-24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98CD8-886F-4E3A-9BF2-3B13B0D2A27B}" type="slidenum">
              <a:rPr lang="fr-CA" smtClean="0"/>
              <a:t>‹N°›</a:t>
            </a:fld>
            <a:endParaRPr lang="fr-CA"/>
          </a:p>
        </p:txBody>
      </p:sp>
      <p:sp>
        <p:nvSpPr>
          <p:cNvPr id="5" name="Rectangle 4"/>
          <p:cNvSpPr/>
          <p:nvPr/>
        </p:nvSpPr>
        <p:spPr>
          <a:xfrm>
            <a:off x="243840" y="1179576"/>
            <a:ext cx="11716512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DirectionalButtons-LeftOnlyOnl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9985" y="538164"/>
            <a:ext cx="1003300" cy="352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59" y="1179576"/>
            <a:ext cx="11716512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568" y="2756647"/>
            <a:ext cx="11078633" cy="349175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51EEA-7A9B-44AB-B471-3168073AAD7C}" type="datetimeFigureOut">
              <a:rPr lang="fr-CA" smtClean="0"/>
              <a:t>2015-04-24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98CD8-886F-4E3A-9BF2-3B13B0D2A27B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TCFull.png"/>
          <p:cNvPicPr>
            <a:picLocks noChangeAspect="1"/>
          </p:cNvPicPr>
          <p:nvPr/>
        </p:nvPicPr>
        <p:blipFill>
          <a:blip r:embed="rId2"/>
          <a:srcRect l="-198711"/>
          <a:stretch>
            <a:fillRect/>
          </a:stretch>
        </p:blipFill>
        <p:spPr>
          <a:xfrm>
            <a:off x="237333" y="1179576"/>
            <a:ext cx="11717831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buClr>
                <a:schemeClr val="bg1"/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buClr>
                <a:schemeClr val="bg1"/>
              </a:buClr>
              <a:defRPr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51EEA-7A9B-44AB-B471-3168073AAD7C}" type="datetimeFigureOut">
              <a:rPr lang="fr-CA" smtClean="0"/>
              <a:t>2015-04-24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98CD8-886F-4E3A-9BF2-3B13B0D2A27B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SectionH.png"/>
          <p:cNvPicPr>
            <a:picLocks noChangeAspect="1"/>
          </p:cNvPicPr>
          <p:nvPr/>
        </p:nvPicPr>
        <p:blipFill>
          <a:blip r:embed="rId2"/>
          <a:srcRect r="-91875"/>
          <a:stretch>
            <a:fillRect/>
          </a:stretch>
        </p:blipFill>
        <p:spPr>
          <a:xfrm>
            <a:off x="243841" y="1179576"/>
            <a:ext cx="11713473" cy="527608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800" y="3429000"/>
            <a:ext cx="8788400" cy="1371600"/>
          </a:xfrm>
        </p:spPr>
        <p:txBody>
          <a:bodyPr anchor="b" anchorCtr="0"/>
          <a:lstStyle>
            <a:lvl1pPr algn="r">
              <a:defRPr sz="4800" b="0" cap="none" baseline="0"/>
            </a:lvl1pPr>
          </a:lstStyle>
          <a:p>
            <a:r>
              <a:rPr lang="fr-CA" smtClean="0"/>
              <a:t>Cliquez et modifiez le titre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4800" y="4800600"/>
            <a:ext cx="8788400" cy="1066801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51EEA-7A9B-44AB-B471-3168073AAD7C}" type="datetimeFigureOut">
              <a:rPr lang="fr-CA" smtClean="0"/>
              <a:t>2015-04-24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98CD8-886F-4E3A-9BF2-3B13B0D2A27B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59" y="1179576"/>
            <a:ext cx="11716512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5812" y="2770189"/>
            <a:ext cx="512064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97619" y="2770189"/>
            <a:ext cx="512064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51EEA-7A9B-44AB-B471-3168073AAD7C}" type="datetimeFigureOut">
              <a:rPr lang="fr-CA" smtClean="0"/>
              <a:t>2015-04-24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98CD8-886F-4E3A-9BF2-3B13B0D2A27B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59" y="1179576"/>
            <a:ext cx="11716512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5812" y="2675965"/>
            <a:ext cx="512064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812" y="3307976"/>
            <a:ext cx="512064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98336" y="2675965"/>
            <a:ext cx="512064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98336" y="3307976"/>
            <a:ext cx="512064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51EEA-7A9B-44AB-B471-3168073AAD7C}" type="datetimeFigureOut">
              <a:rPr lang="fr-CA" smtClean="0"/>
              <a:t>2015-04-24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98CD8-886F-4E3A-9BF2-3B13B0D2A27B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59" y="1179576"/>
            <a:ext cx="11716512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51EEA-7A9B-44AB-B471-3168073AAD7C}" type="datetimeFigureOut">
              <a:rPr lang="fr-CA" smtClean="0"/>
              <a:t>2015-04-24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98CD8-886F-4E3A-9BF2-3B13B0D2A27B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51EEA-7A9B-44AB-B471-3168073AAD7C}" type="datetimeFigureOut">
              <a:rPr lang="fr-CA" smtClean="0"/>
              <a:t>2015-04-24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98CD8-886F-4E3A-9BF2-3B13B0D2A27B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Cap.png"/>
          <p:cNvPicPr>
            <a:picLocks noChangeAspect="1"/>
          </p:cNvPicPr>
          <p:nvPr/>
        </p:nvPicPr>
        <p:blipFill>
          <a:blip r:embed="rId2"/>
          <a:srcRect b="-135871"/>
          <a:stretch>
            <a:fillRect/>
          </a:stretch>
        </p:blipFill>
        <p:spPr>
          <a:xfrm>
            <a:off x="243840" y="1179576"/>
            <a:ext cx="5638029" cy="5274037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813" y="1680882"/>
            <a:ext cx="4930588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9789" y="1600200"/>
            <a:ext cx="5468471" cy="4652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813" y="2837329"/>
            <a:ext cx="4930588" cy="341583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600"/>
              </a:spcBef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None/>
            </a:pPr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51EEA-7A9B-44AB-B471-3168073AAD7C}" type="datetimeFigureOut">
              <a:rPr lang="fr-CA" smtClean="0"/>
              <a:t>2015-04-24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98CD8-886F-4E3A-9BF2-3B13B0D2A27B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4568" y="1456765"/>
            <a:ext cx="11078633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4568" y="2770188"/>
            <a:ext cx="11078633" cy="3478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0141" y="6454588"/>
            <a:ext cx="319741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BD51EEA-7A9B-44AB-B471-3168073AAD7C}" type="datetimeFigureOut">
              <a:rPr lang="fr-CA" smtClean="0"/>
              <a:t>2015-04-24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6635" y="6454588"/>
            <a:ext cx="4876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76000" y="1219201"/>
            <a:ext cx="71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4598CD8-886F-4E3A-9BF2-3B13B0D2A27B}" type="slidenum">
              <a:rPr lang="fr-CA" smtClean="0"/>
              <a:t>‹N°›</a:t>
            </a:fld>
            <a:endParaRPr lang="fr-CA"/>
          </a:p>
        </p:txBody>
      </p:sp>
      <p:pic>
        <p:nvPicPr>
          <p:cNvPr id="7" name="Picture 6" descr="HomeButton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36600" y="526117"/>
            <a:ext cx="609600" cy="352425"/>
          </a:xfrm>
          <a:prstGeom prst="rect">
            <a:avLst/>
          </a:prstGeom>
        </p:spPr>
      </p:pic>
      <p:pic>
        <p:nvPicPr>
          <p:cNvPr id="10" name="Picture 9" descr="DirectionalButtons-Full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434918" y="526117"/>
            <a:ext cx="1003300" cy="3524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mylene.heroux@umontreal.ca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danielle.dagenais.2@umontreal.ca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brigitte.bonnamy@umontreal.ca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daniella.thibaudat@umontreal.ca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melanie.castonguay@umontreal.ca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png"/><Relationship Id="rId4" Type="http://schemas.openxmlformats.org/officeDocument/2006/relationships/package" Target="../embeddings/Document_Microsoft_Word1.docx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DIRECTION DU PROGRAMME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COMITÉ DU PROGRAMME DE RÉSIDENCE</a:t>
            </a:r>
          </a:p>
          <a:p>
            <a:r>
              <a:rPr lang="fr-FR" dirty="0" smtClean="0"/>
              <a:t>24 AVRIL 2015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937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ÉQUIPE DE SUPPORT ADMINISTRATIF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590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sz="2800" dirty="0" smtClean="0"/>
              <a:t>MYLÈNE HÉROUX, COORDONNATRICE ACADÉMIQUE</a:t>
            </a:r>
            <a:r>
              <a:rPr lang="fr-CA" sz="2800" dirty="0"/>
              <a:t/>
            </a:r>
            <a:br>
              <a:rPr lang="fr-CA" sz="2800" dirty="0"/>
            </a:br>
            <a:r>
              <a:rPr lang="fr-CA" sz="2800" dirty="0"/>
              <a:t>514-343-6111, </a:t>
            </a:r>
            <a:r>
              <a:rPr lang="fr-CA" sz="2800"/>
              <a:t>poste </a:t>
            </a:r>
            <a:r>
              <a:rPr lang="fr-CA" sz="2800" smtClean="0"/>
              <a:t>5292</a:t>
            </a:r>
            <a:br>
              <a:rPr lang="fr-CA" sz="2800" smtClean="0"/>
            </a:br>
            <a:r>
              <a:rPr lang="fr-CA" sz="2800">
                <a:hlinkClick r:id="rId2"/>
              </a:rPr>
              <a:t>mylene.heroux@umontreal.ca</a:t>
            </a:r>
            <a:endParaRPr lang="fr-CA" sz="28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Assistance à la direction du programme</a:t>
            </a:r>
          </a:p>
          <a:p>
            <a:r>
              <a:rPr lang="fr-CA" dirty="0" smtClean="0"/>
              <a:t>Coordination et suivi des comités</a:t>
            </a:r>
          </a:p>
          <a:p>
            <a:r>
              <a:rPr lang="fr-CA" sz="2000" dirty="0" smtClean="0"/>
              <a:t>Site WEB</a:t>
            </a:r>
          </a:p>
          <a:p>
            <a:r>
              <a:rPr lang="fr-CA" sz="2000" dirty="0" smtClean="0"/>
              <a:t>Support aux UMF </a:t>
            </a:r>
          </a:p>
          <a:p>
            <a:pPr marL="0" lvl="1" indent="0">
              <a:spcBef>
                <a:spcPts val="1000"/>
              </a:spcBef>
              <a:buNone/>
            </a:pPr>
            <a:endParaRPr lang="fr-CA" sz="2800" dirty="0"/>
          </a:p>
        </p:txBody>
      </p:sp>
    </p:spTree>
    <p:extLst>
      <p:ext uri="{BB962C8B-B14F-4D97-AF65-F5344CB8AC3E}">
        <p14:creationId xmlns:p14="http://schemas.microsoft.com/office/powerpoint/2010/main" val="330802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sz="2800" dirty="0" smtClean="0"/>
              <a:t>DANIELLE DAGENAIS, Technicienne en administration des stages</a:t>
            </a:r>
            <a:br>
              <a:rPr lang="fr-CA" sz="2800" dirty="0" smtClean="0"/>
            </a:br>
            <a:r>
              <a:rPr lang="fr-CA" sz="2800" dirty="0" smtClean="0"/>
              <a:t>514-343-6111, poste 2086</a:t>
            </a:r>
            <a:br>
              <a:rPr lang="fr-CA" sz="2800" dirty="0" smtClean="0"/>
            </a:br>
            <a:r>
              <a:rPr lang="fr-CA" sz="2800" dirty="0">
                <a:hlinkClick r:id="rId2"/>
              </a:rPr>
              <a:t>danielle.dagenais.2@umontreal.ca</a:t>
            </a:r>
            <a:r>
              <a:rPr lang="fr-CA" sz="2800" dirty="0"/>
              <a:t> 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555812" y="2770189"/>
            <a:ext cx="5120640" cy="4087811"/>
          </a:xfrm>
        </p:spPr>
        <p:txBody>
          <a:bodyPr>
            <a:normAutofit/>
          </a:bodyPr>
          <a:lstStyle/>
          <a:p>
            <a:r>
              <a:rPr lang="fr-CA" dirty="0" smtClean="0"/>
              <a:t>Entrevues d’admission (logistique)</a:t>
            </a:r>
          </a:p>
          <a:p>
            <a:r>
              <a:rPr lang="fr-CA" dirty="0" smtClean="0"/>
              <a:t>Journées académiques</a:t>
            </a:r>
          </a:p>
          <a:p>
            <a:r>
              <a:rPr lang="fr-CA" dirty="0" smtClean="0"/>
              <a:t>Journée d’érudition</a:t>
            </a:r>
          </a:p>
          <a:p>
            <a:r>
              <a:rPr lang="fr-CA" dirty="0" smtClean="0"/>
              <a:t>Stages en région / souper des régions</a:t>
            </a:r>
          </a:p>
          <a:p>
            <a:r>
              <a:rPr lang="fr-CA" dirty="0" smtClean="0"/>
              <a:t>Envoi des questionnaires</a:t>
            </a:r>
          </a:p>
          <a:p>
            <a:pPr lvl="1"/>
            <a:r>
              <a:rPr lang="fr-CA" dirty="0" smtClean="0"/>
              <a:t>Stages en régions</a:t>
            </a:r>
          </a:p>
          <a:p>
            <a:pPr lvl="1"/>
            <a:r>
              <a:rPr lang="fr-CA" dirty="0" smtClean="0"/>
              <a:t>Évaluation des journées académiques</a:t>
            </a:r>
          </a:p>
          <a:p>
            <a:pPr marL="228600" lvl="1">
              <a:spcBef>
                <a:spcPts val="1000"/>
              </a:spcBef>
            </a:pPr>
            <a:endParaRPr lang="fr-CA" sz="2800" dirty="0"/>
          </a:p>
          <a:p>
            <a:pPr lvl="1">
              <a:buFont typeface="Wingdings" panose="05000000000000000000" pitchFamily="2" charset="2"/>
              <a:buChar char="Ø"/>
            </a:pPr>
            <a:endParaRPr lang="fr-CA" sz="2000" dirty="0" smtClean="0"/>
          </a:p>
        </p:txBody>
      </p:sp>
      <p:sp>
        <p:nvSpPr>
          <p:cNvPr id="2" name="Espace réservé du contenu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r-CA" dirty="0"/>
              <a:t>Stage d’immersion DHCEU</a:t>
            </a:r>
          </a:p>
          <a:p>
            <a:r>
              <a:rPr lang="fr-CA" dirty="0"/>
              <a:t>Médecine décentralisée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07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sz="2800" dirty="0" smtClean="0"/>
              <a:t>BRIGITTE BONNAMY, TGDE</a:t>
            </a:r>
            <a:br>
              <a:rPr lang="fr-CA" sz="2800" dirty="0" smtClean="0"/>
            </a:br>
            <a:r>
              <a:rPr lang="fr-CA" sz="2800" dirty="0" smtClean="0"/>
              <a:t>514-343-6111, poste 2085</a:t>
            </a:r>
            <a:br>
              <a:rPr lang="fr-CA" sz="2800" dirty="0" smtClean="0"/>
            </a:br>
            <a:r>
              <a:rPr lang="fr-CA" sz="2800" dirty="0">
                <a:hlinkClick r:id="rId2"/>
              </a:rPr>
              <a:t>brigitte.bonnamy@umontreal.ca</a:t>
            </a:r>
            <a:endParaRPr lang="fr-CA" sz="28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Admission et entrevues (dossiers des résidents)</a:t>
            </a:r>
          </a:p>
          <a:p>
            <a:r>
              <a:rPr lang="fr-CA" dirty="0" smtClean="0"/>
              <a:t>Comité d’évaluation et d’admission</a:t>
            </a:r>
          </a:p>
          <a:p>
            <a:r>
              <a:rPr lang="fr-CA" dirty="0" smtClean="0"/>
              <a:t>Choix des milieux</a:t>
            </a:r>
          </a:p>
          <a:p>
            <a:r>
              <a:rPr lang="fr-CA" dirty="0" smtClean="0"/>
              <a:t>Portail des évaluations</a:t>
            </a:r>
          </a:p>
          <a:p>
            <a:r>
              <a:rPr lang="fr-CA" dirty="0" smtClean="0"/>
              <a:t>Grilles de stages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10060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sz="2800" dirty="0" smtClean="0"/>
              <a:t>DANIELLA THIBAUDAT, TCTB</a:t>
            </a:r>
            <a:br>
              <a:rPr lang="fr-CA" sz="2800" dirty="0" smtClean="0"/>
            </a:br>
            <a:r>
              <a:rPr lang="fr-CA" sz="2800" dirty="0" smtClean="0"/>
              <a:t>514-343-6111, poste 3673</a:t>
            </a:r>
            <a:br>
              <a:rPr lang="fr-CA" sz="2800" dirty="0" smtClean="0"/>
            </a:br>
            <a:r>
              <a:rPr lang="fr-CA" sz="2800" dirty="0">
                <a:hlinkClick r:id="rId2"/>
              </a:rPr>
              <a:t>daniella.thibaudat@umontreal.ca</a:t>
            </a:r>
            <a:r>
              <a:rPr lang="fr-CA" sz="2800" dirty="0"/>
              <a:t> 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Préparation et soutien aux comités</a:t>
            </a:r>
          </a:p>
          <a:p>
            <a:r>
              <a:rPr lang="fr-CA" dirty="0" smtClean="0"/>
              <a:t>Envoi des questionnaires</a:t>
            </a:r>
          </a:p>
          <a:p>
            <a:pPr lvl="1"/>
            <a:r>
              <a:rPr lang="fr-CA" sz="1800" dirty="0" smtClean="0"/>
              <a:t>Secteurs de soins</a:t>
            </a:r>
          </a:p>
          <a:p>
            <a:pPr lvl="1"/>
            <a:r>
              <a:rPr lang="fr-CA" dirty="0" smtClean="0"/>
              <a:t>PABP</a:t>
            </a:r>
          </a:p>
          <a:p>
            <a:pPr lvl="1"/>
            <a:r>
              <a:rPr lang="fr-CA" dirty="0" smtClean="0"/>
              <a:t>CMFC</a:t>
            </a:r>
          </a:p>
          <a:p>
            <a:r>
              <a:rPr lang="fr-CA" dirty="0" smtClean="0"/>
              <a:t>Collaboration au site WEB</a:t>
            </a:r>
          </a:p>
          <a:p>
            <a:r>
              <a:rPr lang="fr-CA" sz="2000" dirty="0" smtClean="0"/>
              <a:t>Cahier de stages optionnels</a:t>
            </a:r>
            <a:endParaRPr lang="fr-CA" sz="2000" dirty="0"/>
          </a:p>
        </p:txBody>
      </p:sp>
    </p:spTree>
    <p:extLst>
      <p:ext uri="{BB962C8B-B14F-4D97-AF65-F5344CB8AC3E}">
        <p14:creationId xmlns:p14="http://schemas.microsoft.com/office/powerpoint/2010/main" val="326895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sz="2800" dirty="0" smtClean="0"/>
              <a:t>MÉLANIE CASTONGUAY, TCTB</a:t>
            </a:r>
            <a:br>
              <a:rPr lang="fr-CA" sz="2800" dirty="0" smtClean="0"/>
            </a:br>
            <a:r>
              <a:rPr lang="fr-CA" sz="2800" dirty="0" smtClean="0"/>
              <a:t>514-343-6111, poste 3018</a:t>
            </a:r>
            <a:br>
              <a:rPr lang="fr-CA" sz="2800" dirty="0" smtClean="0"/>
            </a:br>
            <a:r>
              <a:rPr lang="fr-CA" sz="2800" dirty="0">
                <a:hlinkClick r:id="rId2"/>
              </a:rPr>
              <a:t>melanie.castonguay@umontreal.ca</a:t>
            </a:r>
            <a:r>
              <a:rPr lang="fr-CA" sz="2800" dirty="0"/>
              <a:t> 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Cours GESTA / PRN</a:t>
            </a:r>
          </a:p>
          <a:p>
            <a:r>
              <a:rPr lang="fr-CA" dirty="0" smtClean="0"/>
              <a:t>Cours MDF-6000 (SIPS)</a:t>
            </a:r>
          </a:p>
          <a:p>
            <a:r>
              <a:rPr lang="fr-CA" dirty="0" smtClean="0"/>
              <a:t>ARC pour les externes en stage de médecine de famille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2891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DIRECTION DES UMF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9219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Organigramme Comité local du programme MAJ7juin201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757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9252308"/>
              </p:ext>
            </p:extLst>
          </p:nvPr>
        </p:nvGraphicFramePr>
        <p:xfrm>
          <a:off x="1687478" y="394510"/>
          <a:ext cx="8763000" cy="60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Document" r:id="rId4" imgW="8763000" imgH="6096000" progId="Word.Document.12">
                  <p:embed/>
                </p:oleObj>
              </mc:Choice>
              <mc:Fallback>
                <p:oleObj name="Document" r:id="rId4" imgW="8763000" imgH="6096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87478" y="394510"/>
                        <a:ext cx="8763000" cy="609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1876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Tournée des UMF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Débutera en octobre 2015</a:t>
            </a:r>
          </a:p>
          <a:p>
            <a:r>
              <a:rPr lang="fr-FR" dirty="0" smtClean="0"/>
              <a:t>Horaire à venir</a:t>
            </a:r>
          </a:p>
          <a:p>
            <a:r>
              <a:rPr lang="fr-FR" dirty="0" smtClean="0"/>
              <a:t>Membre de la direction du programme et Mylène </a:t>
            </a:r>
            <a:r>
              <a:rPr lang="fr-FR" smtClean="0"/>
              <a:t>Héroux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4951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Organigramme_dir_programme_MedFam_mars201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722" y="90152"/>
            <a:ext cx="7402311" cy="645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20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MERCI À TOUS ET AU PLAISIR DE COLLABORER ET TRAVAILLER TOUS ENSEMBLE!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9400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Directeurs adjoints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Hugues De </a:t>
            </a:r>
            <a:r>
              <a:rPr lang="fr-FR" dirty="0" err="1" smtClean="0"/>
              <a:t>Lachevrotière</a:t>
            </a:r>
            <a:endParaRPr lang="fr-FR" dirty="0" smtClean="0"/>
          </a:p>
          <a:p>
            <a:r>
              <a:rPr lang="fr-FR" dirty="0" smtClean="0"/>
              <a:t>Isabelle Gosselin</a:t>
            </a:r>
          </a:p>
          <a:p>
            <a:r>
              <a:rPr lang="fr-FR" dirty="0" smtClean="0"/>
              <a:t>Alain Papineau</a:t>
            </a:r>
          </a:p>
          <a:p>
            <a:r>
              <a:rPr lang="fr-FR" dirty="0" smtClean="0"/>
              <a:t>Gilbert Sanche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451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Hugues De </a:t>
            </a:r>
            <a:r>
              <a:rPr lang="fr-FR" dirty="0" err="1" smtClean="0"/>
              <a:t>Lachevrotière</a:t>
            </a:r>
            <a:r>
              <a:rPr lang="fr-FR" dirty="0"/>
              <a:t/>
            </a:r>
            <a:br>
              <a:rPr lang="fr-FR" dirty="0"/>
            </a:br>
            <a:r>
              <a:rPr lang="fr-FR" dirty="0" err="1"/>
              <a:t>dl.hugues@gmail.com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smtClean="0"/>
              <a:t>Comités</a:t>
            </a:r>
          </a:p>
          <a:p>
            <a:pPr lvl="1"/>
            <a:r>
              <a:rPr lang="fr-FR" dirty="0" smtClean="0"/>
              <a:t>Pédagogique</a:t>
            </a:r>
          </a:p>
          <a:p>
            <a:pPr lvl="1"/>
            <a:r>
              <a:rPr lang="fr-FR" dirty="0" smtClean="0"/>
              <a:t>Enseignement des soins en urgence</a:t>
            </a:r>
          </a:p>
          <a:p>
            <a:pPr lvl="1"/>
            <a:r>
              <a:rPr lang="fr-FR" dirty="0" smtClean="0"/>
              <a:t>Enseignement des soins aux personnes âgées</a:t>
            </a:r>
          </a:p>
          <a:p>
            <a:pPr lvl="1"/>
            <a:r>
              <a:rPr lang="fr-FR" dirty="0" smtClean="0"/>
              <a:t>Enseignement en soins palliatifs</a:t>
            </a:r>
          </a:p>
          <a:p>
            <a:pPr lvl="1"/>
            <a:r>
              <a:rPr lang="fr-FR" dirty="0" smtClean="0"/>
              <a:t>Pratiques collaboratives</a:t>
            </a:r>
          </a:p>
          <a:p>
            <a:pPr lvl="1"/>
            <a:r>
              <a:rPr lang="fr-FR" dirty="0" smtClean="0"/>
              <a:t>Tables des chefs UMF (avec Alain)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UMF</a:t>
            </a:r>
          </a:p>
          <a:p>
            <a:pPr lvl="1"/>
            <a:r>
              <a:rPr lang="fr-FR" dirty="0" smtClean="0"/>
              <a:t>St-Jérôme</a:t>
            </a:r>
          </a:p>
          <a:p>
            <a:pPr lvl="1"/>
            <a:r>
              <a:rPr lang="fr-FR" dirty="0" smtClean="0"/>
              <a:t>Sacré-Cœur</a:t>
            </a:r>
          </a:p>
          <a:p>
            <a:pPr lvl="1"/>
            <a:r>
              <a:rPr lang="fr-FR" dirty="0" smtClean="0"/>
              <a:t>Cité de la Santé</a:t>
            </a:r>
          </a:p>
          <a:p>
            <a:pPr lvl="1"/>
            <a:r>
              <a:rPr lang="fr-FR" dirty="0" smtClean="0"/>
              <a:t>Shawinigan</a:t>
            </a:r>
          </a:p>
          <a:p>
            <a:pPr lvl="1"/>
            <a:r>
              <a:rPr lang="fr-FR" dirty="0" smtClean="0"/>
              <a:t>Trois-Rivières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74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Isabelle Gosselin</a:t>
            </a:r>
            <a:br>
              <a:rPr lang="fr-FR" dirty="0"/>
            </a:br>
            <a:r>
              <a:rPr lang="fr-FR" dirty="0" err="1"/>
              <a:t>isagoss@hotmail.com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Comités</a:t>
            </a:r>
          </a:p>
          <a:p>
            <a:pPr lvl="1"/>
            <a:r>
              <a:rPr lang="fr-FR" dirty="0" smtClean="0"/>
              <a:t>Pédagogique</a:t>
            </a:r>
          </a:p>
          <a:p>
            <a:pPr lvl="1"/>
            <a:r>
              <a:rPr lang="fr-FR" dirty="0" smtClean="0"/>
              <a:t>Enseignement des soins aux enfants</a:t>
            </a:r>
          </a:p>
          <a:p>
            <a:pPr lvl="1"/>
            <a:r>
              <a:rPr lang="fr-FR" dirty="0" smtClean="0"/>
              <a:t>Développement professoral</a:t>
            </a:r>
          </a:p>
          <a:p>
            <a:pPr lvl="1"/>
            <a:r>
              <a:rPr lang="fr-FR" dirty="0" smtClean="0"/>
              <a:t>Table sectorielle en locomoteur</a:t>
            </a:r>
          </a:p>
          <a:p>
            <a:pPr lvl="1"/>
            <a:r>
              <a:rPr lang="fr-FR" dirty="0" smtClean="0"/>
              <a:t>Table sectorielle en périnatalité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UMF</a:t>
            </a:r>
          </a:p>
          <a:p>
            <a:pPr lvl="1"/>
            <a:r>
              <a:rPr lang="fr-FR" dirty="0" smtClean="0"/>
              <a:t>Marigot</a:t>
            </a:r>
          </a:p>
          <a:p>
            <a:pPr lvl="1"/>
            <a:r>
              <a:rPr lang="fr-FR" dirty="0" smtClean="0"/>
              <a:t>HMR</a:t>
            </a:r>
          </a:p>
          <a:p>
            <a:pPr lvl="1"/>
            <a:r>
              <a:rPr lang="fr-FR" dirty="0" smtClean="0"/>
              <a:t>HND</a:t>
            </a:r>
          </a:p>
          <a:p>
            <a:pPr lvl="1"/>
            <a:r>
              <a:rPr lang="fr-FR" dirty="0" smtClean="0"/>
              <a:t>Faubourgs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766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Alain Papineau</a:t>
            </a:r>
            <a:r>
              <a:rPr lang="fr-FR" dirty="0"/>
              <a:t/>
            </a:r>
            <a:br>
              <a:rPr lang="fr-FR" dirty="0"/>
            </a:br>
            <a:r>
              <a:rPr lang="fr-FR" dirty="0" err="1"/>
              <a:t>papimena@globetrotter.net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Comités</a:t>
            </a:r>
          </a:p>
          <a:p>
            <a:pPr lvl="1"/>
            <a:r>
              <a:rPr lang="fr-FR" dirty="0" smtClean="0"/>
              <a:t>Pédagogique</a:t>
            </a:r>
          </a:p>
          <a:p>
            <a:pPr lvl="1"/>
            <a:r>
              <a:rPr lang="fr-FR" dirty="0" smtClean="0"/>
              <a:t>Responsables de stages en médecine rurale</a:t>
            </a:r>
          </a:p>
          <a:p>
            <a:pPr lvl="1"/>
            <a:r>
              <a:rPr lang="fr-FR" dirty="0" smtClean="0"/>
              <a:t>Groupe de travail sur les compétences en santé autochtone</a:t>
            </a:r>
          </a:p>
          <a:p>
            <a:pPr lvl="1"/>
            <a:r>
              <a:rPr lang="fr-FR" dirty="0" smtClean="0"/>
              <a:t>Table des chefs (avec Hugues)</a:t>
            </a:r>
          </a:p>
          <a:p>
            <a:pPr lvl="1"/>
            <a:r>
              <a:rPr lang="fr-FR" dirty="0" smtClean="0"/>
              <a:t>Agrément facultaire</a:t>
            </a:r>
          </a:p>
          <a:p>
            <a:r>
              <a:rPr lang="fr-FR" dirty="0" smtClean="0"/>
              <a:t>Régions</a:t>
            </a:r>
          </a:p>
          <a:p>
            <a:r>
              <a:rPr lang="fr-FR" dirty="0" smtClean="0"/>
              <a:t>Agrément/suivi de la qualité</a:t>
            </a:r>
          </a:p>
          <a:p>
            <a:pPr lvl="1"/>
            <a:endParaRPr lang="fr-FR" dirty="0" smtClean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UMF</a:t>
            </a:r>
          </a:p>
          <a:p>
            <a:pPr lvl="1"/>
            <a:r>
              <a:rPr lang="fr-FR" dirty="0" smtClean="0"/>
              <a:t>Amos (avec Isabelle)</a:t>
            </a:r>
          </a:p>
          <a:p>
            <a:pPr lvl="1"/>
            <a:r>
              <a:rPr lang="fr-FR" dirty="0" err="1" smtClean="0"/>
              <a:t>Lasarre</a:t>
            </a:r>
            <a:r>
              <a:rPr lang="fr-FR" dirty="0" smtClean="0"/>
              <a:t> (avec Isabelle)</a:t>
            </a:r>
          </a:p>
          <a:p>
            <a:pPr lvl="1"/>
            <a:r>
              <a:rPr lang="fr-FR" dirty="0" smtClean="0"/>
              <a:t>Mont-Laurier (avec Isabelle)</a:t>
            </a:r>
          </a:p>
          <a:p>
            <a:pPr lvl="1"/>
            <a:r>
              <a:rPr lang="fr-FR" dirty="0" err="1" smtClean="0"/>
              <a:t>Legardeur</a:t>
            </a:r>
            <a:endParaRPr lang="fr-FR" dirty="0" smtClean="0"/>
          </a:p>
          <a:p>
            <a:pPr lvl="1"/>
            <a:r>
              <a:rPr lang="fr-FR" dirty="0" smtClean="0"/>
              <a:t>Bordeaux-</a:t>
            </a:r>
            <a:r>
              <a:rPr lang="fr-FR" dirty="0" err="1" smtClean="0"/>
              <a:t>Cartierville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90662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Gilbert Sanche</a:t>
            </a:r>
            <a:br>
              <a:rPr lang="fr-FR" dirty="0"/>
            </a:br>
            <a:r>
              <a:rPr lang="fr-FR" dirty="0" err="1"/>
              <a:t>gilbert.sanche@umontreal.ca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Comité d’évaluation et admission</a:t>
            </a:r>
          </a:p>
          <a:p>
            <a:r>
              <a:rPr lang="fr-FR" dirty="0" smtClean="0"/>
              <a:t>Comité de réflexion </a:t>
            </a:r>
            <a:r>
              <a:rPr lang="fr-FR" dirty="0" smtClean="0"/>
              <a:t>pédagogique</a:t>
            </a:r>
          </a:p>
          <a:p>
            <a:r>
              <a:rPr lang="fr-FR" dirty="0" smtClean="0"/>
              <a:t>Prix Pierre </a:t>
            </a:r>
            <a:r>
              <a:rPr lang="fr-FR" dirty="0" err="1" smtClean="0"/>
              <a:t>Delva</a:t>
            </a:r>
            <a:r>
              <a:rPr lang="fr-FR" smtClean="0"/>
              <a:t> 2015!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554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Isabelle Tardif</a:t>
            </a:r>
            <a:br>
              <a:rPr lang="fr-FR" dirty="0" smtClean="0"/>
            </a:br>
            <a:r>
              <a:rPr lang="fr-FR" dirty="0" smtClean="0"/>
              <a:t>isabelle.tardif.2@umontreal.ca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Comités</a:t>
            </a:r>
          </a:p>
          <a:p>
            <a:pPr lvl="1"/>
            <a:r>
              <a:rPr lang="fr-FR" dirty="0" smtClean="0"/>
              <a:t>Pédagogique</a:t>
            </a:r>
          </a:p>
          <a:p>
            <a:pPr lvl="1"/>
            <a:r>
              <a:rPr lang="fr-FR" dirty="0" smtClean="0"/>
              <a:t>Enseignement en santé mentale</a:t>
            </a:r>
          </a:p>
          <a:p>
            <a:pPr lvl="1"/>
            <a:r>
              <a:rPr lang="fr-FR" dirty="0" smtClean="0"/>
              <a:t>Programme académique</a:t>
            </a:r>
          </a:p>
          <a:p>
            <a:pPr lvl="1"/>
            <a:r>
              <a:rPr lang="fr-FR" dirty="0" smtClean="0"/>
              <a:t>Directeur</a:t>
            </a:r>
          </a:p>
          <a:p>
            <a:pPr lvl="1"/>
            <a:r>
              <a:rPr lang="fr-FR" dirty="0" smtClean="0"/>
              <a:t>Études médicales </a:t>
            </a:r>
            <a:r>
              <a:rPr lang="fr-FR" dirty="0" err="1" smtClean="0"/>
              <a:t>post-doctorales</a:t>
            </a:r>
            <a:endParaRPr lang="fr-FR" dirty="0" smtClean="0"/>
          </a:p>
          <a:p>
            <a:pPr lvl="1"/>
            <a:r>
              <a:rPr lang="fr-FR" dirty="0" smtClean="0"/>
              <a:t>(Programmes avancés, </a:t>
            </a:r>
            <a:r>
              <a:rPr lang="fr-FR" smtClean="0"/>
              <a:t>prn)</a:t>
            </a:r>
            <a:endParaRPr lang="fr-FR" dirty="0" smtClean="0"/>
          </a:p>
          <a:p>
            <a:r>
              <a:rPr lang="fr-FR" dirty="0" smtClean="0"/>
              <a:t>Tout ce qui concerne les dossiers des résidents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UMF</a:t>
            </a:r>
          </a:p>
          <a:p>
            <a:pPr lvl="1"/>
            <a:r>
              <a:rPr lang="fr-FR" dirty="0" smtClean="0"/>
              <a:t>Mont-Laurier (avec Alain)</a:t>
            </a:r>
          </a:p>
          <a:p>
            <a:pPr lvl="1"/>
            <a:r>
              <a:rPr lang="fr-FR" dirty="0" smtClean="0"/>
              <a:t>Amos (avec Alain)</a:t>
            </a:r>
          </a:p>
          <a:p>
            <a:pPr lvl="1"/>
            <a:r>
              <a:rPr lang="fr-FR" dirty="0" err="1" smtClean="0"/>
              <a:t>Lasarre</a:t>
            </a:r>
            <a:r>
              <a:rPr lang="fr-FR" dirty="0" smtClean="0"/>
              <a:t> (avec Alain)</a:t>
            </a:r>
          </a:p>
          <a:p>
            <a:pPr lvl="1"/>
            <a:r>
              <a:rPr lang="fr-FR" dirty="0"/>
              <a:t>Saint-Eustache</a:t>
            </a:r>
          </a:p>
          <a:p>
            <a:pPr lvl="1"/>
            <a:r>
              <a:rPr lang="fr-FR" dirty="0" smtClean="0"/>
              <a:t>Verdun</a:t>
            </a:r>
          </a:p>
          <a:p>
            <a:pPr lvl="1"/>
            <a:r>
              <a:rPr lang="fr-FR" dirty="0" smtClean="0"/>
              <a:t>Saint-Hubert</a:t>
            </a:r>
          </a:p>
          <a:p>
            <a:pPr lvl="1"/>
            <a:r>
              <a:rPr lang="fr-FR" dirty="0" smtClean="0"/>
              <a:t>Projet d’UMF Pointe de l’Île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21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LOUISE…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UN SUPPORT CONSTANT ET UN ACCOMPAGNEMENT PRÉCIEUX EN CETTE PÉRIODE DE TRANSITION</a:t>
            </a:r>
          </a:p>
          <a:p>
            <a:r>
              <a:rPr lang="fr-FR" dirty="0" smtClean="0"/>
              <a:t>IMPLICATION</a:t>
            </a:r>
          </a:p>
          <a:p>
            <a:pPr lvl="1"/>
            <a:r>
              <a:rPr lang="fr-FR" dirty="0" smtClean="0"/>
              <a:t>UMF HDSJ</a:t>
            </a:r>
          </a:p>
          <a:p>
            <a:pPr lvl="1"/>
            <a:r>
              <a:rPr lang="fr-FR" dirty="0" smtClean="0"/>
              <a:t>PROJET D’UMF POINTE DE L’ÎLE</a:t>
            </a:r>
          </a:p>
          <a:p>
            <a:pPr lvl="1"/>
            <a:r>
              <a:rPr lang="fr-FR" dirty="0" smtClean="0"/>
              <a:t>COMITÉ D’ÉVALUATION-ADMISSION</a:t>
            </a:r>
          </a:p>
          <a:p>
            <a:pPr lvl="1"/>
            <a:r>
              <a:rPr lang="fr-FR" dirty="0" smtClean="0"/>
              <a:t>SAPA</a:t>
            </a:r>
          </a:p>
          <a:p>
            <a:pPr lvl="1"/>
            <a:r>
              <a:rPr lang="fr-FR" dirty="0" smtClean="0"/>
              <a:t>COMITÉ DE RÉFLEXION PÉDAGOGIQUE</a:t>
            </a:r>
          </a:p>
          <a:p>
            <a:r>
              <a:rPr lang="fr-FR" b="1" dirty="0" smtClean="0"/>
              <a:t>PRIX JIM </a:t>
            </a:r>
            <a:r>
              <a:rPr lang="fr-FR" b="1" smtClean="0"/>
              <a:t>RUDERMAN POUR </a:t>
            </a:r>
            <a:r>
              <a:rPr lang="fr-FR" b="1" dirty="0" smtClean="0"/>
              <a:t>LE LEADERSHIP EN MÉDECINE FAMILIALE UNIVERSITAIRE</a:t>
            </a:r>
            <a:r>
              <a:rPr lang="fr-FR" b="1" smtClean="0"/>
              <a:t> (CMFC) </a:t>
            </a:r>
            <a:r>
              <a:rPr lang="fr-FR" smtClean="0"/>
              <a:t>RÉCOMPENSE </a:t>
            </a:r>
            <a:r>
              <a:rPr lang="fr-FR" dirty="0" smtClean="0"/>
              <a:t>UN MÉDECIN DE FAMILLE QUI PERSONNIFIE LES QUALITÉS QUI ONT FAIT DU D</a:t>
            </a:r>
            <a:r>
              <a:rPr lang="fr-FR" baseline="30000" dirty="0" smtClean="0"/>
              <a:t>R </a:t>
            </a:r>
            <a:r>
              <a:rPr lang="fr-FR" dirty="0" smtClean="0"/>
              <a:t>RUDERMAN UN LEADER EXCEPTIONNEL – SAGESSE, ÉQUANIMITÉ, COMPASSION – ET LA CAPACITÉ D’ATTIRER ET DE DÉVELOPPER DES PERSONNES TALENTUEUSES ET LES TRANSFORMER EN MEMBRES D’UNE ÉQUIPE DYNAMIQUE ET PRODUCTIVE</a:t>
            </a:r>
          </a:p>
          <a:p>
            <a:r>
              <a:rPr lang="fr-FR" dirty="0" smtClean="0"/>
              <a:t>UNE SOIRÉE EN SON HONNEUR, LE JEUDI 7 MAI PROCHAIN…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026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position">
  <a:themeElements>
    <a:clrScheme name="Exposition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Exposition">
      <a:maj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Exposition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3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93000"/>
                <a:satMod val="130000"/>
              </a:schemeClr>
            </a:gs>
            <a:gs pos="60000">
              <a:schemeClr val="phClr">
                <a:tint val="80000"/>
                <a:shade val="93000"/>
                <a:satMod val="130000"/>
              </a:schemeClr>
            </a:gs>
            <a:gs pos="100000">
              <a:schemeClr val="phClr">
                <a:tint val="50000"/>
                <a:shade val="94000"/>
                <a:alpha val="100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34925" cap="flat" cmpd="sng" algn="ctr"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86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C0C0C0">
                <a:alpha val="75000"/>
              </a:srgbClr>
            </a:innerShdw>
            <a:outerShdw blurRad="63500" dist="38100" dir="5400000" sx="105000" sy="105000" algn="br" rotWithShape="0">
              <a:srgbClr val="000000">
                <a:alpha val="30000"/>
              </a:srgbClr>
            </a:outerShdw>
          </a:effectLst>
        </a:effectStyle>
        <a:effectStyle>
          <a:effectLst>
            <a:innerShdw blurRad="50800" dist="25400" dir="16200000">
              <a:srgbClr val="C0C0C0">
                <a:alpha val="75000"/>
              </a:srgbClr>
            </a:innerShdw>
            <a:reflection blurRad="63500" stA="40000" endPos="50000" dist="127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Exposition.thmx</Template>
  <TotalTime>126</TotalTime>
  <Words>414</Words>
  <Application>Microsoft Office PowerPoint</Application>
  <PresentationFormat>Grand écran</PresentationFormat>
  <Paragraphs>120</Paragraphs>
  <Slides>20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4" baseType="lpstr">
      <vt:lpstr>Calibri</vt:lpstr>
      <vt:lpstr>Wingdings</vt:lpstr>
      <vt:lpstr>Exposition</vt:lpstr>
      <vt:lpstr>Document</vt:lpstr>
      <vt:lpstr>DIRECTION DU PROGRAMME</vt:lpstr>
      <vt:lpstr>Présentation PowerPoint</vt:lpstr>
      <vt:lpstr>Directeurs adjoints</vt:lpstr>
      <vt:lpstr>Hugues De Lachevrotière dl.hugues@gmail.com</vt:lpstr>
      <vt:lpstr>Isabelle Gosselin isagoss@hotmail.com</vt:lpstr>
      <vt:lpstr>Alain Papineau papimena@globetrotter.net</vt:lpstr>
      <vt:lpstr>Gilbert Sanche gilbert.sanche@umontreal.ca</vt:lpstr>
      <vt:lpstr>Isabelle Tardif isabelle.tardif.2@umontreal.ca</vt:lpstr>
      <vt:lpstr>LOUISE…</vt:lpstr>
      <vt:lpstr>ÉQUIPE DE SUPPORT ADMINISTRATIF</vt:lpstr>
      <vt:lpstr>MYLÈNE HÉROUX, COORDONNATRICE ACADÉMIQUE 514-343-6111, poste 5292 mylene.heroux@umontreal.ca</vt:lpstr>
      <vt:lpstr>DANIELLE DAGENAIS, Technicienne en administration des stages 514-343-6111, poste 2086 danielle.dagenais.2@umontreal.ca </vt:lpstr>
      <vt:lpstr>BRIGITTE BONNAMY, TGDE 514-343-6111, poste 2085 brigitte.bonnamy@umontreal.ca</vt:lpstr>
      <vt:lpstr>DANIELLA THIBAUDAT, TCTB 514-343-6111, poste 3673 daniella.thibaudat@umontreal.ca </vt:lpstr>
      <vt:lpstr>MÉLANIE CASTONGUAY, TCTB 514-343-6111, poste 3018 melanie.castonguay@umontreal.ca </vt:lpstr>
      <vt:lpstr>DIRECTION DES UMF</vt:lpstr>
      <vt:lpstr>Présentation PowerPoint</vt:lpstr>
      <vt:lpstr>Présentation PowerPoint</vt:lpstr>
      <vt:lpstr>Tournée des UMF</vt:lpstr>
      <vt:lpstr>MERCI À TOUS ET AU PLAISIR DE COLLABORER ET TRAVAILLER TOUS ENSEMBLE!</vt:lpstr>
    </vt:vector>
  </TitlesOfParts>
  <Company>Université de Montréal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MÉLANIE CASTONGUAY, TCTB 514-343-6111, poste 3018</dc:title>
  <dc:creator>Héroux Mylène</dc:creator>
  <cp:lastModifiedBy>Héroux Mylène</cp:lastModifiedBy>
  <cp:revision>29</cp:revision>
  <cp:lastPrinted>2015-04-22T18:28:00Z</cp:lastPrinted>
  <dcterms:created xsi:type="dcterms:W3CDTF">2015-04-22T18:14:59Z</dcterms:created>
  <dcterms:modified xsi:type="dcterms:W3CDTF">2015-04-24T12:02:48Z</dcterms:modified>
</cp:coreProperties>
</file>