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lvl1pPr>
      <a:defRPr sz="2400">
        <a:latin typeface="Arial"/>
        <a:ea typeface="Arial"/>
        <a:cs typeface="Arial"/>
        <a:sym typeface="Arial"/>
      </a:defRPr>
    </a:lvl1pPr>
    <a:lvl2pPr indent="457200">
      <a:defRPr sz="2400">
        <a:latin typeface="Arial"/>
        <a:ea typeface="Arial"/>
        <a:cs typeface="Arial"/>
        <a:sym typeface="Arial"/>
      </a:defRPr>
    </a:lvl2pPr>
    <a:lvl3pPr indent="914400">
      <a:defRPr sz="2400">
        <a:latin typeface="Arial"/>
        <a:ea typeface="Arial"/>
        <a:cs typeface="Arial"/>
        <a:sym typeface="Arial"/>
      </a:defRPr>
    </a:lvl3pPr>
    <a:lvl4pPr indent="1371600">
      <a:defRPr sz="2400">
        <a:latin typeface="Arial"/>
        <a:ea typeface="Arial"/>
        <a:cs typeface="Arial"/>
        <a:sym typeface="Arial"/>
      </a:defRPr>
    </a:lvl4pPr>
    <a:lvl5pPr indent="1828800">
      <a:defRPr sz="2400">
        <a:latin typeface="Arial"/>
        <a:ea typeface="Arial"/>
        <a:cs typeface="Arial"/>
        <a:sym typeface="Arial"/>
      </a:defRPr>
    </a:lvl5pPr>
    <a:lvl6pPr>
      <a:defRPr sz="2400">
        <a:latin typeface="Arial"/>
        <a:ea typeface="Arial"/>
        <a:cs typeface="Arial"/>
        <a:sym typeface="Arial"/>
      </a:defRPr>
    </a:lvl6pPr>
    <a:lvl7pPr>
      <a:defRPr sz="2400">
        <a:latin typeface="Arial"/>
        <a:ea typeface="Arial"/>
        <a:cs typeface="Arial"/>
        <a:sym typeface="Arial"/>
      </a:defRPr>
    </a:lvl7pPr>
    <a:lvl8pPr>
      <a:defRPr sz="2400">
        <a:latin typeface="Arial"/>
        <a:ea typeface="Arial"/>
        <a:cs typeface="Arial"/>
        <a:sym typeface="Arial"/>
      </a:defRPr>
    </a:lvl8pPr>
    <a:lvl9pPr>
      <a:defRPr sz="2400"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802552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xmlns:p14="http://schemas.microsoft.com/office/powerpoint/2010/main"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 idx="4294967295"/>
          </p:nvPr>
        </p:nvSpPr>
        <p:spPr>
          <a:xfrm>
            <a:off x="722312" y="682625"/>
            <a:ext cx="7772401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/>
          <a:p>
            <a:pPr lvl="0" defTabSz="365760">
              <a:defRPr sz="1800"/>
            </a:pPr>
            <a:r>
              <a:rPr sz="5400" dirty="0">
                <a:latin typeface="Marker Felt"/>
                <a:ea typeface="Marker Felt"/>
                <a:cs typeface="Marker Felt"/>
                <a:sym typeface="Marker Felt"/>
              </a:rPr>
              <a:t>Coordination </a:t>
            </a:r>
          </a:p>
          <a:p>
            <a:pPr lvl="0" defTabSz="365760">
              <a:defRPr sz="1800"/>
            </a:pPr>
            <a:r>
              <a:rPr lang="en-US" sz="5400" dirty="0" smtClean="0">
                <a:latin typeface="Marker Felt"/>
                <a:ea typeface="Marker Felt"/>
                <a:cs typeface="Marker Felt"/>
                <a:sym typeface="Marker Felt"/>
              </a:rPr>
              <a:t>D</a:t>
            </a:r>
            <a:r>
              <a:rPr sz="5400" dirty="0" smtClean="0">
                <a:latin typeface="Marker Felt"/>
                <a:ea typeface="Marker Felt"/>
                <a:cs typeface="Marker Felt"/>
                <a:sym typeface="Marker Felt"/>
              </a:rPr>
              <a:t>u </a:t>
            </a:r>
            <a:endParaRPr sz="5400" dirty="0">
              <a:latin typeface="Marker Felt"/>
              <a:ea typeface="Marker Felt"/>
              <a:cs typeface="Marker Felt"/>
              <a:sym typeface="Marker Felt"/>
            </a:endParaRPr>
          </a:p>
        </p:txBody>
      </p:sp>
      <p:sp>
        <p:nvSpPr>
          <p:cNvPr id="9" name="Shape 9"/>
          <p:cNvSpPr>
            <a:spLocks noGrp="1"/>
          </p:cNvSpPr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0" lvl="0" indent="0" algn="ctr">
              <a:buSzTx/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1</a:t>
            </a:r>
          </a:p>
        </p:txBody>
      </p:sp>
      <p:pic>
        <p:nvPicPr>
          <p:cNvPr id="1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3505200"/>
            <a:ext cx="3121025" cy="312102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1842859" y="2156365"/>
            <a:ext cx="5531307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1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/>
            </a:pPr>
            <a:r>
              <a:rPr sz="5100"/>
              <a:t>Programme Local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10</a:t>
            </a:r>
          </a:p>
        </p:txBody>
      </p:sp>
      <p:sp>
        <p:nvSpPr>
          <p:cNvPr id="54" name="Shape 54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600"/>
              <a:t>1. </a:t>
            </a:r>
            <a:r>
              <a:rPr sz="2800"/>
              <a:t>Coordination du stage en médecine familiale</a:t>
            </a:r>
            <a:br>
              <a:rPr sz="2800"/>
            </a:br>
            <a:r>
              <a:rPr sz="2600"/>
              <a:t> </a:t>
            </a:r>
            <a:r>
              <a:rPr sz="2400" u="sng"/>
              <a:t>ex 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outils de coordination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dirty="0" smtClean="0"/>
              <a:t>Horaires</a:t>
            </a:r>
            <a:r>
              <a:rPr lang="fr-CA" sz="2400" dirty="0" smtClean="0"/>
              <a:t>  </a:t>
            </a:r>
          </a:p>
          <a:p>
            <a:pPr marL="698046" lvl="1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lang="fr-CA" sz="2000" dirty="0" smtClean="0"/>
              <a:t>Les garder d’un agrément à l’autre</a:t>
            </a:r>
            <a:endParaRPr sz="2000" dirty="0"/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1600" dirty="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dirty="0"/>
              <a:t>Tableau cumulatif des </a:t>
            </a:r>
            <a:r>
              <a:rPr sz="2400" dirty="0" smtClean="0"/>
              <a:t>activités</a:t>
            </a:r>
            <a:r>
              <a:rPr lang="fr-CA" sz="2400" dirty="0" smtClean="0"/>
              <a:t> incluant les horaires d’enseignement formels</a:t>
            </a:r>
            <a:endParaRPr sz="2400" dirty="0"/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400" dirty="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dirty="0"/>
              <a:t>Profil des clientèles des résidents</a:t>
            </a:r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400" dirty="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dirty="0"/>
              <a:t>Calendrier des tâches prévisibles et événements récurrents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13</a:t>
            </a:r>
          </a:p>
        </p:txBody>
      </p:sp>
      <p:sp>
        <p:nvSpPr>
          <p:cNvPr id="66" name="Shape 6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600"/>
              <a:t>1. </a:t>
            </a:r>
            <a:r>
              <a:rPr sz="2800"/>
              <a:t>Coordination du stage en médecine familiale</a:t>
            </a:r>
            <a:br>
              <a:rPr sz="2800"/>
            </a:br>
            <a:r>
              <a:rPr sz="2600"/>
              <a:t> </a:t>
            </a:r>
            <a:r>
              <a:rPr sz="2400" u="sng"/>
              <a:t>ex 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outils de coordination:</a:t>
            </a: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 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construire un horaire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52031" lvl="0" indent="-252031" defTabSz="896111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352"/>
              <a:t>HIÉRARCHISATION (manuelle ou programmée)en fonction des  priorités </a:t>
            </a:r>
            <a:r>
              <a:rPr sz="1960"/>
              <a:t>(absences valides, journées académiques, bureau prime sur activités intégrées…)</a:t>
            </a:r>
          </a:p>
          <a:p>
            <a:pPr marL="336042" lvl="0" indent="-336042" defTabSz="896111">
              <a:lnSpc>
                <a:spcPct val="90000"/>
              </a:lnSpc>
              <a:buSzTx/>
              <a:buNone/>
              <a:defRPr sz="1800"/>
            </a:pPr>
            <a:endParaRPr sz="1960"/>
          </a:p>
          <a:p>
            <a:pPr marL="252031" lvl="0" indent="-252031" defTabSz="896111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352"/>
              <a:t>Les must </a:t>
            </a:r>
            <a:r>
              <a:rPr sz="1372"/>
              <a:t>(50%  des activités en suivi de clientèles umf et avec la clientèle umf  ainsi qu’une moyenne de 2-3 activités de suivi de clientèles par semaine)</a:t>
            </a:r>
          </a:p>
          <a:p>
            <a:pPr marL="336042" lvl="0" indent="-336042" defTabSz="896111">
              <a:lnSpc>
                <a:spcPct val="90000"/>
              </a:lnSpc>
              <a:buSzTx/>
              <a:buNone/>
              <a:defRPr sz="1800"/>
            </a:pPr>
            <a:endParaRPr sz="1372"/>
          </a:p>
          <a:p>
            <a:pPr marL="252031" lvl="0" indent="-252031" defTabSz="896111">
              <a:lnSpc>
                <a:spcPct val="90000"/>
              </a:lnSpc>
              <a:buChar char="•"/>
              <a:defRPr sz="1800"/>
            </a:pPr>
            <a:r>
              <a:rPr sz="2352"/>
              <a:t>Les should</a:t>
            </a:r>
            <a:r>
              <a:rPr sz="3136"/>
              <a:t> </a:t>
            </a:r>
            <a:r>
              <a:rPr sz="1372"/>
              <a:t>(les autres activités ciblées par le programme)</a:t>
            </a:r>
          </a:p>
          <a:p>
            <a:pPr marL="336042" lvl="0" indent="-336042" defTabSz="896111">
              <a:lnSpc>
                <a:spcPct val="90000"/>
              </a:lnSpc>
              <a:buSzTx/>
              <a:buNone/>
              <a:defRPr sz="1800"/>
            </a:pPr>
            <a:endParaRPr sz="1372"/>
          </a:p>
          <a:p>
            <a:pPr marL="252031" lvl="0" indent="-252031" defTabSz="896111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352"/>
              <a:t>Ajustement en fonction des absences etc selon les priorités</a:t>
            </a:r>
          </a:p>
          <a:p>
            <a:pPr marL="336042" lvl="0" indent="-336042" defTabSz="896111">
              <a:lnSpc>
                <a:spcPct val="90000"/>
              </a:lnSpc>
              <a:buSzTx/>
              <a:buNone/>
              <a:defRPr sz="1800"/>
            </a:pPr>
            <a:endParaRPr sz="2352"/>
          </a:p>
          <a:p>
            <a:pPr marL="252031" lvl="0" indent="-252031" defTabSz="896111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352"/>
              <a:t>Le sur mesure (ex: mesures d’appoint)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14</a:t>
            </a:r>
          </a:p>
        </p:txBody>
      </p:sp>
      <p:sp>
        <p:nvSpPr>
          <p:cNvPr id="70" name="Shape 70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/>
              <a:t>Coordination du stage en médecine familiale</a:t>
            </a:r>
            <a:br>
              <a:rPr sz="2800"/>
            </a:br>
            <a:r>
              <a:rPr sz="2600"/>
              <a:t> </a:t>
            </a:r>
            <a:r>
              <a:rPr sz="2400" u="sng"/>
              <a:t>ex 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outils de coordination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57175" lvl="0" indent="-257175">
              <a:lnSpc>
                <a:spcPct val="90000"/>
              </a:lnSpc>
              <a:buChar char="•"/>
              <a:defRPr sz="1800"/>
            </a:pPr>
            <a:r>
              <a:rPr sz="2400"/>
              <a:t>Horaires</a:t>
            </a:r>
            <a:r>
              <a:rPr sz="3200"/>
              <a:t> </a:t>
            </a:r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160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Tableau cumulatif des activités</a:t>
            </a:r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40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Profil des clientèles des résidents</a:t>
            </a:r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40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Calendrier des tâches prévisibles et événements récurrents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15</a:t>
            </a:r>
          </a:p>
        </p:txBody>
      </p:sp>
      <p:graphicFrame>
        <p:nvGraphicFramePr>
          <p:cNvPr id="74" name="Table 74"/>
          <p:cNvGraphicFramePr/>
          <p:nvPr/>
        </p:nvGraphicFramePr>
        <p:xfrm>
          <a:off x="539750" y="214312"/>
          <a:ext cx="7488237" cy="665956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81312"/>
                <a:gridCol w="2085975"/>
                <a:gridCol w="2520950"/>
              </a:tblGrid>
              <a:tr h="576262"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sz="1800" b="0" i="0"/>
                      </a:pPr>
                      <a:r>
                        <a:rPr sz="1200" u="sng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Tableau cumulatif des activités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Résident a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P1 P2 P3 P8 P9 P10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2800"/>
                        <a:t>etc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328737"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Activités de suivi de clientèle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Bureau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Domicile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Vidéo bureau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Activités avec la clientèle de l’UMF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Locomoteur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Santé des femmes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etc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328737"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Activités en soins de 1</a:t>
                      </a:r>
                      <a:r>
                        <a:rPr sz="1400" baseline="300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ère</a:t>
                      </a:r>
                      <a:r>
                        <a:rPr sz="14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ligne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hors UMF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Urgence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UHMF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CHSLD etc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323975"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Activités en soins de 2</a:t>
                      </a:r>
                      <a:r>
                        <a:rPr sz="1400" baseline="300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ième</a:t>
                      </a:r>
                      <a:r>
                        <a:rPr sz="14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ligne supervisé par spécialiste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Cliniques </a:t>
                      </a:r>
                      <a:r>
                        <a:rPr sz="1200"/>
                        <a:t>orl</a:t>
                      </a:r>
                    </a:p>
                    <a:p>
                      <a:pPr lvl="0" algn="l">
                        <a:spcBef>
                          <a:spcPts val="200"/>
                        </a:spcBef>
                        <a:defRPr sz="1800" b="0" i="0"/>
                      </a:pPr>
                      <a:r>
                        <a:rPr sz="1000"/>
                        <a:t>                      médecine vasculaire</a:t>
                      </a:r>
                    </a:p>
                    <a:p>
                      <a:pPr lvl="0" algn="l">
                        <a:spcBef>
                          <a:spcPts val="200"/>
                        </a:spcBef>
                        <a:defRPr sz="1800" b="0" i="0"/>
                      </a:pPr>
                      <a:r>
                        <a:rPr sz="1000"/>
                        <a:t>                     seins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Activités au choix du résident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Activités académiques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/>
                        <a:t>Activités administratives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16</a:t>
            </a:r>
          </a:p>
        </p:txBody>
      </p:sp>
      <p:sp>
        <p:nvSpPr>
          <p:cNvPr id="77" name="Shape 77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/>
              <a:t>Coordination du stage en médecine familiale</a:t>
            </a:r>
            <a:br>
              <a:rPr sz="2800"/>
            </a:br>
            <a:r>
              <a:rPr sz="2600"/>
              <a:t> </a:t>
            </a:r>
            <a:r>
              <a:rPr sz="2400" u="sng"/>
              <a:t>ex 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outils de coordination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57175" lvl="0" indent="-257175">
              <a:lnSpc>
                <a:spcPct val="90000"/>
              </a:lnSpc>
              <a:buChar char="•"/>
              <a:defRPr sz="1800"/>
            </a:pPr>
            <a:r>
              <a:rPr sz="2400"/>
              <a:t>Horaires</a:t>
            </a:r>
            <a:r>
              <a:rPr sz="3200"/>
              <a:t> </a:t>
            </a:r>
            <a:r>
              <a:t>(manuellement versus programmé informatiquement partiellement)</a:t>
            </a:r>
          </a:p>
          <a:p>
            <a:pPr marL="620485" lvl="1" indent="-163285">
              <a:lnSpc>
                <a:spcPct val="90000"/>
              </a:lnSpc>
              <a:spcBef>
                <a:spcPts val="300"/>
              </a:spcBef>
              <a:buFont typeface="Wingdings"/>
              <a:buChar char="❖"/>
              <a:defRPr sz="1800"/>
            </a:pPr>
            <a:r>
              <a:rPr sz="1600"/>
              <a:t>Résidents en stage de médecine familiale</a:t>
            </a:r>
          </a:p>
          <a:p>
            <a:pPr marL="620485" lvl="1" indent="-163285">
              <a:lnSpc>
                <a:spcPct val="90000"/>
              </a:lnSpc>
              <a:spcBef>
                <a:spcPts val="300"/>
              </a:spcBef>
              <a:buFont typeface="Wingdings"/>
              <a:buChar char="❖"/>
              <a:defRPr sz="1800"/>
            </a:pPr>
            <a:r>
              <a:rPr sz="1600"/>
              <a:t>Résidents en bureau de continuité (qsem bureau/domicile)</a:t>
            </a:r>
          </a:p>
          <a:p>
            <a:pPr marL="620485" lvl="1" indent="-163285">
              <a:lnSpc>
                <a:spcPct val="90000"/>
              </a:lnSpc>
              <a:spcBef>
                <a:spcPts val="300"/>
              </a:spcBef>
              <a:buFont typeface="Wingdings"/>
              <a:buChar char="❖"/>
              <a:defRPr sz="1800"/>
            </a:pPr>
            <a:r>
              <a:rPr sz="1600"/>
              <a:t>Ratio 1 superviseur pour 3 (gros max de 4) résidents / externes/ IPS au total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Wingdings"/>
              <a:buChar char="❖"/>
              <a:defRPr sz="1800"/>
            </a:pPr>
            <a:endParaRPr sz="160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Tableau cumulatif des activités</a:t>
            </a:r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40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Profil des clientèles des résidents</a:t>
            </a:r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400" u="sng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Calendrier des tâches prévisibles et événements récurrents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17</a:t>
            </a:r>
          </a:p>
        </p:txBody>
      </p:sp>
      <p:sp>
        <p:nvSpPr>
          <p:cNvPr id="81" name="Shape 81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/>
              <a:t>Coordination du stage en médecine familiale</a:t>
            </a:r>
            <a:br>
              <a:rPr sz="2800"/>
            </a:br>
            <a:r>
              <a:rPr sz="2600"/>
              <a:t> </a:t>
            </a:r>
            <a:r>
              <a:rPr sz="2400" u="sng"/>
              <a:t>ex 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outils de coordination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Profil des clientèles des résidents:</a:t>
            </a:r>
          </a:p>
          <a:p>
            <a:pPr lvl="0">
              <a:buChar char="o"/>
              <a:defRPr sz="1800"/>
            </a:pP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marL="257175" lvl="0" indent="-257175">
              <a:spcBef>
                <a:spcPts val="500"/>
              </a:spcBef>
              <a:buChar char="o"/>
              <a:defRPr sz="1800"/>
            </a:pPr>
            <a:r>
              <a:rPr sz="2400"/>
              <a:t>Âge et sexe</a:t>
            </a:r>
          </a:p>
          <a:p>
            <a:pPr lvl="0">
              <a:buSzTx/>
              <a:buNone/>
              <a:defRPr sz="1800"/>
            </a:pPr>
            <a:endParaRPr sz="2400"/>
          </a:p>
          <a:p>
            <a:pPr marL="257175" lvl="0" indent="-257175">
              <a:spcBef>
                <a:spcPts val="500"/>
              </a:spcBef>
              <a:buChar char="o"/>
              <a:defRPr sz="1800"/>
            </a:pPr>
            <a:r>
              <a:rPr sz="2400"/>
              <a:t>Patients vulnérables selon RAMQ</a:t>
            </a:r>
          </a:p>
          <a:p>
            <a:pPr lvl="0">
              <a:buSzTx/>
              <a:buNone/>
              <a:defRPr sz="1800"/>
            </a:pPr>
            <a:endParaRPr sz="2400"/>
          </a:p>
          <a:p>
            <a:pPr marL="257175" lvl="0" indent="-257175">
              <a:spcBef>
                <a:spcPts val="500"/>
              </a:spcBef>
              <a:buChar char="o"/>
              <a:defRPr sz="1800"/>
            </a:pPr>
            <a:r>
              <a:rPr sz="2400"/>
              <a:t>Patients lourds selon critères UMF répartis équitablement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18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600"/>
              <a:t>1. </a:t>
            </a:r>
            <a:r>
              <a:rPr sz="2800"/>
              <a:t>Coordination du stage en médecine familiale</a:t>
            </a:r>
            <a:br>
              <a:rPr sz="2800"/>
            </a:br>
            <a:r>
              <a:rPr sz="2600"/>
              <a:t> </a:t>
            </a:r>
            <a:r>
              <a:rPr sz="2400" u="sng"/>
              <a:t>ex </a:t>
            </a: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outils de coordination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Horaires</a:t>
            </a:r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160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Tableau cumulatif des activités</a:t>
            </a:r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40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Profil des clientèles des résidents</a:t>
            </a:r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40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Calendrier des tâches prévisibles et événements récurrents : </a:t>
            </a: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autre présentation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19</a:t>
            </a:r>
          </a:p>
        </p:txBody>
      </p:sp>
      <p:sp>
        <p:nvSpPr>
          <p:cNvPr id="89" name="Shape 89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2.Coordination des autres stages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/>
              <a:t>Principes</a:t>
            </a:r>
          </a:p>
          <a:p>
            <a:pPr lvl="0">
              <a:buSzTx/>
              <a:buNone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Stages</a:t>
            </a:r>
          </a:p>
          <a:p>
            <a:pPr lvl="0">
              <a:buSzTx/>
              <a:buNone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Ex de structures de fonctionnement</a:t>
            </a:r>
          </a:p>
          <a:p>
            <a:pPr lvl="0">
              <a:buSzTx/>
              <a:buNone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Ex d’ outils de gestion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20</a:t>
            </a:r>
          </a:p>
        </p:txBody>
      </p:sp>
      <p:sp>
        <p:nvSpPr>
          <p:cNvPr id="93" name="Shape 93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/>
              <a:t>2.Coordination des autres stages</a:t>
            </a:r>
            <a:br>
              <a:rPr sz="2800"/>
            </a:br>
            <a:r>
              <a:rPr sz="2800" u="sng">
                <a:latin typeface="Arial Bold"/>
                <a:ea typeface="Arial Bold"/>
                <a:cs typeface="Arial Bold"/>
                <a:sym typeface="Arial Bold"/>
              </a:rPr>
              <a:t>principes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54603" lvl="0" indent="-254603" defTabSz="905255">
              <a:spcBef>
                <a:spcPts val="500"/>
              </a:spcBef>
              <a:buChar char="•"/>
              <a:defRPr sz="1800"/>
            </a:pPr>
            <a:r>
              <a:rPr sz="2376" dirty="0"/>
              <a:t>Respect du programme du département</a:t>
            </a:r>
          </a:p>
          <a:p>
            <a:pPr marL="339470" lvl="0" indent="-339470" defTabSz="905255">
              <a:buChar char="•"/>
              <a:defRPr sz="1800"/>
            </a:pPr>
            <a:endParaRPr sz="2376" dirty="0"/>
          </a:p>
          <a:p>
            <a:pPr marL="339470" lvl="0" indent="-339470" defTabSz="905255">
              <a:buSzTx/>
              <a:buNone/>
              <a:defRPr sz="1800"/>
            </a:pPr>
            <a:endParaRPr sz="2376" dirty="0"/>
          </a:p>
          <a:p>
            <a:pPr marL="254603" lvl="0" indent="-254603" defTabSz="905255">
              <a:spcBef>
                <a:spcPts val="500"/>
              </a:spcBef>
              <a:buChar char="•"/>
              <a:defRPr sz="1800"/>
            </a:pPr>
            <a:r>
              <a:rPr sz="2376" dirty="0"/>
              <a:t>Milieu hospitalier affilié pour stage obligatoire sauf si problème majeur discuté avec responsable du stage </a:t>
            </a:r>
            <a:r>
              <a:rPr sz="2376" dirty="0" smtClean="0"/>
              <a:t>et</a:t>
            </a:r>
            <a:r>
              <a:rPr lang="fr-CA" sz="2376" dirty="0" smtClean="0"/>
              <a:t> avec accord de</a:t>
            </a:r>
            <a:r>
              <a:rPr sz="2376" dirty="0" smtClean="0"/>
              <a:t> notre </a:t>
            </a:r>
            <a:r>
              <a:rPr sz="2376" dirty="0"/>
              <a:t>direction du </a:t>
            </a:r>
            <a:r>
              <a:rPr sz="2376" dirty="0" smtClean="0"/>
              <a:t>programme </a:t>
            </a:r>
            <a:r>
              <a:rPr sz="2376" dirty="0"/>
              <a:t>ou s’il n’y a plus de place</a:t>
            </a:r>
          </a:p>
          <a:p>
            <a:pPr marL="339470" lvl="0" indent="-339470" defTabSz="905255">
              <a:spcBef>
                <a:spcPts val="400"/>
              </a:spcBef>
              <a:buSzTx/>
              <a:buNone/>
              <a:defRPr sz="1800"/>
            </a:pPr>
            <a:r>
              <a:rPr sz="1979" dirty="0"/>
              <a:t>     </a:t>
            </a:r>
            <a:endParaRPr sz="2376" dirty="0"/>
          </a:p>
          <a:p>
            <a:pPr marL="339470" lvl="0" indent="-339470" defTabSz="905255">
              <a:buChar char="•"/>
              <a:defRPr sz="1800"/>
            </a:pPr>
            <a:endParaRPr sz="2376" dirty="0"/>
          </a:p>
          <a:p>
            <a:pPr marL="254603" lvl="0" indent="-254603" defTabSz="905255">
              <a:spcBef>
                <a:spcPts val="500"/>
              </a:spcBef>
              <a:buChar char="•"/>
              <a:defRPr sz="1800"/>
            </a:pPr>
            <a:r>
              <a:rPr sz="2376" dirty="0"/>
              <a:t>Stage à option: milieu selon le choix du résident</a:t>
            </a:r>
          </a:p>
        </p:txBody>
      </p:sp>
      <p:pic>
        <p:nvPicPr>
          <p:cNvPr id="95" name="udemtl.jpg" descr="udemt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1600200"/>
            <a:ext cx="920750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hopital.jpg" descr="hopita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6600" y="4191000"/>
            <a:ext cx="1133475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sourire.jpg" descr="sourir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562600"/>
            <a:ext cx="819150" cy="81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21</a:t>
            </a:r>
          </a:p>
        </p:txBody>
      </p:sp>
      <p:sp>
        <p:nvSpPr>
          <p:cNvPr id="100" name="Shape 100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/>
              <a:t>2. Coordination des autres stages</a:t>
            </a:r>
            <a:br>
              <a:rPr sz="2800"/>
            </a:br>
            <a:r>
              <a:rPr sz="2800" u="sng">
                <a:latin typeface="Arial Bold"/>
                <a:ea typeface="Arial Bold"/>
                <a:cs typeface="Arial Bold"/>
                <a:sym typeface="Arial Bold"/>
              </a:rPr>
              <a:t>stages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/>
            </a:pPr>
            <a:r>
              <a:rPr sz="3200" dirty="0"/>
              <a:t>Stages obligatoires autres que medfam:</a:t>
            </a: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rPr dirty="0"/>
              <a:t>-  </a:t>
            </a:r>
            <a:r>
              <a:rPr dirty="0" smtClean="0"/>
              <a:t>1 hospit</a:t>
            </a:r>
            <a:r>
              <a:rPr lang="fr-CA" dirty="0" err="1" smtClean="0"/>
              <a:t>alisation</a:t>
            </a:r>
            <a:r>
              <a:rPr lang="fr-CA" dirty="0" smtClean="0"/>
              <a:t>/clinique externes pédiatriques</a:t>
            </a:r>
            <a:endParaRPr dirty="0"/>
          </a:p>
          <a:p>
            <a:pPr marL="192881" lvl="0" indent="-192881">
              <a:spcBef>
                <a:spcPts val="400"/>
              </a:spcBef>
              <a:buChar char="-"/>
              <a:defRPr sz="1800"/>
            </a:pPr>
            <a:r>
              <a:rPr dirty="0"/>
              <a:t>1 urgence </a:t>
            </a:r>
            <a:r>
              <a:rPr lang="fr-CA" dirty="0" smtClean="0"/>
              <a:t>pédiatrique</a:t>
            </a:r>
            <a:endParaRPr dirty="0"/>
          </a:p>
          <a:p>
            <a:pPr marL="192881" lvl="0" indent="-192881">
              <a:spcBef>
                <a:spcPts val="400"/>
              </a:spcBef>
              <a:buChar char="-"/>
              <a:defRPr sz="1800"/>
            </a:pPr>
            <a:r>
              <a:rPr dirty="0"/>
              <a:t>1 soins coronariens ou soins intensifs coronariens</a:t>
            </a:r>
          </a:p>
          <a:p>
            <a:pPr marL="192881" lvl="0" indent="-192881">
              <a:spcBef>
                <a:spcPts val="400"/>
              </a:spcBef>
              <a:buChar char="-"/>
              <a:defRPr sz="1800"/>
            </a:pPr>
            <a:r>
              <a:rPr dirty="0"/>
              <a:t>1 obstétriques</a:t>
            </a:r>
          </a:p>
          <a:p>
            <a:pPr marL="192881" lvl="0" indent="-192881">
              <a:spcBef>
                <a:spcPts val="400"/>
              </a:spcBef>
              <a:buChar char="-"/>
              <a:defRPr sz="1800"/>
            </a:pPr>
            <a:r>
              <a:rPr dirty="0"/>
              <a:t>2 urgences adultes (+1 intégré) versus 1 urgence adulte (+2 intégrés)</a:t>
            </a:r>
          </a:p>
          <a:p>
            <a:pPr marL="192881" lvl="0" indent="-192881">
              <a:spcBef>
                <a:spcPts val="400"/>
              </a:spcBef>
              <a:buChar char="-"/>
              <a:defRPr sz="1800"/>
            </a:pPr>
            <a:r>
              <a:rPr dirty="0"/>
              <a:t>3 options </a:t>
            </a:r>
            <a:r>
              <a:rPr lang="fr-CA" dirty="0"/>
              <a:t>(</a:t>
            </a:r>
            <a:r>
              <a:rPr dirty="0" smtClean="0"/>
              <a:t>max </a:t>
            </a:r>
            <a:r>
              <a:rPr dirty="0"/>
              <a:t>de 1 en milieu non </a:t>
            </a:r>
            <a:r>
              <a:rPr dirty="0" smtClean="0"/>
              <a:t>agréé</a:t>
            </a:r>
            <a:r>
              <a:rPr lang="fr-CA" dirty="0" smtClean="0"/>
              <a:t>)</a:t>
            </a:r>
          </a:p>
          <a:p>
            <a:pPr marL="192881" lvl="0" indent="-192881">
              <a:spcBef>
                <a:spcPts val="400"/>
              </a:spcBef>
              <a:buChar char="-"/>
              <a:defRPr sz="1800"/>
            </a:pPr>
            <a:r>
              <a:rPr dirty="0" smtClean="0"/>
              <a:t> </a:t>
            </a:r>
            <a:r>
              <a:rPr sz="1400" dirty="0" smtClean="0"/>
              <a:t>(</a:t>
            </a:r>
            <a:r>
              <a:rPr sz="1400" dirty="0"/>
              <a:t>si non agréé: formulaire spécial à compléter minimalement 3 mois avant)</a:t>
            </a:r>
          </a:p>
          <a:p>
            <a:pPr marL="192881" lvl="0" indent="-192881">
              <a:spcBef>
                <a:spcPts val="400"/>
              </a:spcBef>
              <a:buChar char="-"/>
              <a:defRPr sz="1800"/>
            </a:pPr>
            <a:r>
              <a:rPr dirty="0"/>
              <a:t>1 personnes âgées (</a:t>
            </a:r>
            <a:r>
              <a:rPr dirty="0" smtClean="0"/>
              <a:t>bloc</a:t>
            </a:r>
            <a:r>
              <a:rPr lang="fr-CA" dirty="0" smtClean="0"/>
              <a:t> pour certains, </a:t>
            </a:r>
            <a:r>
              <a:rPr dirty="0" smtClean="0"/>
              <a:t>intégré</a:t>
            </a:r>
            <a:r>
              <a:rPr lang="fr-CA" dirty="0" smtClean="0"/>
              <a:t> pour les autres</a:t>
            </a:r>
            <a:r>
              <a:rPr dirty="0" smtClean="0"/>
              <a:t>)</a:t>
            </a:r>
            <a:r>
              <a:rPr lang="fr-CA" dirty="0" smtClean="0"/>
              <a:t>  </a:t>
            </a:r>
            <a:endParaRPr dirty="0"/>
          </a:p>
          <a:p>
            <a:pPr marL="192881" lvl="0" indent="-192881">
              <a:spcBef>
                <a:spcPts val="400"/>
              </a:spcBef>
              <a:buChar char="-"/>
              <a:defRPr sz="1800"/>
            </a:pPr>
            <a:r>
              <a:rPr dirty="0"/>
              <a:t>1 soins palliatifs (bloc ou intégré)</a:t>
            </a:r>
          </a:p>
          <a:p>
            <a:pPr marL="192881" lvl="0" indent="-192881">
              <a:spcBef>
                <a:spcPts val="400"/>
              </a:spcBef>
              <a:buChar char="-"/>
              <a:defRPr sz="1800"/>
            </a:pPr>
            <a:r>
              <a:rPr dirty="0"/>
              <a:t>2 régions éloignées (pour umf urbaines)</a:t>
            </a:r>
          </a:p>
          <a:p>
            <a:pPr marL="192881" lvl="0" indent="-192881">
              <a:spcBef>
                <a:spcPts val="400"/>
              </a:spcBef>
              <a:buChar char="-"/>
              <a:defRPr sz="1800"/>
            </a:pPr>
            <a:r>
              <a:rPr dirty="0"/>
              <a:t>2 hospit adulte en médecine familiale (</a:t>
            </a:r>
            <a:r>
              <a:rPr dirty="0" smtClean="0"/>
              <a:t>intégré</a:t>
            </a:r>
            <a:r>
              <a:rPr lang="fr-CA" dirty="0" smtClean="0"/>
              <a:t>)</a:t>
            </a:r>
          </a:p>
          <a:p>
            <a:pPr marL="192881" lvl="0" indent="-192881">
              <a:spcBef>
                <a:spcPts val="400"/>
              </a:spcBef>
              <a:buChar char="-"/>
              <a:defRPr sz="1800"/>
            </a:pPr>
            <a:r>
              <a:rPr lang="fr-CA" dirty="0" smtClean="0"/>
              <a:t>1 mois de garde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2</a:t>
            </a:r>
          </a:p>
        </p:txBody>
      </p:sp>
      <p:sp>
        <p:nvSpPr>
          <p:cNvPr id="15" name="Shape 15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lang="fr-CA" sz="4800" dirty="0">
                <a:latin typeface="Marker Felt"/>
                <a:cs typeface="Marker Felt"/>
              </a:rPr>
              <a:t>P</a:t>
            </a:r>
            <a:r>
              <a:rPr sz="4800" dirty="0" smtClean="0">
                <a:latin typeface="Marker Felt"/>
                <a:cs typeface="Marker Felt"/>
              </a:rPr>
              <a:t>lan</a:t>
            </a:r>
            <a:endParaRPr sz="4800" dirty="0">
              <a:latin typeface="Marker Felt"/>
              <a:cs typeface="Marker Felt"/>
            </a:endParaRPr>
          </a:p>
        </p:txBody>
      </p:sp>
      <p:sp>
        <p:nvSpPr>
          <p:cNvPr id="16" name="Shape 1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57200" lvl="0" indent="-457200">
              <a:spcBef>
                <a:spcPts val="500"/>
              </a:spcBef>
              <a:buClr>
                <a:srgbClr val="FF00FF"/>
              </a:buClr>
              <a:buFont typeface="Wingdings"/>
              <a:buChar char="❑"/>
              <a:defRPr sz="1800"/>
            </a:pPr>
            <a:r>
              <a:rPr sz="2400" dirty="0"/>
              <a:t>1.Coordination du stage de médecine familiale</a:t>
            </a:r>
          </a:p>
          <a:p>
            <a:pPr marL="609600" lvl="0" indent="-609600">
              <a:buSzTx/>
              <a:buNone/>
              <a:defRPr sz="1800"/>
            </a:pPr>
            <a:endParaRPr sz="2400" dirty="0"/>
          </a:p>
          <a:p>
            <a:pPr marL="609600" lvl="0" indent="-609600">
              <a:buFont typeface="Wingdings"/>
              <a:buChar char="•"/>
              <a:defRPr sz="1800"/>
            </a:pPr>
            <a:endParaRPr sz="2400" dirty="0"/>
          </a:p>
          <a:p>
            <a:pPr marL="457200" lvl="0" indent="-457200">
              <a:spcBef>
                <a:spcPts val="500"/>
              </a:spcBef>
              <a:buClr>
                <a:srgbClr val="99CC00"/>
              </a:buClr>
              <a:buFont typeface="Wingdings"/>
              <a:buChar char="❑"/>
              <a:defRPr sz="1800"/>
            </a:pPr>
            <a:r>
              <a:rPr sz="2400" dirty="0"/>
              <a:t>2.Coordination des autres stages</a:t>
            </a:r>
          </a:p>
          <a:p>
            <a:pPr marL="609600" lvl="0" indent="-609600">
              <a:buAutoNum type="circleNumDbPlain"/>
              <a:defRPr sz="1800"/>
            </a:pPr>
            <a:endParaRPr sz="2400" dirty="0"/>
          </a:p>
          <a:p>
            <a:pPr marL="609600" lvl="0" indent="-609600">
              <a:buAutoNum type="circleNumDbPlain"/>
              <a:defRPr sz="1800"/>
            </a:pPr>
            <a:endParaRPr sz="2400" dirty="0"/>
          </a:p>
          <a:p>
            <a:pPr marL="457200" lvl="0" indent="-457200">
              <a:spcBef>
                <a:spcPts val="500"/>
              </a:spcBef>
              <a:buClr>
                <a:srgbClr val="009999"/>
              </a:buClr>
              <a:buFont typeface="Wingdings"/>
              <a:buChar char="❑"/>
              <a:defRPr sz="1800"/>
            </a:pPr>
            <a:r>
              <a:rPr sz="2400" dirty="0"/>
              <a:t>3.Coordination des activités académiques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22</a:t>
            </a:r>
          </a:p>
        </p:txBody>
      </p:sp>
      <p:sp>
        <p:nvSpPr>
          <p:cNvPr id="104" name="Shape 104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41247">
              <a:defRPr sz="1800"/>
            </a:pPr>
            <a:r>
              <a:rPr sz="2576"/>
              <a:t>2. Coordination des autres stages</a:t>
            </a:r>
            <a:br>
              <a:rPr sz="2576"/>
            </a:br>
            <a:r>
              <a:rPr sz="2576" u="sng">
                <a:latin typeface="Arial Bold"/>
                <a:ea typeface="Arial Bold"/>
                <a:cs typeface="Arial Bold"/>
                <a:sym typeface="Arial Bold"/>
              </a:rPr>
              <a:t>ex de structures </a:t>
            </a:r>
            <a:br>
              <a:rPr sz="2576" u="sng">
                <a:latin typeface="Arial Bold"/>
                <a:ea typeface="Arial Bold"/>
                <a:cs typeface="Arial Bold"/>
                <a:sym typeface="Arial Bold"/>
              </a:rPr>
            </a:br>
            <a:r>
              <a:rPr sz="1840">
                <a:latin typeface="Arial Bold"/>
                <a:ea typeface="Arial Bold"/>
                <a:cs typeface="Arial Bold"/>
                <a:sym typeface="Arial Bold"/>
              </a:rPr>
              <a:t>pour assurer qualité de la formation du programme local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90000"/>
              </a:lnSpc>
              <a:buChar char="•"/>
              <a:defRPr sz="1800"/>
            </a:pPr>
            <a:endParaRPr sz="2800"/>
          </a:p>
          <a:p>
            <a:pPr marL="300037" lvl="0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Comité de programme local avec représentants clés des stages dans l’hôpital d’appartenance</a:t>
            </a:r>
          </a:p>
          <a:p>
            <a:pPr lvl="0" algn="ctr">
              <a:lnSpc>
                <a:spcPct val="90000"/>
              </a:lnSpc>
              <a:buSzTx/>
              <a:buNone/>
              <a:defRPr sz="1800"/>
            </a:pPr>
            <a:endParaRPr sz="2800"/>
          </a:p>
          <a:p>
            <a:pPr lvl="0" algn="ctr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800"/>
              <a:t>versus</a:t>
            </a:r>
          </a:p>
          <a:p>
            <a:pPr lvl="0" algn="ctr">
              <a:lnSpc>
                <a:spcPct val="90000"/>
              </a:lnSpc>
              <a:buSzTx/>
              <a:buNone/>
              <a:defRPr sz="1800"/>
            </a:pPr>
            <a:endParaRPr sz="2800"/>
          </a:p>
          <a:p>
            <a:pPr marL="300037" lvl="0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Rencontres 1-2 fois par année avec les représentants clés </a:t>
            </a:r>
          </a:p>
          <a:p>
            <a:pPr marL="640896" lvl="1" indent="-183696">
              <a:lnSpc>
                <a:spcPct val="90000"/>
              </a:lnSpc>
              <a:spcBef>
                <a:spcPts val="400"/>
              </a:spcBef>
              <a:defRPr sz="1800"/>
            </a:pPr>
            <a:r>
              <a:t>Suivis des problématiques</a:t>
            </a:r>
          </a:p>
          <a:p>
            <a:pPr marL="640896" lvl="1" indent="-183696">
              <a:lnSpc>
                <a:spcPct val="90000"/>
              </a:lnSpc>
              <a:spcBef>
                <a:spcPts val="400"/>
              </a:spcBef>
              <a:defRPr sz="1800"/>
            </a:pPr>
            <a:r>
              <a:t>Suivis des évaluations de la faculté</a:t>
            </a:r>
          </a:p>
          <a:p>
            <a:pPr marL="640896" lvl="1" indent="-183696">
              <a:lnSpc>
                <a:spcPct val="90000"/>
              </a:lnSpc>
              <a:spcBef>
                <a:spcPts val="400"/>
              </a:spcBef>
              <a:defRPr sz="1800"/>
            </a:pPr>
            <a:r>
              <a:t>Politiques du comité de programme départemental les affectant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23</a:t>
            </a:r>
          </a:p>
        </p:txBody>
      </p:sp>
      <p:sp>
        <p:nvSpPr>
          <p:cNvPr id="108" name="Shape 108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/>
              <a:t>2. Coordination des autres stages</a:t>
            </a:r>
            <a:br>
              <a:rPr sz="2800"/>
            </a:br>
            <a:r>
              <a:rPr sz="2800" u="sng">
                <a:latin typeface="Arial Bold"/>
                <a:ea typeface="Arial Bold"/>
                <a:cs typeface="Arial Bold"/>
                <a:sym typeface="Arial Bold"/>
              </a:rPr>
              <a:t>ex outils de coordination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endParaRPr sz="2400"/>
          </a:p>
          <a:p>
            <a:pPr lvl="0">
              <a:buChar char="•"/>
              <a:defRPr sz="1800"/>
            </a:pPr>
            <a:endParaRPr sz="2400"/>
          </a:p>
          <a:p>
            <a:pPr lvl="0">
              <a:buChar char="•"/>
              <a:defRPr sz="1800"/>
            </a:pPr>
            <a:endParaRPr sz="2400"/>
          </a:p>
          <a:p>
            <a:pPr marL="257175" lvl="0" indent="-257175">
              <a:spcBef>
                <a:spcPts val="500"/>
              </a:spcBef>
              <a:buChar char="•"/>
              <a:defRPr sz="1800"/>
            </a:pPr>
            <a:r>
              <a:rPr sz="2400"/>
              <a:t>Tableau annuel de répartition des stages 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24</a:t>
            </a:r>
          </a:p>
        </p:txBody>
      </p:sp>
      <p:pic>
        <p:nvPicPr>
          <p:cNvPr id="11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799888" cy="6913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25</a:t>
            </a:r>
          </a:p>
        </p:txBody>
      </p:sp>
      <p:sp>
        <p:nvSpPr>
          <p:cNvPr id="115" name="Shape 115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/>
              <a:t>3. 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Coordination des activités académiques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 dirty="0"/>
              <a:t>Enseignement </a:t>
            </a:r>
            <a:r>
              <a:rPr sz="3200" dirty="0" smtClean="0"/>
              <a:t>formel</a:t>
            </a:r>
            <a:endParaRPr lang="fr-CA" sz="3200" dirty="0" smtClean="0"/>
          </a:p>
          <a:p>
            <a:pPr lvl="1">
              <a:buSzTx/>
              <a:buFont typeface="Arial"/>
              <a:buChar char="•"/>
              <a:defRPr sz="1800"/>
            </a:pPr>
            <a:r>
              <a:rPr lang="fr-CA" sz="2400" dirty="0" smtClean="0"/>
              <a:t>Activités centralisées vs décentralisées</a:t>
            </a:r>
          </a:p>
          <a:p>
            <a:pPr lvl="1">
              <a:buSzTx/>
              <a:buFont typeface="Arial"/>
              <a:buChar char="•"/>
              <a:defRPr sz="1800"/>
            </a:pPr>
            <a:r>
              <a:rPr lang="fr-CA" sz="2400" dirty="0" smtClean="0"/>
              <a:t>Responsable local dans chaque UMF</a:t>
            </a:r>
          </a:p>
          <a:p>
            <a:pPr marL="457200" lvl="1" indent="0">
              <a:buSzTx/>
              <a:buNone/>
              <a:defRPr sz="1800"/>
            </a:pPr>
            <a:endParaRPr sz="2400" dirty="0"/>
          </a:p>
          <a:p>
            <a:pPr lvl="0">
              <a:buChar char="•"/>
              <a:defRPr sz="1800"/>
            </a:pPr>
            <a:r>
              <a:rPr sz="3200" dirty="0"/>
              <a:t>Activités d’érudition</a:t>
            </a:r>
          </a:p>
          <a:p>
            <a:pPr lvl="0">
              <a:buSzTx/>
              <a:buNone/>
              <a:defRPr sz="1800"/>
            </a:pPr>
            <a:endParaRPr sz="3200" dirty="0"/>
          </a:p>
          <a:p>
            <a:pPr lvl="0">
              <a:buChar char="•"/>
              <a:defRPr sz="1800"/>
            </a:pPr>
            <a:r>
              <a:rPr sz="3200" dirty="0"/>
              <a:t>Activités de recherche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27</a:t>
            </a:r>
          </a:p>
        </p:txBody>
      </p:sp>
      <p:sp>
        <p:nvSpPr>
          <p:cNvPr id="123" name="Shape 123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600"/>
              <a:t>Coordination des activités académiques</a:t>
            </a:r>
            <a:br>
              <a:rPr sz="2600"/>
            </a:br>
            <a:r>
              <a:rPr sz="2800" u="sng">
                <a:latin typeface="Arial Bold"/>
                <a:ea typeface="Arial Bold"/>
                <a:cs typeface="Arial Bold"/>
                <a:sym typeface="Arial Bold"/>
              </a:rPr>
              <a:t>enseignement formel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702128" lvl="1" indent="-244928">
              <a:lnSpc>
                <a:spcPct val="90000"/>
              </a:lnSpc>
              <a:spcBef>
                <a:spcPts val="500"/>
              </a:spcBef>
              <a:buFont typeface="Wingdings"/>
              <a:buChar char="➢"/>
              <a:defRPr sz="1800"/>
            </a:pPr>
            <a:r>
              <a:rPr sz="2400"/>
              <a:t>Activités centralisées *:</a:t>
            </a:r>
          </a:p>
          <a:p>
            <a:pPr marL="1104900" lvl="2" indent="-1905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En grand groupe et visio:</a:t>
            </a:r>
          </a:p>
          <a:p>
            <a:pPr marL="1554480" lvl="3" indent="-18288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600"/>
              <a:t>Journées académiques (3 par  année de résidence)</a:t>
            </a:r>
          </a:p>
          <a:p>
            <a:pPr marL="1104900" lvl="2" indent="-1905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En petits  groupes mélangés(provenant de toutes les UMFs)</a:t>
            </a:r>
          </a:p>
          <a:p>
            <a:pPr marL="1554480" lvl="3" indent="-18288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600"/>
              <a:t>Formation ALSO R1</a:t>
            </a:r>
          </a:p>
          <a:p>
            <a:pPr marL="1554480" lvl="3" indent="-18288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600"/>
              <a:t>Formation NRP R1</a:t>
            </a:r>
          </a:p>
          <a:p>
            <a:pPr marL="1104900" lvl="2" indent="-1905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En UMF « couplées » possiblement </a:t>
            </a:r>
            <a:r>
              <a:rPr sz="1600"/>
              <a:t>(avec tandem)</a:t>
            </a:r>
          </a:p>
          <a:p>
            <a:pPr marL="1554480" lvl="3" indent="-18288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600"/>
              <a:t>ateliers d’éthique (compte parmi les journées académiques) R1 R2</a:t>
            </a:r>
          </a:p>
          <a:p>
            <a:pPr marL="1104900" lvl="2" indent="-1905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Avec résidents de spécialités</a:t>
            </a:r>
          </a:p>
          <a:p>
            <a:pPr marL="1565910" lvl="3" indent="-19431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1700"/>
              <a:t>Journée de formation en pédagogie (une par année de résidence)</a:t>
            </a:r>
          </a:p>
          <a:p>
            <a:pPr marL="1565910" lvl="3" indent="-19431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1700"/>
              <a:t>Formation ACLS R1</a:t>
            </a:r>
          </a:p>
          <a:p>
            <a:pPr marL="1565910" lvl="3" indent="-19431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1700"/>
              <a:t>Cours en soins aigus durant l’été R1 ( 8 à 9 AM en visio ou sur place)</a:t>
            </a:r>
          </a:p>
          <a:p>
            <a:pPr marL="1114425" lvl="2" indent="-200025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00" u="sng"/>
              <a:t>Tous</a:t>
            </a:r>
            <a:r>
              <a:rPr sz="2100"/>
              <a:t> les résidents: journée d’érudition et de la recherche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28</a:t>
            </a:r>
          </a:p>
        </p:txBody>
      </p:sp>
      <p:sp>
        <p:nvSpPr>
          <p:cNvPr id="127" name="Shape 127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768095">
              <a:defRPr sz="1800"/>
            </a:pPr>
            <a:r>
              <a:rPr sz="1848"/>
              <a:t>3. </a:t>
            </a:r>
            <a:r>
              <a:rPr sz="2351"/>
              <a:t>Coordination des activités académiques</a:t>
            </a:r>
            <a:br>
              <a:rPr sz="2351"/>
            </a:br>
            <a:r>
              <a:rPr sz="2351" u="sng">
                <a:latin typeface="Arial Bold"/>
                <a:ea typeface="Arial Bold"/>
                <a:cs typeface="Arial Bold"/>
                <a:sym typeface="Arial Bold"/>
              </a:rPr>
              <a:t>enseignement formel</a:t>
            </a:r>
            <a:br>
              <a:rPr sz="2351" u="sng">
                <a:latin typeface="Arial Bold"/>
                <a:ea typeface="Arial Bold"/>
                <a:cs typeface="Arial Bold"/>
                <a:sym typeface="Arial Bold"/>
              </a:rPr>
            </a:br>
            <a:endParaRPr sz="2351" u="sng"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28" name="Shape 12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702128" lvl="1" indent="-244928">
              <a:spcBef>
                <a:spcPts val="500"/>
              </a:spcBef>
              <a:buFont typeface="Wingdings"/>
              <a:buChar char="➢"/>
              <a:defRPr sz="1800"/>
            </a:pPr>
            <a:r>
              <a:rPr sz="2400"/>
              <a:t>Activités décentralisées (faites dans chaque UMF)</a:t>
            </a:r>
          </a:p>
          <a:p>
            <a:pPr marL="1143000" lvl="2" indent="-228600">
              <a:spcBef>
                <a:spcPts val="500"/>
              </a:spcBef>
              <a:defRPr sz="1800"/>
            </a:pPr>
            <a:endParaRPr sz="2400"/>
          </a:p>
          <a:p>
            <a:pPr marL="1143000" lvl="2" indent="-228600">
              <a:spcBef>
                <a:spcPts val="500"/>
              </a:spcBef>
              <a:defRPr sz="1800"/>
            </a:pPr>
            <a:r>
              <a:rPr sz="2400"/>
              <a:t>75% sujets obligatoires prédéterminés par comité enseignement formel départemental (donnés via PABP entre autres)</a:t>
            </a:r>
            <a:endParaRPr sz="1600"/>
          </a:p>
          <a:p>
            <a:pPr marL="1143000" lvl="2" indent="-228600">
              <a:spcBef>
                <a:spcPts val="500"/>
              </a:spcBef>
              <a:defRPr sz="1800"/>
            </a:pPr>
            <a:r>
              <a:rPr sz="2400"/>
              <a:t>25% sujets locaux selon choix de l’UMF</a:t>
            </a:r>
          </a:p>
          <a:p>
            <a:pPr marL="1143000" lvl="2" indent="-228600">
              <a:spcBef>
                <a:spcPts val="500"/>
              </a:spcBef>
              <a:defRPr sz="1800"/>
            </a:pPr>
            <a:r>
              <a:rPr sz="2400"/>
              <a:t>Pratiques locales d’examen biannuelles 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29</a:t>
            </a:r>
          </a:p>
        </p:txBody>
      </p:sp>
      <p:sp>
        <p:nvSpPr>
          <p:cNvPr id="131" name="Shape 131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/>
              <a:t>3. Coordination des activités académiques</a:t>
            </a:r>
            <a:br>
              <a:rPr sz="2800"/>
            </a:br>
            <a:r>
              <a:rPr sz="2800" u="sng">
                <a:latin typeface="Arial Bold"/>
                <a:ea typeface="Arial Bold"/>
                <a:cs typeface="Arial Bold"/>
                <a:sym typeface="Arial Bold"/>
              </a:rPr>
              <a:t>activités d’érudition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00037" lvl="0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Club de lecture </a:t>
            </a:r>
            <a:r>
              <a:rPr sz="2000"/>
              <a:t>(modules de Laval versus via agent de recherche)</a:t>
            </a:r>
          </a:p>
          <a:p>
            <a:pPr lvl="0">
              <a:lnSpc>
                <a:spcPct val="90000"/>
              </a:lnSpc>
              <a:buChar char="•"/>
              <a:defRPr sz="1800"/>
            </a:pPr>
            <a:endParaRPr sz="2000"/>
          </a:p>
          <a:p>
            <a:pPr marL="300037" lvl="0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Travail académique</a:t>
            </a:r>
          </a:p>
          <a:p>
            <a:pPr marL="702128" lvl="1" indent="-244928">
              <a:lnSpc>
                <a:spcPct val="90000"/>
              </a:lnSpc>
              <a:spcBef>
                <a:spcPts val="500"/>
              </a:spcBef>
              <a:buFont typeface="Wingdings"/>
              <a:buChar char="➢"/>
              <a:defRPr sz="1800"/>
            </a:pPr>
            <a:r>
              <a:rPr sz="2400"/>
              <a:t>R1: projet PERLES </a:t>
            </a:r>
          </a:p>
          <a:p>
            <a:pPr marL="1104900" lvl="2" indent="-1905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question clinique et revue de littérature</a:t>
            </a:r>
          </a:p>
          <a:p>
            <a:pPr marL="1104900" lvl="2" indent="-1905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Remise d’un document écrit</a:t>
            </a:r>
          </a:p>
          <a:p>
            <a:pPr marL="1104900" lvl="2" indent="-1905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Présentation à la journée de recherche et d ’érudition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Wingdings"/>
              <a:buChar char="➢"/>
              <a:defRPr sz="1800"/>
            </a:pPr>
            <a:r>
              <a:rPr sz="2800"/>
              <a:t>R1: RSeCA à la place du projet PERLES</a:t>
            </a:r>
          </a:p>
          <a:p>
            <a:pPr marL="702128" lvl="1" indent="-244928">
              <a:lnSpc>
                <a:spcPct val="90000"/>
              </a:lnSpc>
              <a:spcBef>
                <a:spcPts val="500"/>
              </a:spcBef>
              <a:buFont typeface="Wingdings"/>
              <a:buChar char="➢"/>
              <a:defRPr sz="1800"/>
            </a:pPr>
            <a:r>
              <a:rPr sz="2400"/>
              <a:t>R2: projet d’évaluation de l’acte médical</a:t>
            </a:r>
          </a:p>
          <a:p>
            <a:pPr marL="1104900" lvl="2" indent="-1905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Présentation locale</a:t>
            </a:r>
          </a:p>
          <a:p>
            <a:pPr marL="1104900" lvl="2" indent="-1905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Rapport écrit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30</a:t>
            </a:r>
          </a:p>
        </p:txBody>
      </p:sp>
      <p:sp>
        <p:nvSpPr>
          <p:cNvPr id="135" name="Shape 135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/>
              <a:t>3. Coordination des activités académiques</a:t>
            </a:r>
            <a:br>
              <a:rPr sz="2800"/>
            </a:br>
            <a:r>
              <a:rPr sz="2800" u="sng">
                <a:latin typeface="Arial Bold"/>
                <a:ea typeface="Arial Bold"/>
                <a:cs typeface="Arial Bold"/>
                <a:sym typeface="Arial Bold"/>
              </a:rPr>
              <a:t>activités de recherche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Char char="•"/>
            </a:lvl1pPr>
          </a:lstStyle>
          <a:p>
            <a:pPr lvl="0">
              <a:defRPr sz="1800"/>
            </a:pPr>
            <a:r>
              <a:rPr sz="3200" dirty="0"/>
              <a:t>Selon le profil du </a:t>
            </a:r>
            <a:r>
              <a:rPr sz="3200" dirty="0" smtClean="0"/>
              <a:t>résident</a:t>
            </a:r>
            <a:endParaRPr lang="fr-CA" sz="3200" dirty="0" smtClean="0"/>
          </a:p>
          <a:p>
            <a:pPr marL="0" lvl="0" indent="0">
              <a:buNone/>
              <a:defRPr sz="1800"/>
            </a:pPr>
            <a:endParaRPr lang="fr-CA" sz="3200" dirty="0" smtClean="0"/>
          </a:p>
          <a:p>
            <a:pPr lvl="0">
              <a:defRPr sz="1800"/>
            </a:pPr>
            <a:r>
              <a:rPr lang="fr-CA" sz="2800" dirty="0" smtClean="0"/>
              <a:t>Programme avancé Clinicien </a:t>
            </a:r>
            <a:r>
              <a:rPr lang="fr-CA" sz="2800" dirty="0"/>
              <a:t>É</a:t>
            </a:r>
            <a:r>
              <a:rPr lang="fr-CA" sz="2800" dirty="0" smtClean="0"/>
              <a:t>rudit</a:t>
            </a:r>
            <a:endParaRPr sz="2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3</a:t>
            </a:r>
          </a:p>
        </p:txBody>
      </p:sp>
      <p:sp>
        <p:nvSpPr>
          <p:cNvPr id="19" name="Shape 19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 dirty="0"/>
              <a:t>1.Coordination du stage en médecine familiale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57175" lvl="0" indent="-257175">
              <a:spcBef>
                <a:spcPts val="500"/>
              </a:spcBef>
              <a:buChar char="•"/>
              <a:defRPr sz="1800"/>
            </a:pPr>
            <a:r>
              <a:rPr sz="2400" dirty="0"/>
              <a:t>Principes</a:t>
            </a:r>
          </a:p>
          <a:p>
            <a:pPr lvl="0">
              <a:buSzTx/>
              <a:buNone/>
              <a:defRPr sz="1800"/>
            </a:pPr>
            <a:endParaRPr sz="2400" dirty="0"/>
          </a:p>
          <a:p>
            <a:pPr marL="257175" lvl="0" indent="-257175">
              <a:spcBef>
                <a:spcPts val="500"/>
              </a:spcBef>
              <a:buChar char="•"/>
              <a:defRPr sz="1800"/>
            </a:pPr>
            <a:r>
              <a:rPr sz="2400" dirty="0"/>
              <a:t>Coordination des activités cliniques , gardes et clientèles</a:t>
            </a:r>
          </a:p>
          <a:p>
            <a:pPr lvl="0">
              <a:buSzTx/>
              <a:buNone/>
              <a:defRPr sz="1800"/>
            </a:pPr>
            <a:endParaRPr sz="2400" dirty="0"/>
          </a:p>
          <a:p>
            <a:pPr marL="257175" lvl="0" indent="-257175">
              <a:spcBef>
                <a:spcPts val="500"/>
              </a:spcBef>
              <a:buChar char="•"/>
              <a:defRPr sz="1800"/>
            </a:pPr>
            <a:r>
              <a:rPr sz="2400" dirty="0"/>
              <a:t>Ex de structures de fonctionnement</a:t>
            </a:r>
          </a:p>
          <a:p>
            <a:pPr lvl="0">
              <a:buSzTx/>
              <a:buNone/>
              <a:defRPr sz="1800"/>
            </a:pPr>
            <a:endParaRPr sz="2400" dirty="0"/>
          </a:p>
          <a:p>
            <a:pPr marL="257175" lvl="0" indent="-257175">
              <a:spcBef>
                <a:spcPts val="500"/>
              </a:spcBef>
              <a:buChar char="•"/>
              <a:defRPr sz="1800"/>
            </a:pPr>
            <a:r>
              <a:rPr sz="2400" dirty="0"/>
              <a:t>Ex d’outils de gestion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4</a:t>
            </a:r>
          </a:p>
        </p:txBody>
      </p:sp>
      <p:sp>
        <p:nvSpPr>
          <p:cNvPr id="23" name="Shape 23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 dirty="0"/>
              <a:t>1.Coordination du stage en médecine familiale</a:t>
            </a:r>
            <a:br>
              <a:rPr sz="2800" dirty="0"/>
            </a:br>
            <a:r>
              <a:rPr lang="fr-CA" sz="2800" u="sng" dirty="0" smtClean="0"/>
              <a:t>Les </a:t>
            </a:r>
            <a:r>
              <a:rPr sz="2800" u="sng" dirty="0" smtClean="0">
                <a:latin typeface="Arial Bold"/>
                <a:ea typeface="Arial Bold"/>
                <a:cs typeface="Arial Bold"/>
                <a:sym typeface="Arial Bold"/>
              </a:rPr>
              <a:t>principes</a:t>
            </a:r>
            <a:endParaRPr sz="2800" u="sng" dirty="0"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4" name="Shape 24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dirty="0"/>
              <a:t>Apprentissage et évaluations par </a:t>
            </a:r>
            <a:r>
              <a:rPr sz="2400" dirty="0" smtClean="0"/>
              <a:t>compétence</a:t>
            </a:r>
            <a:endParaRPr lang="fr-CA" sz="2400" dirty="0" smtClean="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lang="fr-CA" sz="2400" dirty="0" smtClean="0"/>
              <a:t>TRIPLE C</a:t>
            </a:r>
            <a:endParaRPr sz="2400" dirty="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dirty="0"/>
              <a:t>Priorisation de la continuité des soins</a:t>
            </a:r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dirty="0"/>
              <a:t>Pratique réflexive</a:t>
            </a:r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dirty="0" smtClean="0"/>
              <a:t>Pratique</a:t>
            </a:r>
            <a:r>
              <a:rPr lang="fr-CA" sz="2400" dirty="0" smtClean="0"/>
              <a:t>s</a:t>
            </a:r>
            <a:r>
              <a:rPr sz="2400" dirty="0" smtClean="0"/>
              <a:t> collaborative</a:t>
            </a:r>
            <a:r>
              <a:rPr lang="fr-CA" sz="2400" dirty="0" smtClean="0"/>
              <a:t>s</a:t>
            </a:r>
            <a:endParaRPr sz="2400" dirty="0"/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 dirty="0"/>
              <a:t>Divers champs de compétences particulièrement ciblés</a:t>
            </a:r>
          </a:p>
          <a:p>
            <a:pPr marL="1047750" lvl="2" indent="-13335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400" dirty="0"/>
              <a:t>Santé des femmes</a:t>
            </a:r>
          </a:p>
          <a:p>
            <a:pPr marL="1047750" lvl="2" indent="-13335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400" dirty="0"/>
              <a:t>Santé des </a:t>
            </a:r>
            <a:r>
              <a:rPr sz="1400" dirty="0" smtClean="0"/>
              <a:t>enfants</a:t>
            </a:r>
            <a:r>
              <a:rPr lang="fr-CA" sz="1400" dirty="0" smtClean="0"/>
              <a:t> et des âgés</a:t>
            </a:r>
            <a:endParaRPr sz="1400" dirty="0"/>
          </a:p>
          <a:p>
            <a:pPr marL="1047750" lvl="2" indent="-13335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400" dirty="0"/>
              <a:t>Problèmes du système locomoteur</a:t>
            </a:r>
          </a:p>
          <a:p>
            <a:pPr marL="1047750" lvl="2" indent="-13335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400" dirty="0"/>
              <a:t>Techniques </a:t>
            </a:r>
            <a:r>
              <a:rPr sz="1400" dirty="0" smtClean="0"/>
              <a:t>de </a:t>
            </a:r>
            <a:r>
              <a:rPr sz="1400" dirty="0"/>
              <a:t>chirurgie</a:t>
            </a:r>
          </a:p>
          <a:p>
            <a:pPr marL="1047750" lvl="2" indent="-13335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400" dirty="0"/>
              <a:t>Soins en urgence</a:t>
            </a:r>
          </a:p>
          <a:p>
            <a:pPr marL="1047750" lvl="2" indent="-133350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400" dirty="0"/>
              <a:t>Médecine </a:t>
            </a:r>
            <a:r>
              <a:rPr sz="1400" dirty="0" smtClean="0"/>
              <a:t>hospitalière</a:t>
            </a:r>
            <a:endParaRPr lang="fr-CA" sz="1400" dirty="0" smtClean="0"/>
          </a:p>
          <a:p>
            <a:pPr marL="1047750" lvl="2" indent="-133350">
              <a:lnSpc>
                <a:spcPct val="90000"/>
              </a:lnSpc>
              <a:spcBef>
                <a:spcPts val="300"/>
              </a:spcBef>
              <a:defRPr sz="1800"/>
            </a:pPr>
            <a:r>
              <a:rPr lang="fr-CA" sz="1400" dirty="0" smtClean="0"/>
              <a:t>Toxico et autres dépendances (prg de 5 ans)</a:t>
            </a:r>
            <a:endParaRPr sz="1400" dirty="0"/>
          </a:p>
          <a:p>
            <a:pPr marL="661307" lvl="1" indent="-204107">
              <a:lnSpc>
                <a:spcPct val="90000"/>
              </a:lnSpc>
              <a:spcBef>
                <a:spcPts val="400"/>
              </a:spcBef>
              <a:buFont typeface="Wingdings"/>
              <a:buChar char="✓"/>
              <a:defRPr sz="1800"/>
            </a:pPr>
            <a:r>
              <a:rPr sz="2000" dirty="0"/>
              <a:t>Pertinence de l’exposition</a:t>
            </a:r>
          </a:p>
          <a:p>
            <a:pPr marL="661307" lvl="1" indent="-204107">
              <a:lnSpc>
                <a:spcPct val="90000"/>
              </a:lnSpc>
              <a:spcBef>
                <a:spcPts val="400"/>
              </a:spcBef>
              <a:buFont typeface="Wingdings"/>
              <a:buChar char="✓"/>
              <a:defRPr sz="1800"/>
            </a:pPr>
            <a:r>
              <a:rPr sz="2000" dirty="0"/>
              <a:t>Itération de l’exposition</a:t>
            </a:r>
          </a:p>
          <a:p>
            <a:pPr marL="661307" lvl="1" indent="-204107">
              <a:lnSpc>
                <a:spcPct val="90000"/>
              </a:lnSpc>
              <a:spcBef>
                <a:spcPts val="400"/>
              </a:spcBef>
              <a:buFont typeface="Wingdings"/>
              <a:buChar char="✓"/>
              <a:defRPr sz="1800"/>
            </a:pPr>
            <a:r>
              <a:rPr sz="2000" dirty="0"/>
              <a:t>Enseignement par des médecins de famille </a:t>
            </a:r>
            <a:r>
              <a:rPr lang="fr-CA" sz="2000" dirty="0" smtClean="0"/>
              <a:t>est </a:t>
            </a:r>
            <a:r>
              <a:rPr sz="2000" dirty="0" smtClean="0"/>
              <a:t>favorisé</a:t>
            </a:r>
            <a:endParaRPr sz="2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5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 dirty="0"/>
              <a:t>1.Coordination du stage de médecine familiale</a:t>
            </a:r>
            <a:br>
              <a:rPr sz="2800" dirty="0"/>
            </a:br>
            <a:r>
              <a:rPr sz="2000" u="sng" dirty="0">
                <a:latin typeface="Arial Bold"/>
                <a:ea typeface="Arial Bold"/>
                <a:cs typeface="Arial Bold"/>
                <a:sym typeface="Arial Bold"/>
              </a:rPr>
              <a:t>coordination des activités cliniques, </a:t>
            </a:r>
            <a:r>
              <a:rPr sz="2000" u="sng" dirty="0"/>
              <a:t>gardes</a:t>
            </a:r>
            <a:r>
              <a:rPr sz="2000" u="sng" dirty="0">
                <a:latin typeface="Arial Bold"/>
                <a:ea typeface="Arial Bold"/>
                <a:cs typeface="Arial Bold"/>
                <a:sym typeface="Arial Bold"/>
              </a:rPr>
              <a:t>  </a:t>
            </a:r>
            <a:r>
              <a:rPr sz="2000" u="sng" dirty="0"/>
              <a:t>et clientèles</a:t>
            </a:r>
            <a:br>
              <a:rPr sz="2000" u="sng" dirty="0"/>
            </a:br>
            <a:r>
              <a:rPr sz="1500" dirty="0"/>
              <a:t>référence: Guide pour l’organisation du stage intégré de médecine familiale </a:t>
            </a:r>
            <a:r>
              <a:rPr lang="fr-CA" sz="1500" dirty="0" smtClean="0"/>
              <a:t>juillet 2012</a:t>
            </a:r>
            <a:endParaRPr sz="1500" dirty="0"/>
          </a:p>
        </p:txBody>
      </p:sp>
      <p:sp>
        <p:nvSpPr>
          <p:cNvPr id="28" name="Shape 2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57175" lvl="0" indent="-257175">
              <a:spcBef>
                <a:spcPts val="500"/>
              </a:spcBef>
              <a:buChar char="•"/>
              <a:defRPr sz="1800"/>
            </a:pPr>
            <a:r>
              <a:rPr sz="2400" dirty="0"/>
              <a:t>Activités:</a:t>
            </a:r>
          </a:p>
          <a:p>
            <a:pPr marL="661307" lvl="1" indent="-204107">
              <a:spcBef>
                <a:spcPts val="400"/>
              </a:spcBef>
              <a:buFont typeface="Wingdings"/>
              <a:buChar char="➢"/>
              <a:defRPr sz="1800"/>
            </a:pPr>
            <a:r>
              <a:rPr sz="2000" u="sng" dirty="0">
                <a:latin typeface="Arial Bold"/>
                <a:ea typeface="Arial Bold"/>
                <a:cs typeface="Arial Bold"/>
                <a:sym typeface="Arial Bold"/>
              </a:rPr>
              <a:t>Activités de suivi de clientèles</a:t>
            </a:r>
            <a:r>
              <a:rPr sz="2000" u="sng" dirty="0"/>
              <a:t> </a:t>
            </a:r>
            <a:r>
              <a:rPr sz="1200" dirty="0"/>
              <a:t>(viser 2 à 3 demi-journées semaine en moyenne)</a:t>
            </a:r>
            <a:endParaRPr sz="2000" dirty="0"/>
          </a:p>
          <a:p>
            <a:pPr marL="285750" lvl="1" indent="171450">
              <a:spcBef>
                <a:spcPts val="400"/>
              </a:spcBef>
              <a:buSzTx/>
              <a:buNone/>
              <a:defRPr sz="1800"/>
            </a:pPr>
            <a:r>
              <a:rPr sz="2000" dirty="0"/>
              <a:t>    bureau, domicile, courte /longue durée supervisés par md umf</a:t>
            </a:r>
          </a:p>
          <a:p>
            <a:pPr marL="661307" lvl="1" indent="-204107">
              <a:spcBef>
                <a:spcPts val="400"/>
              </a:spcBef>
              <a:buFont typeface="Wingdings"/>
              <a:buChar char="➢"/>
              <a:defRPr sz="1800"/>
            </a:pPr>
            <a:r>
              <a:rPr sz="2000" u="sng" dirty="0">
                <a:latin typeface="Arial Bold"/>
                <a:ea typeface="Arial Bold"/>
                <a:cs typeface="Arial Bold"/>
                <a:sym typeface="Arial Bold"/>
              </a:rPr>
              <a:t>Activités avec la clientèle de l’UMF</a:t>
            </a:r>
          </a:p>
          <a:p>
            <a:pPr marL="285750" lvl="1" indent="171450">
              <a:spcBef>
                <a:spcPts val="400"/>
              </a:spcBef>
              <a:buSzTx/>
              <a:buNone/>
              <a:defRPr sz="1800"/>
            </a:pPr>
            <a:r>
              <a:rPr sz="2000" dirty="0"/>
              <a:t>    srv, activités intégrées ciblées avec enseignants </a:t>
            </a:r>
            <a:r>
              <a:rPr lang="fr-CA" sz="2000" dirty="0" smtClean="0"/>
              <a:t>UMF</a:t>
            </a:r>
            <a:endParaRPr sz="2000" dirty="0"/>
          </a:p>
          <a:p>
            <a:pPr marL="285750" lvl="1" indent="171450">
              <a:spcBef>
                <a:spcPts val="400"/>
              </a:spcBef>
              <a:buSzTx/>
              <a:buNone/>
              <a:defRPr sz="1800"/>
            </a:pPr>
            <a:r>
              <a:rPr sz="2000" dirty="0"/>
              <a:t>    (exemples: locomoteur, petites chirurgies etc)</a:t>
            </a:r>
          </a:p>
          <a:p>
            <a:pPr marL="661307" lvl="1" indent="-204107">
              <a:spcBef>
                <a:spcPts val="400"/>
              </a:spcBef>
              <a:buFont typeface="Wingdings"/>
              <a:buChar char="➢"/>
              <a:defRPr sz="1800"/>
            </a:pPr>
            <a:r>
              <a:rPr sz="2000" dirty="0">
                <a:latin typeface="Arial Bold"/>
                <a:ea typeface="Arial Bold"/>
                <a:cs typeface="Arial Bold"/>
                <a:sym typeface="Arial Bold"/>
              </a:rPr>
              <a:t>Activités en soins de première ligne hors UMF</a:t>
            </a:r>
          </a:p>
          <a:p>
            <a:pPr marL="285750" lvl="1" indent="171450">
              <a:spcBef>
                <a:spcPts val="400"/>
              </a:spcBef>
              <a:buSzTx/>
              <a:buNone/>
              <a:defRPr sz="1800"/>
            </a:pPr>
            <a:r>
              <a:rPr sz="2000" dirty="0"/>
              <a:t>    supervision par md de famille hors umf</a:t>
            </a:r>
          </a:p>
          <a:p>
            <a:pPr marL="285750" lvl="1" indent="171450">
              <a:spcBef>
                <a:spcPts val="400"/>
              </a:spcBef>
              <a:buSzTx/>
              <a:buNone/>
              <a:defRPr sz="1800"/>
            </a:pPr>
            <a:r>
              <a:rPr sz="2000" dirty="0"/>
              <a:t>    (exemples: urgence, centre jeunesse etc)</a:t>
            </a:r>
          </a:p>
          <a:p>
            <a:pPr marL="661307" lvl="1" indent="-204107">
              <a:spcBef>
                <a:spcPts val="400"/>
              </a:spcBef>
              <a:buFont typeface="Wingdings"/>
              <a:buChar char="➢"/>
              <a:defRPr sz="1800"/>
            </a:pPr>
            <a:r>
              <a:rPr sz="2000" dirty="0">
                <a:latin typeface="Arial Bold"/>
                <a:ea typeface="Arial Bold"/>
                <a:cs typeface="Arial Bold"/>
                <a:sym typeface="Arial Bold"/>
              </a:rPr>
              <a:t>Activités en soins de deuxième ligne</a:t>
            </a:r>
          </a:p>
          <a:p>
            <a:pPr marL="285750" lvl="1" indent="171450">
              <a:spcBef>
                <a:spcPts val="400"/>
              </a:spcBef>
              <a:buSzTx/>
              <a:buNone/>
              <a:defRPr sz="1800"/>
            </a:pPr>
            <a:r>
              <a:rPr sz="2000" dirty="0"/>
              <a:t>    supervision par spécialistes hors UMF</a:t>
            </a:r>
          </a:p>
          <a:p>
            <a:pPr marL="285750" lvl="1" indent="171450">
              <a:spcBef>
                <a:spcPts val="300"/>
              </a:spcBef>
              <a:buSzTx/>
              <a:buNone/>
              <a:defRPr sz="1800"/>
            </a:pPr>
            <a:r>
              <a:rPr sz="1400" b="1" dirty="0"/>
              <a:t>Les 2 activités soulignées doivent = 50% </a:t>
            </a:r>
            <a:r>
              <a:rPr sz="1400" b="1" dirty="0" smtClean="0"/>
              <a:t>minim</a:t>
            </a:r>
            <a:r>
              <a:rPr lang="fr-CA" sz="1400" b="1" dirty="0" err="1" smtClean="0"/>
              <a:t>um</a:t>
            </a:r>
            <a:r>
              <a:rPr sz="1400" b="1" dirty="0" smtClean="0"/>
              <a:t> </a:t>
            </a:r>
            <a:r>
              <a:rPr sz="1400" b="1" dirty="0"/>
              <a:t>de toutes les activités du stage UMF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6</a:t>
            </a:r>
          </a:p>
        </p:txBody>
      </p:sp>
      <p:sp>
        <p:nvSpPr>
          <p:cNvPr id="32" name="Shape 32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 dirty="0"/>
              <a:t>1.Coordination du stage de médecine familiale</a:t>
            </a:r>
            <a:br>
              <a:rPr sz="2800" dirty="0"/>
            </a:br>
            <a:r>
              <a:rPr sz="2000" u="sng" dirty="0">
                <a:latin typeface="Arial Bold"/>
                <a:ea typeface="Arial Bold"/>
                <a:cs typeface="Arial Bold"/>
                <a:sym typeface="Arial Bold"/>
              </a:rPr>
              <a:t>coordination des activités </a:t>
            </a:r>
            <a:r>
              <a:rPr sz="2000" u="sng" dirty="0"/>
              <a:t>cliniques</a:t>
            </a:r>
            <a:r>
              <a:rPr sz="2000" u="sng" dirty="0">
                <a:latin typeface="Arial Bold"/>
                <a:ea typeface="Arial Bold"/>
                <a:cs typeface="Arial Bold"/>
                <a:sym typeface="Arial Bold"/>
              </a:rPr>
              <a:t>, gardes  </a:t>
            </a:r>
            <a:r>
              <a:rPr sz="2000" u="sng" dirty="0"/>
              <a:t>et clientèles</a:t>
            </a:r>
            <a:br>
              <a:rPr sz="2000" u="sng" dirty="0"/>
            </a:br>
            <a:r>
              <a:rPr sz="1500" dirty="0"/>
              <a:t>référence: Guide pour l’organisation du stage intégré de médecine familiale </a:t>
            </a:r>
            <a:r>
              <a:rPr lang="fr-CA" sz="1500" dirty="0" smtClean="0"/>
              <a:t>juillet 2012</a:t>
            </a:r>
            <a:endParaRPr sz="1500" dirty="0"/>
          </a:p>
        </p:txBody>
      </p:sp>
      <p:sp>
        <p:nvSpPr>
          <p:cNvPr id="33" name="Shape 3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buChar char="•"/>
              <a:defRPr sz="1800"/>
            </a:pPr>
            <a:endParaRPr sz="3200" dirty="0"/>
          </a:p>
          <a:p>
            <a:pPr marL="257175" lvl="0" indent="-257175">
              <a:spcBef>
                <a:spcPts val="500"/>
              </a:spcBef>
              <a:buChar char="•"/>
              <a:defRPr sz="1800"/>
            </a:pPr>
            <a:r>
              <a:rPr sz="2400" dirty="0"/>
              <a:t>Gardes </a:t>
            </a:r>
            <a:r>
              <a:rPr sz="1200" dirty="0"/>
              <a:t>(selon politique du département mise à jour en </a:t>
            </a:r>
            <a:r>
              <a:rPr lang="fr-CA" sz="1200" dirty="0" smtClean="0"/>
              <a:t>juillet 2012</a:t>
            </a:r>
            <a:r>
              <a:rPr sz="1200" dirty="0" smtClean="0"/>
              <a:t>)</a:t>
            </a:r>
            <a:endParaRPr sz="2400" dirty="0"/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000" dirty="0"/>
              <a:t>communautaires (minimalement 25 % des gardes)</a:t>
            </a:r>
          </a:p>
          <a:p>
            <a:pPr marL="285750" lvl="1" indent="171450">
              <a:spcBef>
                <a:spcPts val="300"/>
              </a:spcBef>
              <a:buSzTx/>
              <a:buNone/>
              <a:defRPr sz="1800"/>
            </a:pPr>
            <a:r>
              <a:rPr sz="1400" dirty="0"/>
              <a:t>      24/7; soirs et fins de semaine SRV ; domicile, CHSLD, femmes enceintes</a:t>
            </a:r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000" dirty="0"/>
              <a:t>hospitalières (peut représenter jusqu’à 75% des gardes)</a:t>
            </a:r>
            <a:endParaRPr sz="1200" dirty="0"/>
          </a:p>
          <a:p>
            <a:pPr lvl="0">
              <a:spcBef>
                <a:spcPts val="300"/>
              </a:spcBef>
              <a:buSzTx/>
              <a:buNone/>
              <a:defRPr sz="1800"/>
            </a:pPr>
            <a:r>
              <a:rPr sz="1400" dirty="0"/>
              <a:t>               UHMF, soins intensifs/</a:t>
            </a:r>
            <a:r>
              <a:rPr sz="1400" dirty="0" smtClean="0"/>
              <a:t>coronariens; </a:t>
            </a:r>
            <a:r>
              <a:rPr sz="1400" dirty="0"/>
              <a:t>obstétriques à la </a:t>
            </a:r>
            <a:r>
              <a:rPr sz="1400" dirty="0" smtClean="0"/>
              <a:t>salle </a:t>
            </a:r>
            <a:r>
              <a:rPr sz="1400" dirty="0"/>
              <a:t>d’accouchement; quart de travail à </a:t>
            </a:r>
            <a:r>
              <a:rPr lang="fr-CA" sz="1400" dirty="0" smtClean="0"/>
              <a:t>	</a:t>
            </a:r>
            <a:r>
              <a:rPr sz="1400" dirty="0" smtClean="0"/>
              <a:t>l’urgence</a:t>
            </a:r>
            <a:endParaRPr lang="fr-CA" sz="1400" dirty="0" smtClean="0"/>
          </a:p>
          <a:p>
            <a:pPr lvl="0">
              <a:spcBef>
                <a:spcPts val="300"/>
              </a:spcBef>
              <a:buSzTx/>
              <a:buNone/>
              <a:defRPr sz="1800"/>
            </a:pPr>
            <a:endParaRPr lang="fr-CA" sz="1400" dirty="0" smtClean="0"/>
          </a:p>
          <a:p>
            <a:pPr>
              <a:spcBef>
                <a:spcPts val="300"/>
              </a:spcBef>
              <a:buSzTx/>
              <a:buFont typeface="Arial"/>
              <a:buChar char="•"/>
              <a:defRPr sz="1800"/>
            </a:pPr>
            <a:r>
              <a:rPr lang="fr-CA" sz="2400" dirty="0" smtClean="0"/>
              <a:t>Mois de nuits  -  2 fois 2 semaines de 4 jours </a:t>
            </a:r>
          </a:p>
          <a:p>
            <a:pPr lvl="1">
              <a:spcBef>
                <a:spcPts val="300"/>
              </a:spcBef>
              <a:buSzTx/>
              <a:buFont typeface="Arial"/>
              <a:buChar char="•"/>
              <a:defRPr sz="1800"/>
            </a:pPr>
            <a:r>
              <a:rPr lang="fr-CA" sz="2000" dirty="0" smtClean="0"/>
              <a:t>Selon les </a:t>
            </a:r>
            <a:r>
              <a:rPr lang="fr-CA" sz="2000" dirty="0" smtClean="0"/>
              <a:t>milieux (1X 4sem)</a:t>
            </a:r>
            <a:endParaRPr lang="fr-CA" sz="2000" dirty="0" smtClean="0"/>
          </a:p>
          <a:p>
            <a:pPr lvl="1">
              <a:spcBef>
                <a:spcPts val="300"/>
              </a:spcBef>
              <a:buSzTx/>
              <a:buFont typeface="Arial"/>
              <a:buChar char="•"/>
              <a:defRPr sz="1800"/>
            </a:pPr>
            <a:r>
              <a:rPr lang="fr-CA" sz="2000" dirty="0" smtClean="0"/>
              <a:t>Premiers stages à placer – surveiller vos courriels</a:t>
            </a:r>
            <a:endParaRPr sz="2000" dirty="0"/>
          </a:p>
          <a:p>
            <a:pPr lvl="0">
              <a:buSzTx/>
              <a:buNone/>
              <a:defRPr sz="1800"/>
            </a:pPr>
            <a:endParaRPr sz="1400" dirty="0"/>
          </a:p>
          <a:p>
            <a:pPr marL="257175" lvl="0" indent="-257175">
              <a:spcBef>
                <a:spcPts val="500"/>
              </a:spcBef>
              <a:buChar char="•"/>
              <a:defRPr sz="1800"/>
            </a:pPr>
            <a:r>
              <a:rPr sz="2400" dirty="0"/>
              <a:t>Activités administratives (période tampon pour formulaires, téléphones, ajout patients etc)</a:t>
            </a:r>
          </a:p>
        </p:txBody>
      </p:sp>
      <p:pic>
        <p:nvPicPr>
          <p:cNvPr id="3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0781" y="4061925"/>
            <a:ext cx="1270000" cy="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7</a:t>
            </a:r>
          </a:p>
        </p:txBody>
      </p:sp>
      <p:sp>
        <p:nvSpPr>
          <p:cNvPr id="37" name="Shape 37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400" dirty="0"/>
              <a:t>1. </a:t>
            </a:r>
            <a:r>
              <a:rPr sz="2800" dirty="0"/>
              <a:t>Coordination du stage de médecine familiale</a:t>
            </a:r>
            <a:br>
              <a:rPr sz="2800" dirty="0"/>
            </a:br>
            <a:r>
              <a:rPr sz="2000" u="sng" dirty="0">
                <a:latin typeface="Arial Bold"/>
                <a:ea typeface="Arial Bold"/>
                <a:cs typeface="Arial Bold"/>
                <a:sym typeface="Arial Bold"/>
              </a:rPr>
              <a:t>coordination des </a:t>
            </a:r>
            <a:r>
              <a:rPr sz="2000" u="sng" dirty="0"/>
              <a:t>activités cliniques, gardes </a:t>
            </a:r>
            <a:r>
              <a:rPr sz="2000" u="sng" dirty="0">
                <a:latin typeface="Arial Bold"/>
                <a:ea typeface="Arial Bold"/>
                <a:cs typeface="Arial Bold"/>
                <a:sym typeface="Arial Bold"/>
              </a:rPr>
              <a:t> et clientèles</a:t>
            </a:r>
            <a:br>
              <a:rPr sz="2000" u="sng" dirty="0">
                <a:latin typeface="Arial Bold"/>
                <a:ea typeface="Arial Bold"/>
                <a:cs typeface="Arial Bold"/>
                <a:sym typeface="Arial Bold"/>
              </a:rPr>
            </a:br>
            <a:r>
              <a:rPr sz="1600" dirty="0"/>
              <a:t>référence: Guide pour l’organisation du stage intégré de médecine familiale </a:t>
            </a:r>
            <a:r>
              <a:rPr lang="fr-CA" sz="1600" dirty="0" smtClean="0"/>
              <a:t>juillet 2012</a:t>
            </a:r>
            <a:endParaRPr sz="1600" dirty="0"/>
          </a:p>
        </p:txBody>
      </p:sp>
      <p:sp>
        <p:nvSpPr>
          <p:cNvPr id="38" name="Shape 3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sz="2400" dirty="0"/>
              <a:t>Clientèles:</a:t>
            </a:r>
          </a:p>
          <a:p>
            <a:pPr lvl="0">
              <a:buSzTx/>
              <a:buNone/>
              <a:defRPr sz="1800"/>
            </a:pPr>
            <a:endParaRPr sz="2400" dirty="0"/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000" dirty="0"/>
              <a:t>Tout âge et tout sexe </a:t>
            </a:r>
            <a:r>
              <a:rPr sz="2000" dirty="0" smtClean="0"/>
              <a:t>(</a:t>
            </a:r>
            <a:r>
              <a:rPr lang="fr-CA" sz="2000" dirty="0" smtClean="0"/>
              <a:t>tendre vers</a:t>
            </a:r>
            <a:r>
              <a:rPr sz="2000" dirty="0" smtClean="0"/>
              <a:t> </a:t>
            </a:r>
            <a:r>
              <a:rPr sz="2000" dirty="0"/>
              <a:t>15</a:t>
            </a:r>
            <a:r>
              <a:rPr sz="2000" dirty="0" smtClean="0"/>
              <a:t>%</a:t>
            </a:r>
            <a:r>
              <a:rPr lang="fr-CA" sz="2000" dirty="0" smtClean="0"/>
              <a:t> de</a:t>
            </a:r>
            <a:r>
              <a:rPr sz="2000" dirty="0" smtClean="0"/>
              <a:t> </a:t>
            </a:r>
            <a:r>
              <a:rPr sz="2000" dirty="0"/>
              <a:t>clientèle UMF en bas de 18 ans)</a:t>
            </a:r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000" dirty="0"/>
              <a:t>Répartition des « cas lourds » entre résidents</a:t>
            </a:r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000" dirty="0"/>
              <a:t>Femmes enceintes (</a:t>
            </a:r>
            <a:r>
              <a:rPr sz="2000" u="sng" dirty="0"/>
              <a:t>6</a:t>
            </a:r>
            <a:r>
              <a:rPr sz="2000" dirty="0"/>
              <a:t> </a:t>
            </a:r>
            <a:r>
              <a:rPr lang="fr-CA" sz="2000" dirty="0" smtClean="0"/>
              <a:t>max</a:t>
            </a:r>
            <a:r>
              <a:rPr sz="2000" dirty="0" smtClean="0"/>
              <a:t> </a:t>
            </a:r>
            <a:r>
              <a:rPr sz="2000" dirty="0"/>
              <a:t>8</a:t>
            </a:r>
            <a:r>
              <a:rPr sz="2000" dirty="0" smtClean="0"/>
              <a:t>)</a:t>
            </a:r>
            <a:r>
              <a:rPr lang="fr-CA" sz="2000" dirty="0" smtClean="0"/>
              <a:t> -  </a:t>
            </a:r>
            <a:r>
              <a:rPr lang="fr-CA" sz="2000" i="1" dirty="0" smtClean="0"/>
              <a:t>Modulation possible</a:t>
            </a:r>
            <a:endParaRPr sz="2000" i="1" dirty="0"/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000" dirty="0"/>
              <a:t>Patients suivis à domicile (viser 4 à 6)</a:t>
            </a:r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000" dirty="0"/>
              <a:t>Note de transfert de patients avant le départ du résident</a:t>
            </a:r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000" dirty="0"/>
              <a:t>Souplesse pour ajout de patients de la part du résident</a:t>
            </a:r>
          </a:p>
        </p:txBody>
      </p:sp>
      <p:pic>
        <p:nvPicPr>
          <p:cNvPr id="39" name="MH900178469.jpg" descr="MH90017846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524000"/>
            <a:ext cx="938213" cy="938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MH900424424.jpg" descr="MH90042442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5334000"/>
            <a:ext cx="9906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MH900409667.jpg" descr="MH900409667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2600" y="1524000"/>
            <a:ext cx="938213" cy="938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29400" y="5181600"/>
            <a:ext cx="1538288" cy="11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96111">
              <a:defRPr sz="1800"/>
            </a:pPr>
            <a:r>
              <a:rPr sz="2352" dirty="0"/>
              <a:t>1.Coordination du stage en médecine familiale</a:t>
            </a:r>
            <a:br>
              <a:rPr sz="2352" dirty="0"/>
            </a:br>
            <a:r>
              <a:rPr sz="2352" u="sng" dirty="0">
                <a:latin typeface="Arial Bold"/>
                <a:ea typeface="Arial Bold"/>
                <a:cs typeface="Arial Bold"/>
                <a:sym typeface="Arial Bold"/>
              </a:rPr>
              <a:t>ex de structures de fonctionnement</a:t>
            </a:r>
            <a:br>
              <a:rPr sz="2352" u="sng" dirty="0">
                <a:latin typeface="Arial Bold"/>
                <a:ea typeface="Arial Bold"/>
                <a:cs typeface="Arial Bold"/>
                <a:sym typeface="Arial Bold"/>
              </a:rPr>
            </a:br>
            <a:r>
              <a:rPr sz="2352" dirty="0">
                <a:latin typeface="Arial Bold"/>
                <a:ea typeface="Arial Bold"/>
                <a:cs typeface="Arial Bold"/>
                <a:sym typeface="Arial Bold"/>
              </a:rPr>
              <a:t>Bien s’entourer!!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14312" lvl="0" indent="-214312">
              <a:spcBef>
                <a:spcPts val="400"/>
              </a:spcBef>
              <a:buChar char="•"/>
              <a:defRPr sz="1800"/>
            </a:pPr>
            <a:r>
              <a:rPr sz="2000" dirty="0"/>
              <a:t>Responsable de l’enseignement formel</a:t>
            </a:r>
          </a:p>
          <a:p>
            <a:pPr lvl="0">
              <a:buChar char="•"/>
              <a:defRPr sz="1800"/>
            </a:pPr>
            <a:endParaRPr sz="2000" dirty="0"/>
          </a:p>
          <a:p>
            <a:pPr marL="214312" lvl="0" indent="-214312">
              <a:lnSpc>
                <a:spcPct val="90000"/>
              </a:lnSpc>
              <a:spcBef>
                <a:spcPts val="400"/>
              </a:spcBef>
              <a:buChar char="•"/>
              <a:defRPr sz="1800"/>
            </a:pPr>
            <a:r>
              <a:rPr sz="2000" dirty="0"/>
              <a:t>Responsables dans l’UMF par compétence ciblée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sz="2000" dirty="0"/>
              <a:t>     </a:t>
            </a:r>
            <a:r>
              <a:rPr sz="1600" dirty="0"/>
              <a:t>(petite chirurgie, enfants, soins aux femmes, locomoteur, </a:t>
            </a:r>
            <a:r>
              <a:rPr sz="1600" dirty="0" smtClean="0"/>
              <a:t>domicile</a:t>
            </a:r>
            <a:r>
              <a:rPr lang="fr-CA" sz="1600" dirty="0" smtClean="0"/>
              <a:t>, approches collaboratives, SAPA</a:t>
            </a:r>
            <a:r>
              <a:rPr sz="1600" dirty="0" smtClean="0"/>
              <a:t>)</a:t>
            </a:r>
            <a:endParaRPr sz="1600" dirty="0"/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000" dirty="0"/>
          </a:p>
          <a:p>
            <a:pPr marL="214312" lvl="0" indent="-214312">
              <a:spcBef>
                <a:spcPts val="400"/>
              </a:spcBef>
              <a:buChar char="•"/>
              <a:defRPr sz="1800"/>
            </a:pPr>
            <a:r>
              <a:rPr sz="2000" dirty="0"/>
              <a:t>Adjointe administrative                                                                </a:t>
            </a:r>
            <a:endParaRPr lang="fr-CA" sz="1600" dirty="0"/>
          </a:p>
          <a:p>
            <a:pPr marL="214312" lvl="0" indent="-214312">
              <a:spcBef>
                <a:spcPts val="400"/>
              </a:spcBef>
              <a:buChar char="•"/>
              <a:defRPr sz="1800"/>
            </a:pPr>
            <a:r>
              <a:rPr sz="1600" dirty="0" smtClean="0"/>
              <a:t> </a:t>
            </a:r>
            <a:r>
              <a:rPr lang="fr-CA" sz="1600" dirty="0" smtClean="0"/>
              <a:t>(</a:t>
            </a:r>
            <a:r>
              <a:rPr sz="1600" dirty="0" smtClean="0"/>
              <a:t>horaires</a:t>
            </a:r>
            <a:r>
              <a:rPr sz="1600" dirty="0"/>
              <a:t>, gestion des absences, magasinage de stages, évaluations, communications diverses etc)</a:t>
            </a:r>
          </a:p>
          <a:p>
            <a:pPr lvl="0">
              <a:buSzTx/>
              <a:buNone/>
              <a:defRPr sz="1800"/>
            </a:pPr>
            <a:endParaRPr sz="2000" dirty="0"/>
          </a:p>
          <a:p>
            <a:pPr marL="214312" lvl="0" indent="-214312">
              <a:spcBef>
                <a:spcPts val="400"/>
              </a:spcBef>
              <a:buChar char="•"/>
              <a:defRPr sz="1800"/>
            </a:pPr>
            <a:r>
              <a:rPr sz="2000" dirty="0"/>
              <a:t>Responsable du programme local pour le comité d’urgences pour partie intégrée</a:t>
            </a:r>
          </a:p>
        </p:txBody>
      </p:sp>
      <p:sp>
        <p:nvSpPr>
          <p:cNvPr id="46" name="Shape 46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/>
              <a:t>9</a:t>
            </a:r>
          </a:p>
        </p:txBody>
      </p:sp>
      <p:sp>
        <p:nvSpPr>
          <p:cNvPr id="50" name="Shape 50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/>
              <a:t>1.Coordination du stage en médecine familiale</a:t>
            </a:r>
            <a:br>
              <a:rPr sz="2800"/>
            </a:br>
            <a:r>
              <a:rPr sz="2400" u="sng">
                <a:latin typeface="Arial Bold"/>
                <a:ea typeface="Arial Bold"/>
                <a:cs typeface="Arial Bold"/>
                <a:sym typeface="Arial Bold"/>
              </a:rPr>
              <a:t>ex de structures de fonctionnement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90000"/>
              </a:lnSpc>
              <a:buSzTx/>
              <a:buNone/>
              <a:defRPr sz="1800"/>
            </a:pPr>
            <a:endParaRPr sz="1400" dirty="0"/>
          </a:p>
          <a:p>
            <a:pPr marL="214312" lvl="0" indent="-214312">
              <a:lnSpc>
                <a:spcPct val="90000"/>
              </a:lnSpc>
              <a:spcBef>
                <a:spcPts val="400"/>
              </a:spcBef>
              <a:buChar char="•"/>
              <a:defRPr sz="1800"/>
            </a:pPr>
            <a:r>
              <a:rPr lang="fr-CA" sz="2000" dirty="0" smtClean="0"/>
              <a:t>Structure semblable à la structure départementale</a:t>
            </a:r>
          </a:p>
          <a:p>
            <a:pPr marL="214312" lvl="0" indent="-214312">
              <a:lnSpc>
                <a:spcPct val="90000"/>
              </a:lnSpc>
              <a:spcBef>
                <a:spcPts val="400"/>
              </a:spcBef>
              <a:buChar char="•"/>
              <a:defRPr sz="1800"/>
            </a:pPr>
            <a:endParaRPr lang="fr-CA" sz="2000" dirty="0"/>
          </a:p>
          <a:p>
            <a:pPr marL="214312" lvl="0" indent="-214312">
              <a:lnSpc>
                <a:spcPct val="90000"/>
              </a:lnSpc>
              <a:spcBef>
                <a:spcPts val="400"/>
              </a:spcBef>
              <a:buChar char="•"/>
              <a:defRPr sz="1800"/>
            </a:pPr>
            <a:r>
              <a:rPr sz="2000" u="sng" dirty="0" smtClean="0"/>
              <a:t>Comité </a:t>
            </a:r>
            <a:r>
              <a:rPr lang="fr-CA" sz="2000" u="sng" dirty="0" smtClean="0"/>
              <a:t>du programme</a:t>
            </a:r>
            <a:r>
              <a:rPr sz="2000" u="sng" dirty="0" smtClean="0"/>
              <a:t> </a:t>
            </a:r>
            <a:r>
              <a:rPr sz="2000" u="sng" dirty="0"/>
              <a:t>local avec implication des résidents</a:t>
            </a:r>
          </a:p>
          <a:p>
            <a:pPr lvl="0">
              <a:lnSpc>
                <a:spcPct val="90000"/>
              </a:lnSpc>
              <a:spcBef>
                <a:spcPts val="300"/>
              </a:spcBef>
              <a:buSzTx/>
              <a:buNone/>
              <a:defRPr sz="1800"/>
            </a:pPr>
            <a:r>
              <a:rPr sz="1400" dirty="0"/>
              <a:t>       (enseignement formel, quelques responsables compétence, DLP, résidents)</a:t>
            </a:r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000" dirty="0"/>
          </a:p>
          <a:p>
            <a:pPr marL="214312" lvl="0" indent="-214312">
              <a:lnSpc>
                <a:spcPct val="90000"/>
              </a:lnSpc>
              <a:spcBef>
                <a:spcPts val="400"/>
              </a:spcBef>
              <a:buChar char="•"/>
              <a:defRPr sz="1800"/>
            </a:pPr>
            <a:r>
              <a:rPr sz="2000" u="sng" dirty="0"/>
              <a:t>Comité </a:t>
            </a:r>
            <a:r>
              <a:rPr sz="2000" u="sng" dirty="0" smtClean="0"/>
              <a:t>d’évaluation</a:t>
            </a:r>
            <a:r>
              <a:rPr lang="fr-CA" sz="2000" u="sng" dirty="0" smtClean="0"/>
              <a:t> (</a:t>
            </a:r>
            <a:r>
              <a:rPr sz="2000" u="sng" dirty="0" smtClean="0"/>
              <a:t> local</a:t>
            </a:r>
            <a:r>
              <a:rPr lang="fr-CA" sz="2000" u="sng" dirty="0"/>
              <a:t>)</a:t>
            </a:r>
            <a:endParaRPr lang="fr-CA" sz="2000" u="sng" dirty="0" smtClean="0"/>
          </a:p>
          <a:p>
            <a:pPr lvl="0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sz="2000" dirty="0" smtClean="0"/>
              <a:t> </a:t>
            </a:r>
            <a:endParaRPr sz="2000" dirty="0"/>
          </a:p>
          <a:p>
            <a:pPr marL="214312" lvl="0" indent="-214312">
              <a:lnSpc>
                <a:spcPct val="90000"/>
              </a:lnSpc>
              <a:spcBef>
                <a:spcPts val="400"/>
              </a:spcBef>
              <a:buChar char="•"/>
              <a:defRPr sz="1800"/>
            </a:pPr>
            <a:r>
              <a:rPr sz="2000" dirty="0"/>
              <a:t>Comité de gestion </a:t>
            </a:r>
            <a:r>
              <a:rPr sz="2000" dirty="0" smtClean="0"/>
              <a:t>local</a:t>
            </a:r>
            <a:r>
              <a:rPr lang="fr-CA" sz="2000" dirty="0" smtClean="0"/>
              <a:t> (optionnel)</a:t>
            </a:r>
            <a:endParaRPr sz="2000" dirty="0"/>
          </a:p>
          <a:p>
            <a:pPr marL="640896" lvl="1" indent="-183696">
              <a:lnSpc>
                <a:spcPct val="90000"/>
              </a:lnSpc>
              <a:spcBef>
                <a:spcPts val="400"/>
              </a:spcBef>
              <a:buFont typeface="Wingdings"/>
              <a:buChar char="➢"/>
              <a:defRPr sz="1800"/>
            </a:pPr>
            <a:r>
              <a:rPr dirty="0"/>
              <a:t>Assure arrimage du clinico-administratif et du pédagogique</a:t>
            </a:r>
          </a:p>
          <a:p>
            <a:pPr marL="285750" lvl="1" indent="17145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endParaRPr dirty="0"/>
          </a:p>
          <a:p>
            <a:pPr marL="214312" lvl="0" indent="-214312">
              <a:lnSpc>
                <a:spcPct val="90000"/>
              </a:lnSpc>
              <a:spcBef>
                <a:spcPts val="400"/>
              </a:spcBef>
              <a:buChar char="•"/>
              <a:defRPr sz="1800"/>
            </a:pPr>
            <a:r>
              <a:rPr sz="2000" dirty="0"/>
              <a:t>Comité interprofessionnel local</a:t>
            </a:r>
          </a:p>
          <a:p>
            <a:pPr marL="640896" lvl="1" indent="-183696">
              <a:lnSpc>
                <a:spcPct val="90000"/>
              </a:lnSpc>
              <a:spcBef>
                <a:spcPts val="400"/>
              </a:spcBef>
              <a:buFont typeface="Wingdings"/>
              <a:buChar char="➢"/>
              <a:defRPr sz="1800"/>
            </a:pPr>
            <a:r>
              <a:rPr dirty="0"/>
              <a:t>Assure arrimage de la pratique collaborative et du pédagogique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1272</Words>
  <Application>Microsoft Macintosh PowerPoint</Application>
  <PresentationFormat>On-screen Show (4:3)</PresentationFormat>
  <Paragraphs>289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</vt:lpstr>
      <vt:lpstr>Coordination  Du </vt:lpstr>
      <vt:lpstr>Plan</vt:lpstr>
      <vt:lpstr>1.Coordination du stage en médecine familiale</vt:lpstr>
      <vt:lpstr>1.Coordination du stage en médecine familiale Les principes</vt:lpstr>
      <vt:lpstr>1.Coordination du stage de médecine familiale coordination des activités cliniques, gardes  et clientèles référence: Guide pour l’organisation du stage intégré de médecine familiale juillet 2012</vt:lpstr>
      <vt:lpstr>1.Coordination du stage de médecine familiale coordination des activités cliniques, gardes  et clientèles référence: Guide pour l’organisation du stage intégré de médecine familiale juillet 2012</vt:lpstr>
      <vt:lpstr>1. Coordination du stage de médecine familiale coordination des activités cliniques, gardes  et clientèles référence: Guide pour l’organisation du stage intégré de médecine familiale juillet 2012</vt:lpstr>
      <vt:lpstr>1.Coordination du stage en médecine familiale ex de structures de fonctionnement Bien s’entourer!!</vt:lpstr>
      <vt:lpstr>1.Coordination du stage en médecine familiale ex de structures de fonctionnement</vt:lpstr>
      <vt:lpstr>1. Coordination du stage en médecine familiale  ex outils de coordination</vt:lpstr>
      <vt:lpstr>1. Coordination du stage en médecine familiale  ex outils de coordination:  construire un horaire</vt:lpstr>
      <vt:lpstr>Coordination du stage en médecine familiale  ex outils de coordination</vt:lpstr>
      <vt:lpstr>PowerPoint Presentation</vt:lpstr>
      <vt:lpstr>Coordination du stage en médecine familiale  ex outils de coordination</vt:lpstr>
      <vt:lpstr>Coordination du stage en médecine familiale  ex outils de coordination</vt:lpstr>
      <vt:lpstr>1. Coordination du stage en médecine familiale  ex outils de coordination</vt:lpstr>
      <vt:lpstr>2.Coordination des autres stages</vt:lpstr>
      <vt:lpstr>2.Coordination des autres stages principes</vt:lpstr>
      <vt:lpstr>2. Coordination des autres stages stages</vt:lpstr>
      <vt:lpstr>2. Coordination des autres stages ex de structures  pour assurer qualité de la formation du programme local</vt:lpstr>
      <vt:lpstr>2. Coordination des autres stages ex outils de coordination</vt:lpstr>
      <vt:lpstr>PowerPoint Presentation</vt:lpstr>
      <vt:lpstr>3. Coordination des activités académiques</vt:lpstr>
      <vt:lpstr>Coordination des activités académiques enseignement formel</vt:lpstr>
      <vt:lpstr>3. Coordination des activités académiques enseignement formel </vt:lpstr>
      <vt:lpstr>3. Coordination des activités académiques activités d’érudition</vt:lpstr>
      <vt:lpstr>3. Coordination des activités académiques activités de recherche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Coordination  Du </dc:title>
  <cp:lastModifiedBy>Alain Papineau</cp:lastModifiedBy>
  <cp:revision>14</cp:revision>
  <dcterms:modified xsi:type="dcterms:W3CDTF">2015-05-05T13:31:42Z</dcterms:modified>
</cp:coreProperties>
</file>