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xlsx" ContentType="application/vnd.openxmlformats-officedocument.spreadsheetml.sheet"/>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81"/>
  </p:notesMasterIdLst>
  <p:sldIdLst>
    <p:sldId id="331" r:id="rId2"/>
    <p:sldId id="330" r:id="rId3"/>
    <p:sldId id="333" r:id="rId4"/>
    <p:sldId id="334" r:id="rId5"/>
    <p:sldId id="335" r:id="rId6"/>
    <p:sldId id="336" r:id="rId7"/>
    <p:sldId id="337" r:id="rId8"/>
    <p:sldId id="338" r:id="rId9"/>
    <p:sldId id="339" r:id="rId10"/>
    <p:sldId id="340" r:id="rId11"/>
    <p:sldId id="342" r:id="rId12"/>
    <p:sldId id="343" r:id="rId13"/>
    <p:sldId id="344" r:id="rId14"/>
    <p:sldId id="258" r:id="rId15"/>
    <p:sldId id="259" r:id="rId16"/>
    <p:sldId id="261" r:id="rId17"/>
    <p:sldId id="262" r:id="rId18"/>
    <p:sldId id="263" r:id="rId19"/>
    <p:sldId id="264" r:id="rId20"/>
    <p:sldId id="353" r:id="rId21"/>
    <p:sldId id="354" r:id="rId22"/>
    <p:sldId id="363" r:id="rId23"/>
    <p:sldId id="362" r:id="rId24"/>
    <p:sldId id="269" r:id="rId25"/>
    <p:sldId id="270" r:id="rId26"/>
    <p:sldId id="271" r:id="rId27"/>
    <p:sldId id="357" r:id="rId28"/>
    <p:sldId id="273" r:id="rId29"/>
    <p:sldId id="274" r:id="rId30"/>
    <p:sldId id="275" r:id="rId31"/>
    <p:sldId id="276" r:id="rId32"/>
    <p:sldId id="277" r:id="rId33"/>
    <p:sldId id="278" r:id="rId34"/>
    <p:sldId id="279" r:id="rId35"/>
    <p:sldId id="280" r:id="rId36"/>
    <p:sldId id="281" r:id="rId37"/>
    <p:sldId id="345" r:id="rId38"/>
    <p:sldId id="282" r:id="rId39"/>
    <p:sldId id="346" r:id="rId40"/>
    <p:sldId id="347" r:id="rId41"/>
    <p:sldId id="348" r:id="rId42"/>
    <p:sldId id="283" r:id="rId43"/>
    <p:sldId id="284" r:id="rId44"/>
    <p:sldId id="285" r:id="rId45"/>
    <p:sldId id="286" r:id="rId46"/>
    <p:sldId id="287" r:id="rId47"/>
    <p:sldId id="288" r:id="rId48"/>
    <p:sldId id="289" r:id="rId49"/>
    <p:sldId id="292" r:id="rId50"/>
    <p:sldId id="293" r:id="rId51"/>
    <p:sldId id="294" r:id="rId52"/>
    <p:sldId id="295" r:id="rId53"/>
    <p:sldId id="296" r:id="rId54"/>
    <p:sldId id="297" r:id="rId55"/>
    <p:sldId id="298" r:id="rId56"/>
    <p:sldId id="299" r:id="rId57"/>
    <p:sldId id="300" r:id="rId58"/>
    <p:sldId id="301" r:id="rId59"/>
    <p:sldId id="304" r:id="rId60"/>
    <p:sldId id="306" r:id="rId61"/>
    <p:sldId id="307" r:id="rId62"/>
    <p:sldId id="308" r:id="rId63"/>
    <p:sldId id="358" r:id="rId64"/>
    <p:sldId id="310" r:id="rId65"/>
    <p:sldId id="359" r:id="rId66"/>
    <p:sldId id="312" r:id="rId67"/>
    <p:sldId id="313" r:id="rId68"/>
    <p:sldId id="314" r:id="rId69"/>
    <p:sldId id="315" r:id="rId70"/>
    <p:sldId id="316" r:id="rId71"/>
    <p:sldId id="317" r:id="rId72"/>
    <p:sldId id="318" r:id="rId73"/>
    <p:sldId id="319" r:id="rId74"/>
    <p:sldId id="321" r:id="rId75"/>
    <p:sldId id="327" r:id="rId76"/>
    <p:sldId id="360" r:id="rId77"/>
    <p:sldId id="361" r:id="rId78"/>
    <p:sldId id="328" r:id="rId79"/>
    <p:sldId id="352" r:id="rId8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71" d="100"/>
          <a:sy n="71" d="100"/>
        </p:scale>
        <p:origin x="-792"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776"/>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notesMaster" Target="notesMasters/notesMaster1.xml"/><Relationship Id="rId82" Type="http://schemas.openxmlformats.org/officeDocument/2006/relationships/printerSettings" Target="printerSettings/printerSettings1.bin"/><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237917104111986"/>
          <c:y val="0.088528675748738"/>
          <c:w val="0.524165791776028"/>
          <c:h val="0.81860451452865"/>
        </c:manualLayout>
      </c:layout>
      <c:pieChart>
        <c:varyColors val="1"/>
        <c:ser>
          <c:idx val="0"/>
          <c:order val="0"/>
          <c:tx>
            <c:strRef>
              <c:f>Sheet1!$B$1</c:f>
              <c:strCache>
                <c:ptCount val="1"/>
                <c:pt idx="0">
                  <c:v>Sales</c:v>
                </c:pt>
              </c:strCache>
            </c:strRef>
          </c:tx>
          <c:explosion val="19"/>
          <c:dLbls>
            <c:dLbl>
              <c:idx val="0"/>
              <c:layout>
                <c:manualLayout>
                  <c:x val="-0.193108158355206"/>
                  <c:y val="-0.0453333292343091"/>
                </c:manualLayout>
              </c:layout>
              <c:tx>
                <c:rich>
                  <a:bodyPr/>
                  <a:lstStyle/>
                  <a:p>
                    <a:r>
                      <a:rPr lang="en-US" dirty="0" smtClean="0">
                        <a:solidFill>
                          <a:srgbClr val="000000"/>
                        </a:solidFill>
                      </a:rPr>
                      <a:t>50-60% </a:t>
                    </a:r>
                    <a:r>
                      <a:rPr lang="en-US" dirty="0" err="1" smtClean="0">
                        <a:solidFill>
                          <a:srgbClr val="000000"/>
                        </a:solidFill>
                      </a:rPr>
                      <a:t>activités</a:t>
                    </a:r>
                    <a:r>
                      <a:rPr lang="en-US" baseline="0" dirty="0" smtClean="0">
                        <a:solidFill>
                          <a:srgbClr val="000000"/>
                        </a:solidFill>
                      </a:rPr>
                      <a:t> </a:t>
                    </a:r>
                    <a:r>
                      <a:rPr lang="en-US" baseline="0" dirty="0" err="1" smtClean="0">
                        <a:solidFill>
                          <a:srgbClr val="000000"/>
                        </a:solidFill>
                      </a:rPr>
                      <a:t>intentionnelles</a:t>
                    </a:r>
                    <a:endParaRPr lang="en-US" dirty="0">
                      <a:solidFill>
                        <a:srgbClr val="000000"/>
                      </a:solidFill>
                    </a:endParaRPr>
                  </a:p>
                </c:rich>
              </c:tx>
              <c:showLegendKey val="0"/>
              <c:showVal val="1"/>
              <c:showCatName val="1"/>
              <c:showSerName val="0"/>
              <c:showPercent val="0"/>
              <c:showBubbleSize val="0"/>
            </c:dLbl>
            <c:dLbl>
              <c:idx val="1"/>
              <c:layout>
                <c:manualLayout>
                  <c:x val="0.00750503062117235"/>
                  <c:y val="0.00251628849752316"/>
                </c:manualLayout>
              </c:layout>
              <c:tx>
                <c:rich>
                  <a:bodyPr/>
                  <a:lstStyle/>
                  <a:p>
                    <a:r>
                      <a:rPr lang="en-US" dirty="0" smtClean="0">
                        <a:solidFill>
                          <a:schemeClr val="tx2"/>
                        </a:solidFill>
                      </a:rPr>
                      <a:t>10% </a:t>
                    </a:r>
                    <a:r>
                      <a:rPr lang="en-US" dirty="0" err="1" smtClean="0">
                        <a:solidFill>
                          <a:schemeClr val="tx2"/>
                        </a:solidFill>
                      </a:rPr>
                      <a:t>circonstances</a:t>
                    </a:r>
                    <a:r>
                      <a:rPr lang="en-US" baseline="0" dirty="0" smtClean="0">
                        <a:solidFill>
                          <a:schemeClr val="tx2"/>
                        </a:solidFill>
                      </a:rPr>
                      <a:t> de la vie</a:t>
                    </a:r>
                    <a:endParaRPr lang="en-US" dirty="0">
                      <a:solidFill>
                        <a:schemeClr val="tx2"/>
                      </a:solidFill>
                    </a:endParaRPr>
                  </a:p>
                </c:rich>
              </c:tx>
              <c:showLegendKey val="0"/>
              <c:showVal val="1"/>
              <c:showCatName val="1"/>
              <c:showSerName val="0"/>
              <c:showPercent val="0"/>
              <c:showBubbleSize val="0"/>
            </c:dLbl>
            <c:dLbl>
              <c:idx val="2"/>
              <c:layout>
                <c:manualLayout>
                  <c:x val="0.172915573053368"/>
                  <c:y val="0.0984011756001484"/>
                </c:manualLayout>
              </c:layout>
              <c:tx>
                <c:rich>
                  <a:bodyPr/>
                  <a:lstStyle/>
                  <a:p>
                    <a:r>
                      <a:rPr lang="en-US" dirty="0" smtClean="0">
                        <a:solidFill>
                          <a:schemeClr val="bg1"/>
                        </a:solidFill>
                      </a:rPr>
                      <a:t> </a:t>
                    </a:r>
                    <a:r>
                      <a:rPr lang="en-US" dirty="0" smtClean="0">
                        <a:solidFill>
                          <a:srgbClr val="000000"/>
                        </a:solidFill>
                      </a:rPr>
                      <a:t>30-40 %  </a:t>
                    </a:r>
                    <a:r>
                      <a:rPr lang="en-US" dirty="0" err="1" smtClean="0">
                        <a:solidFill>
                          <a:srgbClr val="000000"/>
                        </a:solidFill>
                      </a:rPr>
                      <a:t>génétique</a:t>
                    </a:r>
                    <a:endParaRPr lang="en-US" dirty="0">
                      <a:solidFill>
                        <a:srgbClr val="000000"/>
                      </a:solidFill>
                    </a:endParaRPr>
                  </a:p>
                </c:rich>
              </c:tx>
              <c:showLegendKey val="0"/>
              <c:showVal val="1"/>
              <c:showCatName val="1"/>
              <c:showSerName val="0"/>
              <c:showPercent val="0"/>
              <c:showBubbleSize val="0"/>
            </c:dLbl>
            <c:dLbl>
              <c:idx val="3"/>
              <c:delete val="1"/>
            </c:dLbl>
            <c:txPr>
              <a:bodyPr/>
              <a:lstStyle/>
              <a:p>
                <a:pPr>
                  <a:defRPr>
                    <a:solidFill>
                      <a:schemeClr val="bg1"/>
                    </a:solidFill>
                  </a:defRPr>
                </a:pPr>
                <a:endParaRPr lang="en-US"/>
              </a:p>
            </c:txPr>
            <c:showLegendKey val="0"/>
            <c:showVal val="1"/>
            <c:showCatName val="1"/>
            <c:showSerName val="0"/>
            <c:showPercent val="0"/>
            <c:showBubbleSize val="0"/>
            <c:showLeaderLines val="0"/>
          </c:dLbls>
          <c:cat>
            <c:strRef>
              <c:f>Sheet1!$A$2:$A$5</c:f>
              <c:strCache>
                <c:ptCount val="3"/>
                <c:pt idx="0">
                  <c:v>1st Qtr</c:v>
                </c:pt>
                <c:pt idx="1">
                  <c:v>2nd Qtr</c:v>
                </c:pt>
                <c:pt idx="2">
                  <c:v>3rd Qtr</c:v>
                </c:pt>
              </c:strCache>
            </c:strRef>
          </c:cat>
          <c:val>
            <c:numRef>
              <c:f>Sheet1!$B$2:$B$5</c:f>
              <c:numCache>
                <c:formatCode>General</c:formatCode>
                <c:ptCount val="4"/>
                <c:pt idx="0">
                  <c:v>60.0</c:v>
                </c:pt>
                <c:pt idx="1">
                  <c:v>10.0</c:v>
                </c:pt>
                <c:pt idx="2">
                  <c:v>30.0</c:v>
                </c:pt>
              </c:numCache>
            </c:numRef>
          </c:val>
        </c:ser>
        <c:dLbls>
          <c:showLegendKey val="0"/>
          <c:showVal val="1"/>
          <c:showCatName val="1"/>
          <c:showSerName val="0"/>
          <c:showPercent val="0"/>
          <c:showBubbleSize val="0"/>
          <c:showLeaderLines val="0"/>
        </c:dLbls>
        <c:firstSliceAng val="0"/>
      </c:pieChart>
    </c:plotArea>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868699-DA24-CD4F-9688-89792016A505}" type="datetimeFigureOut">
              <a:rPr lang="en-US" smtClean="0"/>
              <a:t>16-05-04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321667-2616-1442-960F-B20FF995AF2B}" type="slidenum">
              <a:rPr lang="en-US" smtClean="0"/>
              <a:t>‹#›</a:t>
            </a:fld>
            <a:endParaRPr lang="en-US"/>
          </a:p>
        </p:txBody>
      </p:sp>
    </p:spTree>
    <p:extLst>
      <p:ext uri="{BB962C8B-B14F-4D97-AF65-F5344CB8AC3E}">
        <p14:creationId xmlns:p14="http://schemas.microsoft.com/office/powerpoint/2010/main" val="59959794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11F120-DC3C-B644-9138-0ADD98AFCBF8}" type="slidenum">
              <a:rPr lang="en-US" smtClean="0">
                <a:solidFill>
                  <a:prstClr val="black"/>
                </a:solidFill>
                <a:latin typeface="Calibri"/>
              </a:rPr>
              <a:pPr/>
              <a:t>43</a:t>
            </a:fld>
            <a:endParaRPr lang="en-US">
              <a:solidFill>
                <a:prstClr val="black"/>
              </a:solidFill>
              <a:latin typeface="Calibri"/>
            </a:endParaRPr>
          </a:p>
        </p:txBody>
      </p:sp>
    </p:spTree>
    <p:extLst>
      <p:ext uri="{BB962C8B-B14F-4D97-AF65-F5344CB8AC3E}">
        <p14:creationId xmlns:p14="http://schemas.microsoft.com/office/powerpoint/2010/main" val="4294686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interruptions.net</a:t>
            </a:r>
            <a:r>
              <a:rPr lang="en-US" dirty="0" smtClean="0"/>
              <a:t>/literature/CubeSmart-productivity-wp1.pdf</a:t>
            </a:r>
            <a:endParaRPr lang="en-US" dirty="0"/>
          </a:p>
        </p:txBody>
      </p:sp>
      <p:sp>
        <p:nvSpPr>
          <p:cNvPr id="4" name="Slide Number Placeholder 3"/>
          <p:cNvSpPr>
            <a:spLocks noGrp="1"/>
          </p:cNvSpPr>
          <p:nvPr>
            <p:ph type="sldNum" sz="quarter" idx="10"/>
          </p:nvPr>
        </p:nvSpPr>
        <p:spPr/>
        <p:txBody>
          <a:bodyPr/>
          <a:lstStyle/>
          <a:p>
            <a:fld id="{04D4DC58-DC0F-D643-B975-BA7086DF21E6}" type="slidenum">
              <a:rPr lang="en-US" smtClean="0">
                <a:solidFill>
                  <a:prstClr val="black"/>
                </a:solidFill>
                <a:latin typeface="Calibri"/>
              </a:rPr>
              <a:pPr/>
              <a:t>69</a:t>
            </a:fld>
            <a:endParaRPr lang="en-US">
              <a:solidFill>
                <a:prstClr val="black"/>
              </a:solidFill>
              <a:latin typeface="Calibri"/>
            </a:endParaRPr>
          </a:p>
        </p:txBody>
      </p:sp>
    </p:spTree>
    <p:extLst>
      <p:ext uri="{BB962C8B-B14F-4D97-AF65-F5344CB8AC3E}">
        <p14:creationId xmlns:p14="http://schemas.microsoft.com/office/powerpoint/2010/main" val="31407204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fr-CA"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CA" smtClean="0"/>
              <a:t>Click to edit Master subtitle style</a:t>
            </a:r>
            <a:endParaRPr lang="en-US" dirty="0"/>
          </a:p>
        </p:txBody>
      </p:sp>
      <p:sp>
        <p:nvSpPr>
          <p:cNvPr id="7" name="Date Placeholder 6"/>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8" name="Slide Number Placeholder 7"/>
          <p:cNvSpPr>
            <a:spLocks noGrp="1"/>
          </p:cNvSpPr>
          <p:nvPr>
            <p:ph type="sldNum" sz="quarter" idx="11"/>
          </p:nvPr>
        </p:nvSpPr>
        <p:spPr/>
        <p:txBody>
          <a:bodyPr/>
          <a:lstStyle/>
          <a:p>
            <a:fld id="{EF892881-D134-F54F-BB51-49D533343950}"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
        <p:nvSpPr>
          <p:cNvPr id="9" name="Footer Placeholder 8"/>
          <p:cNvSpPr>
            <a:spLocks noGrp="1"/>
          </p:cNvSpPr>
          <p:nvPr>
            <p:ph type="ftr" sz="quarter" idx="12"/>
          </p:nvPr>
        </p:nvSpPr>
        <p:spPr/>
        <p:txBody>
          <a:bodyPr/>
          <a:lstStyle/>
          <a:p>
            <a:endParaRPr lang="en-US">
              <a:solidFill>
                <a:srgbClr val="FFFFFF"/>
              </a:solidFill>
              <a:latin typeface="Tahoma"/>
              <a:ea typeface="ＭＳ Ｐゴシック"/>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lang="en-US"/>
          </a:p>
        </p:txBody>
      </p:sp>
      <p:sp>
        <p:nvSpPr>
          <p:cNvPr id="3" name="Content Placeholder 2"/>
          <p:cNvSpPr>
            <a:spLocks noGrp="1"/>
          </p:cNvSpPr>
          <p:nvPr>
            <p:ph idx="1"/>
          </p:nvPr>
        </p:nvSpPr>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dirty="0"/>
          </a:p>
        </p:txBody>
      </p:sp>
      <p:sp>
        <p:nvSpPr>
          <p:cNvPr id="4" name="Date Placeholder 3"/>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5" name="Footer Placeholder 4"/>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6" name="Slide Number Placeholder 5"/>
          <p:cNvSpPr>
            <a:spLocks noGrp="1"/>
          </p:cNvSpPr>
          <p:nvPr>
            <p:ph type="sldNum" sz="quarter" idx="12"/>
          </p:nvPr>
        </p:nvSpPr>
        <p:spPr/>
        <p:txBody>
          <a:bodyPr/>
          <a:lstStyle/>
          <a:p>
            <a:fld id="{3F0F7371-4C5B-C341-B010-F820D49F8F60}"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fr-CA"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smtClean="0"/>
              <a:t>Click to edit Master text styles</a:t>
            </a:r>
          </a:p>
        </p:txBody>
      </p:sp>
      <p:sp>
        <p:nvSpPr>
          <p:cNvPr id="4" name="Date Placeholder 3"/>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5" name="Footer Placeholder 4"/>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6" name="Slide Number Placeholder 5"/>
          <p:cNvSpPr>
            <a:spLocks noGrp="1"/>
          </p:cNvSpPr>
          <p:nvPr>
            <p:ph type="sldNum" sz="quarter" idx="12"/>
          </p:nvPr>
        </p:nvSpPr>
        <p:spPr/>
        <p:txBody>
          <a:bodyPr/>
          <a:lstStyle/>
          <a:p>
            <a:fld id="{F2F9D908-A017-7540-AD33-7229434BFD03}"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6" name="Footer Placeholder 5"/>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7" name="Slide Number Placeholder 6"/>
          <p:cNvSpPr>
            <a:spLocks noGrp="1"/>
          </p:cNvSpPr>
          <p:nvPr>
            <p:ph type="sldNum" sz="quarter" idx="12"/>
          </p:nvPr>
        </p:nvSpPr>
        <p:spPr/>
        <p:txBody>
          <a:bodyPr/>
          <a:lstStyle/>
          <a:p>
            <a:fld id="{087A899F-6879-AC47-BBD1-AF0DDD501C62}"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
        <p:nvSpPr>
          <p:cNvPr id="9" name="Title 8"/>
          <p:cNvSpPr>
            <a:spLocks noGrp="1"/>
          </p:cNvSpPr>
          <p:nvPr>
            <p:ph type="title"/>
          </p:nvPr>
        </p:nvSpPr>
        <p:spPr>
          <a:xfrm>
            <a:off x="914400" y="1544715"/>
            <a:ext cx="7315200" cy="1154097"/>
          </a:xfrm>
        </p:spPr>
        <p:txBody>
          <a:bodyPr/>
          <a:lstStyle/>
          <a:p>
            <a:r>
              <a:rPr lang="fr-CA"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smtClean="0"/>
              <a:t>Click to edit Master text styles</a:t>
            </a:r>
          </a:p>
        </p:txBody>
      </p:sp>
      <p:sp>
        <p:nvSpPr>
          <p:cNvPr id="7" name="Date Placeholder 6"/>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8" name="Footer Placeholder 7"/>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9" name="Slide Number Placeholder 8"/>
          <p:cNvSpPr>
            <a:spLocks noGrp="1"/>
          </p:cNvSpPr>
          <p:nvPr>
            <p:ph type="sldNum" sz="quarter" idx="12"/>
          </p:nvPr>
        </p:nvSpPr>
        <p:spPr/>
        <p:txBody>
          <a:bodyPr/>
          <a:lstStyle/>
          <a:p>
            <a:fld id="{DB6085A0-33D1-4346-B92C-EB065F0E7796}"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
        <p:nvSpPr>
          <p:cNvPr id="10" name="Title 9"/>
          <p:cNvSpPr>
            <a:spLocks noGrp="1"/>
          </p:cNvSpPr>
          <p:nvPr>
            <p:ph type="title"/>
          </p:nvPr>
        </p:nvSpPr>
        <p:spPr>
          <a:xfrm>
            <a:off x="914400" y="1544715"/>
            <a:ext cx="7315200" cy="1154097"/>
          </a:xfrm>
        </p:spPr>
        <p:txBody>
          <a:bodyPr/>
          <a:lstStyle/>
          <a:p>
            <a:r>
              <a:rPr lang="fr-CA"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lang="en-US"/>
          </a:p>
        </p:txBody>
      </p:sp>
      <p:sp>
        <p:nvSpPr>
          <p:cNvPr id="3" name="Date Placeholder 2"/>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4" name="Footer Placeholder 3"/>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5" name="Slide Number Placeholder 4"/>
          <p:cNvSpPr>
            <a:spLocks noGrp="1"/>
          </p:cNvSpPr>
          <p:nvPr>
            <p:ph type="sldNum" sz="quarter" idx="12"/>
          </p:nvPr>
        </p:nvSpPr>
        <p:spPr/>
        <p:txBody>
          <a:bodyPr/>
          <a:lstStyle/>
          <a:p>
            <a:fld id="{B6822FF8-E08F-2947-9E13-562ADAAA2E5F}"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3" name="Footer Placeholder 2"/>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4" name="Slide Number Placeholder 3"/>
          <p:cNvSpPr>
            <a:spLocks noGrp="1"/>
          </p:cNvSpPr>
          <p:nvPr>
            <p:ph type="sldNum" sz="quarter" idx="12"/>
          </p:nvPr>
        </p:nvSpPr>
        <p:spPr/>
        <p:txBody>
          <a:bodyPr/>
          <a:lstStyle/>
          <a:p>
            <a:fld id="{E9AFF05A-539B-4E49-997C-28A1BE4C1C1A}"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fr-CA"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4"/>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6" name="Footer Placeholder 5"/>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7" name="Slide Number Placeholder 6"/>
          <p:cNvSpPr>
            <a:spLocks noGrp="1"/>
          </p:cNvSpPr>
          <p:nvPr>
            <p:ph type="sldNum" sz="quarter" idx="12"/>
          </p:nvPr>
        </p:nvSpPr>
        <p:spPr/>
        <p:txBody>
          <a:bodyPr/>
          <a:lstStyle/>
          <a:p>
            <a:fld id="{F6B22D12-0861-104E-B514-1C338B9C3B55}"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fr-CA"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smtClean="0"/>
              <a:t>Drag picture to placeholder or click icon to add</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smtClean="0"/>
              <a:t>Click to edit Master text styles</a:t>
            </a:r>
          </a:p>
        </p:txBody>
      </p:sp>
      <p:sp>
        <p:nvSpPr>
          <p:cNvPr id="5" name="Date Placeholder 4"/>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6" name="Footer Placeholder 5"/>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7" name="Slide Number Placeholder 6"/>
          <p:cNvSpPr>
            <a:spLocks noGrp="1"/>
          </p:cNvSpPr>
          <p:nvPr>
            <p:ph type="sldNum" sz="quarter" idx="12"/>
          </p:nvPr>
        </p:nvSpPr>
        <p:spPr/>
        <p:txBody>
          <a:bodyPr/>
          <a:lstStyle/>
          <a:p>
            <a:fld id="{2FFA8AC3-75CB-E949-BA79-E95B7D69A6BA}"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4" name="Date Placeholder 3"/>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5" name="Footer Placeholder 4"/>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6" name="Slide Number Placeholder 5"/>
          <p:cNvSpPr>
            <a:spLocks noGrp="1"/>
          </p:cNvSpPr>
          <p:nvPr>
            <p:ph type="sldNum" sz="quarter" idx="12"/>
          </p:nvPr>
        </p:nvSpPr>
        <p:spPr/>
        <p:txBody>
          <a:bodyPr/>
          <a:lstStyle/>
          <a:p>
            <a:fld id="{DC5B655F-2312-2540-926F-8E1F2C4AB582}"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fr-CA"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4" name="Date Placeholder 3"/>
          <p:cNvSpPr>
            <a:spLocks noGrp="1"/>
          </p:cNvSpPr>
          <p:nvPr>
            <p:ph type="dt" sz="half" idx="10"/>
          </p:nvPr>
        </p:nvSpPr>
        <p:spPr/>
        <p:txBody>
          <a:bodyPr/>
          <a:lstStyle/>
          <a:p>
            <a:endParaRPr lang="en-US">
              <a:solidFill>
                <a:srgbClr val="FFFFFF"/>
              </a:solidFill>
              <a:latin typeface="Tahoma"/>
              <a:ea typeface="ＭＳ Ｐゴシック"/>
            </a:endParaRPr>
          </a:p>
        </p:txBody>
      </p:sp>
      <p:sp>
        <p:nvSpPr>
          <p:cNvPr id="5" name="Footer Placeholder 4"/>
          <p:cNvSpPr>
            <a:spLocks noGrp="1"/>
          </p:cNvSpPr>
          <p:nvPr>
            <p:ph type="ftr" sz="quarter" idx="11"/>
          </p:nvPr>
        </p:nvSpPr>
        <p:spPr/>
        <p:txBody>
          <a:bodyPr/>
          <a:lstStyle/>
          <a:p>
            <a:endParaRPr lang="en-US">
              <a:solidFill>
                <a:srgbClr val="FFFFFF"/>
              </a:solidFill>
              <a:latin typeface="Tahoma"/>
              <a:ea typeface="ＭＳ Ｐゴシック"/>
            </a:endParaRPr>
          </a:p>
        </p:txBody>
      </p:sp>
      <p:sp>
        <p:nvSpPr>
          <p:cNvPr id="6" name="Slide Number Placeholder 5"/>
          <p:cNvSpPr>
            <a:spLocks noGrp="1"/>
          </p:cNvSpPr>
          <p:nvPr>
            <p:ph type="sldNum" sz="quarter" idx="12"/>
          </p:nvPr>
        </p:nvSpPr>
        <p:spPr/>
        <p:txBody>
          <a:bodyPr/>
          <a:lstStyle/>
          <a:p>
            <a:fld id="{EDE3DF56-511F-C144-8CB0-3BF399AC0F21}" type="slidenum">
              <a:rPr lang="en-US" smtClean="0">
                <a:solidFill>
                  <a:srgbClr val="FFFFFF"/>
                </a:solidFill>
                <a:latin typeface="Tahoma"/>
                <a:ea typeface="ＭＳ Ｐゴシック"/>
              </a:rPr>
              <a:pPr/>
              <a:t>‹#›</a:t>
            </a:fld>
            <a:endParaRPr lang="en-US">
              <a:solidFill>
                <a:srgbClr val="FFFFFF"/>
              </a:solidFill>
              <a:latin typeface="Tahoma"/>
              <a:ea typeface="ＭＳ Ｐゴシック"/>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fr-CA" smtClean="0"/>
              <a:t>Click to edit Master title style</a:t>
            </a:r>
            <a:endParaRPr lang="en-US"/>
          </a:p>
        </p:txBody>
      </p:sp>
      <p:sp>
        <p:nvSpPr>
          <p:cNvPr id="3" name="Text Placeholder 2"/>
          <p:cNvSpPr>
            <a:spLocks noGrp="1"/>
          </p:cNvSpPr>
          <p:nvPr>
            <p:ph type="body" sz="half" idx="1"/>
          </p:nvPr>
        </p:nvSpPr>
        <p:spPr>
          <a:xfrm>
            <a:off x="1066800" y="1981200"/>
            <a:ext cx="3695700" cy="4114800"/>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4" name="Content Placeholder 3"/>
          <p:cNvSpPr>
            <a:spLocks noGrp="1"/>
          </p:cNvSpPr>
          <p:nvPr>
            <p:ph sz="quarter" idx="2"/>
          </p:nvPr>
        </p:nvSpPr>
        <p:spPr>
          <a:xfrm>
            <a:off x="4914900" y="1981200"/>
            <a:ext cx="3695700" cy="1981200"/>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5" name="Content Placeholder 4"/>
          <p:cNvSpPr>
            <a:spLocks noGrp="1"/>
          </p:cNvSpPr>
          <p:nvPr>
            <p:ph sz="quarter" idx="3"/>
          </p:nvPr>
        </p:nvSpPr>
        <p:spPr>
          <a:xfrm>
            <a:off x="4914900" y="4114800"/>
            <a:ext cx="3695700" cy="1981200"/>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6" name="Date Placeholder 5"/>
          <p:cNvSpPr>
            <a:spLocks noGrp="1"/>
          </p:cNvSpPr>
          <p:nvPr>
            <p:ph type="dt" sz="half" idx="10"/>
          </p:nvPr>
        </p:nvSpPr>
        <p:spPr>
          <a:xfrm>
            <a:off x="1066800" y="6248400"/>
            <a:ext cx="1905000" cy="457200"/>
          </a:xfrm>
        </p:spPr>
        <p:txBody>
          <a:bodyPr/>
          <a:lstStyle>
            <a:lvl1pPr>
              <a:defRPr/>
            </a:lvl1pPr>
          </a:lstStyle>
          <a:p>
            <a:endParaRPr lang="en-US">
              <a:solidFill>
                <a:srgbClr val="FFFFFF"/>
              </a:solidFill>
              <a:latin typeface="Tahoma"/>
              <a:ea typeface="ＭＳ Ｐゴシック"/>
            </a:endParaRPr>
          </a:p>
        </p:txBody>
      </p:sp>
      <p:sp>
        <p:nvSpPr>
          <p:cNvPr id="7" name="Footer Placeholder 6"/>
          <p:cNvSpPr>
            <a:spLocks noGrp="1"/>
          </p:cNvSpPr>
          <p:nvPr>
            <p:ph type="ftr" sz="quarter" idx="11"/>
          </p:nvPr>
        </p:nvSpPr>
        <p:spPr>
          <a:xfrm>
            <a:off x="3429000" y="6248400"/>
            <a:ext cx="2895600" cy="457200"/>
          </a:xfrm>
        </p:spPr>
        <p:txBody>
          <a:bodyPr/>
          <a:lstStyle>
            <a:lvl1pPr>
              <a:defRPr/>
            </a:lvl1pPr>
          </a:lstStyle>
          <a:p>
            <a:endParaRPr lang="en-US">
              <a:solidFill>
                <a:srgbClr val="FFFFFF"/>
              </a:solidFill>
              <a:latin typeface="Tahoma"/>
              <a:ea typeface="ＭＳ Ｐゴシック"/>
            </a:endParaRPr>
          </a:p>
        </p:txBody>
      </p:sp>
      <p:sp>
        <p:nvSpPr>
          <p:cNvPr id="8" name="Slide Number Placeholder 7"/>
          <p:cNvSpPr>
            <a:spLocks noGrp="1"/>
          </p:cNvSpPr>
          <p:nvPr>
            <p:ph type="sldNum" sz="quarter" idx="12"/>
          </p:nvPr>
        </p:nvSpPr>
        <p:spPr>
          <a:xfrm>
            <a:off x="6705600" y="6248400"/>
            <a:ext cx="1905000" cy="457200"/>
          </a:xfrm>
        </p:spPr>
        <p:txBody>
          <a:bodyPr/>
          <a:lstStyle>
            <a:lvl1pPr>
              <a:defRPr/>
            </a:lvl1pPr>
          </a:lstStyle>
          <a:p>
            <a:fld id="{690998A8-BDD0-F04A-98A3-5B86107969E6}" type="slidenum">
              <a:rPr lang="en-US">
                <a:solidFill>
                  <a:srgbClr val="FFFFFF"/>
                </a:solidFill>
                <a:latin typeface="Tahoma"/>
                <a:ea typeface="ＭＳ Ｐゴシック"/>
              </a:rPr>
              <a:pPr/>
              <a:t>‹#›</a:t>
            </a:fld>
            <a:endParaRPr lang="en-US">
              <a:solidFill>
                <a:srgbClr val="FFFFFF"/>
              </a:solidFill>
              <a:latin typeface="Tahoma"/>
              <a:ea typeface="ＭＳ Ｐゴシック"/>
            </a:endParaRPr>
          </a:p>
        </p:txBody>
      </p:sp>
    </p:spTree>
    <p:extLst>
      <p:ext uri="{BB962C8B-B14F-4D97-AF65-F5344CB8AC3E}">
        <p14:creationId xmlns:p14="http://schemas.microsoft.com/office/powerpoint/2010/main" val="345733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1431925"/>
          </a:xfrm>
        </p:spPr>
        <p:txBody>
          <a:bodyPr/>
          <a:lstStyle/>
          <a:p>
            <a:r>
              <a:rPr lang="fr-CA" smtClean="0"/>
              <a:t>Click to edit Master title style</a:t>
            </a:r>
            <a:endParaRPr lang="en-US"/>
          </a:p>
        </p:txBody>
      </p:sp>
      <p:sp>
        <p:nvSpPr>
          <p:cNvPr id="3" name="Content Placeholder 2"/>
          <p:cNvSpPr>
            <a:spLocks noGrp="1"/>
          </p:cNvSpPr>
          <p:nvPr>
            <p:ph sz="half" idx="1"/>
          </p:nvPr>
        </p:nvSpPr>
        <p:spPr>
          <a:xfrm>
            <a:off x="1066800" y="1981200"/>
            <a:ext cx="3695700" cy="4114800"/>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4" name="Text Placeholder 3"/>
          <p:cNvSpPr>
            <a:spLocks noGrp="1"/>
          </p:cNvSpPr>
          <p:nvPr>
            <p:ph type="body" sz="half" idx="2"/>
          </p:nvPr>
        </p:nvSpPr>
        <p:spPr>
          <a:xfrm>
            <a:off x="4914900" y="1981200"/>
            <a:ext cx="3695700" cy="4114800"/>
          </a:xfrm>
        </p:spPr>
        <p:txBody>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a:p>
        </p:txBody>
      </p:sp>
      <p:sp>
        <p:nvSpPr>
          <p:cNvPr id="5" name="Date Placeholder 4"/>
          <p:cNvSpPr>
            <a:spLocks noGrp="1"/>
          </p:cNvSpPr>
          <p:nvPr>
            <p:ph type="dt" sz="half" idx="10"/>
          </p:nvPr>
        </p:nvSpPr>
        <p:spPr>
          <a:xfrm>
            <a:off x="1066800" y="6248400"/>
            <a:ext cx="1905000" cy="457200"/>
          </a:xfrm>
        </p:spPr>
        <p:txBody>
          <a:bodyPr/>
          <a:lstStyle>
            <a:lvl1pPr>
              <a:defRPr/>
            </a:lvl1pPr>
          </a:lstStyle>
          <a:p>
            <a:endParaRPr lang="en-US">
              <a:solidFill>
                <a:srgbClr val="FFFFFF"/>
              </a:solidFill>
              <a:latin typeface="Tahoma"/>
              <a:ea typeface="ＭＳ Ｐゴシック"/>
            </a:endParaRPr>
          </a:p>
        </p:txBody>
      </p:sp>
      <p:sp>
        <p:nvSpPr>
          <p:cNvPr id="6" name="Footer Placeholder 5"/>
          <p:cNvSpPr>
            <a:spLocks noGrp="1"/>
          </p:cNvSpPr>
          <p:nvPr>
            <p:ph type="ftr" sz="quarter" idx="11"/>
          </p:nvPr>
        </p:nvSpPr>
        <p:spPr>
          <a:xfrm>
            <a:off x="3429000" y="6248400"/>
            <a:ext cx="2895600" cy="457200"/>
          </a:xfrm>
        </p:spPr>
        <p:txBody>
          <a:bodyPr/>
          <a:lstStyle>
            <a:lvl1pPr>
              <a:defRPr/>
            </a:lvl1pPr>
          </a:lstStyle>
          <a:p>
            <a:endParaRPr lang="en-US">
              <a:solidFill>
                <a:srgbClr val="FFFFFF"/>
              </a:solidFill>
              <a:latin typeface="Tahoma"/>
              <a:ea typeface="ＭＳ Ｐゴシック"/>
            </a:endParaRPr>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9F0F5772-8974-4848-A8BC-F3486EE7E6F8}" type="slidenum">
              <a:rPr lang="en-US">
                <a:solidFill>
                  <a:srgbClr val="FFFFFF"/>
                </a:solidFill>
                <a:latin typeface="Tahoma"/>
                <a:ea typeface="ＭＳ Ｐゴシック"/>
              </a:rPr>
              <a:pPr/>
              <a:t>‹#›</a:t>
            </a:fld>
            <a:endParaRPr lang="en-US">
              <a:solidFill>
                <a:srgbClr val="FFFFFF"/>
              </a:solidFill>
              <a:latin typeface="Tahoma"/>
              <a:ea typeface="ＭＳ Ｐゴシック"/>
            </a:endParaRPr>
          </a:p>
        </p:txBody>
      </p:sp>
    </p:spTree>
    <p:extLst>
      <p:ext uri="{BB962C8B-B14F-4D97-AF65-F5344CB8AC3E}">
        <p14:creationId xmlns:p14="http://schemas.microsoft.com/office/powerpoint/2010/main" val="141184869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fr-CA"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fr-CA" smtClean="0"/>
              <a:t>Click to edit Master text styles</a:t>
            </a:r>
          </a:p>
          <a:p>
            <a:pPr lvl="1"/>
            <a:r>
              <a:rPr lang="fr-CA" smtClean="0"/>
              <a:t>Second level</a:t>
            </a:r>
          </a:p>
          <a:p>
            <a:pPr lvl="2"/>
            <a:r>
              <a:rPr lang="fr-CA" smtClean="0"/>
              <a:t>Third level</a:t>
            </a:r>
          </a:p>
          <a:p>
            <a:pPr lvl="3"/>
            <a:r>
              <a:rPr lang="fr-CA" smtClean="0"/>
              <a:t>Fourth level</a:t>
            </a:r>
          </a:p>
          <a:p>
            <a:pPr lvl="4"/>
            <a:r>
              <a:rPr lang="fr-CA"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pPr defTabSz="914400" fontAlgn="base">
              <a:spcBef>
                <a:spcPct val="0"/>
              </a:spcBef>
              <a:spcAft>
                <a:spcPct val="0"/>
              </a:spcAft>
            </a:pPr>
            <a:endParaRPr lang="en-US">
              <a:solidFill>
                <a:srgbClr val="FFFFFF"/>
              </a:solidFill>
              <a:latin typeface="Tahoma"/>
              <a:ea typeface="ＭＳ Ｐゴシック" charset="0"/>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pPr defTabSz="914400" fontAlgn="base">
              <a:spcBef>
                <a:spcPct val="0"/>
              </a:spcBef>
              <a:spcAft>
                <a:spcPct val="0"/>
              </a:spcAft>
            </a:pPr>
            <a:fld id="{D4A29E61-9B4D-E741-9824-625C7EAF843F}" type="slidenum">
              <a:rPr lang="en-US" smtClean="0">
                <a:solidFill>
                  <a:srgbClr val="FFFFFF"/>
                </a:solidFill>
                <a:latin typeface="Tahoma"/>
                <a:ea typeface="ＭＳ Ｐゴシック" charset="0"/>
              </a:rPr>
              <a:pPr defTabSz="914400" fontAlgn="base">
                <a:spcBef>
                  <a:spcPct val="0"/>
                </a:spcBef>
                <a:spcAft>
                  <a:spcPct val="0"/>
                </a:spcAft>
              </a:pPr>
              <a:t>‹#›</a:t>
            </a:fld>
            <a:endParaRPr lang="en-US">
              <a:solidFill>
                <a:srgbClr val="FFFFFF"/>
              </a:solidFill>
              <a:latin typeface="Tahoma"/>
              <a:ea typeface="ＭＳ Ｐゴシック" charset="0"/>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pPr defTabSz="914400" fontAlgn="base">
              <a:spcBef>
                <a:spcPct val="0"/>
              </a:spcBef>
              <a:spcAft>
                <a:spcPct val="0"/>
              </a:spcAft>
            </a:pPr>
            <a:endParaRPr lang="en-US">
              <a:solidFill>
                <a:srgbClr val="FFFFFF"/>
              </a:solidFill>
              <a:latin typeface="Tahoma"/>
              <a:ea typeface="ＭＳ Ｐゴシック" charset="0"/>
            </a:endParaRPr>
          </a:p>
        </p:txBody>
      </p:sp>
    </p:spTree>
  </p:cSld>
  <p:clrMap bg1="dk1" tx1="lt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ncbi.nlm.nih.gov/pubmed/?term=Burkhart%20K%5BAuthor%5D&amp;cauthor=true&amp;cauthor_uid=20030543" TargetMode="External"/><Relationship Id="rId3" Type="http://schemas.openxmlformats.org/officeDocument/2006/relationships/hyperlink" Target="http://www.ncbi.nlm.nih.gov/pubmed/?term=Phelps%20JR%5BAuthor%5D&amp;cauthor=true&amp;cauthor_uid=20030543"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jpg"/><Relationship Id="rId3" Type="http://schemas.openxmlformats.org/officeDocument/2006/relationships/image" Target="../media/image10.jp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359525"/>
            <a:ext cx="8077200" cy="2069475"/>
          </a:xfrm>
        </p:spPr>
        <p:txBody>
          <a:bodyPr/>
          <a:lstStyle/>
          <a:p>
            <a:r>
              <a:rPr lang="en-US" sz="3600" dirty="0" err="1" smtClean="0"/>
              <a:t>Construire</a:t>
            </a:r>
            <a:r>
              <a:rPr lang="en-US" sz="3600" dirty="0" smtClean="0"/>
              <a:t> </a:t>
            </a:r>
            <a:r>
              <a:rPr lang="en-US" sz="3600" dirty="0" err="1" smtClean="0"/>
              <a:t>sa</a:t>
            </a:r>
            <a:r>
              <a:rPr lang="en-US" sz="3600" dirty="0" smtClean="0"/>
              <a:t> </a:t>
            </a:r>
            <a:r>
              <a:rPr lang="en-US" sz="3600" dirty="0" err="1" smtClean="0"/>
              <a:t>résilience</a:t>
            </a:r>
            <a:r>
              <a:rPr lang="en-US" sz="3600" dirty="0" smtClean="0"/>
              <a:t> au </a:t>
            </a:r>
            <a:r>
              <a:rPr lang="en-US" sz="3600" dirty="0" err="1" smtClean="0"/>
              <a:t>quotidien</a:t>
            </a:r>
            <a:r>
              <a:rPr lang="en-US" sz="3600" dirty="0" smtClean="0"/>
              <a:t>: les </a:t>
            </a:r>
            <a:r>
              <a:rPr lang="en-US" sz="3600" dirty="0" err="1" smtClean="0"/>
              <a:t>leçons</a:t>
            </a:r>
            <a:r>
              <a:rPr lang="en-US" sz="3600" dirty="0" smtClean="0"/>
              <a:t> </a:t>
            </a:r>
            <a:r>
              <a:rPr lang="en-US" sz="3600" dirty="0" err="1" smtClean="0"/>
              <a:t>récentes</a:t>
            </a:r>
            <a:r>
              <a:rPr lang="en-US" sz="3600" dirty="0" smtClean="0"/>
              <a:t> de la neuroscience</a:t>
            </a:r>
            <a:endParaRPr lang="en-US" sz="3600" dirty="0"/>
          </a:p>
        </p:txBody>
      </p:sp>
      <p:sp>
        <p:nvSpPr>
          <p:cNvPr id="3" name="Content Placeholder 2"/>
          <p:cNvSpPr>
            <a:spLocks noGrp="1"/>
          </p:cNvSpPr>
          <p:nvPr>
            <p:ph type="subTitle" idx="1"/>
          </p:nvPr>
        </p:nvSpPr>
        <p:spPr>
          <a:xfrm>
            <a:off x="1066800" y="3936149"/>
            <a:ext cx="7842738" cy="2921851"/>
          </a:xfrm>
        </p:spPr>
        <p:txBody>
          <a:bodyPr/>
          <a:lstStyle/>
          <a:p>
            <a:r>
              <a:rPr lang="en-US" sz="1800" b="1" dirty="0"/>
              <a:t>A</a:t>
            </a:r>
            <a:r>
              <a:rPr lang="en-US" sz="1800" b="1" dirty="0" smtClean="0"/>
              <a:t>ssemblée </a:t>
            </a:r>
            <a:r>
              <a:rPr lang="en-US" sz="1800" b="1" dirty="0" err="1" smtClean="0"/>
              <a:t>annuelle</a:t>
            </a:r>
            <a:r>
              <a:rPr lang="en-US" sz="1800" b="1" dirty="0" smtClean="0"/>
              <a:t> 2016 </a:t>
            </a:r>
            <a:endParaRPr lang="en-US" sz="1800" dirty="0" smtClean="0"/>
          </a:p>
          <a:p>
            <a:r>
              <a:rPr lang="en-US" sz="1800" b="1" dirty="0" err="1"/>
              <a:t>D</a:t>
            </a:r>
            <a:r>
              <a:rPr lang="en-US" sz="1800" b="1" dirty="0" err="1" smtClean="0"/>
              <a:t>épartement</a:t>
            </a:r>
            <a:r>
              <a:rPr lang="en-US" sz="1800" b="1" dirty="0" smtClean="0"/>
              <a:t> de </a:t>
            </a:r>
            <a:r>
              <a:rPr lang="en-US" sz="1800" b="1" dirty="0" err="1" smtClean="0"/>
              <a:t>médecine</a:t>
            </a:r>
            <a:r>
              <a:rPr lang="en-US" sz="1800" b="1" dirty="0" smtClean="0"/>
              <a:t> de </a:t>
            </a:r>
            <a:r>
              <a:rPr lang="en-US" sz="1800" b="1" dirty="0" err="1" smtClean="0"/>
              <a:t>famille</a:t>
            </a:r>
            <a:r>
              <a:rPr lang="en-US" sz="1800" b="1" dirty="0" smtClean="0"/>
              <a:t> et de </a:t>
            </a:r>
            <a:r>
              <a:rPr lang="en-US" sz="1800" b="1" dirty="0" err="1" smtClean="0"/>
              <a:t>médecine</a:t>
            </a:r>
            <a:r>
              <a:rPr lang="en-US" sz="1800" b="1" dirty="0" smtClean="0"/>
              <a:t> </a:t>
            </a:r>
            <a:r>
              <a:rPr lang="en-US" sz="1800" b="1" dirty="0" err="1" smtClean="0"/>
              <a:t>d’urgence</a:t>
            </a:r>
            <a:endParaRPr lang="en-US" sz="1800" b="1" dirty="0" smtClean="0"/>
          </a:p>
          <a:p>
            <a:r>
              <a:rPr lang="en-US" sz="1800" b="1" dirty="0" err="1" smtClean="0"/>
              <a:t>Université</a:t>
            </a:r>
            <a:r>
              <a:rPr lang="en-US" sz="1800" b="1" dirty="0" smtClean="0"/>
              <a:t> de Montréal</a:t>
            </a:r>
          </a:p>
          <a:p>
            <a:r>
              <a:rPr lang="en-US" sz="1800" b="1" dirty="0" smtClean="0"/>
              <a:t>5 et </a:t>
            </a:r>
            <a:r>
              <a:rPr lang="en-US" sz="1800" b="1" dirty="0"/>
              <a:t>6 </a:t>
            </a:r>
            <a:r>
              <a:rPr lang="en-US" sz="1800" b="1" dirty="0" err="1" smtClean="0"/>
              <a:t>mai</a:t>
            </a:r>
            <a:r>
              <a:rPr lang="en-US" sz="1800" b="1" dirty="0" smtClean="0"/>
              <a:t>  </a:t>
            </a:r>
            <a:r>
              <a:rPr lang="en-US" sz="1800" b="1" dirty="0"/>
              <a:t>2016 </a:t>
            </a:r>
            <a:r>
              <a:rPr lang="en-US" sz="1800" b="1" dirty="0" smtClean="0"/>
              <a:t> </a:t>
            </a:r>
          </a:p>
          <a:p>
            <a:endParaRPr lang="en-US" sz="1800" b="1" i="1" dirty="0">
              <a:effectLst/>
            </a:endParaRPr>
          </a:p>
          <a:p>
            <a:r>
              <a:rPr lang="en-US" sz="1800" b="1" i="1" dirty="0" smtClean="0">
                <a:effectLst/>
              </a:rPr>
              <a:t>Rachel Thibeault, Ph.D., FCAOT, O.C.</a:t>
            </a:r>
          </a:p>
          <a:p>
            <a:r>
              <a:rPr lang="en-US" sz="1800" b="1" i="1" dirty="0" err="1" smtClean="0">
                <a:effectLst/>
              </a:rPr>
              <a:t>Faculté</a:t>
            </a:r>
            <a:r>
              <a:rPr lang="en-US" sz="1800" b="1" i="1" dirty="0" smtClean="0">
                <a:effectLst/>
              </a:rPr>
              <a:t> des sciences de la santé,</a:t>
            </a:r>
          </a:p>
          <a:p>
            <a:r>
              <a:rPr lang="en-US" sz="1800" b="1" i="1" dirty="0" err="1" smtClean="0">
                <a:effectLst/>
              </a:rPr>
              <a:t>Université</a:t>
            </a:r>
            <a:r>
              <a:rPr lang="en-US" sz="1800" b="1" i="1" dirty="0" smtClean="0">
                <a:effectLst/>
              </a:rPr>
              <a:t> </a:t>
            </a:r>
            <a:r>
              <a:rPr lang="en-US" sz="1800" b="1" i="1" dirty="0" err="1" smtClean="0">
                <a:effectLst/>
              </a:rPr>
              <a:t>d’Ottawa</a:t>
            </a:r>
            <a:endParaRPr lang="en-US" sz="1800" i="1" dirty="0">
              <a:effectLst/>
            </a:endParaRPr>
          </a:p>
          <a:p>
            <a:pPr marL="0" indent="0">
              <a:buNone/>
            </a:pPr>
            <a:endParaRPr lang="en-US" dirty="0" smtClean="0">
              <a:effectLst/>
            </a:endParaRPr>
          </a:p>
          <a:p>
            <a:pPr marL="0" indent="0">
              <a:buNone/>
            </a:pPr>
            <a:endParaRPr lang="fr-CA" dirty="0">
              <a:effectLst/>
            </a:endParaRPr>
          </a:p>
          <a:p>
            <a:endParaRPr lang="en-US" dirty="0"/>
          </a:p>
        </p:txBody>
      </p:sp>
    </p:spTree>
    <p:extLst>
      <p:ext uri="{BB962C8B-B14F-4D97-AF65-F5344CB8AC3E}">
        <p14:creationId xmlns:p14="http://schemas.microsoft.com/office/powerpoint/2010/main" val="3745617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4002" y="650290"/>
            <a:ext cx="7315200" cy="1154097"/>
          </a:xfrm>
        </p:spPr>
        <p:txBody>
          <a:bodyPr/>
          <a:lstStyle/>
          <a:p>
            <a:r>
              <a:rPr lang="en-US" dirty="0" smtClean="0"/>
              <a:t>Menu du jour</a:t>
            </a:r>
            <a:endParaRPr lang="en-US" dirty="0"/>
          </a:p>
        </p:txBody>
      </p:sp>
      <p:sp>
        <p:nvSpPr>
          <p:cNvPr id="3" name="Content Placeholder 2"/>
          <p:cNvSpPr>
            <a:spLocks noGrp="1"/>
          </p:cNvSpPr>
          <p:nvPr>
            <p:ph idx="1"/>
          </p:nvPr>
        </p:nvSpPr>
        <p:spPr>
          <a:xfrm>
            <a:off x="1066800" y="2969488"/>
            <a:ext cx="7543800" cy="3732203"/>
          </a:xfrm>
        </p:spPr>
        <p:txBody>
          <a:bodyPr>
            <a:normAutofit fontScale="92500" lnSpcReduction="10000"/>
          </a:bodyPr>
          <a:lstStyle/>
          <a:p>
            <a:pPr>
              <a:spcAft>
                <a:spcPts val="1200"/>
              </a:spcAft>
            </a:pPr>
            <a:r>
              <a:rPr lang="fr-CA" sz="2400" i="1" dirty="0" smtClean="0">
                <a:effectLst/>
              </a:rPr>
              <a:t>Introduction</a:t>
            </a:r>
            <a:r>
              <a:rPr lang="fr-CA" sz="2400" i="1" dirty="0">
                <a:effectLst/>
              </a:rPr>
              <a:t> : définition de la </a:t>
            </a:r>
            <a:r>
              <a:rPr lang="fr-CA" sz="2400" i="1" dirty="0" smtClean="0">
                <a:effectLst/>
              </a:rPr>
              <a:t>résilience</a:t>
            </a:r>
            <a:endParaRPr lang="fr-CA" sz="2400" i="1" dirty="0">
              <a:effectLst/>
            </a:endParaRPr>
          </a:p>
          <a:p>
            <a:pPr>
              <a:spcAft>
                <a:spcPts val="1200"/>
              </a:spcAft>
            </a:pPr>
            <a:r>
              <a:rPr lang="fr-CA" sz="2400" i="1" dirty="0">
                <a:effectLst/>
              </a:rPr>
              <a:t>Recherches récentes en neurosciences et en psychologies sur la résilience </a:t>
            </a:r>
            <a:endParaRPr lang="fr-CA" sz="2400" i="1" dirty="0" smtClean="0">
              <a:effectLst/>
            </a:endParaRPr>
          </a:p>
          <a:p>
            <a:pPr>
              <a:spcAft>
                <a:spcPts val="1200"/>
              </a:spcAft>
            </a:pPr>
            <a:r>
              <a:rPr lang="fr-CA" sz="2400" i="1" dirty="0" smtClean="0">
                <a:effectLst/>
              </a:rPr>
              <a:t>Le </a:t>
            </a:r>
            <a:r>
              <a:rPr lang="fr-CA" sz="2400" i="1" dirty="0">
                <a:effectLst/>
              </a:rPr>
              <a:t>pouvoir des activités intentionnelles dans le développement de la </a:t>
            </a:r>
            <a:r>
              <a:rPr lang="fr-CA" sz="2400" i="1" dirty="0" smtClean="0">
                <a:effectLst/>
              </a:rPr>
              <a:t>résilience</a:t>
            </a:r>
            <a:endParaRPr lang="fr-CA" sz="2400" i="1" dirty="0">
              <a:effectLst/>
            </a:endParaRPr>
          </a:p>
          <a:p>
            <a:pPr>
              <a:spcAft>
                <a:spcPts val="1200"/>
              </a:spcAft>
            </a:pPr>
            <a:r>
              <a:rPr lang="fr-CA" sz="2400" i="1" dirty="0">
                <a:effectLst/>
              </a:rPr>
              <a:t>Les attitudes propices à la </a:t>
            </a:r>
            <a:r>
              <a:rPr lang="fr-CA" sz="2400" i="1" dirty="0" smtClean="0">
                <a:effectLst/>
              </a:rPr>
              <a:t>résilience</a:t>
            </a:r>
            <a:endParaRPr lang="fr-CA" sz="2400" i="1" dirty="0">
              <a:effectLst/>
            </a:endParaRPr>
          </a:p>
          <a:p>
            <a:pPr>
              <a:spcAft>
                <a:spcPts val="1200"/>
              </a:spcAft>
            </a:pPr>
            <a:r>
              <a:rPr lang="fr-CA" sz="2400" i="1" dirty="0">
                <a:effectLst/>
              </a:rPr>
              <a:t>Technologies de l’information et résilience </a:t>
            </a:r>
            <a:endParaRPr lang="fr-CA" sz="2400" i="1" dirty="0" smtClean="0">
              <a:effectLst/>
            </a:endParaRPr>
          </a:p>
          <a:p>
            <a:pPr>
              <a:spcAft>
                <a:spcPts val="1200"/>
              </a:spcAft>
            </a:pPr>
            <a:r>
              <a:rPr lang="fr-CA" sz="2400" i="1" dirty="0" smtClean="0">
                <a:effectLst/>
              </a:rPr>
              <a:t>Conclusion</a:t>
            </a:r>
            <a:r>
              <a:rPr lang="fr-CA" sz="2400" i="1" dirty="0">
                <a:effectLst/>
              </a:rPr>
              <a:t> : leçons apprises et intégration au quotidien </a:t>
            </a:r>
            <a:endParaRPr lang="en-US" sz="2400" i="1" dirty="0"/>
          </a:p>
        </p:txBody>
      </p:sp>
    </p:spTree>
    <p:extLst>
      <p:ext uri="{BB962C8B-B14F-4D97-AF65-F5344CB8AC3E}">
        <p14:creationId xmlns:p14="http://schemas.microsoft.com/office/powerpoint/2010/main" val="2175026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smtClean="0"/>
              <a:t>Qui </a:t>
            </a:r>
            <a:r>
              <a:rPr lang="en-US" i="1" dirty="0" err="1" smtClean="0"/>
              <a:t>suis</a:t>
            </a:r>
            <a:r>
              <a:rPr lang="en-US" i="1" dirty="0" smtClean="0"/>
              <a:t>-je?</a:t>
            </a:r>
            <a:endParaRPr lang="en-US" i="1" dirty="0"/>
          </a:p>
        </p:txBody>
      </p:sp>
      <p:sp>
        <p:nvSpPr>
          <p:cNvPr id="3" name="Content Placeholder 2"/>
          <p:cNvSpPr>
            <a:spLocks noGrp="1"/>
          </p:cNvSpPr>
          <p:nvPr>
            <p:ph idx="1"/>
          </p:nvPr>
        </p:nvSpPr>
        <p:spPr>
          <a:xfrm>
            <a:off x="914400" y="3087569"/>
            <a:ext cx="7620000" cy="2502552"/>
          </a:xfrm>
        </p:spPr>
        <p:txBody>
          <a:bodyPr/>
          <a:lstStyle/>
          <a:p>
            <a:pPr marL="0" indent="0">
              <a:buNone/>
            </a:pPr>
            <a:r>
              <a:rPr lang="en-US" sz="3600" dirty="0" err="1" smtClean="0"/>
              <a:t>Une</a:t>
            </a:r>
            <a:r>
              <a:rPr lang="en-US" sz="3600" dirty="0" smtClean="0"/>
              <a:t> </a:t>
            </a:r>
            <a:r>
              <a:rPr lang="en-US" sz="3600" dirty="0" err="1" smtClean="0"/>
              <a:t>ergothérapeute</a:t>
            </a:r>
            <a:r>
              <a:rPr lang="en-US" sz="3600" dirty="0" smtClean="0"/>
              <a:t> qui </a:t>
            </a:r>
            <a:r>
              <a:rPr lang="en-US" sz="3600" dirty="0" err="1" smtClean="0"/>
              <a:t>accompagne</a:t>
            </a:r>
            <a:r>
              <a:rPr lang="en-US" sz="3600" dirty="0" smtClean="0"/>
              <a:t> des </a:t>
            </a:r>
            <a:r>
              <a:rPr lang="en-US" sz="3600" dirty="0" err="1" smtClean="0"/>
              <a:t>personnes</a:t>
            </a:r>
            <a:r>
              <a:rPr lang="en-US" sz="3600" dirty="0" smtClean="0"/>
              <a:t> et des </a:t>
            </a:r>
            <a:r>
              <a:rPr lang="en-US" sz="3600" dirty="0" err="1" smtClean="0"/>
              <a:t>collectivités</a:t>
            </a:r>
            <a:r>
              <a:rPr lang="en-US" sz="3600" dirty="0" smtClean="0"/>
              <a:t> </a:t>
            </a:r>
            <a:r>
              <a:rPr lang="en-US" sz="3600" dirty="0" err="1" smtClean="0"/>
              <a:t>vulnérables</a:t>
            </a:r>
            <a:r>
              <a:rPr lang="en-US" sz="3600" dirty="0" smtClean="0"/>
              <a:t> </a:t>
            </a:r>
            <a:r>
              <a:rPr lang="en-US" sz="3600" dirty="0" err="1" smtClean="0"/>
              <a:t>depuis</a:t>
            </a:r>
            <a:r>
              <a:rPr lang="en-US" sz="3600" dirty="0" smtClean="0"/>
              <a:t> 35 ans.</a:t>
            </a:r>
            <a:endParaRPr lang="en-US" sz="3600" dirty="0"/>
          </a:p>
        </p:txBody>
      </p:sp>
    </p:spTree>
    <p:extLst>
      <p:ext uri="{BB962C8B-B14F-4D97-AF65-F5344CB8AC3E}">
        <p14:creationId xmlns:p14="http://schemas.microsoft.com/office/powerpoint/2010/main" val="339754218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304800"/>
            <a:ext cx="8331200" cy="1431925"/>
          </a:xfrm>
        </p:spPr>
        <p:txBody>
          <a:bodyPr/>
          <a:lstStyle/>
          <a:p>
            <a:r>
              <a:rPr lang="en-US" i="1" dirty="0" err="1" smtClean="0"/>
              <a:t>Qu’est-ce</a:t>
            </a:r>
            <a:r>
              <a:rPr lang="en-US" i="1" dirty="0" smtClean="0"/>
              <a:t> </a:t>
            </a:r>
            <a:r>
              <a:rPr lang="en-US" i="1" dirty="0" err="1" smtClean="0"/>
              <a:t>que</a:t>
            </a:r>
            <a:r>
              <a:rPr lang="en-US" i="1" dirty="0" smtClean="0"/>
              <a:t> la </a:t>
            </a:r>
            <a:r>
              <a:rPr lang="en-US" i="1" dirty="0" err="1" smtClean="0"/>
              <a:t>résilience</a:t>
            </a:r>
            <a:r>
              <a:rPr lang="en-US" i="1" dirty="0" smtClean="0"/>
              <a:t>? </a:t>
            </a:r>
            <a:endParaRPr lang="en-US" i="1" dirty="0"/>
          </a:p>
        </p:txBody>
      </p:sp>
      <p:sp>
        <p:nvSpPr>
          <p:cNvPr id="3" name="Content Placeholder 2"/>
          <p:cNvSpPr>
            <a:spLocks noGrp="1"/>
          </p:cNvSpPr>
          <p:nvPr>
            <p:ph idx="1"/>
          </p:nvPr>
        </p:nvSpPr>
        <p:spPr/>
        <p:txBody>
          <a:bodyPr>
            <a:normAutofit/>
          </a:bodyPr>
          <a:lstStyle/>
          <a:p>
            <a:pPr marL="45720" indent="0">
              <a:spcAft>
                <a:spcPts val="4200"/>
              </a:spcAft>
              <a:buNone/>
            </a:pPr>
            <a:r>
              <a:rPr lang="en-US" sz="3200" b="1" dirty="0" err="1" smtClean="0"/>
              <a:t>Propriété</a:t>
            </a:r>
            <a:r>
              <a:rPr lang="en-US" sz="3200" b="1" dirty="0" smtClean="0"/>
              <a:t> d’un </a:t>
            </a:r>
            <a:r>
              <a:rPr lang="en-US" sz="3200" b="1" dirty="0" err="1" smtClean="0"/>
              <a:t>individu</a:t>
            </a:r>
            <a:r>
              <a:rPr lang="en-US" sz="3200" b="1" dirty="0" smtClean="0"/>
              <a:t> </a:t>
            </a:r>
            <a:r>
              <a:rPr lang="en-US" sz="3200" b="1" dirty="0" err="1" smtClean="0"/>
              <a:t>à</a:t>
            </a:r>
            <a:r>
              <a:rPr lang="en-US" sz="3200" b="1" dirty="0" smtClean="0"/>
              <a:t> </a:t>
            </a:r>
            <a:r>
              <a:rPr lang="en-US" sz="3200" b="1" dirty="0" err="1" smtClean="0"/>
              <a:t>résister</a:t>
            </a:r>
            <a:r>
              <a:rPr lang="en-US" sz="3200" b="1" dirty="0" smtClean="0"/>
              <a:t> </a:t>
            </a:r>
            <a:r>
              <a:rPr lang="en-US" sz="3200" b="1" dirty="0" err="1" smtClean="0"/>
              <a:t>psychiquement</a:t>
            </a:r>
            <a:r>
              <a:rPr lang="en-US" sz="3200" b="1" dirty="0" smtClean="0"/>
              <a:t> aux </a:t>
            </a:r>
            <a:r>
              <a:rPr lang="en-US" sz="3200" b="1" dirty="0" err="1" smtClean="0"/>
              <a:t>épreuves</a:t>
            </a:r>
            <a:r>
              <a:rPr lang="en-US" sz="3200" b="1" dirty="0" smtClean="0"/>
              <a:t> de la vie.</a:t>
            </a:r>
          </a:p>
        </p:txBody>
      </p:sp>
    </p:spTree>
    <p:extLst>
      <p:ext uri="{BB962C8B-B14F-4D97-AF65-F5344CB8AC3E}">
        <p14:creationId xmlns:p14="http://schemas.microsoft.com/office/powerpoint/2010/main" val="3472785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9899" y="304800"/>
            <a:ext cx="8234102" cy="1431925"/>
          </a:xfrm>
        </p:spPr>
        <p:txBody>
          <a:bodyPr/>
          <a:lstStyle/>
          <a:p>
            <a:r>
              <a:rPr lang="en-US" sz="3600" i="1" dirty="0" err="1"/>
              <a:t>Q</a:t>
            </a:r>
            <a:r>
              <a:rPr lang="en-US" sz="3600" i="1" dirty="0" err="1" smtClean="0"/>
              <a:t>uels</a:t>
            </a:r>
            <a:r>
              <a:rPr lang="en-US" sz="3600" i="1" dirty="0" smtClean="0"/>
              <a:t> </a:t>
            </a:r>
            <a:r>
              <a:rPr lang="en-US" sz="3600" i="1" dirty="0" err="1" smtClean="0"/>
              <a:t>sont</a:t>
            </a:r>
            <a:r>
              <a:rPr lang="en-US" sz="3600" i="1" dirty="0" smtClean="0"/>
              <a:t> les </a:t>
            </a:r>
            <a:r>
              <a:rPr lang="en-US" sz="3600" i="1" dirty="0" err="1" smtClean="0"/>
              <a:t>scénarios</a:t>
            </a:r>
            <a:r>
              <a:rPr lang="en-US" sz="3600" i="1" dirty="0" smtClean="0"/>
              <a:t> </a:t>
            </a:r>
            <a:r>
              <a:rPr lang="en-US" sz="3600" i="1" dirty="0" err="1" smtClean="0"/>
              <a:t>posssibles</a:t>
            </a:r>
            <a:r>
              <a:rPr lang="en-US" sz="3600" i="1" dirty="0"/>
              <a:t>?</a:t>
            </a:r>
          </a:p>
        </p:txBody>
      </p:sp>
      <p:sp>
        <p:nvSpPr>
          <p:cNvPr id="3" name="Content Placeholder 2"/>
          <p:cNvSpPr>
            <a:spLocks noGrp="1"/>
          </p:cNvSpPr>
          <p:nvPr>
            <p:ph idx="1"/>
          </p:nvPr>
        </p:nvSpPr>
        <p:spPr/>
        <p:txBody>
          <a:bodyPr>
            <a:normAutofit/>
          </a:bodyPr>
          <a:lstStyle/>
          <a:p>
            <a:pPr>
              <a:spcAft>
                <a:spcPts val="3000"/>
              </a:spcAft>
            </a:pPr>
            <a:r>
              <a:rPr lang="en-US" sz="3200" b="1" dirty="0" err="1" smtClean="0"/>
              <a:t>Résolution</a:t>
            </a:r>
            <a:r>
              <a:rPr lang="en-US" sz="3200" b="1" dirty="0" smtClean="0"/>
              <a:t> </a:t>
            </a:r>
            <a:r>
              <a:rPr lang="en-US" sz="3200" b="1" dirty="0" err="1" smtClean="0"/>
              <a:t>inadéquate</a:t>
            </a:r>
            <a:endParaRPr lang="en-US" sz="3200" b="1" dirty="0" smtClean="0"/>
          </a:p>
          <a:p>
            <a:pPr>
              <a:spcAft>
                <a:spcPts val="3000"/>
              </a:spcAft>
            </a:pPr>
            <a:r>
              <a:rPr lang="en-US" sz="3200" b="1" dirty="0" err="1" smtClean="0"/>
              <a:t>Résilience</a:t>
            </a:r>
            <a:endParaRPr lang="en-US" sz="3200" b="1" dirty="0" smtClean="0"/>
          </a:p>
          <a:p>
            <a:pPr>
              <a:spcAft>
                <a:spcPts val="3000"/>
              </a:spcAft>
            </a:pPr>
            <a:r>
              <a:rPr lang="en-US" sz="3200" b="1" dirty="0" err="1" smtClean="0"/>
              <a:t>Croissance</a:t>
            </a:r>
            <a:r>
              <a:rPr lang="en-US" sz="3200" b="1" dirty="0" smtClean="0"/>
              <a:t> post-</a:t>
            </a:r>
            <a:r>
              <a:rPr lang="en-US" sz="3200" b="1" dirty="0" err="1" smtClean="0"/>
              <a:t>traumatique</a:t>
            </a:r>
            <a:endParaRPr lang="en-US" sz="3200" b="1" dirty="0" smtClean="0"/>
          </a:p>
          <a:p>
            <a:pPr>
              <a:spcAft>
                <a:spcPts val="3000"/>
              </a:spcAft>
            </a:pPr>
            <a:r>
              <a:rPr lang="en-US" sz="3200" b="1" dirty="0" smtClean="0"/>
              <a:t>Anti-</a:t>
            </a:r>
            <a:r>
              <a:rPr lang="en-US" sz="3200" b="1" dirty="0" err="1" smtClean="0"/>
              <a:t>fragilité</a:t>
            </a:r>
            <a:endParaRPr lang="en-US" sz="3200" b="1" dirty="0"/>
          </a:p>
        </p:txBody>
      </p:sp>
    </p:spTree>
    <p:extLst>
      <p:ext uri="{BB962C8B-B14F-4D97-AF65-F5344CB8AC3E}">
        <p14:creationId xmlns:p14="http://schemas.microsoft.com/office/powerpoint/2010/main" val="29827560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67666"/>
            <a:ext cx="7315200" cy="1154097"/>
          </a:xfrm>
        </p:spPr>
        <p:txBody>
          <a:bodyPr>
            <a:normAutofit fontScale="90000"/>
          </a:bodyPr>
          <a:lstStyle/>
          <a:p>
            <a:r>
              <a:rPr lang="en-US" i="1" dirty="0" err="1" smtClean="0"/>
              <a:t>Trois</a:t>
            </a:r>
            <a:r>
              <a:rPr lang="en-US" i="1" dirty="0" smtClean="0"/>
              <a:t> sources de </a:t>
            </a:r>
            <a:r>
              <a:rPr lang="en-US" i="1" dirty="0" err="1" smtClean="0"/>
              <a:t>données</a:t>
            </a:r>
            <a:r>
              <a:rPr lang="en-US" i="1" dirty="0"/>
              <a:t>,</a:t>
            </a:r>
            <a:r>
              <a:rPr lang="en-US" i="1" dirty="0" smtClean="0"/>
              <a:t> </a:t>
            </a:r>
            <a:br>
              <a:rPr lang="en-US" i="1" dirty="0" smtClean="0"/>
            </a:br>
            <a:r>
              <a:rPr lang="en-US" i="1" dirty="0" smtClean="0"/>
              <a:t>en </a:t>
            </a:r>
            <a:r>
              <a:rPr lang="en-US" i="1" dirty="0" err="1" smtClean="0"/>
              <a:t>très</a:t>
            </a:r>
            <a:r>
              <a:rPr lang="en-US" i="1" dirty="0" smtClean="0"/>
              <a:t> </a:t>
            </a:r>
            <a:r>
              <a:rPr lang="en-US" i="1" dirty="0"/>
              <a:t>r</a:t>
            </a:r>
            <a:r>
              <a:rPr lang="en-US" i="1" dirty="0" smtClean="0"/>
              <a:t>ésumé</a:t>
            </a:r>
            <a:endParaRPr lang="en-US" i="1" dirty="0"/>
          </a:p>
        </p:txBody>
      </p:sp>
      <p:sp>
        <p:nvSpPr>
          <p:cNvPr id="3" name="Content Placeholder 2"/>
          <p:cNvSpPr>
            <a:spLocks noGrp="1"/>
          </p:cNvSpPr>
          <p:nvPr>
            <p:ph idx="1"/>
          </p:nvPr>
        </p:nvSpPr>
        <p:spPr>
          <a:xfrm>
            <a:off x="914400" y="2251816"/>
            <a:ext cx="7315200" cy="3539527"/>
          </a:xfrm>
        </p:spPr>
        <p:txBody>
          <a:bodyPr>
            <a:normAutofit/>
          </a:bodyPr>
          <a:lstStyle/>
          <a:p>
            <a:pPr>
              <a:spcAft>
                <a:spcPts val="3600"/>
              </a:spcAft>
            </a:pPr>
            <a:r>
              <a:rPr lang="en-US" sz="3200" b="1" dirty="0" err="1" smtClean="0"/>
              <a:t>Psychologie</a:t>
            </a:r>
            <a:r>
              <a:rPr lang="en-US" sz="3200" b="1" dirty="0" smtClean="0"/>
              <a:t> </a:t>
            </a:r>
            <a:r>
              <a:rPr lang="en-US" sz="3200" b="1" dirty="0" err="1" smtClean="0"/>
              <a:t>classique</a:t>
            </a:r>
            <a:endParaRPr lang="en-US" sz="3200" b="1" dirty="0" smtClean="0"/>
          </a:p>
          <a:p>
            <a:pPr>
              <a:spcAft>
                <a:spcPts val="3600"/>
              </a:spcAft>
            </a:pPr>
            <a:r>
              <a:rPr lang="en-US" sz="3200" b="1" dirty="0" smtClean="0"/>
              <a:t>Neurosciences</a:t>
            </a:r>
          </a:p>
          <a:p>
            <a:pPr>
              <a:spcAft>
                <a:spcPts val="3600"/>
              </a:spcAft>
            </a:pPr>
            <a:r>
              <a:rPr lang="en-US" sz="3200" b="1" dirty="0" err="1" smtClean="0"/>
              <a:t>Recherches</a:t>
            </a:r>
            <a:r>
              <a:rPr lang="en-US" sz="3200" b="1" dirty="0" smtClean="0"/>
              <a:t> </a:t>
            </a:r>
            <a:r>
              <a:rPr lang="en-US" sz="3200" b="1" dirty="0" err="1" smtClean="0"/>
              <a:t>sur</a:t>
            </a:r>
            <a:r>
              <a:rPr lang="en-US" sz="3200" b="1" dirty="0" smtClean="0"/>
              <a:t> le terrain</a:t>
            </a:r>
            <a:endParaRPr lang="en-US" sz="3200" b="1" dirty="0"/>
          </a:p>
        </p:txBody>
      </p:sp>
    </p:spTree>
    <p:extLst>
      <p:ext uri="{BB962C8B-B14F-4D97-AF65-F5344CB8AC3E}">
        <p14:creationId xmlns:p14="http://schemas.microsoft.com/office/powerpoint/2010/main" val="8468196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179388" y="304800"/>
            <a:ext cx="8542305" cy="1252475"/>
          </a:xfrm>
        </p:spPr>
        <p:txBody>
          <a:bodyPr>
            <a:normAutofit fontScale="90000"/>
          </a:bodyPr>
          <a:lstStyle/>
          <a:p>
            <a:pPr eaLnBrk="1" hangingPunct="1">
              <a:defRPr/>
            </a:pPr>
            <a:r>
              <a:rPr lang="fr-CA" sz="3600" i="1" dirty="0" smtClean="0"/>
              <a:t>Le sens et la résilience selon les recherches en psychologie classique </a:t>
            </a:r>
            <a:r>
              <a:rPr lang="fr-CA" sz="2200" i="1" dirty="0" smtClean="0"/>
              <a:t>(</a:t>
            </a:r>
            <a:r>
              <a:rPr lang="fr-CA" sz="2200" i="1" dirty="0" err="1" smtClean="0"/>
              <a:t>Seligman</a:t>
            </a:r>
            <a:r>
              <a:rPr lang="fr-CA" sz="2200" i="1" dirty="0" smtClean="0"/>
              <a:t>, 2002, 2011, </a:t>
            </a:r>
            <a:r>
              <a:rPr lang="fr-CA" sz="2200" i="1" dirty="0"/>
              <a:t>2014; </a:t>
            </a:r>
            <a:r>
              <a:rPr lang="fr-CA" sz="2200" i="1" dirty="0" err="1"/>
              <a:t>Roepke</a:t>
            </a:r>
            <a:r>
              <a:rPr lang="fr-CA" sz="2200" i="1" dirty="0"/>
              <a:t> &amp; </a:t>
            </a:r>
            <a:r>
              <a:rPr lang="fr-CA" sz="2200" i="1" dirty="0" err="1"/>
              <a:t>Seligman</a:t>
            </a:r>
            <a:r>
              <a:rPr lang="fr-CA" sz="2200" i="1" dirty="0"/>
              <a:t>, 2015)</a:t>
            </a:r>
            <a:endParaRPr lang="en-US" sz="2200" i="1" dirty="0" smtClean="0"/>
          </a:p>
        </p:txBody>
      </p:sp>
      <p:sp>
        <p:nvSpPr>
          <p:cNvPr id="76803" name="Rectangle 3"/>
          <p:cNvSpPr>
            <a:spLocks noGrp="1" noChangeArrowheads="1"/>
          </p:cNvSpPr>
          <p:nvPr>
            <p:ph type="body" sz="half" idx="1"/>
          </p:nvPr>
        </p:nvSpPr>
        <p:spPr>
          <a:xfrm>
            <a:off x="468312" y="1813658"/>
            <a:ext cx="4012337" cy="5013325"/>
          </a:xfrm>
        </p:spPr>
        <p:txBody>
          <a:bodyPr/>
          <a:lstStyle/>
          <a:p>
            <a:pPr eaLnBrk="1" hangingPunct="1">
              <a:lnSpc>
                <a:spcPct val="80000"/>
              </a:lnSpc>
              <a:spcAft>
                <a:spcPct val="170000"/>
              </a:spcAft>
              <a:defRPr/>
            </a:pPr>
            <a:r>
              <a:rPr lang="fr-CA" sz="2000" b="1" i="1" dirty="0" err="1" smtClean="0">
                <a:solidFill>
                  <a:schemeClr val="tx2"/>
                </a:solidFill>
                <a:cs typeface="+mn-cs"/>
              </a:rPr>
              <a:t>Pleasant</a:t>
            </a:r>
            <a:r>
              <a:rPr lang="fr-CA" sz="2000" b="1" i="1" dirty="0" smtClean="0">
                <a:solidFill>
                  <a:schemeClr val="tx2"/>
                </a:solidFill>
                <a:cs typeface="+mn-cs"/>
              </a:rPr>
              <a:t> life </a:t>
            </a:r>
            <a:r>
              <a:rPr lang="fr-CA" sz="2000" b="1" i="1" dirty="0" smtClean="0">
                <a:cs typeface="+mn-cs"/>
              </a:rPr>
              <a:t>-  je cherche le plaisir, j’évite la douleur et l’effort.</a:t>
            </a:r>
          </a:p>
          <a:p>
            <a:pPr eaLnBrk="1" hangingPunct="1">
              <a:lnSpc>
                <a:spcPct val="80000"/>
              </a:lnSpc>
              <a:spcAft>
                <a:spcPct val="170000"/>
              </a:spcAft>
              <a:defRPr/>
            </a:pPr>
            <a:r>
              <a:rPr lang="fr-CA" sz="2000" b="1" i="1" dirty="0" smtClean="0">
                <a:solidFill>
                  <a:srgbClr val="FF8600"/>
                </a:solidFill>
                <a:cs typeface="+mn-cs"/>
              </a:rPr>
              <a:t>Good life </a:t>
            </a:r>
            <a:r>
              <a:rPr lang="fr-CA" sz="2000" b="1" i="1" dirty="0" smtClean="0">
                <a:cs typeface="+mn-cs"/>
              </a:rPr>
              <a:t>- je cultive mes talents et j’en tire de la satisfaction.</a:t>
            </a:r>
          </a:p>
          <a:p>
            <a:pPr eaLnBrk="1" hangingPunct="1">
              <a:lnSpc>
                <a:spcPct val="80000"/>
              </a:lnSpc>
              <a:spcAft>
                <a:spcPct val="170000"/>
              </a:spcAft>
              <a:defRPr/>
            </a:pPr>
            <a:r>
              <a:rPr lang="fr-CA" sz="2000" b="1" i="1" dirty="0" err="1" smtClean="0">
                <a:solidFill>
                  <a:srgbClr val="FF8600"/>
                </a:solidFill>
                <a:cs typeface="+mn-cs"/>
              </a:rPr>
              <a:t>Meaningful</a:t>
            </a:r>
            <a:r>
              <a:rPr lang="fr-CA" sz="2000" b="1" i="1" dirty="0" smtClean="0">
                <a:solidFill>
                  <a:srgbClr val="FF8600"/>
                </a:solidFill>
                <a:cs typeface="+mn-cs"/>
              </a:rPr>
              <a:t> life </a:t>
            </a:r>
            <a:r>
              <a:rPr lang="fr-CA" sz="2000" b="1" i="1" dirty="0" smtClean="0">
                <a:cs typeface="+mn-cs"/>
              </a:rPr>
              <a:t>-  j’utilise mes talents pour redonner au monde.</a:t>
            </a:r>
          </a:p>
          <a:p>
            <a:pPr eaLnBrk="1" hangingPunct="1">
              <a:lnSpc>
                <a:spcPct val="80000"/>
              </a:lnSpc>
              <a:spcAft>
                <a:spcPct val="170000"/>
              </a:spcAft>
              <a:defRPr/>
            </a:pPr>
            <a:r>
              <a:rPr lang="fr-CA" sz="2000" b="1" i="1" dirty="0" smtClean="0">
                <a:solidFill>
                  <a:srgbClr val="FF8600"/>
                </a:solidFill>
                <a:cs typeface="+mn-cs"/>
              </a:rPr>
              <a:t>Full life</a:t>
            </a:r>
            <a:r>
              <a:rPr lang="fr-CA" b="1" i="1" dirty="0"/>
              <a:t> </a:t>
            </a:r>
            <a:r>
              <a:rPr lang="fr-CA" b="1" i="1" dirty="0" smtClean="0"/>
              <a:t>-</a:t>
            </a:r>
            <a:r>
              <a:rPr lang="fr-CA" sz="2000" b="1" i="1" dirty="0" smtClean="0">
                <a:cs typeface="+mn-cs"/>
              </a:rPr>
              <a:t> j’utilise mes talents pour redonner au monde tout en goûtant à la vie. </a:t>
            </a:r>
            <a:endParaRPr lang="en-US" sz="2000" b="1" i="1" dirty="0" smtClean="0">
              <a:solidFill>
                <a:srgbClr val="FF0066"/>
              </a:solidFill>
              <a:cs typeface="+mn-cs"/>
            </a:endParaRPr>
          </a:p>
        </p:txBody>
      </p:sp>
      <p:sp>
        <p:nvSpPr>
          <p:cNvPr id="2" name="Slide Number Placeholder 1"/>
          <p:cNvSpPr>
            <a:spLocks noGrp="1"/>
          </p:cNvSpPr>
          <p:nvPr>
            <p:ph type="sldNum" sz="quarter" idx="12"/>
          </p:nvPr>
        </p:nvSpPr>
        <p:spPr/>
        <p:txBody>
          <a:bodyPr/>
          <a:lstStyle/>
          <a:p>
            <a:pPr>
              <a:defRPr/>
            </a:pPr>
            <a:fld id="{4A2AA72C-118E-F540-BD2E-75E6C26A2B92}" type="slidenum">
              <a:rPr lang="en-US" smtClean="0">
                <a:solidFill>
                  <a:srgbClr val="000000"/>
                </a:solidFill>
                <a:latin typeface="Tahoma"/>
                <a:ea typeface="ＭＳ Ｐゴシック"/>
              </a:rPr>
              <a:pPr>
                <a:defRPr/>
              </a:pPr>
              <a:t>7</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1713325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8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680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3"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994012" y="304800"/>
            <a:ext cx="8149987" cy="1431925"/>
          </a:xfrm>
        </p:spPr>
        <p:txBody>
          <a:bodyPr>
            <a:normAutofit fontScale="90000"/>
          </a:bodyPr>
          <a:lstStyle/>
          <a:p>
            <a:pPr eaLnBrk="1" hangingPunct="1">
              <a:defRPr/>
            </a:pPr>
            <a:r>
              <a:rPr lang="fr-CA" sz="3100" b="1" i="1" dirty="0" smtClean="0">
                <a:cs typeface="+mj-cs"/>
              </a:rPr>
              <a:t>La résilience revue par la neuroscience:</a:t>
            </a:r>
            <a:br>
              <a:rPr lang="fr-CA" sz="3100" b="1" i="1" dirty="0" smtClean="0">
                <a:cs typeface="+mj-cs"/>
              </a:rPr>
            </a:br>
            <a:r>
              <a:rPr lang="fr-CA" sz="3100" b="1" i="1" dirty="0" smtClean="0">
                <a:cs typeface="+mj-cs"/>
              </a:rPr>
              <a:t>Center for </a:t>
            </a:r>
            <a:r>
              <a:rPr lang="fr-CA" sz="3100" b="1" i="1" dirty="0" err="1" smtClean="0">
                <a:cs typeface="+mj-cs"/>
              </a:rPr>
              <a:t>Investigating</a:t>
            </a:r>
            <a:r>
              <a:rPr lang="fr-CA" sz="3100" b="1" i="1" dirty="0" smtClean="0">
                <a:cs typeface="+mj-cs"/>
              </a:rPr>
              <a:t> </a:t>
            </a:r>
            <a:r>
              <a:rPr lang="fr-CA" sz="3100" b="1" i="1" dirty="0" err="1" smtClean="0">
                <a:cs typeface="+mj-cs"/>
              </a:rPr>
              <a:t>Healthy</a:t>
            </a:r>
            <a:r>
              <a:rPr lang="fr-CA" sz="3100" b="1" i="1" dirty="0" smtClean="0">
                <a:cs typeface="+mj-cs"/>
              </a:rPr>
              <a:t> </a:t>
            </a:r>
            <a:r>
              <a:rPr lang="fr-CA" sz="3100" b="1" i="1" dirty="0" err="1" smtClean="0">
                <a:cs typeface="+mj-cs"/>
              </a:rPr>
              <a:t>Minds</a:t>
            </a:r>
            <a:r>
              <a:rPr lang="fr-CA" sz="3600" b="1" i="1" dirty="0" smtClean="0">
                <a:cs typeface="+mj-cs"/>
              </a:rPr>
              <a:t/>
            </a:r>
            <a:br>
              <a:rPr lang="fr-CA" sz="3600" b="1" i="1" dirty="0" smtClean="0">
                <a:cs typeface="+mj-cs"/>
              </a:rPr>
            </a:br>
            <a:r>
              <a:rPr lang="fr-CA" sz="1800" b="1" dirty="0" smtClean="0">
                <a:cs typeface="+mj-cs"/>
              </a:rPr>
              <a:t>(Ricard , Davidson, Lutz et al, 2004; 2005; 2007, 2011, 2012, 2013, 2014, 2015, 2016; </a:t>
            </a:r>
            <a:r>
              <a:rPr lang="en-US" sz="1800" dirty="0" smtClean="0"/>
              <a:t>Fredrickson, 2013; </a:t>
            </a:r>
            <a:r>
              <a:rPr lang="en-US" sz="1800" dirty="0" err="1">
                <a:solidFill>
                  <a:srgbClr val="FF8600"/>
                </a:solidFill>
              </a:rPr>
              <a:t>Lyubomirsky</a:t>
            </a:r>
            <a:r>
              <a:rPr lang="en-US" sz="1800" dirty="0">
                <a:solidFill>
                  <a:srgbClr val="FF8600"/>
                </a:solidFill>
              </a:rPr>
              <a:t>, 2013 </a:t>
            </a:r>
            <a:r>
              <a:rPr lang="fr-CA" sz="1800" b="1" dirty="0" smtClean="0">
                <a:cs typeface="+mj-cs"/>
              </a:rPr>
              <a:t>)</a:t>
            </a:r>
            <a:endParaRPr lang="en-US" sz="1800" b="1" dirty="0" smtClean="0">
              <a:cs typeface="+mj-cs"/>
            </a:endParaRPr>
          </a:p>
        </p:txBody>
      </p:sp>
      <p:sp>
        <p:nvSpPr>
          <p:cNvPr id="77827" name="Rectangle 3"/>
          <p:cNvSpPr>
            <a:spLocks noGrp="1" noChangeArrowheads="1"/>
          </p:cNvSpPr>
          <p:nvPr>
            <p:ph type="body" sz="half" idx="1"/>
          </p:nvPr>
        </p:nvSpPr>
        <p:spPr>
          <a:xfrm>
            <a:off x="423334" y="2060575"/>
            <a:ext cx="4212166" cy="4468724"/>
          </a:xfrm>
        </p:spPr>
        <p:txBody>
          <a:bodyPr/>
          <a:lstStyle/>
          <a:p>
            <a:pPr eaLnBrk="1" hangingPunct="1">
              <a:lnSpc>
                <a:spcPct val="90000"/>
              </a:lnSpc>
              <a:spcAft>
                <a:spcPct val="170000"/>
              </a:spcAft>
              <a:defRPr/>
            </a:pPr>
            <a:r>
              <a:rPr lang="fr-CA" sz="2400" b="1" dirty="0" smtClean="0">
                <a:cs typeface="+mn-cs"/>
              </a:rPr>
              <a:t>Façonner des intentions altruistes positives.</a:t>
            </a:r>
          </a:p>
          <a:p>
            <a:pPr eaLnBrk="1" hangingPunct="1">
              <a:lnSpc>
                <a:spcPct val="90000"/>
              </a:lnSpc>
              <a:spcAft>
                <a:spcPct val="170000"/>
              </a:spcAft>
              <a:defRPr/>
            </a:pPr>
            <a:r>
              <a:rPr lang="fr-CA" sz="2400" b="1" dirty="0" smtClean="0">
                <a:cs typeface="+mn-cs"/>
              </a:rPr>
              <a:t>Donner forme à ces intentions- modalités cognitives, sensorielles, motrices.</a:t>
            </a:r>
          </a:p>
          <a:p>
            <a:pPr eaLnBrk="1" hangingPunct="1">
              <a:lnSpc>
                <a:spcPct val="90000"/>
              </a:lnSpc>
              <a:spcAft>
                <a:spcPct val="170000"/>
              </a:spcAft>
              <a:defRPr/>
            </a:pPr>
            <a:r>
              <a:rPr lang="fr-CA" sz="2400" b="1" dirty="0" smtClean="0">
                <a:cs typeface="+mn-cs"/>
              </a:rPr>
              <a:t>Modifier notre structure neuronale.</a:t>
            </a:r>
          </a:p>
        </p:txBody>
      </p:sp>
    </p:spTree>
    <p:extLst>
      <p:ext uri="{BB962C8B-B14F-4D97-AF65-F5344CB8AC3E}">
        <p14:creationId xmlns:p14="http://schemas.microsoft.com/office/powerpoint/2010/main" val="18474783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78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78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4400" y="429847"/>
            <a:ext cx="7871268" cy="1269606"/>
          </a:xfrm>
        </p:spPr>
        <p:txBody>
          <a:bodyPr>
            <a:normAutofit fontScale="90000"/>
          </a:bodyPr>
          <a:lstStyle/>
          <a:p>
            <a:r>
              <a:rPr lang="en-US" dirty="0" err="1" smtClean="0"/>
              <a:t>Comme</a:t>
            </a:r>
            <a:r>
              <a:rPr lang="en-US" dirty="0" smtClean="0"/>
              <a:t> </a:t>
            </a:r>
            <a:r>
              <a:rPr lang="en-US" dirty="0" err="1" smtClean="0"/>
              <a:t>une</a:t>
            </a:r>
            <a:r>
              <a:rPr lang="en-US" dirty="0" smtClean="0"/>
              <a:t> ampoule: le </a:t>
            </a:r>
            <a:r>
              <a:rPr lang="en-US" dirty="0" err="1" smtClean="0"/>
              <a:t>rôle</a:t>
            </a:r>
            <a:r>
              <a:rPr lang="en-US" dirty="0" smtClean="0"/>
              <a:t> des </a:t>
            </a:r>
            <a:r>
              <a:rPr lang="en-US" dirty="0" err="1" smtClean="0"/>
              <a:t>ondes</a:t>
            </a:r>
            <a:r>
              <a:rPr lang="en-US" dirty="0" smtClean="0"/>
              <a:t> Gamma</a:t>
            </a:r>
            <a:endParaRPr lang="en-US" dirty="0"/>
          </a:p>
        </p:txBody>
      </p:sp>
      <p:pic>
        <p:nvPicPr>
          <p:cNvPr id="7" name="Content Placeholder 6" descr="brain-light-bulb-top-view-3619.jpg"/>
          <p:cNvPicPr>
            <a:picLocks noGrp="1" noChangeAspect="1"/>
          </p:cNvPicPr>
          <p:nvPr>
            <p:ph sz="quarter" idx="13"/>
          </p:nvPr>
        </p:nvPicPr>
        <p:blipFill>
          <a:blip r:embed="rId2">
            <a:extLst>
              <a:ext uri="{28A0092B-C50C-407E-A947-70E740481C1C}">
                <a14:useLocalDpi xmlns:a14="http://schemas.microsoft.com/office/drawing/2010/main" val="0"/>
              </a:ext>
            </a:extLst>
          </a:blip>
          <a:srcRect l="8674" r="8674"/>
          <a:stretch>
            <a:fillRect/>
          </a:stretch>
        </p:blipFill>
        <p:spPr>
          <a:xfrm>
            <a:off x="914400" y="2743200"/>
            <a:ext cx="3566160" cy="3593592"/>
          </a:xfrm>
          <a:prstGeom prst="rect">
            <a:avLst/>
          </a:prstGeom>
        </p:spPr>
      </p:pic>
      <p:pic>
        <p:nvPicPr>
          <p:cNvPr id="8" name="Content Placeholder 7" descr="laser2.jpg"/>
          <p:cNvPicPr>
            <a:picLocks noGrp="1" noChangeAspect="1"/>
          </p:cNvPicPr>
          <p:nvPr>
            <p:ph sz="quarter" idx="14"/>
          </p:nvPr>
        </p:nvPicPr>
        <p:blipFill>
          <a:blip r:embed="rId3">
            <a:extLst>
              <a:ext uri="{28A0092B-C50C-407E-A947-70E740481C1C}">
                <a14:useLocalDpi xmlns:a14="http://schemas.microsoft.com/office/drawing/2010/main" val="0"/>
              </a:ext>
            </a:extLst>
          </a:blip>
          <a:srcRect l="16932" r="16932"/>
          <a:stretch>
            <a:fillRect/>
          </a:stretch>
        </p:blipFill>
        <p:spPr>
          <a:xfrm>
            <a:off x="4681728" y="2743200"/>
            <a:ext cx="3566160" cy="3595687"/>
          </a:xfrm>
          <a:prstGeom prst="rect">
            <a:avLst/>
          </a:prstGeom>
        </p:spPr>
      </p:pic>
    </p:spTree>
    <p:extLst>
      <p:ext uri="{BB962C8B-B14F-4D97-AF65-F5344CB8AC3E}">
        <p14:creationId xmlns:p14="http://schemas.microsoft.com/office/powerpoint/2010/main" val="16159345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611792"/>
            <a:ext cx="7539318" cy="6246208"/>
          </a:xfrm>
        </p:spPr>
        <p:txBody>
          <a:bodyPr>
            <a:normAutofit lnSpcReduction="10000"/>
          </a:bodyPr>
          <a:lstStyle/>
          <a:p>
            <a:pPr marL="0" indent="0">
              <a:buNone/>
            </a:pPr>
            <a:r>
              <a:rPr lang="en-US" sz="2800" dirty="0" smtClean="0"/>
              <a:t>‘Gamma </a:t>
            </a:r>
            <a:r>
              <a:rPr lang="en-US" sz="2800" dirty="0"/>
              <a:t>waves play a vital role in cognitive functioning. Their propagation through the brain acts as a type of neuronal synchronizer, binding together distributed networks and focusing them towards an object of attention. Scientist have proposed that gamma waves are able to resolve the ‘binding problem’ of neuroscience – how sensory information processed in sensory-specific areas of the brain are unified into a single conscious experience. Their role in consciousness is so critical, that if gamma waves stop emitting from an area of the brain called the thalamus, conscious awareness is lost and the person slips into a deep coma</a:t>
            </a:r>
            <a:r>
              <a:rPr lang="en-US" sz="2800" dirty="0" smtClean="0"/>
              <a:t>.’ </a:t>
            </a:r>
            <a:r>
              <a:rPr lang="en-US" sz="2000" dirty="0" smtClean="0"/>
              <a:t>(Aiden, 2012)</a:t>
            </a:r>
            <a:endParaRPr lang="en-US" sz="2000" dirty="0"/>
          </a:p>
        </p:txBody>
      </p:sp>
    </p:spTree>
    <p:extLst>
      <p:ext uri="{BB962C8B-B14F-4D97-AF65-F5344CB8AC3E}">
        <p14:creationId xmlns:p14="http://schemas.microsoft.com/office/powerpoint/2010/main" val="139126098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66800" y="136771"/>
            <a:ext cx="7315200" cy="2176582"/>
          </a:xfrm>
        </p:spPr>
        <p:txBody>
          <a:bodyPr/>
          <a:lstStyle/>
          <a:p>
            <a:r>
              <a:rPr lang="en-US" dirty="0" smtClean="0"/>
              <a:t>Le </a:t>
            </a:r>
            <a:r>
              <a:rPr lang="en-US" dirty="0" err="1" smtClean="0"/>
              <a:t>système</a:t>
            </a:r>
            <a:r>
              <a:rPr lang="en-US" dirty="0" smtClean="0"/>
              <a:t> </a:t>
            </a:r>
            <a:r>
              <a:rPr lang="en-US" dirty="0" err="1" smtClean="0"/>
              <a:t>glymphatique</a:t>
            </a:r>
            <a:r>
              <a:rPr lang="en-US" dirty="0" smtClean="0"/>
              <a:t/>
            </a:r>
            <a:br>
              <a:rPr lang="en-US" dirty="0" smtClean="0"/>
            </a:br>
            <a:r>
              <a:rPr lang="en-US" sz="2800" i="1" dirty="0" smtClean="0"/>
              <a:t>(</a:t>
            </a:r>
            <a:r>
              <a:rPr lang="en-US" sz="2800" i="1" dirty="0" err="1" smtClean="0">
                <a:effectLst/>
              </a:rPr>
              <a:t>glymphatic</a:t>
            </a:r>
            <a:r>
              <a:rPr lang="en-US" sz="2800" i="1" dirty="0" smtClean="0">
                <a:effectLst/>
              </a:rPr>
              <a:t> </a:t>
            </a:r>
            <a:r>
              <a:rPr lang="en-US" sz="2800" i="1" dirty="0">
                <a:effectLst/>
              </a:rPr>
              <a:t>clearance </a:t>
            </a:r>
            <a:r>
              <a:rPr lang="en-US" sz="2800" i="1" dirty="0" smtClean="0">
                <a:effectLst/>
              </a:rPr>
              <a:t>pathway)</a:t>
            </a:r>
            <a:r>
              <a:rPr lang="fr-CA" sz="2800" i="1" dirty="0">
                <a:effectLst/>
              </a:rPr>
              <a:t> </a:t>
            </a:r>
            <a:r>
              <a:rPr lang="fr-CA" sz="1800" i="1" dirty="0">
                <a:effectLst/>
              </a:rPr>
              <a:t>(</a:t>
            </a:r>
            <a:r>
              <a:rPr lang="en-US" sz="1800" dirty="0" err="1"/>
              <a:t>Nedergaard</a:t>
            </a:r>
            <a:r>
              <a:rPr lang="en-US" sz="1800" dirty="0"/>
              <a:t>, 2013) </a:t>
            </a:r>
            <a:endParaRPr lang="en-US" sz="1800" i="1" dirty="0"/>
          </a:p>
        </p:txBody>
      </p:sp>
      <p:sp>
        <p:nvSpPr>
          <p:cNvPr id="6" name="Content Placeholder 5"/>
          <p:cNvSpPr>
            <a:spLocks noGrp="1"/>
          </p:cNvSpPr>
          <p:nvPr>
            <p:ph idx="1"/>
          </p:nvPr>
        </p:nvSpPr>
        <p:spPr>
          <a:xfrm>
            <a:off x="1066800" y="2313353"/>
            <a:ext cx="7543800" cy="4114800"/>
          </a:xfrm>
        </p:spPr>
        <p:txBody>
          <a:bodyPr>
            <a:normAutofit/>
          </a:bodyPr>
          <a:lstStyle/>
          <a:p>
            <a:r>
              <a:rPr lang="fr-CA" sz="2400" dirty="0">
                <a:effectLst/>
              </a:rPr>
              <a:t>Les cellules gliales maintiennent un milieu sain pour les neurones. Elles jouent un rôle clef dans l’homéostasie, dans la production de myéline et dans le soutien et la protection du tissu nerveux.  Elles approvisionnent les neurones en nutriments et en oxygène, éliminent les cellules mortes et combattent les pathogènes. </a:t>
            </a:r>
          </a:p>
          <a:p>
            <a:pPr marL="0" indent="0">
              <a:buNone/>
            </a:pPr>
            <a:r>
              <a:rPr lang="fr-CA" sz="2400" dirty="0">
                <a:effectLst/>
              </a:rPr>
              <a:t> </a:t>
            </a:r>
          </a:p>
          <a:p>
            <a:r>
              <a:rPr lang="fr-CA" sz="2400" dirty="0">
                <a:effectLst/>
              </a:rPr>
              <a:t>Elles comptent pour environ 90% des cellules du SNC. (</a:t>
            </a:r>
            <a:r>
              <a:rPr lang="en-US" sz="2400" dirty="0">
                <a:effectLst/>
              </a:rPr>
              <a:t>Hooper et </a:t>
            </a:r>
            <a:r>
              <a:rPr lang="en-US" sz="2400" dirty="0" err="1">
                <a:effectLst/>
              </a:rPr>
              <a:t>Pocock</a:t>
            </a:r>
            <a:r>
              <a:rPr lang="en-US" sz="2400" dirty="0">
                <a:effectLst/>
              </a:rPr>
              <a:t>, 2014)</a:t>
            </a:r>
            <a:endParaRPr lang="fr-CA" sz="2400" dirty="0">
              <a:effectLst/>
            </a:endParaRPr>
          </a:p>
          <a:p>
            <a:endParaRPr lang="en-US" sz="2400" dirty="0"/>
          </a:p>
        </p:txBody>
      </p:sp>
    </p:spTree>
    <p:extLst>
      <p:ext uri="{BB962C8B-B14F-4D97-AF65-F5344CB8AC3E}">
        <p14:creationId xmlns:p14="http://schemas.microsoft.com/office/powerpoint/2010/main" val="9670086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246670"/>
            <a:ext cx="7315200" cy="1804868"/>
          </a:xfrm>
        </p:spPr>
        <p:txBody>
          <a:bodyPr/>
          <a:lstStyle/>
          <a:p>
            <a:r>
              <a:rPr lang="en-US" dirty="0" smtClean="0"/>
              <a:t>Le </a:t>
            </a:r>
            <a:r>
              <a:rPr lang="en-US" dirty="0" err="1" smtClean="0"/>
              <a:t>système</a:t>
            </a:r>
            <a:r>
              <a:rPr lang="en-US" dirty="0" smtClean="0"/>
              <a:t> </a:t>
            </a:r>
            <a:r>
              <a:rPr lang="en-US" dirty="0" err="1" smtClean="0"/>
              <a:t>glymphatique</a:t>
            </a:r>
            <a:r>
              <a:rPr lang="en-US" dirty="0" smtClean="0"/>
              <a:t/>
            </a:r>
            <a:br>
              <a:rPr lang="en-US" dirty="0" smtClean="0"/>
            </a:br>
            <a:r>
              <a:rPr lang="en-US" sz="2800" i="1" dirty="0"/>
              <a:t>(</a:t>
            </a:r>
            <a:r>
              <a:rPr lang="en-US" sz="2800" i="1" dirty="0" err="1">
                <a:effectLst/>
              </a:rPr>
              <a:t>glymphatic</a:t>
            </a:r>
            <a:r>
              <a:rPr lang="en-US" sz="2800" i="1" dirty="0">
                <a:effectLst/>
              </a:rPr>
              <a:t> clearance pathway)</a:t>
            </a:r>
            <a:r>
              <a:rPr lang="fr-CA" sz="2800" i="1" dirty="0">
                <a:effectLst/>
              </a:rPr>
              <a:t> </a:t>
            </a:r>
            <a:endParaRPr lang="en-US" sz="2800" dirty="0"/>
          </a:p>
        </p:txBody>
      </p:sp>
      <p:sp>
        <p:nvSpPr>
          <p:cNvPr id="6" name="Content Placeholder 5"/>
          <p:cNvSpPr>
            <a:spLocks noGrp="1"/>
          </p:cNvSpPr>
          <p:nvPr>
            <p:ph idx="1"/>
          </p:nvPr>
        </p:nvSpPr>
        <p:spPr>
          <a:xfrm>
            <a:off x="1066800" y="2391507"/>
            <a:ext cx="7543800" cy="4114800"/>
          </a:xfrm>
        </p:spPr>
        <p:txBody>
          <a:bodyPr>
            <a:normAutofit/>
          </a:bodyPr>
          <a:lstStyle/>
          <a:p>
            <a:r>
              <a:rPr lang="en-US" sz="2400" b="1" dirty="0" err="1"/>
              <a:t>Nedergaard</a:t>
            </a:r>
            <a:r>
              <a:rPr lang="en-US" sz="2400" b="1" dirty="0"/>
              <a:t> </a:t>
            </a:r>
            <a:r>
              <a:rPr lang="en-US" sz="2400" b="1" dirty="0" smtClean="0"/>
              <a:t>(2013) a </a:t>
            </a:r>
            <a:r>
              <a:rPr lang="en-US" sz="2400" b="1" dirty="0" err="1" smtClean="0"/>
              <a:t>découvert</a:t>
            </a:r>
            <a:r>
              <a:rPr lang="en-US" sz="2400" b="1" dirty="0" smtClean="0"/>
              <a:t> le </a:t>
            </a:r>
            <a:r>
              <a:rPr lang="en-US" sz="2400" b="1" dirty="0" err="1" smtClean="0"/>
              <a:t>système</a:t>
            </a:r>
            <a:r>
              <a:rPr lang="en-US" sz="2400" b="1" dirty="0" smtClean="0"/>
              <a:t> </a:t>
            </a:r>
            <a:r>
              <a:rPr lang="en-US" sz="2400" b="1" dirty="0" err="1" smtClean="0"/>
              <a:t>glymphatique</a:t>
            </a:r>
            <a:r>
              <a:rPr lang="en-US" sz="2400" b="1" dirty="0" smtClean="0"/>
              <a:t>, un </a:t>
            </a:r>
            <a:r>
              <a:rPr lang="en-US" sz="2400" b="1" dirty="0" err="1" smtClean="0"/>
              <a:t>réseau</a:t>
            </a:r>
            <a:r>
              <a:rPr lang="en-US" sz="2400" b="1" dirty="0" smtClean="0"/>
              <a:t> de </a:t>
            </a:r>
            <a:r>
              <a:rPr lang="en-US" sz="2400" b="1" dirty="0" err="1" smtClean="0"/>
              <a:t>canaux</a:t>
            </a:r>
            <a:r>
              <a:rPr lang="en-US" sz="2400" b="1" dirty="0" smtClean="0"/>
              <a:t> </a:t>
            </a:r>
            <a:r>
              <a:rPr lang="en-US" sz="2400" b="1" dirty="0" err="1" smtClean="0"/>
              <a:t>cérébraux</a:t>
            </a:r>
            <a:r>
              <a:rPr lang="en-US" sz="2400" b="1" dirty="0" smtClean="0"/>
              <a:t> qui </a:t>
            </a:r>
            <a:r>
              <a:rPr lang="en-US" sz="2400" b="1" dirty="0" err="1" smtClean="0"/>
              <a:t>éliminent</a:t>
            </a:r>
            <a:r>
              <a:rPr lang="en-US" sz="2400" b="1" dirty="0" smtClean="0"/>
              <a:t> les </a:t>
            </a:r>
            <a:r>
              <a:rPr lang="en-US" sz="2400" b="1" dirty="0" err="1" smtClean="0"/>
              <a:t>toxines</a:t>
            </a:r>
            <a:r>
              <a:rPr lang="en-US" sz="2400" b="1" dirty="0" smtClean="0"/>
              <a:t> par le </a:t>
            </a:r>
            <a:r>
              <a:rPr lang="en-US" sz="2400" b="1" dirty="0" err="1" smtClean="0"/>
              <a:t>biais</a:t>
            </a:r>
            <a:r>
              <a:rPr lang="en-US" sz="2400" b="1" dirty="0" smtClean="0"/>
              <a:t> du </a:t>
            </a:r>
            <a:r>
              <a:rPr lang="en-US" sz="2400" b="1" dirty="0" err="1" smtClean="0"/>
              <a:t>liquide</a:t>
            </a:r>
            <a:r>
              <a:rPr lang="en-US" sz="2400" b="1" dirty="0" smtClean="0"/>
              <a:t> </a:t>
            </a:r>
            <a:r>
              <a:rPr lang="en-US" sz="2400" b="1" dirty="0" err="1" smtClean="0"/>
              <a:t>cérébrospinal</a:t>
            </a:r>
            <a:r>
              <a:rPr lang="en-US" sz="2400" b="1" dirty="0" smtClean="0"/>
              <a:t>, entre </a:t>
            </a:r>
            <a:r>
              <a:rPr lang="en-US" sz="2400" b="1" dirty="0" err="1" smtClean="0"/>
              <a:t>autres</a:t>
            </a:r>
            <a:r>
              <a:rPr lang="en-US" sz="2400" b="1" dirty="0" smtClean="0"/>
              <a:t> les </a:t>
            </a:r>
            <a:r>
              <a:rPr lang="en-US" sz="2400" b="1" dirty="0" err="1" smtClean="0"/>
              <a:t>dépôts</a:t>
            </a:r>
            <a:r>
              <a:rPr lang="en-US" sz="2400" b="1" dirty="0" smtClean="0"/>
              <a:t> </a:t>
            </a:r>
            <a:r>
              <a:rPr lang="en-US" sz="2400" b="1" dirty="0" err="1" smtClean="0"/>
              <a:t>protéiniques</a:t>
            </a:r>
            <a:r>
              <a:rPr lang="en-US" sz="2400" b="1" dirty="0" smtClean="0"/>
              <a:t> </a:t>
            </a:r>
            <a:r>
              <a:rPr lang="en-US" sz="2400" b="1" dirty="0" err="1" smtClean="0"/>
              <a:t>associés</a:t>
            </a:r>
            <a:r>
              <a:rPr lang="en-US" sz="2400" b="1" dirty="0" smtClean="0"/>
              <a:t> </a:t>
            </a:r>
            <a:r>
              <a:rPr lang="en-US" sz="2400" b="1" dirty="0" err="1" smtClean="0"/>
              <a:t>à</a:t>
            </a:r>
            <a:r>
              <a:rPr lang="en-US" sz="2400" b="1" dirty="0" smtClean="0"/>
              <a:t> </a:t>
            </a:r>
            <a:r>
              <a:rPr lang="en-US" sz="2400" b="1" dirty="0" err="1" smtClean="0"/>
              <a:t>certains</a:t>
            </a:r>
            <a:r>
              <a:rPr lang="en-US" sz="2400" b="1" dirty="0" smtClean="0"/>
              <a:t> troubles de </a:t>
            </a:r>
            <a:r>
              <a:rPr lang="en-US" sz="2400" b="1" dirty="0" err="1" smtClean="0"/>
              <a:t>l’humeur</a:t>
            </a:r>
            <a:r>
              <a:rPr lang="en-US" sz="2400" b="1" dirty="0" smtClean="0"/>
              <a:t> et </a:t>
            </a:r>
            <a:r>
              <a:rPr lang="en-US" sz="2400" b="1" dirty="0" err="1" smtClean="0"/>
              <a:t>à</a:t>
            </a:r>
            <a:r>
              <a:rPr lang="en-US" sz="2400" b="1" dirty="0" smtClean="0"/>
              <a:t> la </a:t>
            </a:r>
            <a:r>
              <a:rPr lang="en-US" sz="2400" b="1" dirty="0" err="1" smtClean="0"/>
              <a:t>maladie</a:t>
            </a:r>
            <a:r>
              <a:rPr lang="en-US" sz="2400" b="1" dirty="0" smtClean="0"/>
              <a:t> </a:t>
            </a:r>
            <a:r>
              <a:rPr lang="en-US" sz="2400" b="1" dirty="0" err="1" smtClean="0"/>
              <a:t>d’Alzheimer</a:t>
            </a:r>
            <a:r>
              <a:rPr lang="en-US" sz="2400" b="1" dirty="0" smtClean="0"/>
              <a:t>.</a:t>
            </a:r>
          </a:p>
          <a:p>
            <a:endParaRPr lang="en-US" sz="2400" b="1" dirty="0"/>
          </a:p>
          <a:p>
            <a:r>
              <a:rPr lang="en-US" sz="2400" b="1" dirty="0" smtClean="0"/>
              <a:t>Les </a:t>
            </a:r>
            <a:r>
              <a:rPr lang="en-US" sz="2400" b="1" dirty="0" err="1" smtClean="0"/>
              <a:t>activités</a:t>
            </a:r>
            <a:r>
              <a:rPr lang="en-US" sz="2400" b="1" dirty="0" smtClean="0"/>
              <a:t> de type </a:t>
            </a:r>
            <a:r>
              <a:rPr lang="en-US" sz="2400" b="1" dirty="0" err="1" smtClean="0"/>
              <a:t>contemplatif</a:t>
            </a:r>
            <a:r>
              <a:rPr lang="en-US" sz="2400" b="1" dirty="0" smtClean="0"/>
              <a:t>/</a:t>
            </a:r>
            <a:r>
              <a:rPr lang="en-US" sz="2400" b="1" dirty="0" err="1" smtClean="0"/>
              <a:t>méditatif</a:t>
            </a:r>
            <a:r>
              <a:rPr lang="en-US" sz="2400" b="1" dirty="0" smtClean="0"/>
              <a:t> </a:t>
            </a:r>
            <a:r>
              <a:rPr lang="en-US" sz="2400" b="1" dirty="0" err="1" smtClean="0"/>
              <a:t>stimulent</a:t>
            </a:r>
            <a:r>
              <a:rPr lang="en-US" sz="2400" b="1" dirty="0" smtClean="0"/>
              <a:t> le </a:t>
            </a:r>
            <a:r>
              <a:rPr lang="en-US" sz="2400" b="1" dirty="0" err="1" smtClean="0"/>
              <a:t>système</a:t>
            </a:r>
            <a:r>
              <a:rPr lang="en-US" sz="2400" b="1" dirty="0" smtClean="0"/>
              <a:t> </a:t>
            </a:r>
            <a:r>
              <a:rPr lang="en-US" sz="2400" b="1" dirty="0" err="1" smtClean="0"/>
              <a:t>glymphatique</a:t>
            </a:r>
            <a:r>
              <a:rPr lang="en-US" sz="2400" b="1" dirty="0" smtClean="0"/>
              <a:t> de </a:t>
            </a:r>
            <a:r>
              <a:rPr lang="en-US" sz="2400" b="1" dirty="0" err="1" smtClean="0"/>
              <a:t>façon</a:t>
            </a:r>
            <a:r>
              <a:rPr lang="en-US" sz="2400" b="1" dirty="0" smtClean="0"/>
              <a:t> </a:t>
            </a:r>
            <a:r>
              <a:rPr lang="en-US" sz="2400" b="1" dirty="0" err="1" smtClean="0"/>
              <a:t>statistiquement</a:t>
            </a:r>
            <a:r>
              <a:rPr lang="en-US" sz="2400" b="1" dirty="0" smtClean="0"/>
              <a:t> et </a:t>
            </a:r>
            <a:r>
              <a:rPr lang="en-US" sz="2400" b="1" dirty="0" err="1" smtClean="0"/>
              <a:t>cliniquement</a:t>
            </a:r>
            <a:r>
              <a:rPr lang="en-US" sz="2400" b="1" dirty="0" smtClean="0"/>
              <a:t> </a:t>
            </a:r>
            <a:r>
              <a:rPr lang="en-US" sz="2400" b="1" dirty="0" err="1" smtClean="0"/>
              <a:t>significative</a:t>
            </a:r>
            <a:r>
              <a:rPr lang="en-US" sz="2400" b="1" dirty="0" smtClean="0"/>
              <a:t>.</a:t>
            </a:r>
            <a:endParaRPr lang="en-US" sz="2400" b="1" dirty="0"/>
          </a:p>
        </p:txBody>
      </p:sp>
    </p:spTree>
    <p:extLst>
      <p:ext uri="{BB962C8B-B14F-4D97-AF65-F5344CB8AC3E}">
        <p14:creationId xmlns:p14="http://schemas.microsoft.com/office/powerpoint/2010/main" val="19530588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1116012" y="1916113"/>
            <a:ext cx="8027987" cy="1865312"/>
          </a:xfrm>
        </p:spPr>
        <p:txBody>
          <a:bodyPr/>
          <a:lstStyle/>
          <a:p>
            <a:r>
              <a:rPr lang="fr-CA" sz="4000" dirty="0" smtClean="0"/>
              <a:t>Faisons un parallèle</a:t>
            </a:r>
            <a:endParaRPr lang="en-US" sz="4000" dirty="0"/>
          </a:p>
        </p:txBody>
      </p:sp>
    </p:spTree>
    <p:extLst>
      <p:ext uri="{BB962C8B-B14F-4D97-AF65-F5344CB8AC3E}">
        <p14:creationId xmlns:p14="http://schemas.microsoft.com/office/powerpoint/2010/main" val="3841485287"/>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835301F9-8AA8-6B40-BF99-641045AB6905}" type="slidenum">
              <a:rPr lang="en-US" smtClean="0">
                <a:solidFill>
                  <a:srgbClr val="000000"/>
                </a:solidFill>
                <a:latin typeface="Tahoma"/>
                <a:ea typeface="ＭＳ Ｐゴシック"/>
              </a:rPr>
              <a:pPr>
                <a:defRPr/>
              </a:pPr>
              <a:t>14</a:t>
            </a:fld>
            <a:endParaRPr lang="en-US">
              <a:solidFill>
                <a:srgbClr val="000000"/>
              </a:solidFill>
              <a:latin typeface="Tahoma"/>
              <a:ea typeface="ＭＳ Ｐゴシック"/>
            </a:endParaRPr>
          </a:p>
        </p:txBody>
      </p:sp>
      <p:sp>
        <p:nvSpPr>
          <p:cNvPr id="4" name="Titre 3"/>
          <p:cNvSpPr>
            <a:spLocks noGrp="1"/>
          </p:cNvSpPr>
          <p:nvPr>
            <p:ph type="title" idx="4294967295"/>
          </p:nvPr>
        </p:nvSpPr>
        <p:spPr>
          <a:xfrm>
            <a:off x="0" y="277813"/>
            <a:ext cx="9144000" cy="1143000"/>
          </a:xfrm>
        </p:spPr>
        <p:txBody>
          <a:bodyPr/>
          <a:lstStyle/>
          <a:p>
            <a:pPr eaLnBrk="1" hangingPunct="1">
              <a:defRPr/>
            </a:pPr>
            <a:r>
              <a:rPr lang="en-CA" sz="3200" b="1" i="1" smtClean="0">
                <a:cs typeface="+mj-cs"/>
              </a:rPr>
              <a:t>Faisons un parallèle: si je désire améliorer ma forme physique, je vais travailler </a:t>
            </a:r>
            <a:endParaRPr lang="fr-FR" sz="3200" b="1" i="1" smtClean="0">
              <a:cs typeface="+mj-cs"/>
            </a:endParaRPr>
          </a:p>
        </p:txBody>
      </p:sp>
      <p:sp>
        <p:nvSpPr>
          <p:cNvPr id="3" name="Espace réservé du contenu 2"/>
          <p:cNvSpPr>
            <a:spLocks noGrp="1"/>
          </p:cNvSpPr>
          <p:nvPr>
            <p:ph sz="half" idx="4294967295"/>
          </p:nvPr>
        </p:nvSpPr>
        <p:spPr>
          <a:xfrm>
            <a:off x="375596" y="1600200"/>
            <a:ext cx="3663003" cy="4525963"/>
          </a:xfrm>
        </p:spPr>
        <p:txBody>
          <a:bodyPr/>
          <a:lstStyle/>
          <a:p>
            <a:pPr eaLnBrk="1" hangingPunct="1">
              <a:lnSpc>
                <a:spcPct val="150000"/>
              </a:lnSpc>
              <a:defRPr/>
            </a:pPr>
            <a:r>
              <a:rPr lang="en-CA" sz="2800" b="1" i="1" dirty="0" smtClean="0">
                <a:cs typeface="+mn-cs"/>
              </a:rPr>
              <a:t>Ma force </a:t>
            </a:r>
            <a:endParaRPr lang="fr-CA" sz="2800" b="1" i="1" dirty="0" smtClean="0">
              <a:cs typeface="+mn-cs"/>
            </a:endParaRPr>
          </a:p>
          <a:p>
            <a:pPr eaLnBrk="1" hangingPunct="1">
              <a:lnSpc>
                <a:spcPct val="150000"/>
              </a:lnSpc>
              <a:defRPr/>
            </a:pPr>
            <a:r>
              <a:rPr lang="en-CA" sz="2800" b="1" i="1" dirty="0" smtClean="0">
                <a:cs typeface="+mn-cs"/>
              </a:rPr>
              <a:t>Mon endurance</a:t>
            </a:r>
          </a:p>
          <a:p>
            <a:pPr eaLnBrk="1" hangingPunct="1">
              <a:lnSpc>
                <a:spcPct val="150000"/>
              </a:lnSpc>
              <a:defRPr/>
            </a:pPr>
            <a:r>
              <a:rPr lang="en-CA" sz="2800" b="1" i="1" dirty="0" smtClean="0">
                <a:cs typeface="+mn-cs"/>
              </a:rPr>
              <a:t>Ma </a:t>
            </a:r>
            <a:r>
              <a:rPr lang="en-CA" sz="2800" b="1" i="1" dirty="0" err="1" smtClean="0">
                <a:cs typeface="+mn-cs"/>
              </a:rPr>
              <a:t>souplesse</a:t>
            </a:r>
            <a:r>
              <a:rPr lang="en-CA" sz="2800" b="1" i="1" dirty="0" smtClean="0">
                <a:cs typeface="+mn-cs"/>
              </a:rPr>
              <a:t> </a:t>
            </a:r>
            <a:endParaRPr lang="fr-CA" sz="2800" b="1" i="1" dirty="0" smtClean="0">
              <a:cs typeface="+mn-cs"/>
            </a:endParaRPr>
          </a:p>
          <a:p>
            <a:pPr eaLnBrk="1" hangingPunct="1">
              <a:lnSpc>
                <a:spcPct val="150000"/>
              </a:lnSpc>
              <a:defRPr/>
            </a:pPr>
            <a:r>
              <a:rPr lang="en-CA" sz="2800" b="1" i="1" dirty="0" smtClean="0">
                <a:cs typeface="+mn-cs"/>
              </a:rPr>
              <a:t>Ma </a:t>
            </a:r>
            <a:r>
              <a:rPr lang="en-CA" sz="2800" b="1" i="1" dirty="0" err="1" smtClean="0">
                <a:cs typeface="+mn-cs"/>
              </a:rPr>
              <a:t>vitesse</a:t>
            </a:r>
            <a:r>
              <a:rPr lang="en-CA" sz="2800" b="1" i="1" dirty="0" smtClean="0">
                <a:cs typeface="+mn-cs"/>
              </a:rPr>
              <a:t>  </a:t>
            </a:r>
            <a:endParaRPr lang="fr-CA" sz="2800" b="1" i="1" dirty="0" smtClean="0">
              <a:cs typeface="+mn-cs"/>
            </a:endParaRPr>
          </a:p>
          <a:p>
            <a:pPr eaLnBrk="1" hangingPunct="1">
              <a:lnSpc>
                <a:spcPct val="150000"/>
              </a:lnSpc>
              <a:defRPr/>
            </a:pPr>
            <a:r>
              <a:rPr lang="fr-FR" sz="2800" b="1" i="1" dirty="0" smtClean="0">
                <a:cs typeface="+mn-cs"/>
              </a:rPr>
              <a:t>Mon équilibre</a:t>
            </a:r>
          </a:p>
        </p:txBody>
      </p:sp>
      <p:sp>
        <p:nvSpPr>
          <p:cNvPr id="5" name="Espace réservé du contenu 4"/>
          <p:cNvSpPr>
            <a:spLocks noGrp="1"/>
          </p:cNvSpPr>
          <p:nvPr>
            <p:ph sz="half" idx="4294967295"/>
          </p:nvPr>
        </p:nvSpPr>
        <p:spPr>
          <a:xfrm>
            <a:off x="4572000" y="1600200"/>
            <a:ext cx="4572000" cy="4530725"/>
          </a:xfrm>
        </p:spPr>
        <p:txBody>
          <a:bodyPr/>
          <a:lstStyle/>
          <a:p>
            <a:pPr eaLnBrk="1" hangingPunct="1">
              <a:lnSpc>
                <a:spcPct val="150000"/>
              </a:lnSpc>
              <a:defRPr/>
            </a:pPr>
            <a:r>
              <a:rPr lang="fr-FR" sz="2800" b="1" i="1" dirty="0" smtClean="0">
                <a:cs typeface="+mn-cs"/>
              </a:rPr>
              <a:t>Lever des poids</a:t>
            </a:r>
          </a:p>
          <a:p>
            <a:pPr eaLnBrk="1" hangingPunct="1">
              <a:lnSpc>
                <a:spcPct val="150000"/>
              </a:lnSpc>
              <a:defRPr/>
            </a:pPr>
            <a:r>
              <a:rPr lang="fr-FR" sz="2800" b="1" i="1" dirty="0" smtClean="0">
                <a:cs typeface="+mn-cs"/>
              </a:rPr>
              <a:t>Augmenter la durée</a:t>
            </a:r>
          </a:p>
          <a:p>
            <a:pPr eaLnBrk="1" hangingPunct="1">
              <a:lnSpc>
                <a:spcPct val="150000"/>
              </a:lnSpc>
              <a:defRPr/>
            </a:pPr>
            <a:r>
              <a:rPr lang="fr-FR" sz="2800" b="1" i="1" dirty="0" smtClean="0">
                <a:cs typeface="+mn-cs"/>
              </a:rPr>
              <a:t>Faire des étirements</a:t>
            </a:r>
          </a:p>
          <a:p>
            <a:pPr eaLnBrk="1" hangingPunct="1">
              <a:lnSpc>
                <a:spcPct val="150000"/>
              </a:lnSpc>
              <a:defRPr/>
            </a:pPr>
            <a:r>
              <a:rPr lang="fr-FR" sz="2800" b="1" i="1" dirty="0" smtClean="0">
                <a:cs typeface="+mn-cs"/>
              </a:rPr>
              <a:t>Augmenter le rythme</a:t>
            </a:r>
          </a:p>
          <a:p>
            <a:pPr eaLnBrk="1" hangingPunct="1">
              <a:lnSpc>
                <a:spcPct val="150000"/>
              </a:lnSpc>
              <a:defRPr/>
            </a:pPr>
            <a:r>
              <a:rPr lang="fr-FR" sz="2800" b="1" i="1" dirty="0" smtClean="0"/>
              <a:t>exercices spécifiques</a:t>
            </a:r>
            <a:endParaRPr lang="fr-FR" sz="2800" b="1" i="1" dirty="0" smtClean="0">
              <a:cs typeface="+mn-cs"/>
            </a:endParaRPr>
          </a:p>
          <a:p>
            <a:pPr eaLnBrk="1" hangingPunct="1">
              <a:buFontTx/>
              <a:buNone/>
              <a:defRPr/>
            </a:pPr>
            <a:endParaRPr lang="fr-FR" sz="2800" dirty="0" smtClean="0">
              <a:cs typeface="+mn-cs"/>
            </a:endParaRPr>
          </a:p>
        </p:txBody>
      </p:sp>
    </p:spTree>
    <p:extLst>
      <p:ext uri="{BB962C8B-B14F-4D97-AF65-F5344CB8AC3E}">
        <p14:creationId xmlns:p14="http://schemas.microsoft.com/office/powerpoint/2010/main" val="36821291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re 3"/>
          <p:cNvSpPr>
            <a:spLocks noGrp="1"/>
          </p:cNvSpPr>
          <p:nvPr>
            <p:ph type="title"/>
          </p:nvPr>
        </p:nvSpPr>
        <p:spPr>
          <a:xfrm>
            <a:off x="457199" y="274637"/>
            <a:ext cx="8240713" cy="1570037"/>
          </a:xfrm>
        </p:spPr>
        <p:txBody>
          <a:bodyPr/>
          <a:lstStyle/>
          <a:p>
            <a:pPr eaLnBrk="1" hangingPunct="1">
              <a:defRPr/>
            </a:pPr>
            <a:r>
              <a:rPr lang="fr-FR" sz="3200" b="1" i="1" dirty="0" smtClean="0">
                <a:solidFill>
                  <a:srgbClr val="FF8600"/>
                </a:solidFill>
                <a:cs typeface="+mj-cs"/>
              </a:rPr>
              <a:t>Si je désire accroître ma résilience, je vais cultiver:</a:t>
            </a:r>
            <a:br>
              <a:rPr lang="fr-FR" sz="3200" b="1" i="1" dirty="0" smtClean="0">
                <a:solidFill>
                  <a:srgbClr val="FF8600"/>
                </a:solidFill>
                <a:cs typeface="+mj-cs"/>
              </a:rPr>
            </a:br>
            <a:r>
              <a:rPr lang="fr-FR" sz="1800" i="1" dirty="0">
                <a:solidFill>
                  <a:srgbClr val="FF8600"/>
                </a:solidFill>
              </a:rPr>
              <a:t>(</a:t>
            </a:r>
            <a:r>
              <a:rPr lang="fr-FR" sz="1800" i="1" dirty="0" err="1">
                <a:solidFill>
                  <a:srgbClr val="FF8600"/>
                </a:solidFill>
              </a:rPr>
              <a:t>Seligman</a:t>
            </a:r>
            <a:r>
              <a:rPr lang="fr-FR" sz="1800" i="1" dirty="0">
                <a:solidFill>
                  <a:srgbClr val="FF8600"/>
                </a:solidFill>
              </a:rPr>
              <a:t>, 2012;</a:t>
            </a:r>
            <a:r>
              <a:rPr lang="fr-CA" sz="1800" i="1" dirty="0">
                <a:solidFill>
                  <a:srgbClr val="FF8600"/>
                </a:solidFill>
              </a:rPr>
              <a:t> </a:t>
            </a:r>
            <a:r>
              <a:rPr lang="fr-CA" sz="1800" i="1" dirty="0" err="1">
                <a:solidFill>
                  <a:srgbClr val="FF8600"/>
                </a:solidFill>
              </a:rPr>
              <a:t>Roepke</a:t>
            </a:r>
            <a:r>
              <a:rPr lang="fr-CA" sz="1800" i="1" dirty="0">
                <a:solidFill>
                  <a:srgbClr val="FF8600"/>
                </a:solidFill>
              </a:rPr>
              <a:t> &amp; </a:t>
            </a:r>
            <a:r>
              <a:rPr lang="fr-CA" sz="1800" i="1" dirty="0" err="1">
                <a:solidFill>
                  <a:srgbClr val="FF8600"/>
                </a:solidFill>
              </a:rPr>
              <a:t>Seligman</a:t>
            </a:r>
            <a:r>
              <a:rPr lang="fr-CA" sz="1800" i="1" dirty="0">
                <a:solidFill>
                  <a:srgbClr val="FF8600"/>
                </a:solidFill>
              </a:rPr>
              <a:t>, </a:t>
            </a:r>
            <a:r>
              <a:rPr lang="fr-CA" sz="1800" i="1" dirty="0" smtClean="0">
                <a:solidFill>
                  <a:srgbClr val="FF8600"/>
                </a:solidFill>
              </a:rPr>
              <a:t>2015; Davidson, 2016)</a:t>
            </a:r>
            <a:endParaRPr lang="fr-FR" sz="1800" b="1" i="1" dirty="0" smtClean="0">
              <a:solidFill>
                <a:srgbClr val="FF8600"/>
              </a:solidFill>
            </a:endParaRPr>
          </a:p>
        </p:txBody>
      </p:sp>
      <p:sp>
        <p:nvSpPr>
          <p:cNvPr id="3" name="Espace réservé du contenu 2"/>
          <p:cNvSpPr>
            <a:spLocks noGrp="1"/>
          </p:cNvSpPr>
          <p:nvPr>
            <p:ph idx="1"/>
          </p:nvPr>
        </p:nvSpPr>
        <p:spPr>
          <a:xfrm>
            <a:off x="468313" y="1844675"/>
            <a:ext cx="8229600" cy="4525963"/>
          </a:xfrm>
        </p:spPr>
        <p:txBody>
          <a:bodyPr/>
          <a:lstStyle/>
          <a:p>
            <a:pPr eaLnBrk="1" hangingPunct="1">
              <a:lnSpc>
                <a:spcPct val="90000"/>
              </a:lnSpc>
              <a:spcAft>
                <a:spcPts val="2400"/>
              </a:spcAft>
              <a:defRPr/>
            </a:pPr>
            <a:r>
              <a:rPr lang="en-CA" sz="2800" b="1" i="1" dirty="0" smtClean="0">
                <a:cs typeface="+mn-cs"/>
              </a:rPr>
              <a:t>La </a:t>
            </a:r>
            <a:r>
              <a:rPr lang="en-CA" sz="2800" b="1" i="1" dirty="0" err="1" smtClean="0">
                <a:cs typeface="+mn-cs"/>
              </a:rPr>
              <a:t>présence</a:t>
            </a:r>
            <a:r>
              <a:rPr lang="en-CA" sz="2800" dirty="0" smtClean="0">
                <a:cs typeface="+mn-cs"/>
              </a:rPr>
              <a:t> </a:t>
            </a:r>
            <a:endParaRPr lang="fr-CA" sz="2800" dirty="0" smtClean="0">
              <a:cs typeface="+mn-cs"/>
            </a:endParaRPr>
          </a:p>
          <a:p>
            <a:pPr eaLnBrk="1" hangingPunct="1">
              <a:lnSpc>
                <a:spcPct val="90000"/>
              </a:lnSpc>
              <a:spcAft>
                <a:spcPts val="2400"/>
              </a:spcAft>
              <a:defRPr/>
            </a:pPr>
            <a:r>
              <a:rPr lang="en-CA" sz="2800" b="1" i="1" dirty="0"/>
              <a:t>La compassion, </a:t>
            </a:r>
            <a:r>
              <a:rPr lang="en-CA" sz="2800" b="1" i="1" dirty="0" err="1"/>
              <a:t>l’amour</a:t>
            </a:r>
            <a:r>
              <a:rPr lang="en-CA" sz="2800" b="1" i="1" dirty="0"/>
              <a:t>, la </a:t>
            </a:r>
            <a:r>
              <a:rPr lang="en-CA" sz="2800" b="1" i="1" dirty="0" err="1"/>
              <a:t>tendresse</a:t>
            </a:r>
            <a:r>
              <a:rPr lang="en-CA" sz="2800" b="1" i="1" dirty="0"/>
              <a:t> </a:t>
            </a:r>
            <a:endParaRPr lang="en-CA" sz="2800" b="1" i="1" dirty="0" smtClean="0"/>
          </a:p>
          <a:p>
            <a:pPr eaLnBrk="1" hangingPunct="1">
              <a:lnSpc>
                <a:spcPct val="90000"/>
              </a:lnSpc>
              <a:spcAft>
                <a:spcPts val="2400"/>
              </a:spcAft>
              <a:defRPr/>
            </a:pPr>
            <a:r>
              <a:rPr lang="en-CA" sz="2800" b="1" i="1" dirty="0" smtClean="0">
                <a:cs typeface="+mn-cs"/>
              </a:rPr>
              <a:t>La gratitude</a:t>
            </a:r>
          </a:p>
          <a:p>
            <a:pPr eaLnBrk="1" hangingPunct="1">
              <a:lnSpc>
                <a:spcPct val="90000"/>
              </a:lnSpc>
              <a:spcAft>
                <a:spcPts val="2400"/>
              </a:spcAft>
              <a:defRPr/>
            </a:pPr>
            <a:r>
              <a:rPr lang="en-CA" sz="2800" b="1" i="1" dirty="0" smtClean="0">
                <a:cs typeface="+mn-cs"/>
              </a:rPr>
              <a:t>Le pardon</a:t>
            </a:r>
            <a:r>
              <a:rPr lang="en-CA" sz="2800" dirty="0" smtClean="0">
                <a:cs typeface="+mn-cs"/>
              </a:rPr>
              <a:t> </a:t>
            </a:r>
            <a:endParaRPr lang="fr-CA" sz="2800" dirty="0" smtClean="0">
              <a:cs typeface="+mn-cs"/>
            </a:endParaRPr>
          </a:p>
          <a:p>
            <a:pPr eaLnBrk="1" hangingPunct="1">
              <a:lnSpc>
                <a:spcPct val="90000"/>
              </a:lnSpc>
              <a:spcAft>
                <a:spcPts val="2400"/>
              </a:spcAft>
              <a:defRPr/>
            </a:pPr>
            <a:r>
              <a:rPr lang="en-CA" sz="2800" b="1" i="1" dirty="0" smtClean="0">
                <a:cs typeface="+mn-cs"/>
              </a:rPr>
              <a:t>La justice</a:t>
            </a:r>
          </a:p>
          <a:p>
            <a:pPr eaLnBrk="1" hangingPunct="1">
              <a:lnSpc>
                <a:spcPct val="90000"/>
              </a:lnSpc>
              <a:spcAft>
                <a:spcPts val="2400"/>
              </a:spcAft>
              <a:defRPr/>
            </a:pPr>
            <a:r>
              <a:rPr lang="en-CA" sz="2800" b="1" i="1" dirty="0" smtClean="0">
                <a:cs typeface="+mn-cs"/>
              </a:rPr>
              <a:t>La </a:t>
            </a:r>
            <a:r>
              <a:rPr lang="en-CA" sz="2800" b="1" i="1" dirty="0" err="1" smtClean="0">
                <a:cs typeface="+mn-cs"/>
              </a:rPr>
              <a:t>tempérance</a:t>
            </a:r>
            <a:endParaRPr lang="en-CA" sz="2800" b="1" i="1" dirty="0" smtClean="0">
              <a:cs typeface="+mn-cs"/>
            </a:endParaRPr>
          </a:p>
        </p:txBody>
      </p:sp>
      <p:sp>
        <p:nvSpPr>
          <p:cNvPr id="2" name="Slide Number Placeholder 1"/>
          <p:cNvSpPr>
            <a:spLocks noGrp="1"/>
          </p:cNvSpPr>
          <p:nvPr>
            <p:ph type="sldNum" sz="quarter" idx="12"/>
          </p:nvPr>
        </p:nvSpPr>
        <p:spPr/>
        <p:txBody>
          <a:bodyPr/>
          <a:lstStyle/>
          <a:p>
            <a:pPr>
              <a:defRPr/>
            </a:pPr>
            <a:fld id="{D60C923D-FEF7-EB49-A01D-466822DB00F8}" type="slidenum">
              <a:rPr lang="en-US" smtClean="0">
                <a:solidFill>
                  <a:srgbClr val="000000"/>
                </a:solidFill>
                <a:latin typeface="Tahoma"/>
                <a:ea typeface="ＭＳ Ｐゴシック"/>
              </a:rPr>
              <a:pPr>
                <a:defRPr/>
              </a:pPr>
              <a:t>15</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27027626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sz="2400" dirty="0" err="1" smtClean="0">
                <a:solidFill>
                  <a:srgbClr val="FF8600"/>
                </a:solidFill>
              </a:rPr>
              <a:t>Exercice</a:t>
            </a:r>
            <a:r>
              <a:rPr lang="en-US" sz="2400" dirty="0" smtClean="0">
                <a:solidFill>
                  <a:srgbClr val="FF8600"/>
                </a:solidFill>
              </a:rPr>
              <a:t>: Au-</a:t>
            </a:r>
            <a:r>
              <a:rPr lang="en-US" sz="2400" dirty="0" err="1" smtClean="0">
                <a:solidFill>
                  <a:srgbClr val="FF8600"/>
                </a:solidFill>
              </a:rPr>
              <a:t>delà</a:t>
            </a:r>
            <a:r>
              <a:rPr lang="en-US" sz="2400" dirty="0" smtClean="0">
                <a:solidFill>
                  <a:srgbClr val="FF8600"/>
                </a:solidFill>
              </a:rPr>
              <a:t> des </a:t>
            </a:r>
            <a:r>
              <a:rPr lang="en-US" sz="2400" dirty="0" err="1" smtClean="0">
                <a:solidFill>
                  <a:srgbClr val="FF8600"/>
                </a:solidFill>
              </a:rPr>
              <a:t>valeurs</a:t>
            </a:r>
            <a:r>
              <a:rPr lang="en-US" sz="2400" dirty="0" smtClean="0">
                <a:solidFill>
                  <a:srgbClr val="FF8600"/>
                </a:solidFill>
              </a:rPr>
              <a:t>, </a:t>
            </a:r>
            <a:r>
              <a:rPr lang="en-US" sz="2400" dirty="0" err="1">
                <a:solidFill>
                  <a:srgbClr val="FF8600"/>
                </a:solidFill>
              </a:rPr>
              <a:t>q</a:t>
            </a:r>
            <a:r>
              <a:rPr lang="en-US" sz="2400" dirty="0" err="1" smtClean="0">
                <a:solidFill>
                  <a:srgbClr val="FF8600"/>
                </a:solidFill>
              </a:rPr>
              <a:t>uelles</a:t>
            </a:r>
            <a:r>
              <a:rPr lang="en-US" sz="2400" dirty="0" smtClean="0">
                <a:solidFill>
                  <a:srgbClr val="FF8600"/>
                </a:solidFill>
              </a:rPr>
              <a:t> </a:t>
            </a:r>
            <a:r>
              <a:rPr lang="en-US" sz="2400" dirty="0" err="1" smtClean="0">
                <a:solidFill>
                  <a:srgbClr val="FF8600"/>
                </a:solidFill>
              </a:rPr>
              <a:t>sont</a:t>
            </a:r>
            <a:r>
              <a:rPr lang="en-US" sz="2400" dirty="0" smtClean="0">
                <a:solidFill>
                  <a:srgbClr val="FF8600"/>
                </a:solidFill>
              </a:rPr>
              <a:t> les </a:t>
            </a:r>
            <a:r>
              <a:rPr lang="en-US" sz="2400" dirty="0" err="1" smtClean="0">
                <a:solidFill>
                  <a:srgbClr val="FF8600"/>
                </a:solidFill>
              </a:rPr>
              <a:t>activités</a:t>
            </a:r>
            <a:r>
              <a:rPr lang="en-US" sz="2400" dirty="0" smtClean="0">
                <a:solidFill>
                  <a:srgbClr val="FF8600"/>
                </a:solidFill>
              </a:rPr>
              <a:t> qui </a:t>
            </a:r>
            <a:r>
              <a:rPr lang="en-US" sz="2400" dirty="0" err="1" smtClean="0">
                <a:solidFill>
                  <a:srgbClr val="FF8600"/>
                </a:solidFill>
              </a:rPr>
              <a:t>vous</a:t>
            </a:r>
            <a:r>
              <a:rPr lang="en-US" sz="2400" dirty="0" smtClean="0">
                <a:solidFill>
                  <a:srgbClr val="FF8600"/>
                </a:solidFill>
              </a:rPr>
              <a:t> </a:t>
            </a:r>
            <a:r>
              <a:rPr lang="en-US" sz="2400" dirty="0" err="1" smtClean="0">
                <a:solidFill>
                  <a:srgbClr val="FF8600"/>
                </a:solidFill>
              </a:rPr>
              <a:t>rendent</a:t>
            </a:r>
            <a:r>
              <a:rPr lang="en-US" sz="2400" dirty="0" smtClean="0">
                <a:solidFill>
                  <a:srgbClr val="FF8600"/>
                </a:solidFill>
              </a:rPr>
              <a:t> </a:t>
            </a:r>
            <a:r>
              <a:rPr lang="en-US" sz="2400" dirty="0" err="1" smtClean="0">
                <a:solidFill>
                  <a:srgbClr val="FF8600"/>
                </a:solidFill>
              </a:rPr>
              <a:t>heureux</a:t>
            </a:r>
            <a:r>
              <a:rPr lang="en-US" sz="2400" dirty="0" smtClean="0">
                <a:solidFill>
                  <a:srgbClr val="FF8600"/>
                </a:solidFill>
              </a:rPr>
              <a:t>? </a:t>
            </a:r>
            <a:r>
              <a:rPr lang="en-US" sz="2400" dirty="0" err="1" smtClean="0">
                <a:solidFill>
                  <a:srgbClr val="FF8600"/>
                </a:solidFill>
              </a:rPr>
              <a:t>Remémorez-vous</a:t>
            </a:r>
            <a:r>
              <a:rPr lang="en-US" sz="2400" dirty="0" smtClean="0">
                <a:solidFill>
                  <a:srgbClr val="FF8600"/>
                </a:solidFill>
              </a:rPr>
              <a:t> de </a:t>
            </a:r>
            <a:r>
              <a:rPr lang="en-US" sz="2400" dirty="0" err="1" smtClean="0">
                <a:solidFill>
                  <a:srgbClr val="FF8600"/>
                </a:solidFill>
              </a:rPr>
              <a:t>bons</a:t>
            </a:r>
            <a:r>
              <a:rPr lang="en-US" sz="2400" dirty="0" smtClean="0">
                <a:solidFill>
                  <a:srgbClr val="FF8600"/>
                </a:solidFill>
              </a:rPr>
              <a:t> moments.</a:t>
            </a:r>
          </a:p>
          <a:p>
            <a:pPr marL="0" indent="0">
              <a:buNone/>
            </a:pPr>
            <a:endParaRPr lang="en-US" sz="2400" dirty="0">
              <a:solidFill>
                <a:srgbClr val="FF8600"/>
              </a:solidFill>
            </a:endParaRPr>
          </a:p>
          <a:p>
            <a:pPr marL="0" indent="0">
              <a:buNone/>
            </a:pPr>
            <a:r>
              <a:rPr lang="en-US" sz="2400" dirty="0" err="1">
                <a:solidFill>
                  <a:srgbClr val="FF8600"/>
                </a:solidFill>
              </a:rPr>
              <a:t>F</a:t>
            </a:r>
            <a:r>
              <a:rPr lang="en-US" sz="2400" dirty="0" err="1" smtClean="0">
                <a:solidFill>
                  <a:srgbClr val="FF8600"/>
                </a:solidFill>
              </a:rPr>
              <a:t>aites</a:t>
            </a:r>
            <a:r>
              <a:rPr lang="en-US" sz="2400" dirty="0" smtClean="0">
                <a:solidFill>
                  <a:srgbClr val="FF8600"/>
                </a:solidFill>
              </a:rPr>
              <a:t> </a:t>
            </a:r>
            <a:r>
              <a:rPr lang="en-US" sz="2400" dirty="0" err="1" smtClean="0">
                <a:solidFill>
                  <a:srgbClr val="FF8600"/>
                </a:solidFill>
              </a:rPr>
              <a:t>une</a:t>
            </a:r>
            <a:r>
              <a:rPr lang="en-US" sz="2400" dirty="0" smtClean="0">
                <a:solidFill>
                  <a:srgbClr val="FF8600"/>
                </a:solidFill>
              </a:rPr>
              <a:t> </a:t>
            </a:r>
            <a:r>
              <a:rPr lang="en-US" sz="2400" dirty="0" err="1" smtClean="0">
                <a:solidFill>
                  <a:srgbClr val="FF8600"/>
                </a:solidFill>
              </a:rPr>
              <a:t>liste</a:t>
            </a:r>
            <a:r>
              <a:rPr lang="en-US" sz="2400" dirty="0" smtClean="0">
                <a:solidFill>
                  <a:srgbClr val="FF8600"/>
                </a:solidFill>
              </a:rPr>
              <a:t> des </a:t>
            </a:r>
            <a:r>
              <a:rPr lang="en-US" sz="2400" dirty="0" err="1" smtClean="0">
                <a:solidFill>
                  <a:srgbClr val="FF8600"/>
                </a:solidFill>
              </a:rPr>
              <a:t>activités</a:t>
            </a:r>
            <a:r>
              <a:rPr lang="en-US" sz="2400" dirty="0" smtClean="0">
                <a:solidFill>
                  <a:srgbClr val="FF8600"/>
                </a:solidFill>
              </a:rPr>
              <a:t> qui </a:t>
            </a:r>
            <a:r>
              <a:rPr lang="en-US" sz="2400" dirty="0" err="1" smtClean="0">
                <a:solidFill>
                  <a:srgbClr val="FF8600"/>
                </a:solidFill>
              </a:rPr>
              <a:t>vous</a:t>
            </a:r>
            <a:r>
              <a:rPr lang="en-US" sz="2400" dirty="0" smtClean="0">
                <a:solidFill>
                  <a:srgbClr val="FF8600"/>
                </a:solidFill>
              </a:rPr>
              <a:t> </a:t>
            </a:r>
            <a:r>
              <a:rPr lang="en-US" sz="2400" dirty="0" err="1" smtClean="0">
                <a:solidFill>
                  <a:srgbClr val="FF8600"/>
                </a:solidFill>
              </a:rPr>
              <a:t>donnent</a:t>
            </a:r>
            <a:r>
              <a:rPr lang="en-US" sz="2400" dirty="0" smtClean="0">
                <a:solidFill>
                  <a:srgbClr val="FF8600"/>
                </a:solidFill>
              </a:rPr>
              <a:t> </a:t>
            </a:r>
            <a:r>
              <a:rPr lang="en-US" sz="2400" b="1" i="1" u="sng" dirty="0" err="1" smtClean="0">
                <a:solidFill>
                  <a:srgbClr val="FF8600"/>
                </a:solidFill>
              </a:rPr>
              <a:t>une</a:t>
            </a:r>
            <a:r>
              <a:rPr lang="en-US" sz="2400" b="1" i="1" u="sng" dirty="0" smtClean="0">
                <a:solidFill>
                  <a:srgbClr val="FF8600"/>
                </a:solidFill>
              </a:rPr>
              <a:t> satisfaction </a:t>
            </a:r>
            <a:r>
              <a:rPr lang="en-US" sz="2400" b="1" i="1" u="sng" dirty="0" err="1" smtClean="0">
                <a:solidFill>
                  <a:srgbClr val="FF8600"/>
                </a:solidFill>
              </a:rPr>
              <a:t>profonde</a:t>
            </a:r>
            <a:r>
              <a:rPr lang="en-US" sz="2400" b="1" i="1" u="sng" dirty="0" smtClean="0">
                <a:solidFill>
                  <a:srgbClr val="FF8600"/>
                </a:solidFill>
              </a:rPr>
              <a:t> et durable.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413690683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1066799" y="2071078"/>
            <a:ext cx="7940431" cy="2217615"/>
          </a:xfrm>
        </p:spPr>
        <p:txBody>
          <a:bodyPr>
            <a:normAutofit fontScale="90000"/>
          </a:bodyPr>
          <a:lstStyle/>
          <a:p>
            <a:pPr eaLnBrk="1" hangingPunct="1">
              <a:defRPr/>
            </a:pPr>
            <a:r>
              <a:rPr lang="fr-FR" i="1" dirty="0">
                <a:solidFill>
                  <a:schemeClr val="tx1"/>
                </a:solidFill>
              </a:rPr>
              <a:t>Si je désire </a:t>
            </a:r>
            <a:r>
              <a:rPr lang="fr-FR" i="1" dirty="0" smtClean="0">
                <a:solidFill>
                  <a:schemeClr val="tx1"/>
                </a:solidFill>
              </a:rPr>
              <a:t>accroître ma résilience, </a:t>
            </a:r>
            <a:r>
              <a:rPr lang="fr-FR" i="1" dirty="0">
                <a:solidFill>
                  <a:schemeClr val="tx1"/>
                </a:solidFill>
              </a:rPr>
              <a:t>je vais </a:t>
            </a:r>
            <a:r>
              <a:rPr lang="fr-CA" i="1" dirty="0" smtClean="0">
                <a:solidFill>
                  <a:schemeClr val="tx1"/>
                </a:solidFill>
              </a:rPr>
              <a:t>choisir </a:t>
            </a:r>
            <a:r>
              <a:rPr lang="fr-CA" i="1" dirty="0" smtClean="0">
                <a:cs typeface="+mj-cs"/>
              </a:rPr>
              <a:t>quels ‘exercices’?</a:t>
            </a:r>
            <a:endParaRPr lang="en-US" i="1" dirty="0" smtClean="0">
              <a:cs typeface="+mj-cs"/>
            </a:endParaRPr>
          </a:p>
        </p:txBody>
      </p:sp>
    </p:spTree>
    <p:extLst>
      <p:ext uri="{BB962C8B-B14F-4D97-AF65-F5344CB8AC3E}">
        <p14:creationId xmlns:p14="http://schemas.microsoft.com/office/powerpoint/2010/main" val="243566222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270000"/>
            <a:ext cx="7929644" cy="4338592"/>
          </a:xfrm>
        </p:spPr>
        <p:txBody>
          <a:bodyPr/>
          <a:lstStyle/>
          <a:p>
            <a:pPr eaLnBrk="1" hangingPunct="1">
              <a:lnSpc>
                <a:spcPct val="80000"/>
              </a:lnSpc>
              <a:defRPr/>
            </a:pPr>
            <a:r>
              <a:rPr lang="fr-CA" i="1" dirty="0" smtClean="0"/>
              <a:t/>
            </a:r>
            <a:br>
              <a:rPr lang="fr-CA" i="1" dirty="0" smtClean="0"/>
            </a:br>
            <a:r>
              <a:rPr lang="fr-CA" i="1" dirty="0"/>
              <a:t/>
            </a:r>
            <a:br>
              <a:rPr lang="fr-CA" i="1" dirty="0"/>
            </a:br>
            <a:r>
              <a:rPr lang="fr-CA" i="1" dirty="0" smtClean="0"/>
              <a:t>5 types</a:t>
            </a:r>
            <a:br>
              <a:rPr lang="fr-CA" i="1" dirty="0" smtClean="0"/>
            </a:br>
            <a:r>
              <a:rPr lang="fr-CA" sz="6000" dirty="0"/>
              <a:t/>
            </a:r>
            <a:br>
              <a:rPr lang="fr-CA" sz="6000" dirty="0"/>
            </a:br>
            <a:r>
              <a:rPr lang="fr-CA" sz="6000" dirty="0" smtClean="0"/>
              <a:t/>
            </a:r>
            <a:br>
              <a:rPr lang="fr-CA" sz="6000" dirty="0" smtClean="0"/>
            </a:br>
            <a:r>
              <a:rPr lang="fr-CA" sz="3600" i="1" dirty="0" smtClean="0"/>
              <a:t>Des </a:t>
            </a:r>
            <a:r>
              <a:rPr lang="fr-CA" sz="3600" i="1" dirty="0"/>
              <a:t>exemples du bout du monde qui s’appliquent tout autant </a:t>
            </a:r>
            <a:r>
              <a:rPr lang="fr-CA" sz="3600" i="1" dirty="0" smtClean="0"/>
              <a:t>ici</a:t>
            </a:r>
            <a:r>
              <a:rPr lang="fr-CA" sz="3600" i="1" dirty="0"/>
              <a:t>.</a:t>
            </a:r>
            <a:endParaRPr lang="en-US" sz="3600" i="1" dirty="0"/>
          </a:p>
        </p:txBody>
      </p:sp>
    </p:spTree>
    <p:extLst>
      <p:ext uri="{BB962C8B-B14F-4D97-AF65-F5344CB8AC3E}">
        <p14:creationId xmlns:p14="http://schemas.microsoft.com/office/powerpoint/2010/main" val="213203765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defRPr/>
            </a:pPr>
            <a:r>
              <a:rPr lang="fr-CA" dirty="0" smtClean="0">
                <a:cs typeface="+mj-cs"/>
              </a:rPr>
              <a:t>La centration</a:t>
            </a:r>
            <a:br>
              <a:rPr lang="fr-CA" dirty="0" smtClean="0">
                <a:cs typeface="+mj-cs"/>
              </a:rPr>
            </a:br>
            <a:r>
              <a:rPr lang="fr-CA" sz="3600" dirty="0" err="1" smtClean="0">
                <a:cs typeface="+mj-cs"/>
              </a:rPr>
              <a:t>Ephemia</a:t>
            </a:r>
            <a:r>
              <a:rPr lang="fr-CA" sz="3600" dirty="0" smtClean="0">
                <a:cs typeface="+mj-cs"/>
              </a:rPr>
              <a:t> - Zambie</a:t>
            </a:r>
            <a:endParaRPr lang="en-US" sz="3600" dirty="0" smtClean="0">
              <a:cs typeface="+mj-cs"/>
            </a:endParaRPr>
          </a:p>
        </p:txBody>
      </p:sp>
      <p:sp>
        <p:nvSpPr>
          <p:cNvPr id="81923" name="Rectangle 3"/>
          <p:cNvSpPr>
            <a:spLocks noGrp="1" noChangeArrowheads="1"/>
          </p:cNvSpPr>
          <p:nvPr>
            <p:ph type="body" sz="half" idx="2"/>
          </p:nvPr>
        </p:nvSpPr>
        <p:spPr>
          <a:xfrm>
            <a:off x="4614478" y="1484745"/>
            <a:ext cx="4323970" cy="5222663"/>
          </a:xfrm>
        </p:spPr>
        <p:txBody>
          <a:bodyPr/>
          <a:lstStyle/>
          <a:p>
            <a:pPr>
              <a:buNone/>
              <a:defRPr/>
            </a:pPr>
            <a:r>
              <a:rPr lang="fr-CA" sz="2800" b="1" i="1" dirty="0" smtClean="0">
                <a:cs typeface="+mn-cs"/>
              </a:rPr>
              <a:t>	</a:t>
            </a:r>
            <a:r>
              <a:rPr lang="fr-CA" sz="2400" b="1" dirty="0" smtClean="0"/>
              <a:t>Une </a:t>
            </a:r>
            <a:r>
              <a:rPr lang="fr-CA" sz="2400" b="1" dirty="0"/>
              <a:t>activité souvent répétitive – parfois même en apparence inutile – comme une balade à pied vers nulle part </a:t>
            </a:r>
            <a:r>
              <a:rPr lang="fr-CA" sz="2400" b="1" i="1" dirty="0"/>
              <a:t>pour se libérer de la fébrilité et favoriser une </a:t>
            </a:r>
            <a:r>
              <a:rPr lang="fr-CA" sz="2400" b="1" i="1" dirty="0">
                <a:latin typeface="Arial" charset="0"/>
                <a:ea typeface="ＭＳ Ｐゴシック" charset="0"/>
              </a:rPr>
              <a:t>réceptivité et une disponibilité psychologiques</a:t>
            </a:r>
            <a:r>
              <a:rPr lang="fr-CA" sz="2400" b="1" i="1" dirty="0"/>
              <a:t> (dopaminergiques)</a:t>
            </a:r>
            <a:r>
              <a:rPr lang="fr-CA" sz="2400" b="1" i="1" dirty="0">
                <a:solidFill>
                  <a:srgbClr val="FFFF00"/>
                </a:solidFill>
              </a:rPr>
              <a:t>. Il s’agit de paver la voie à la pleine conscience (</a:t>
            </a:r>
            <a:r>
              <a:rPr lang="fr-CA" sz="2400" b="1" i="1" dirty="0" err="1">
                <a:solidFill>
                  <a:srgbClr val="FFFF00"/>
                </a:solidFill>
              </a:rPr>
              <a:t>mindfulness</a:t>
            </a:r>
            <a:r>
              <a:rPr lang="fr-CA" sz="2400" b="1" i="1" dirty="0">
                <a:solidFill>
                  <a:srgbClr val="FFFF00"/>
                </a:solidFill>
              </a:rPr>
              <a:t>).</a:t>
            </a:r>
            <a:endParaRPr lang="en-US" sz="2400" b="1" i="1" dirty="0">
              <a:solidFill>
                <a:srgbClr val="FFFF00"/>
              </a:solidFill>
            </a:endParaRPr>
          </a:p>
          <a:p>
            <a:pPr eaLnBrk="1" hangingPunct="1">
              <a:buFontTx/>
              <a:buNone/>
              <a:defRPr/>
            </a:pPr>
            <a:endParaRPr lang="en-US" sz="2800" dirty="0" smtClean="0">
              <a:cs typeface="+mn-cs"/>
            </a:endParaRPr>
          </a:p>
        </p:txBody>
      </p:sp>
      <p:sp>
        <p:nvSpPr>
          <p:cNvPr id="2" name="Content Placeholder 1"/>
          <p:cNvSpPr>
            <a:spLocks noGrp="1"/>
          </p:cNvSpPr>
          <p:nvPr>
            <p:ph sz="half" idx="1"/>
          </p:nvPr>
        </p:nvSpPr>
        <p:spPr/>
        <p:txBody>
          <a:bodyPr/>
          <a:lstStyle/>
          <a:p>
            <a:endParaRPr lang="en-US"/>
          </a:p>
        </p:txBody>
      </p:sp>
    </p:spTree>
    <p:extLst>
      <p:ext uri="{BB962C8B-B14F-4D97-AF65-F5344CB8AC3E}">
        <p14:creationId xmlns:p14="http://schemas.microsoft.com/office/powerpoint/2010/main" val="3445117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56157" y="284647"/>
            <a:ext cx="7543800" cy="1431925"/>
          </a:xfrm>
        </p:spPr>
        <p:txBody>
          <a:bodyPr/>
          <a:lstStyle/>
          <a:p>
            <a:pPr eaLnBrk="1" hangingPunct="1">
              <a:defRPr/>
            </a:pPr>
            <a:r>
              <a:rPr lang="fr-CA" dirty="0" smtClean="0">
                <a:cs typeface="+mj-cs"/>
              </a:rPr>
              <a:t>La contemplation</a:t>
            </a:r>
            <a:br>
              <a:rPr lang="fr-CA" dirty="0" smtClean="0">
                <a:cs typeface="+mj-cs"/>
              </a:rPr>
            </a:br>
            <a:r>
              <a:rPr lang="fr-CA" dirty="0" err="1" smtClean="0">
                <a:cs typeface="+mj-cs"/>
              </a:rPr>
              <a:t>Albie</a:t>
            </a:r>
            <a:r>
              <a:rPr lang="fr-CA" dirty="0" smtClean="0">
                <a:cs typeface="+mj-cs"/>
              </a:rPr>
              <a:t> Sachs - </a:t>
            </a:r>
            <a:r>
              <a:rPr lang="fr-CA" sz="3600" dirty="0" smtClean="0">
                <a:cs typeface="+mj-cs"/>
              </a:rPr>
              <a:t>Afrique du Sud</a:t>
            </a:r>
            <a:endParaRPr lang="en-US" sz="3600" dirty="0" smtClean="0">
              <a:cs typeface="+mj-cs"/>
            </a:endParaRPr>
          </a:p>
        </p:txBody>
      </p:sp>
      <p:sp>
        <p:nvSpPr>
          <p:cNvPr id="82947" name="Rectangle 3"/>
          <p:cNvSpPr>
            <a:spLocks noGrp="1" noChangeArrowheads="1"/>
          </p:cNvSpPr>
          <p:nvPr>
            <p:ph type="body" sz="half" idx="1"/>
          </p:nvPr>
        </p:nvSpPr>
        <p:spPr/>
        <p:txBody>
          <a:bodyPr/>
          <a:lstStyle/>
          <a:p>
            <a:pPr eaLnBrk="1" hangingPunct="1">
              <a:lnSpc>
                <a:spcPct val="90000"/>
              </a:lnSpc>
              <a:buFontTx/>
              <a:buNone/>
            </a:pPr>
            <a:r>
              <a:rPr lang="fr-CA" sz="2800" b="1" i="1" dirty="0">
                <a:latin typeface="Arial" charset="0"/>
                <a:ea typeface="ＭＳ Ｐゴシック" charset="0"/>
              </a:rPr>
              <a:t>	Des </a:t>
            </a:r>
            <a:r>
              <a:rPr lang="fr-CA" sz="2800" b="1" i="1" dirty="0" smtClean="0">
                <a:latin typeface="Arial" charset="0"/>
                <a:ea typeface="ＭＳ Ｐゴシック" charset="0"/>
              </a:rPr>
              <a:t>activités </a:t>
            </a:r>
            <a:r>
              <a:rPr lang="fr-CA" sz="2800" b="1" i="1" dirty="0">
                <a:latin typeface="Arial" charset="0"/>
                <a:ea typeface="ＭＳ Ｐゴシック" charset="0"/>
              </a:rPr>
              <a:t>telles la prière, la </a:t>
            </a:r>
            <a:r>
              <a:rPr lang="fr-CA" sz="2800" b="1" i="1" dirty="0" smtClean="0">
                <a:latin typeface="Arial" charset="0"/>
                <a:ea typeface="ＭＳ Ｐゴシック" charset="0"/>
              </a:rPr>
              <a:t>méditation, l’observation tranquille qui créent </a:t>
            </a:r>
            <a:r>
              <a:rPr lang="fr-CA" sz="2800" b="1" i="1" dirty="0" smtClean="0">
                <a:solidFill>
                  <a:srgbClr val="FFFF00"/>
                </a:solidFill>
                <a:latin typeface="Arial" charset="0"/>
                <a:ea typeface="ＭＳ Ｐゴシック" charset="0"/>
              </a:rPr>
              <a:t>l’expérience soutenue de la pleine présence/conscience</a:t>
            </a:r>
            <a:r>
              <a:rPr lang="fr-CA" sz="2800" b="1" i="1" dirty="0" smtClean="0">
                <a:latin typeface="Arial" charset="0"/>
                <a:ea typeface="ＭＳ Ｐゴシック" charset="0"/>
              </a:rPr>
              <a:t> </a:t>
            </a:r>
            <a:r>
              <a:rPr lang="fr-CA" sz="2800" b="1" i="1" dirty="0" smtClean="0">
                <a:solidFill>
                  <a:srgbClr val="FFFF00"/>
                </a:solidFill>
                <a:latin typeface="Arial" charset="0"/>
                <a:ea typeface="ＭＳ Ｐゴシック" charset="0"/>
              </a:rPr>
              <a:t>(</a:t>
            </a:r>
            <a:r>
              <a:rPr lang="fr-CA" sz="2800" b="1" i="1" dirty="0" err="1" smtClean="0">
                <a:solidFill>
                  <a:srgbClr val="FFFF00"/>
                </a:solidFill>
                <a:latin typeface="Arial" charset="0"/>
                <a:ea typeface="ＭＳ Ｐゴシック" charset="0"/>
              </a:rPr>
              <a:t>mindfulness</a:t>
            </a:r>
            <a:r>
              <a:rPr lang="fr-CA" sz="2800" b="1" i="1" dirty="0" smtClean="0">
                <a:solidFill>
                  <a:srgbClr val="FFFF00"/>
                </a:solidFill>
                <a:latin typeface="Arial" charset="0"/>
                <a:ea typeface="ＭＳ Ｐゴシック" charset="0"/>
              </a:rPr>
              <a:t>).</a:t>
            </a:r>
            <a:endParaRPr lang="en-US" sz="2800" b="1" i="1" dirty="0">
              <a:solidFill>
                <a:srgbClr val="FFFF00"/>
              </a:solidFill>
              <a:latin typeface="Arial" charset="0"/>
              <a:ea typeface="ＭＳ Ｐゴシック" charset="0"/>
            </a:endParaRPr>
          </a:p>
        </p:txBody>
      </p:sp>
      <p:sp>
        <p:nvSpPr>
          <p:cNvPr id="2" name="Content Placeholder 1"/>
          <p:cNvSpPr>
            <a:spLocks noGrp="1"/>
          </p:cNvSpPr>
          <p:nvPr>
            <p:ph sz="quarter" idx="2"/>
          </p:nvPr>
        </p:nvSpPr>
        <p:spPr/>
        <p:txBody>
          <a:bodyPr/>
          <a:lstStyle/>
          <a:p>
            <a:endParaRPr lang="en-US"/>
          </a:p>
        </p:txBody>
      </p:sp>
      <p:sp>
        <p:nvSpPr>
          <p:cNvPr id="3" name="Content Placeholder 2"/>
          <p:cNvSpPr>
            <a:spLocks noGrp="1"/>
          </p:cNvSpPr>
          <p:nvPr>
            <p:ph sz="quarter" idx="3"/>
          </p:nvPr>
        </p:nvSpPr>
        <p:spPr/>
        <p:txBody>
          <a:bodyPr/>
          <a:lstStyle/>
          <a:p>
            <a:endParaRPr lang="en-US"/>
          </a:p>
        </p:txBody>
      </p:sp>
    </p:spTree>
    <p:extLst>
      <p:ext uri="{BB962C8B-B14F-4D97-AF65-F5344CB8AC3E}">
        <p14:creationId xmlns:p14="http://schemas.microsoft.com/office/powerpoint/2010/main" val="243073267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275778" y="304800"/>
            <a:ext cx="7543800" cy="1431925"/>
          </a:xfrm>
        </p:spPr>
        <p:txBody>
          <a:bodyPr/>
          <a:lstStyle/>
          <a:p>
            <a:r>
              <a:rPr lang="fr-CA" b="1" dirty="0" smtClean="0"/>
              <a:t>La création</a:t>
            </a:r>
            <a:br>
              <a:rPr lang="fr-CA" b="1" dirty="0" smtClean="0"/>
            </a:br>
            <a:r>
              <a:rPr lang="en-US" sz="3600" i="1" dirty="0" err="1" smtClean="0"/>
              <a:t>Lakech</a:t>
            </a:r>
            <a:r>
              <a:rPr lang="en-US" sz="3600" i="1" dirty="0" smtClean="0"/>
              <a:t> et </a:t>
            </a:r>
            <a:r>
              <a:rPr lang="en-US" sz="3600" i="1" dirty="0" err="1"/>
              <a:t>Wagaye</a:t>
            </a:r>
            <a:r>
              <a:rPr lang="en-US" sz="3600" i="1" dirty="0"/>
              <a:t> </a:t>
            </a:r>
            <a:r>
              <a:rPr lang="fr-CA" sz="3600" i="1" dirty="0"/>
              <a:t>- É</a:t>
            </a:r>
            <a:r>
              <a:rPr lang="fr-CA" sz="3600" i="1" dirty="0" smtClean="0"/>
              <a:t>thiopie</a:t>
            </a:r>
            <a:endParaRPr lang="en-US" sz="3600" i="1" dirty="0"/>
          </a:p>
        </p:txBody>
      </p:sp>
      <p:sp>
        <p:nvSpPr>
          <p:cNvPr id="39939" name="Rectangle 3"/>
          <p:cNvSpPr>
            <a:spLocks noGrp="1" noChangeArrowheads="1"/>
          </p:cNvSpPr>
          <p:nvPr>
            <p:ph type="body" sz="half" idx="1"/>
          </p:nvPr>
        </p:nvSpPr>
        <p:spPr>
          <a:xfrm>
            <a:off x="275777" y="2008891"/>
            <a:ext cx="4531483" cy="1574620"/>
          </a:xfrm>
        </p:spPr>
        <p:txBody>
          <a:bodyPr>
            <a:normAutofit fontScale="92500" lnSpcReduction="10000"/>
          </a:bodyPr>
          <a:lstStyle/>
          <a:p>
            <a:pPr>
              <a:buNone/>
            </a:pPr>
            <a:r>
              <a:rPr lang="fr-CA" sz="2800" dirty="0"/>
              <a:t>	</a:t>
            </a:r>
            <a:r>
              <a:rPr lang="fr-CA" sz="2800" b="1" dirty="0" smtClean="0"/>
              <a:t>Des </a:t>
            </a:r>
            <a:r>
              <a:rPr lang="fr-CA" sz="2800" b="1" dirty="0"/>
              <a:t>activités qui comblent notre </a:t>
            </a:r>
            <a:r>
              <a:rPr lang="fr-CA" sz="2800" b="1" i="1" dirty="0">
                <a:solidFill>
                  <a:srgbClr val="FFFF00"/>
                </a:solidFill>
              </a:rPr>
              <a:t>besoin de </a:t>
            </a:r>
            <a:r>
              <a:rPr lang="fr-CA" sz="2800" b="1" i="1" dirty="0" smtClean="0">
                <a:solidFill>
                  <a:srgbClr val="FFFF00"/>
                </a:solidFill>
              </a:rPr>
              <a:t>beauté, la créer ou l’apprécier.</a:t>
            </a:r>
            <a:endParaRPr lang="en-US" sz="2800" b="1" dirty="0"/>
          </a:p>
          <a:p>
            <a:pPr>
              <a:buFont typeface="Wingdings" charset="0"/>
              <a:buNone/>
            </a:pPr>
            <a:endParaRPr lang="en-US" sz="2800" b="1" i="1" dirty="0"/>
          </a:p>
        </p:txBody>
      </p:sp>
    </p:spTree>
    <p:extLst>
      <p:ext uri="{BB962C8B-B14F-4D97-AF65-F5344CB8AC3E}">
        <p14:creationId xmlns:p14="http://schemas.microsoft.com/office/powerpoint/2010/main" val="4081629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84230" y="603544"/>
            <a:ext cx="7993063" cy="1108075"/>
          </a:xfrm>
        </p:spPr>
        <p:txBody>
          <a:bodyPr>
            <a:normAutofit fontScale="90000"/>
          </a:bodyPr>
          <a:lstStyle/>
          <a:p>
            <a:pPr eaLnBrk="1" hangingPunct="1">
              <a:defRPr/>
            </a:pPr>
            <a:r>
              <a:rPr lang="fr-CA" sz="4400" dirty="0" smtClean="0"/>
              <a:t>La contribution</a:t>
            </a:r>
            <a:br>
              <a:rPr lang="fr-CA" sz="4400" dirty="0" smtClean="0"/>
            </a:br>
            <a:r>
              <a:rPr lang="fr-CA" sz="3200" dirty="0" smtClean="0"/>
              <a:t>Doris et les </a:t>
            </a:r>
            <a:r>
              <a:rPr lang="fr-CA" sz="3200" dirty="0" err="1" smtClean="0"/>
              <a:t>bushwives</a:t>
            </a:r>
            <a:r>
              <a:rPr lang="fr-CA" sz="3200" dirty="0" smtClean="0"/>
              <a:t>– Sierra Leone</a:t>
            </a:r>
            <a:endParaRPr lang="en-US" sz="3200" dirty="0" smtClean="0"/>
          </a:p>
        </p:txBody>
      </p:sp>
      <p:sp>
        <p:nvSpPr>
          <p:cNvPr id="84995" name="Rectangle 3"/>
          <p:cNvSpPr>
            <a:spLocks noGrp="1" noChangeArrowheads="1"/>
          </p:cNvSpPr>
          <p:nvPr>
            <p:ph type="body" sz="half" idx="1"/>
          </p:nvPr>
        </p:nvSpPr>
        <p:spPr>
          <a:xfrm>
            <a:off x="666750" y="5300663"/>
            <a:ext cx="8226425" cy="1557337"/>
          </a:xfrm>
        </p:spPr>
        <p:txBody>
          <a:bodyPr/>
          <a:lstStyle/>
          <a:p>
            <a:pPr eaLnBrk="1" hangingPunct="1">
              <a:buFontTx/>
              <a:buNone/>
            </a:pPr>
            <a:r>
              <a:rPr lang="fr-CA" sz="2400" dirty="0">
                <a:latin typeface="Arial" charset="0"/>
                <a:ea typeface="ＭＳ Ｐゴシック" charset="0"/>
              </a:rPr>
              <a:t>	 </a:t>
            </a:r>
            <a:r>
              <a:rPr lang="fr-CA" sz="2800" b="1" i="1" dirty="0">
                <a:latin typeface="Arial" charset="0"/>
                <a:ea typeface="ＭＳ Ｐゴシック" charset="0"/>
              </a:rPr>
              <a:t>Des </a:t>
            </a:r>
            <a:r>
              <a:rPr lang="fr-CA" sz="2800" b="1" i="1" dirty="0" smtClean="0">
                <a:latin typeface="Arial" charset="0"/>
                <a:ea typeface="ＭＳ Ｐゴシック" charset="0"/>
              </a:rPr>
              <a:t>activités </a:t>
            </a:r>
            <a:r>
              <a:rPr lang="fr-CA" sz="2800" b="1" i="1" dirty="0">
                <a:latin typeface="Arial" charset="0"/>
                <a:ea typeface="ＭＳ Ｐゴシック" charset="0"/>
              </a:rPr>
              <a:t>qui nous permettent de </a:t>
            </a:r>
            <a:r>
              <a:rPr lang="fr-CA" sz="2800" b="1" i="1" dirty="0">
                <a:solidFill>
                  <a:srgbClr val="FFFF00"/>
                </a:solidFill>
                <a:latin typeface="Arial" charset="0"/>
                <a:ea typeface="ＭＳ Ｐゴシック" charset="0"/>
              </a:rPr>
              <a:t>redonner</a:t>
            </a:r>
            <a:r>
              <a:rPr lang="fr-CA" sz="2800" b="1" i="1" dirty="0">
                <a:latin typeface="Arial" charset="0"/>
                <a:ea typeface="ＭＳ Ｐゴシック" charset="0"/>
              </a:rPr>
              <a:t>, d’être des citoyens productifs et </a:t>
            </a:r>
            <a:r>
              <a:rPr lang="fr-CA" sz="2800" b="1" i="1" dirty="0" smtClean="0">
                <a:latin typeface="Arial" charset="0"/>
                <a:ea typeface="ＭＳ Ｐゴシック" charset="0"/>
              </a:rPr>
              <a:t>valorisés.</a:t>
            </a:r>
            <a:endParaRPr lang="en-US" sz="2800" b="1" i="1" dirty="0">
              <a:latin typeface="Arial" charset="0"/>
              <a:ea typeface="ＭＳ Ｐゴシック" charset="0"/>
            </a:endParaRPr>
          </a:p>
        </p:txBody>
      </p:sp>
      <p:sp>
        <p:nvSpPr>
          <p:cNvPr id="2" name="Content Placeholder 1"/>
          <p:cNvSpPr>
            <a:spLocks noGrp="1"/>
          </p:cNvSpPr>
          <p:nvPr>
            <p:ph sz="quarter" idx="3"/>
          </p:nvPr>
        </p:nvSpPr>
        <p:spPr/>
        <p:txBody>
          <a:bodyPr/>
          <a:lstStyle/>
          <a:p>
            <a:endParaRPr lang="en-US"/>
          </a:p>
        </p:txBody>
      </p:sp>
      <p:sp>
        <p:nvSpPr>
          <p:cNvPr id="3" name="Content Placeholder 2"/>
          <p:cNvSpPr>
            <a:spLocks noGrp="1"/>
          </p:cNvSpPr>
          <p:nvPr>
            <p:ph sz="quarter" idx="2"/>
          </p:nvPr>
        </p:nvSpPr>
        <p:spPr/>
        <p:txBody>
          <a:bodyPr/>
          <a:lstStyle/>
          <a:p>
            <a:endParaRPr lang="en-US"/>
          </a:p>
        </p:txBody>
      </p:sp>
    </p:spTree>
    <p:extLst>
      <p:ext uri="{BB962C8B-B14F-4D97-AF65-F5344CB8AC3E}">
        <p14:creationId xmlns:p14="http://schemas.microsoft.com/office/powerpoint/2010/main" val="17358795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fr-CA" sz="4000" dirty="0" smtClean="0">
                <a:cs typeface="+mj-cs"/>
              </a:rPr>
              <a:t>La communion</a:t>
            </a:r>
            <a:br>
              <a:rPr lang="fr-CA" sz="4000" dirty="0" smtClean="0">
                <a:cs typeface="+mj-cs"/>
              </a:rPr>
            </a:br>
            <a:r>
              <a:rPr lang="fr-CA" sz="4000" dirty="0" smtClean="0">
                <a:cs typeface="+mj-cs"/>
              </a:rPr>
              <a:t>Emmanuel - Nicaragua</a:t>
            </a:r>
            <a:endParaRPr lang="en-US" sz="4000" dirty="0" smtClean="0">
              <a:cs typeface="+mj-cs"/>
            </a:endParaRPr>
          </a:p>
        </p:txBody>
      </p:sp>
      <p:sp>
        <p:nvSpPr>
          <p:cNvPr id="86019" name="Rectangle 3"/>
          <p:cNvSpPr>
            <a:spLocks noGrp="1" noChangeArrowheads="1"/>
          </p:cNvSpPr>
          <p:nvPr>
            <p:ph type="body" sz="half" idx="1"/>
          </p:nvPr>
        </p:nvSpPr>
        <p:spPr>
          <a:xfrm>
            <a:off x="625994" y="5013325"/>
            <a:ext cx="5591642" cy="1584325"/>
          </a:xfrm>
        </p:spPr>
        <p:txBody>
          <a:bodyPr>
            <a:normAutofit/>
          </a:bodyPr>
          <a:lstStyle/>
          <a:p>
            <a:pPr eaLnBrk="1" hangingPunct="1">
              <a:lnSpc>
                <a:spcPct val="90000"/>
              </a:lnSpc>
              <a:buFontTx/>
              <a:buNone/>
              <a:defRPr/>
            </a:pPr>
            <a:r>
              <a:rPr lang="fr-CA" sz="1800" dirty="0" smtClean="0">
                <a:cs typeface="+mn-cs"/>
              </a:rPr>
              <a:t>	</a:t>
            </a:r>
            <a:r>
              <a:rPr lang="fr-CA" sz="2800" b="1" dirty="0" smtClean="0">
                <a:cs typeface="+mn-cs"/>
              </a:rPr>
              <a:t>Des activités qui renforcent  nos </a:t>
            </a:r>
            <a:r>
              <a:rPr lang="fr-CA" sz="2800" b="1" i="1" dirty="0" smtClean="0">
                <a:solidFill>
                  <a:srgbClr val="FFFF00"/>
                </a:solidFill>
                <a:cs typeface="+mn-cs"/>
              </a:rPr>
              <a:t>liens d’appartenance </a:t>
            </a:r>
            <a:r>
              <a:rPr lang="fr-CA" sz="2800" b="1" dirty="0" smtClean="0">
                <a:cs typeface="+mn-cs"/>
              </a:rPr>
              <a:t>– nous relient au Vivant.</a:t>
            </a:r>
            <a:endParaRPr lang="en-US" sz="2000" b="1" dirty="0" smtClean="0">
              <a:cs typeface="+mn-cs"/>
            </a:endParaRPr>
          </a:p>
        </p:txBody>
      </p:sp>
      <p:sp>
        <p:nvSpPr>
          <p:cNvPr id="2" name="Content Placeholder 1"/>
          <p:cNvSpPr>
            <a:spLocks noGrp="1"/>
          </p:cNvSpPr>
          <p:nvPr>
            <p:ph sz="quarter" idx="3"/>
          </p:nvPr>
        </p:nvSpPr>
        <p:spPr/>
        <p:txBody>
          <a:bodyPr/>
          <a:lstStyle/>
          <a:p>
            <a:endParaRPr lang="en-US"/>
          </a:p>
        </p:txBody>
      </p:sp>
      <p:sp>
        <p:nvSpPr>
          <p:cNvPr id="3" name="Content Placeholder 2"/>
          <p:cNvSpPr>
            <a:spLocks noGrp="1"/>
          </p:cNvSpPr>
          <p:nvPr>
            <p:ph sz="quarter" idx="2"/>
          </p:nvPr>
        </p:nvSpPr>
        <p:spPr/>
        <p:txBody>
          <a:bodyPr/>
          <a:lstStyle/>
          <a:p>
            <a:endParaRPr lang="en-US"/>
          </a:p>
        </p:txBody>
      </p:sp>
    </p:spTree>
    <p:extLst>
      <p:ext uri="{BB962C8B-B14F-4D97-AF65-F5344CB8AC3E}">
        <p14:creationId xmlns:p14="http://schemas.microsoft.com/office/powerpoint/2010/main" val="25514591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L’exercice</a:t>
            </a:r>
            <a:r>
              <a:rPr lang="en-US" dirty="0" smtClean="0"/>
              <a:t> du vide</a:t>
            </a:r>
            <a:endParaRPr lang="en-US" dirty="0"/>
          </a:p>
        </p:txBody>
      </p:sp>
      <p:sp>
        <p:nvSpPr>
          <p:cNvPr id="3" name="Content Placeholder 2"/>
          <p:cNvSpPr>
            <a:spLocks noGrp="1"/>
          </p:cNvSpPr>
          <p:nvPr>
            <p:ph idx="1"/>
          </p:nvPr>
        </p:nvSpPr>
        <p:spPr>
          <a:xfrm>
            <a:off x="1066800" y="3202040"/>
            <a:ext cx="7543800" cy="3452478"/>
          </a:xfrm>
        </p:spPr>
        <p:txBody>
          <a:bodyPr/>
          <a:lstStyle/>
          <a:p>
            <a:pPr marL="0" indent="0">
              <a:buNone/>
            </a:pPr>
            <a:r>
              <a:rPr lang="en-US" b="1" dirty="0" err="1" smtClean="0"/>
              <a:t>Pouvez-vous</a:t>
            </a:r>
            <a:r>
              <a:rPr lang="en-US" b="1" dirty="0" smtClean="0"/>
              <a:t> </a:t>
            </a:r>
            <a:r>
              <a:rPr lang="en-US" b="1" dirty="0" err="1" smtClean="0"/>
              <a:t>penser</a:t>
            </a:r>
            <a:r>
              <a:rPr lang="en-US" b="1" dirty="0" smtClean="0"/>
              <a:t> </a:t>
            </a:r>
            <a:r>
              <a:rPr lang="en-US" b="1" dirty="0" err="1" smtClean="0"/>
              <a:t>à</a:t>
            </a:r>
            <a:r>
              <a:rPr lang="en-US" b="1" dirty="0" smtClean="0"/>
              <a:t> des </a:t>
            </a:r>
            <a:r>
              <a:rPr lang="en-US" b="1" dirty="0" err="1" smtClean="0"/>
              <a:t>activités</a:t>
            </a:r>
            <a:r>
              <a:rPr lang="en-US" b="1" dirty="0" smtClean="0"/>
              <a:t> non-</a:t>
            </a:r>
            <a:r>
              <a:rPr lang="en-US" b="1" dirty="0" err="1" smtClean="0"/>
              <a:t>obligatoires</a:t>
            </a:r>
            <a:r>
              <a:rPr lang="en-US" b="1" dirty="0" smtClean="0"/>
              <a:t>, </a:t>
            </a:r>
            <a:r>
              <a:rPr lang="en-US" b="1" dirty="0" err="1" smtClean="0"/>
              <a:t>plutôt</a:t>
            </a:r>
            <a:r>
              <a:rPr lang="en-US" b="1" dirty="0" smtClean="0"/>
              <a:t> des </a:t>
            </a:r>
            <a:r>
              <a:rPr lang="en-US" b="1" dirty="0" err="1" smtClean="0"/>
              <a:t>loisirs</a:t>
            </a:r>
            <a:r>
              <a:rPr lang="en-US" b="1" dirty="0" smtClean="0"/>
              <a:t>, </a:t>
            </a:r>
            <a:r>
              <a:rPr lang="en-US" b="1" dirty="0" err="1" smtClean="0"/>
              <a:t>que</a:t>
            </a:r>
            <a:r>
              <a:rPr lang="en-US" b="1" dirty="0" smtClean="0"/>
              <a:t> </a:t>
            </a:r>
            <a:r>
              <a:rPr lang="en-US" b="1" dirty="0" err="1" smtClean="0"/>
              <a:t>vous</a:t>
            </a:r>
            <a:r>
              <a:rPr lang="en-US" b="1" dirty="0" smtClean="0"/>
              <a:t> </a:t>
            </a:r>
            <a:r>
              <a:rPr lang="en-US" b="1" dirty="0" err="1" smtClean="0"/>
              <a:t>choisissez</a:t>
            </a:r>
            <a:r>
              <a:rPr lang="en-US" b="1" dirty="0" smtClean="0"/>
              <a:t> de faire et qui </a:t>
            </a:r>
            <a:r>
              <a:rPr lang="en-US" b="1" dirty="0" err="1" smtClean="0"/>
              <a:t>vous</a:t>
            </a:r>
            <a:r>
              <a:rPr lang="en-US" b="1" dirty="0" smtClean="0"/>
              <a:t> </a:t>
            </a:r>
            <a:r>
              <a:rPr lang="en-US" b="1" dirty="0" err="1" smtClean="0"/>
              <a:t>laissent</a:t>
            </a:r>
            <a:r>
              <a:rPr lang="en-US" b="1" dirty="0" smtClean="0"/>
              <a:t> avec un sentiment de vide,  </a:t>
            </a:r>
            <a:r>
              <a:rPr lang="en-US" b="1" dirty="0" err="1" smtClean="0"/>
              <a:t>d’apathie</a:t>
            </a:r>
            <a:r>
              <a:rPr lang="en-US" b="1" dirty="0" smtClean="0"/>
              <a:t>, </a:t>
            </a:r>
            <a:r>
              <a:rPr lang="en-US" b="1" dirty="0" err="1" smtClean="0"/>
              <a:t>d’avoir</a:t>
            </a:r>
            <a:r>
              <a:rPr lang="en-US" b="1" dirty="0" smtClean="0"/>
              <a:t> </a:t>
            </a:r>
            <a:r>
              <a:rPr lang="en-US" b="1" dirty="0" err="1" smtClean="0"/>
              <a:t>perdu</a:t>
            </a:r>
            <a:r>
              <a:rPr lang="en-US" b="1" dirty="0" smtClean="0"/>
              <a:t> </a:t>
            </a:r>
            <a:r>
              <a:rPr lang="en-US" b="1" dirty="0" err="1" smtClean="0"/>
              <a:t>votre</a:t>
            </a:r>
            <a:r>
              <a:rPr lang="en-US" b="1" dirty="0" smtClean="0"/>
              <a:t> temps?</a:t>
            </a:r>
          </a:p>
          <a:p>
            <a:pPr marL="0" indent="0">
              <a:buNone/>
            </a:pPr>
            <a:endParaRPr lang="en-US" b="1" dirty="0"/>
          </a:p>
          <a:p>
            <a:pPr marL="0" indent="0">
              <a:buNone/>
            </a:pPr>
            <a:r>
              <a:rPr lang="en-US" b="1" dirty="0" smtClean="0"/>
              <a:t>Par table, </a:t>
            </a:r>
            <a:r>
              <a:rPr lang="en-US" b="1" dirty="0" err="1" smtClean="0"/>
              <a:t>faites</a:t>
            </a:r>
            <a:r>
              <a:rPr lang="en-US" b="1" dirty="0" smtClean="0"/>
              <a:t> </a:t>
            </a:r>
            <a:r>
              <a:rPr lang="en-US" b="1" dirty="0" err="1" smtClean="0"/>
              <a:t>une</a:t>
            </a:r>
            <a:r>
              <a:rPr lang="en-US" b="1" dirty="0" smtClean="0"/>
              <a:t> </a:t>
            </a:r>
            <a:r>
              <a:rPr lang="en-US" b="1" dirty="0" err="1" smtClean="0"/>
              <a:t>liste</a:t>
            </a:r>
            <a:r>
              <a:rPr lang="en-US" b="1" dirty="0" smtClean="0"/>
              <a:t> </a:t>
            </a:r>
            <a:r>
              <a:rPr lang="en-US" b="1" dirty="0" err="1" smtClean="0"/>
              <a:t>rapide</a:t>
            </a:r>
            <a:r>
              <a:rPr lang="en-US" b="1" dirty="0" smtClean="0"/>
              <a:t>.</a:t>
            </a:r>
            <a:endParaRPr lang="en-US" b="1" dirty="0"/>
          </a:p>
        </p:txBody>
      </p:sp>
    </p:spTree>
    <p:extLst>
      <p:ext uri="{BB962C8B-B14F-4D97-AF65-F5344CB8AC3E}">
        <p14:creationId xmlns:p14="http://schemas.microsoft.com/office/powerpoint/2010/main" val="23802712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954" y="2651109"/>
            <a:ext cx="8077200" cy="2077199"/>
          </a:xfrm>
        </p:spPr>
        <p:txBody>
          <a:bodyPr/>
          <a:lstStyle/>
          <a:p>
            <a:r>
              <a:rPr lang="en-US" dirty="0" err="1" smtClean="0"/>
              <a:t>Une</a:t>
            </a:r>
            <a:r>
              <a:rPr lang="en-US" dirty="0" smtClean="0"/>
              <a:t> surprise: </a:t>
            </a:r>
            <a:r>
              <a:rPr lang="en-US" dirty="0" err="1"/>
              <a:t>p</a:t>
            </a:r>
            <a:r>
              <a:rPr lang="en-US" dirty="0" err="1" smtClean="0"/>
              <a:t>arlons</a:t>
            </a:r>
            <a:r>
              <a:rPr lang="en-US" dirty="0" smtClean="0"/>
              <a:t> de </a:t>
            </a:r>
            <a:r>
              <a:rPr lang="en-US" dirty="0" err="1" smtClean="0"/>
              <a:t>malbouffe</a:t>
            </a:r>
            <a:r>
              <a:rPr lang="en-US" dirty="0" smtClean="0"/>
              <a:t>!</a:t>
            </a:r>
            <a:endParaRPr lang="en-US" sz="4000" dirty="0"/>
          </a:p>
        </p:txBody>
      </p:sp>
    </p:spTree>
    <p:extLst>
      <p:ext uri="{BB962C8B-B14F-4D97-AF65-F5344CB8AC3E}">
        <p14:creationId xmlns:p14="http://schemas.microsoft.com/office/powerpoint/2010/main" val="117852039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59508"/>
            <a:ext cx="7543800" cy="2547816"/>
          </a:xfrm>
        </p:spPr>
        <p:txBody>
          <a:bodyPr/>
          <a:lstStyle/>
          <a:p>
            <a:r>
              <a:rPr lang="en-US" dirty="0" smtClean="0"/>
              <a:t/>
            </a:r>
            <a:br>
              <a:rPr lang="en-US" dirty="0" smtClean="0"/>
            </a:br>
            <a:r>
              <a:rPr lang="en-US" dirty="0" smtClean="0"/>
              <a:t>Comment </a:t>
            </a:r>
            <a:r>
              <a:rPr lang="en-US" dirty="0" err="1"/>
              <a:t>définiriez-vous</a:t>
            </a:r>
            <a:r>
              <a:rPr lang="en-US" dirty="0"/>
              <a:t> </a:t>
            </a:r>
            <a:r>
              <a:rPr lang="en-US" dirty="0" smtClean="0"/>
              <a:t>la </a:t>
            </a:r>
            <a:r>
              <a:rPr lang="en-US" dirty="0" err="1" smtClean="0"/>
              <a:t>malbouffe</a:t>
            </a:r>
            <a:r>
              <a:rPr lang="en-US" dirty="0" smtClean="0"/>
              <a:t>?</a:t>
            </a:r>
            <a:r>
              <a:rPr lang="en-US" dirty="0"/>
              <a:t> </a:t>
            </a:r>
            <a:r>
              <a:rPr lang="en-US" dirty="0" smtClean="0"/>
              <a:t>En </a:t>
            </a:r>
            <a:r>
              <a:rPr lang="en-US" dirty="0" err="1" smtClean="0"/>
              <a:t>équipe</a:t>
            </a:r>
            <a:endParaRPr lang="en-US" dirty="0"/>
          </a:p>
        </p:txBody>
      </p:sp>
      <p:sp>
        <p:nvSpPr>
          <p:cNvPr id="3" name="Content Placeholder 2"/>
          <p:cNvSpPr>
            <a:spLocks noGrp="1"/>
          </p:cNvSpPr>
          <p:nvPr>
            <p:ph idx="1"/>
          </p:nvPr>
        </p:nvSpPr>
        <p:spPr>
          <a:xfrm>
            <a:off x="1066800" y="2469661"/>
            <a:ext cx="7543800" cy="3450493"/>
          </a:xfrm>
        </p:spPr>
        <p:txBody>
          <a:bodyPr/>
          <a:lstStyle/>
          <a:p>
            <a:r>
              <a:rPr lang="en-US" dirty="0" err="1" smtClean="0"/>
              <a:t>Pourquoi</a:t>
            </a:r>
            <a:r>
              <a:rPr lang="en-US" dirty="0" smtClean="0"/>
              <a:t> se </a:t>
            </a:r>
            <a:r>
              <a:rPr lang="en-US" dirty="0" err="1" smtClean="0"/>
              <a:t>tourne</a:t>
            </a:r>
            <a:r>
              <a:rPr lang="en-US" dirty="0" smtClean="0"/>
              <a:t>-t-on </a:t>
            </a:r>
            <a:r>
              <a:rPr lang="en-US" dirty="0" err="1" smtClean="0"/>
              <a:t>vers</a:t>
            </a:r>
            <a:r>
              <a:rPr lang="en-US" dirty="0" smtClean="0"/>
              <a:t> la </a:t>
            </a:r>
            <a:r>
              <a:rPr lang="en-US" dirty="0" err="1" smtClean="0"/>
              <a:t>malbouffe</a:t>
            </a:r>
            <a:r>
              <a:rPr lang="en-US" dirty="0" smtClean="0"/>
              <a:t>? </a:t>
            </a:r>
          </a:p>
          <a:p>
            <a:r>
              <a:rPr lang="en-US" dirty="0" err="1" smtClean="0"/>
              <a:t>Quels</a:t>
            </a:r>
            <a:r>
              <a:rPr lang="en-US" dirty="0" smtClean="0"/>
              <a:t> </a:t>
            </a:r>
            <a:r>
              <a:rPr lang="en-US" dirty="0" err="1" smtClean="0"/>
              <a:t>sont</a:t>
            </a:r>
            <a:r>
              <a:rPr lang="en-US" dirty="0" smtClean="0"/>
              <a:t> les </a:t>
            </a:r>
            <a:r>
              <a:rPr lang="en-US" dirty="0" err="1" smtClean="0"/>
              <a:t>réactions</a:t>
            </a:r>
            <a:r>
              <a:rPr lang="en-US" dirty="0" smtClean="0"/>
              <a:t> </a:t>
            </a:r>
            <a:r>
              <a:rPr lang="en-US" dirty="0" err="1" smtClean="0"/>
              <a:t>immédiates</a:t>
            </a:r>
            <a:r>
              <a:rPr lang="en-US" dirty="0" smtClean="0"/>
              <a:t>?</a:t>
            </a:r>
          </a:p>
          <a:p>
            <a:r>
              <a:rPr lang="en-US" dirty="0" err="1" smtClean="0"/>
              <a:t>Quelles</a:t>
            </a:r>
            <a:r>
              <a:rPr lang="en-US" dirty="0" smtClean="0"/>
              <a:t> </a:t>
            </a:r>
            <a:r>
              <a:rPr lang="en-US" dirty="0" err="1" smtClean="0"/>
              <a:t>sont</a:t>
            </a:r>
            <a:r>
              <a:rPr lang="en-US" dirty="0" smtClean="0"/>
              <a:t> les </a:t>
            </a:r>
            <a:r>
              <a:rPr lang="en-US" dirty="0" err="1" smtClean="0"/>
              <a:t>réactions</a:t>
            </a:r>
            <a:r>
              <a:rPr lang="en-US" dirty="0" smtClean="0"/>
              <a:t> </a:t>
            </a:r>
            <a:r>
              <a:rPr lang="en-US" dirty="0" err="1" smtClean="0"/>
              <a:t>à</a:t>
            </a:r>
            <a:r>
              <a:rPr lang="en-US" dirty="0" smtClean="0"/>
              <a:t> long </a:t>
            </a:r>
            <a:r>
              <a:rPr lang="en-US" dirty="0" err="1" smtClean="0"/>
              <a:t>terme</a:t>
            </a:r>
            <a:r>
              <a:rPr lang="en-US" dirty="0" smtClean="0"/>
              <a:t>?</a:t>
            </a:r>
            <a:endParaRPr lang="en-US" dirty="0"/>
          </a:p>
        </p:txBody>
      </p:sp>
    </p:spTree>
    <p:extLst>
      <p:ext uri="{BB962C8B-B14F-4D97-AF65-F5344CB8AC3E}">
        <p14:creationId xmlns:p14="http://schemas.microsoft.com/office/powerpoint/2010/main" val="41722271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832338" y="304800"/>
            <a:ext cx="8077200" cy="1431925"/>
          </a:xfrm>
        </p:spPr>
        <p:txBody>
          <a:bodyPr/>
          <a:lstStyle/>
          <a:p>
            <a:pPr eaLnBrk="1" hangingPunct="1">
              <a:defRPr/>
            </a:pPr>
            <a:r>
              <a:rPr lang="fr-CA" dirty="0" smtClean="0">
                <a:cs typeface="+mj-cs"/>
              </a:rPr>
              <a:t>La notion de « </a:t>
            </a:r>
            <a:r>
              <a:rPr lang="fr-CA" dirty="0" err="1" smtClean="0">
                <a:cs typeface="+mj-cs"/>
              </a:rPr>
              <a:t>malactivité</a:t>
            </a:r>
            <a:r>
              <a:rPr lang="fr-CA" dirty="0" smtClean="0">
                <a:cs typeface="+mj-cs"/>
              </a:rPr>
              <a:t> »</a:t>
            </a:r>
            <a:endParaRPr lang="en-US" dirty="0" smtClean="0">
              <a:cs typeface="+mj-cs"/>
            </a:endParaRPr>
          </a:p>
        </p:txBody>
      </p:sp>
      <p:sp>
        <p:nvSpPr>
          <p:cNvPr id="88067" name="Rectangle 3"/>
          <p:cNvSpPr>
            <a:spLocks noGrp="1" noChangeArrowheads="1"/>
          </p:cNvSpPr>
          <p:nvPr>
            <p:ph idx="1"/>
          </p:nvPr>
        </p:nvSpPr>
        <p:spPr>
          <a:xfrm>
            <a:off x="1042988" y="2115988"/>
            <a:ext cx="7543800" cy="4502781"/>
          </a:xfrm>
        </p:spPr>
        <p:txBody>
          <a:bodyPr>
            <a:normAutofit/>
          </a:bodyPr>
          <a:lstStyle/>
          <a:p>
            <a:pPr eaLnBrk="1" hangingPunct="1">
              <a:defRPr/>
            </a:pPr>
            <a:r>
              <a:rPr lang="fr-CA" sz="2800" b="1" i="1" dirty="0" smtClean="0"/>
              <a:t>Mâcher du  « qat » en Éthiopie</a:t>
            </a:r>
          </a:p>
          <a:p>
            <a:pPr eaLnBrk="1" hangingPunct="1">
              <a:defRPr/>
            </a:pPr>
            <a:r>
              <a:rPr lang="fr-CA" sz="2800" b="1" i="1" dirty="0" smtClean="0"/>
              <a:t>Spider solitaire pour moi – un mot sur l’usage </a:t>
            </a:r>
            <a:r>
              <a:rPr lang="fr-CA" sz="2800" b="1" i="1" dirty="0" smtClean="0">
                <a:solidFill>
                  <a:schemeClr val="tx2"/>
                </a:solidFill>
              </a:rPr>
              <a:t>abusif</a:t>
            </a:r>
            <a:r>
              <a:rPr lang="fr-CA" sz="2800" b="1" i="1" dirty="0" smtClean="0"/>
              <a:t> de la technologie</a:t>
            </a:r>
          </a:p>
          <a:p>
            <a:pPr eaLnBrk="1" hangingPunct="1">
              <a:defRPr/>
            </a:pPr>
            <a:r>
              <a:rPr lang="fr-CA" sz="2800" b="1" i="1" dirty="0" smtClean="0"/>
              <a:t>Votre ‘</a:t>
            </a:r>
            <a:r>
              <a:rPr lang="fr-CA" sz="2800" b="1" i="1" dirty="0" err="1" smtClean="0"/>
              <a:t>malactivité</a:t>
            </a:r>
            <a:r>
              <a:rPr lang="fr-CA" sz="2800" b="1" i="1" dirty="0" smtClean="0"/>
              <a:t>’?</a:t>
            </a:r>
          </a:p>
          <a:p>
            <a:pPr eaLnBrk="1" hangingPunct="1">
              <a:defRPr/>
            </a:pPr>
            <a:endParaRPr lang="fr-CA" sz="2800" b="1" i="1" dirty="0"/>
          </a:p>
          <a:p>
            <a:pPr eaLnBrk="1" hangingPunct="1">
              <a:defRPr/>
            </a:pPr>
            <a:r>
              <a:rPr lang="fr-CA" sz="2800" b="1" i="1" dirty="0" smtClean="0"/>
              <a:t>Les gens résilients gèrent leur temps et leurs activités comme nous, nous gérons notre alimentation.</a:t>
            </a:r>
          </a:p>
        </p:txBody>
      </p:sp>
    </p:spTree>
    <p:extLst>
      <p:ext uri="{BB962C8B-B14F-4D97-AF65-F5344CB8AC3E}">
        <p14:creationId xmlns:p14="http://schemas.microsoft.com/office/powerpoint/2010/main" val="143787353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80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80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80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558311476"/>
              </p:ext>
            </p:extLst>
          </p:nvPr>
        </p:nvGraphicFramePr>
        <p:xfrm>
          <a:off x="0" y="1155888"/>
          <a:ext cx="9144000" cy="570211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60569" y="635792"/>
            <a:ext cx="8010441" cy="1077218"/>
          </a:xfrm>
          <a:prstGeom prst="rect">
            <a:avLst/>
          </a:prstGeom>
          <a:noFill/>
        </p:spPr>
        <p:txBody>
          <a:bodyPr wrap="square" rtlCol="0">
            <a:spAutoFit/>
          </a:bodyPr>
          <a:lstStyle/>
          <a:p>
            <a:r>
              <a:rPr lang="en-US" sz="3200" dirty="0" err="1">
                <a:solidFill>
                  <a:srgbClr val="EAEAEA"/>
                </a:solidFill>
                <a:latin typeface="Tahoma"/>
                <a:ea typeface="ＭＳ Ｐゴシック"/>
              </a:rPr>
              <a:t>L’étonnant</a:t>
            </a:r>
            <a:r>
              <a:rPr lang="en-US" sz="3200" dirty="0">
                <a:solidFill>
                  <a:srgbClr val="EAEAEA"/>
                </a:solidFill>
                <a:latin typeface="Tahoma"/>
                <a:ea typeface="ＭＳ Ｐゴシック"/>
              </a:rPr>
              <a:t> </a:t>
            </a:r>
            <a:r>
              <a:rPr lang="en-US" sz="3200" dirty="0" err="1">
                <a:solidFill>
                  <a:srgbClr val="EAEAEA"/>
                </a:solidFill>
                <a:latin typeface="Tahoma"/>
                <a:ea typeface="ＭＳ Ｐゴシック"/>
              </a:rPr>
              <a:t>pouvoir</a:t>
            </a:r>
            <a:r>
              <a:rPr lang="en-US" sz="3200" dirty="0">
                <a:solidFill>
                  <a:srgbClr val="EAEAEA"/>
                </a:solidFill>
                <a:latin typeface="Tahoma"/>
                <a:ea typeface="ＭＳ Ｐゴシック"/>
              </a:rPr>
              <a:t> </a:t>
            </a:r>
            <a:r>
              <a:rPr lang="en-US" sz="3200" dirty="0" err="1">
                <a:solidFill>
                  <a:srgbClr val="EAEAEA"/>
                </a:solidFill>
                <a:latin typeface="Tahoma"/>
                <a:ea typeface="ＭＳ Ｐゴシック"/>
              </a:rPr>
              <a:t>que</a:t>
            </a:r>
            <a:r>
              <a:rPr lang="en-US" sz="3200" dirty="0">
                <a:solidFill>
                  <a:srgbClr val="EAEAEA"/>
                </a:solidFill>
                <a:latin typeface="Tahoma"/>
                <a:ea typeface="ＭＳ Ｐゴシック"/>
              </a:rPr>
              <a:t> nous </a:t>
            </a:r>
            <a:r>
              <a:rPr lang="en-US" sz="3200" dirty="0" err="1">
                <a:solidFill>
                  <a:srgbClr val="EAEAEA"/>
                </a:solidFill>
                <a:latin typeface="Tahoma"/>
                <a:ea typeface="ＭＳ Ｐゴシック"/>
              </a:rPr>
              <a:t>avons</a:t>
            </a:r>
            <a:r>
              <a:rPr lang="en-US" sz="3200" dirty="0">
                <a:solidFill>
                  <a:srgbClr val="EAEAEA"/>
                </a:solidFill>
                <a:latin typeface="Tahoma"/>
                <a:ea typeface="ＭＳ Ｐゴシック"/>
              </a:rPr>
              <a:t> </a:t>
            </a:r>
            <a:r>
              <a:rPr lang="en-US" sz="3200" dirty="0" err="1">
                <a:solidFill>
                  <a:srgbClr val="EAEAEA"/>
                </a:solidFill>
                <a:latin typeface="Tahoma"/>
                <a:ea typeface="ＭＳ Ｐゴシック"/>
              </a:rPr>
              <a:t>sur</a:t>
            </a:r>
            <a:r>
              <a:rPr lang="en-US" sz="3200" dirty="0">
                <a:solidFill>
                  <a:srgbClr val="EAEAEA"/>
                </a:solidFill>
                <a:latin typeface="Tahoma"/>
                <a:ea typeface="ＭＳ Ｐゴシック"/>
              </a:rPr>
              <a:t> </a:t>
            </a:r>
            <a:r>
              <a:rPr lang="en-US" sz="3200" dirty="0" err="1">
                <a:solidFill>
                  <a:srgbClr val="EAEAEA"/>
                </a:solidFill>
                <a:latin typeface="Tahoma"/>
                <a:ea typeface="ＭＳ Ｐゴシック"/>
              </a:rPr>
              <a:t>notre</a:t>
            </a:r>
            <a:r>
              <a:rPr lang="en-US" sz="3200" dirty="0">
                <a:solidFill>
                  <a:srgbClr val="EAEAEA"/>
                </a:solidFill>
                <a:latin typeface="Tahoma"/>
                <a:ea typeface="ＭＳ Ｐゴシック"/>
              </a:rPr>
              <a:t> </a:t>
            </a:r>
            <a:r>
              <a:rPr lang="en-US" sz="3200" dirty="0" err="1">
                <a:solidFill>
                  <a:srgbClr val="EAEAEA"/>
                </a:solidFill>
                <a:latin typeface="Tahoma"/>
                <a:ea typeface="ＭＳ Ｐゴシック"/>
              </a:rPr>
              <a:t>résilience</a:t>
            </a:r>
            <a:endParaRPr lang="en-US" sz="3200" dirty="0">
              <a:solidFill>
                <a:srgbClr val="EAEAEA"/>
              </a:solidFill>
              <a:latin typeface="Tahoma"/>
              <a:ea typeface="ＭＳ Ｐゴシック"/>
            </a:endParaRPr>
          </a:p>
        </p:txBody>
      </p:sp>
      <p:sp>
        <p:nvSpPr>
          <p:cNvPr id="5" name="TextBox 4"/>
          <p:cNvSpPr txBox="1"/>
          <p:nvPr/>
        </p:nvSpPr>
        <p:spPr>
          <a:xfrm>
            <a:off x="5675940" y="6315281"/>
            <a:ext cx="2965137" cy="369332"/>
          </a:xfrm>
          <a:prstGeom prst="rect">
            <a:avLst/>
          </a:prstGeom>
          <a:noFill/>
        </p:spPr>
        <p:txBody>
          <a:bodyPr wrap="none" rtlCol="0">
            <a:spAutoFit/>
          </a:bodyPr>
          <a:lstStyle/>
          <a:p>
            <a:r>
              <a:rPr lang="en-US" dirty="0" err="1">
                <a:solidFill>
                  <a:srgbClr val="FFFFFF"/>
                </a:solidFill>
                <a:latin typeface="Tahoma"/>
                <a:ea typeface="ＭＳ Ｐゴシック"/>
              </a:rPr>
              <a:t>Adapté</a:t>
            </a:r>
            <a:r>
              <a:rPr lang="en-US" dirty="0">
                <a:solidFill>
                  <a:srgbClr val="FFFFFF"/>
                </a:solidFill>
                <a:latin typeface="Tahoma"/>
                <a:ea typeface="ＭＳ Ｐゴシック"/>
              </a:rPr>
              <a:t> de </a:t>
            </a:r>
            <a:r>
              <a:rPr lang="en-US" dirty="0" err="1">
                <a:solidFill>
                  <a:srgbClr val="FFFFFF"/>
                </a:solidFill>
                <a:latin typeface="Tahoma"/>
                <a:ea typeface="ＭＳ Ｐゴシック"/>
              </a:rPr>
              <a:t>Lyubomirsky</a:t>
            </a:r>
            <a:r>
              <a:rPr lang="en-US" dirty="0">
                <a:solidFill>
                  <a:srgbClr val="FFFFFF"/>
                </a:solidFill>
                <a:latin typeface="Tahoma"/>
                <a:ea typeface="ＭＳ Ｐゴシック"/>
              </a:rPr>
              <a:t>, 2013 </a:t>
            </a:r>
          </a:p>
        </p:txBody>
      </p:sp>
    </p:spTree>
    <p:extLst>
      <p:ext uri="{BB962C8B-B14F-4D97-AF65-F5344CB8AC3E}">
        <p14:creationId xmlns:p14="http://schemas.microsoft.com/office/powerpoint/2010/main" val="384647592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233" y="850549"/>
            <a:ext cx="8077200" cy="1431925"/>
          </a:xfrm>
        </p:spPr>
        <p:txBody>
          <a:bodyPr/>
          <a:lstStyle/>
          <a:p>
            <a:r>
              <a:rPr lang="en-US" sz="3600" dirty="0" err="1" smtClean="0"/>
              <a:t>Quels</a:t>
            </a:r>
            <a:r>
              <a:rPr lang="en-US" sz="3600" dirty="0" smtClean="0"/>
              <a:t> </a:t>
            </a:r>
            <a:r>
              <a:rPr lang="en-US" sz="3600" dirty="0" err="1" smtClean="0"/>
              <a:t>sont</a:t>
            </a:r>
            <a:r>
              <a:rPr lang="en-US" sz="3600" dirty="0" smtClean="0"/>
              <a:t> les impacts de </a:t>
            </a:r>
            <a:r>
              <a:rPr lang="en-US" sz="3600" dirty="0" err="1" smtClean="0"/>
              <a:t>ces</a:t>
            </a:r>
            <a:r>
              <a:rPr lang="en-US" sz="3600" dirty="0" smtClean="0"/>
              <a:t> </a:t>
            </a:r>
            <a:r>
              <a:rPr lang="en-US" sz="3600" dirty="0" err="1" smtClean="0"/>
              <a:t>activités</a:t>
            </a:r>
            <a:r>
              <a:rPr lang="en-US" sz="3600" dirty="0" smtClean="0"/>
              <a:t> </a:t>
            </a:r>
            <a:r>
              <a:rPr lang="en-US" sz="3600" dirty="0" err="1" smtClean="0"/>
              <a:t>intentionnelles</a:t>
            </a:r>
            <a:r>
              <a:rPr lang="en-US" sz="3600" dirty="0" smtClean="0"/>
              <a:t>?</a:t>
            </a:r>
            <a:endParaRPr lang="en-US" sz="3600" dirty="0"/>
          </a:p>
        </p:txBody>
      </p:sp>
      <p:sp>
        <p:nvSpPr>
          <p:cNvPr id="3" name="Content Placeholder 2"/>
          <p:cNvSpPr>
            <a:spLocks noGrp="1"/>
          </p:cNvSpPr>
          <p:nvPr>
            <p:ph idx="1"/>
          </p:nvPr>
        </p:nvSpPr>
        <p:spPr>
          <a:xfrm>
            <a:off x="530233" y="2563488"/>
            <a:ext cx="7614744" cy="3795226"/>
          </a:xfrm>
        </p:spPr>
        <p:txBody>
          <a:bodyPr/>
          <a:lstStyle/>
          <a:p>
            <a:pPr marL="0" indent="0">
              <a:buNone/>
            </a:pPr>
            <a:r>
              <a:rPr lang="en-US" dirty="0" smtClean="0"/>
              <a:t>Fredrickson</a:t>
            </a:r>
            <a:r>
              <a:rPr lang="en-US" dirty="0"/>
              <a:t>, B. L., </a:t>
            </a:r>
            <a:r>
              <a:rPr lang="en-US" dirty="0" err="1"/>
              <a:t>Grewen</a:t>
            </a:r>
            <a:r>
              <a:rPr lang="en-US" dirty="0"/>
              <a:t>, K. M., Coffey, K. A., </a:t>
            </a:r>
            <a:r>
              <a:rPr lang="en-US" dirty="0" err="1"/>
              <a:t>Algoe</a:t>
            </a:r>
            <a:r>
              <a:rPr lang="en-US" dirty="0"/>
              <a:t>, S. B., </a:t>
            </a:r>
            <a:r>
              <a:rPr lang="en-US" dirty="0" err="1"/>
              <a:t>Firestine</a:t>
            </a:r>
            <a:r>
              <a:rPr lang="en-US" dirty="0"/>
              <a:t>, A. M., </a:t>
            </a:r>
            <a:r>
              <a:rPr lang="en-US" dirty="0" err="1"/>
              <a:t>Arevalo</a:t>
            </a:r>
            <a:r>
              <a:rPr lang="en-US" dirty="0"/>
              <a:t>, J. M. G., Ma, J., &amp; Cole, S. W. (2013). A functional genomic perspective on human well-being. </a:t>
            </a:r>
            <a:r>
              <a:rPr lang="en-US" i="1" dirty="0"/>
              <a:t>Proceedings of the National Academy of Sciences, 110,</a:t>
            </a:r>
            <a:r>
              <a:rPr lang="en-US" dirty="0"/>
              <a:t> 13684-13689.</a:t>
            </a:r>
          </a:p>
        </p:txBody>
      </p:sp>
      <p:sp>
        <p:nvSpPr>
          <p:cNvPr id="4" name="Slide Number Placeholder 3"/>
          <p:cNvSpPr>
            <a:spLocks noGrp="1"/>
          </p:cNvSpPr>
          <p:nvPr>
            <p:ph type="sldNum" sz="quarter" idx="12"/>
          </p:nvPr>
        </p:nvSpPr>
        <p:spPr/>
        <p:txBody>
          <a:bodyPr/>
          <a:lstStyle/>
          <a:p>
            <a:pPr>
              <a:defRPr/>
            </a:pPr>
            <a:fld id="{D60C923D-FEF7-EB49-A01D-466822DB00F8}" type="slidenum">
              <a:rPr lang="en-US" smtClean="0">
                <a:solidFill>
                  <a:srgbClr val="000000"/>
                </a:solidFill>
                <a:latin typeface="Tahoma"/>
                <a:ea typeface="ＭＳ Ｐゴシック"/>
              </a:rPr>
              <a:pPr>
                <a:defRPr/>
              </a:pPr>
              <a:t>29</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344965373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7666"/>
            <a:ext cx="7315200" cy="1154097"/>
          </a:xfrm>
        </p:spPr>
        <p:txBody>
          <a:bodyPr/>
          <a:lstStyle/>
          <a:p>
            <a:r>
              <a:rPr lang="en-US" dirty="0" err="1"/>
              <a:t>Q</a:t>
            </a:r>
            <a:r>
              <a:rPr lang="en-US" dirty="0" err="1" smtClean="0"/>
              <a:t>uelques</a:t>
            </a:r>
            <a:r>
              <a:rPr lang="en-US" dirty="0" smtClean="0"/>
              <a:t> </a:t>
            </a:r>
            <a:r>
              <a:rPr lang="en-US" dirty="0" err="1" smtClean="0"/>
              <a:t>extraits</a:t>
            </a:r>
            <a:r>
              <a:rPr lang="en-US" dirty="0" smtClean="0"/>
              <a:t>…</a:t>
            </a:r>
            <a:endParaRPr lang="en-US" dirty="0"/>
          </a:p>
        </p:txBody>
      </p:sp>
      <p:sp>
        <p:nvSpPr>
          <p:cNvPr id="3" name="Content Placeholder 2"/>
          <p:cNvSpPr>
            <a:spLocks noGrp="1"/>
          </p:cNvSpPr>
          <p:nvPr>
            <p:ph idx="1"/>
          </p:nvPr>
        </p:nvSpPr>
        <p:spPr>
          <a:xfrm>
            <a:off x="457200" y="2698812"/>
            <a:ext cx="8229600" cy="3841728"/>
          </a:xfrm>
        </p:spPr>
        <p:txBody>
          <a:bodyPr/>
          <a:lstStyle/>
          <a:p>
            <a:pPr marL="0" indent="0">
              <a:buNone/>
            </a:pPr>
            <a:r>
              <a:rPr lang="en-US" dirty="0"/>
              <a:t>"Philosophers have long distinguished two basic forms of well-being: a </a:t>
            </a:r>
            <a:r>
              <a:rPr lang="en-US" dirty="0">
                <a:solidFill>
                  <a:srgbClr val="FFFF00"/>
                </a:solidFill>
              </a:rPr>
              <a:t>'hedonic' </a:t>
            </a:r>
            <a:r>
              <a:rPr lang="en-US" dirty="0"/>
              <a:t>form representing an individual's pleasurable experiences, and a deeper </a:t>
            </a:r>
            <a:r>
              <a:rPr lang="en-US" dirty="0">
                <a:solidFill>
                  <a:srgbClr val="FFFF00"/>
                </a:solidFill>
              </a:rPr>
              <a:t>'</a:t>
            </a:r>
            <a:r>
              <a:rPr lang="en-US" dirty="0" err="1">
                <a:solidFill>
                  <a:srgbClr val="FFFF00"/>
                </a:solidFill>
              </a:rPr>
              <a:t>eudaimonic</a:t>
            </a:r>
            <a:r>
              <a:rPr lang="en-US" dirty="0">
                <a:solidFill>
                  <a:srgbClr val="FFFF00"/>
                </a:solidFill>
              </a:rPr>
              <a:t>,</a:t>
            </a:r>
            <a:r>
              <a:rPr lang="en-US" dirty="0"/>
              <a:t>' form that results from striving toward meaning and a noble purpose beyond simple self-</a:t>
            </a:r>
            <a:r>
              <a:rPr lang="en-US" dirty="0" smtClean="0"/>
              <a:t>gratification. It's </a:t>
            </a:r>
            <a:r>
              <a:rPr lang="en-US" dirty="0"/>
              <a:t>the difference, </a:t>
            </a:r>
            <a:r>
              <a:rPr lang="en-US" dirty="0" smtClean="0"/>
              <a:t>between </a:t>
            </a:r>
            <a:r>
              <a:rPr lang="en-US" dirty="0"/>
              <a:t>enjoying a good meal and feeling connected to a larger community through a service </a:t>
            </a:r>
            <a:r>
              <a:rPr lang="en-US" dirty="0" smtClean="0"/>
              <a:t>project.’</a:t>
            </a:r>
            <a:endParaRPr lang="fr-CA" dirty="0"/>
          </a:p>
        </p:txBody>
      </p:sp>
      <p:sp>
        <p:nvSpPr>
          <p:cNvPr id="4" name="Slide Number Placeholder 3"/>
          <p:cNvSpPr>
            <a:spLocks noGrp="1"/>
          </p:cNvSpPr>
          <p:nvPr>
            <p:ph type="sldNum" sz="quarter" idx="12"/>
          </p:nvPr>
        </p:nvSpPr>
        <p:spPr/>
        <p:txBody>
          <a:bodyPr/>
          <a:lstStyle/>
          <a:p>
            <a:pPr>
              <a:defRPr/>
            </a:pPr>
            <a:fld id="{D60C923D-FEF7-EB49-A01D-466822DB00F8}" type="slidenum">
              <a:rPr lang="en-US" smtClean="0">
                <a:solidFill>
                  <a:srgbClr val="000000"/>
                </a:solidFill>
                <a:latin typeface="Tahoma"/>
                <a:ea typeface="ＭＳ Ｐゴシック"/>
              </a:rPr>
              <a:pPr>
                <a:defRPr/>
              </a:pPr>
              <a:t>30</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241186415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097502"/>
            <a:ext cx="7315200" cy="1154097"/>
          </a:xfrm>
        </p:spPr>
        <p:txBody>
          <a:bodyPr/>
          <a:lstStyle/>
          <a:p>
            <a:r>
              <a:rPr lang="en-US" dirty="0" err="1" smtClean="0"/>
              <a:t>Trois</a:t>
            </a:r>
            <a:r>
              <a:rPr lang="en-US" dirty="0" smtClean="0"/>
              <a:t> </a:t>
            </a:r>
            <a:r>
              <a:rPr lang="en-US" dirty="0" err="1" smtClean="0"/>
              <a:t>mesures</a:t>
            </a:r>
            <a:endParaRPr lang="en-US" dirty="0"/>
          </a:p>
        </p:txBody>
      </p:sp>
      <p:sp>
        <p:nvSpPr>
          <p:cNvPr id="3" name="Content Placeholder 2"/>
          <p:cNvSpPr>
            <a:spLocks noGrp="1"/>
          </p:cNvSpPr>
          <p:nvPr>
            <p:ph idx="1"/>
          </p:nvPr>
        </p:nvSpPr>
        <p:spPr/>
        <p:txBody>
          <a:bodyPr>
            <a:normAutofit/>
          </a:bodyPr>
          <a:lstStyle/>
          <a:p>
            <a:r>
              <a:rPr lang="en-US" sz="2800" b="1" i="1" dirty="0" err="1" smtClean="0"/>
              <a:t>bien-être</a:t>
            </a:r>
            <a:r>
              <a:rPr lang="en-US" sz="2800" b="1" i="1" dirty="0" smtClean="0"/>
              <a:t> </a:t>
            </a:r>
            <a:r>
              <a:rPr lang="en-US" sz="2800" b="1" i="1" dirty="0" err="1" smtClean="0"/>
              <a:t>psychologique</a:t>
            </a:r>
            <a:endParaRPr lang="en-US" sz="2800" b="1" i="1" dirty="0" smtClean="0"/>
          </a:p>
          <a:p>
            <a:r>
              <a:rPr lang="en-US" sz="2800" b="1" i="1" dirty="0" err="1" smtClean="0"/>
              <a:t>réponse</a:t>
            </a:r>
            <a:r>
              <a:rPr lang="en-US" sz="2800" b="1" i="1" dirty="0" smtClean="0"/>
              <a:t> </a:t>
            </a:r>
            <a:r>
              <a:rPr lang="en-US" sz="2800" b="1" i="1" dirty="0" err="1" smtClean="0"/>
              <a:t>inflammatoire</a:t>
            </a:r>
            <a:endParaRPr lang="en-US" sz="2800" b="1" i="1" dirty="0" smtClean="0"/>
          </a:p>
          <a:p>
            <a:r>
              <a:rPr lang="en-US" sz="2800" b="1" i="1" dirty="0" err="1" smtClean="0"/>
              <a:t>réponse</a:t>
            </a:r>
            <a:r>
              <a:rPr lang="en-US" sz="2800" b="1" i="1" dirty="0" smtClean="0"/>
              <a:t> </a:t>
            </a:r>
            <a:r>
              <a:rPr lang="en-US" sz="2800" b="1" i="1" dirty="0" err="1" smtClean="0"/>
              <a:t>immunitaire</a:t>
            </a:r>
            <a:endParaRPr lang="en-US" sz="2800" b="1" i="1" dirty="0"/>
          </a:p>
        </p:txBody>
      </p:sp>
    </p:spTree>
    <p:extLst>
      <p:ext uri="{BB962C8B-B14F-4D97-AF65-F5344CB8AC3E}">
        <p14:creationId xmlns:p14="http://schemas.microsoft.com/office/powerpoint/2010/main" val="29958955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26507" y="1687320"/>
            <a:ext cx="7260293" cy="3513801"/>
          </a:xfrm>
        </p:spPr>
        <p:txBody>
          <a:bodyPr/>
          <a:lstStyle/>
          <a:p>
            <a:pPr marL="0" indent="0">
              <a:buNone/>
            </a:pPr>
            <a:r>
              <a:rPr lang="en-US" sz="3600" b="1" i="1" dirty="0">
                <a:solidFill>
                  <a:srgbClr val="FFFF00"/>
                </a:solidFill>
              </a:rPr>
              <a:t>"At the cellular level, our bodies appear to respond better to a different kind of well-being, one based on a sense of connectedness and purpose."</a:t>
            </a:r>
            <a:endParaRPr lang="fr-CA" sz="3600" b="1" i="1" dirty="0">
              <a:solidFill>
                <a:srgbClr val="FFFF00"/>
              </a:solidFill>
            </a:endParaRP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D60C923D-FEF7-EB49-A01D-466822DB00F8}" type="slidenum">
              <a:rPr lang="en-US" smtClean="0">
                <a:solidFill>
                  <a:srgbClr val="000000"/>
                </a:solidFill>
                <a:latin typeface="Tahoma"/>
                <a:ea typeface="ＭＳ Ｐゴシック"/>
              </a:rPr>
              <a:pPr>
                <a:defRPr/>
              </a:pPr>
              <a:t>32</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2619663198"/>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1066800" y="1931957"/>
            <a:ext cx="7086600" cy="1872701"/>
          </a:xfrm>
        </p:spPr>
        <p:txBody>
          <a:bodyPr>
            <a:normAutofit fontScale="90000"/>
          </a:bodyPr>
          <a:lstStyle/>
          <a:p>
            <a:pPr eaLnBrk="1" hangingPunct="1">
              <a:defRPr/>
            </a:pPr>
            <a:r>
              <a:rPr lang="fr-CA" sz="4000" b="1" dirty="0" smtClean="0">
                <a:cs typeface="+mj-cs"/>
              </a:rPr>
              <a:t>Comment savoir si nos choix sont propices </a:t>
            </a:r>
            <a:r>
              <a:rPr lang="fr-CA" sz="4000" dirty="0" smtClean="0"/>
              <a:t>à la résilience</a:t>
            </a:r>
            <a:r>
              <a:rPr lang="fr-CA" sz="4000" b="1" dirty="0" smtClean="0">
                <a:cs typeface="+mj-cs"/>
              </a:rPr>
              <a:t>?</a:t>
            </a:r>
            <a:endParaRPr lang="en-US" sz="4000" b="1" dirty="0" smtClean="0">
              <a:cs typeface="+mj-cs"/>
            </a:endParaRPr>
          </a:p>
        </p:txBody>
      </p:sp>
      <p:sp>
        <p:nvSpPr>
          <p:cNvPr id="2" name="Subtitle 1"/>
          <p:cNvSpPr>
            <a:spLocks noGrp="1"/>
          </p:cNvSpPr>
          <p:nvPr>
            <p:ph type="subTitle" idx="1"/>
          </p:nvPr>
        </p:nvSpPr>
        <p:spPr>
          <a:xfrm>
            <a:off x="1066799" y="4382679"/>
            <a:ext cx="6784967" cy="1788849"/>
          </a:xfrm>
        </p:spPr>
        <p:txBody>
          <a:bodyPr/>
          <a:lstStyle/>
          <a:p>
            <a:r>
              <a:rPr lang="en-US" b="1" i="1" dirty="0" smtClean="0"/>
              <a:t>En </a:t>
            </a:r>
            <a:r>
              <a:rPr lang="en-US" b="1" i="1" dirty="0" err="1" smtClean="0"/>
              <a:t>équipe</a:t>
            </a:r>
            <a:r>
              <a:rPr lang="en-US" b="1" i="1" dirty="0" smtClean="0"/>
              <a:t>: </a:t>
            </a:r>
            <a:r>
              <a:rPr lang="en-US" b="1" i="1" dirty="0" err="1"/>
              <a:t>q</a:t>
            </a:r>
            <a:r>
              <a:rPr lang="en-US" b="1" i="1" dirty="0" err="1" smtClean="0"/>
              <a:t>uels</a:t>
            </a:r>
            <a:r>
              <a:rPr lang="en-US" b="1" i="1" dirty="0" smtClean="0"/>
              <a:t> </a:t>
            </a:r>
            <a:r>
              <a:rPr lang="en-US" b="1" i="1" dirty="0" err="1" smtClean="0"/>
              <a:t>sont</a:t>
            </a:r>
            <a:r>
              <a:rPr lang="en-US" b="1" i="1" dirty="0" smtClean="0"/>
              <a:t> les </a:t>
            </a:r>
            <a:r>
              <a:rPr lang="en-US" b="1" i="1" dirty="0" err="1" smtClean="0"/>
              <a:t>signes</a:t>
            </a:r>
            <a:r>
              <a:rPr lang="en-US" b="1" i="1" dirty="0" smtClean="0"/>
              <a:t> qui </a:t>
            </a:r>
            <a:r>
              <a:rPr lang="en-US" b="1" i="1" dirty="0" err="1" smtClean="0"/>
              <a:t>vous</a:t>
            </a:r>
            <a:r>
              <a:rPr lang="en-US" b="1" i="1" dirty="0" smtClean="0"/>
              <a:t> </a:t>
            </a:r>
            <a:r>
              <a:rPr lang="en-US" b="1" i="1" dirty="0" err="1" smtClean="0"/>
              <a:t>disent</a:t>
            </a:r>
            <a:r>
              <a:rPr lang="en-US" b="1" i="1" dirty="0" smtClean="0"/>
              <a:t> </a:t>
            </a:r>
            <a:r>
              <a:rPr lang="en-US" b="1" i="1" dirty="0" err="1" smtClean="0"/>
              <a:t>que</a:t>
            </a:r>
            <a:r>
              <a:rPr lang="en-US" b="1" i="1" dirty="0" smtClean="0"/>
              <a:t> </a:t>
            </a:r>
            <a:r>
              <a:rPr lang="en-US" b="1" i="1" dirty="0" err="1" smtClean="0"/>
              <a:t>vous</a:t>
            </a:r>
            <a:r>
              <a:rPr lang="en-US" b="1" i="1" dirty="0" smtClean="0"/>
              <a:t> </a:t>
            </a:r>
            <a:r>
              <a:rPr lang="en-US" b="1" i="1" dirty="0" err="1" smtClean="0"/>
              <a:t>adoptez</a:t>
            </a:r>
            <a:r>
              <a:rPr lang="en-US" b="1" i="1" dirty="0" smtClean="0"/>
              <a:t> </a:t>
            </a:r>
            <a:r>
              <a:rPr lang="en-US" b="1" i="1" dirty="0" err="1" smtClean="0"/>
              <a:t>une</a:t>
            </a:r>
            <a:r>
              <a:rPr lang="en-US" b="1" i="1" dirty="0" smtClean="0"/>
              <a:t> </a:t>
            </a:r>
            <a:r>
              <a:rPr lang="en-US" b="1" i="1" dirty="0" err="1" smtClean="0"/>
              <a:t>activité</a:t>
            </a:r>
            <a:r>
              <a:rPr lang="en-US" b="1" i="1" dirty="0" smtClean="0"/>
              <a:t> </a:t>
            </a:r>
            <a:r>
              <a:rPr lang="en-US" b="1" i="1" dirty="0" err="1" smtClean="0"/>
              <a:t>saine</a:t>
            </a:r>
            <a:r>
              <a:rPr lang="en-US" b="1" i="1" dirty="0" smtClean="0"/>
              <a:t>?</a:t>
            </a:r>
            <a:endParaRPr lang="en-US" b="1" i="1" dirty="0"/>
          </a:p>
        </p:txBody>
      </p:sp>
    </p:spTree>
    <p:extLst>
      <p:ext uri="{BB962C8B-B14F-4D97-AF65-F5344CB8AC3E}">
        <p14:creationId xmlns:p14="http://schemas.microsoft.com/office/powerpoint/2010/main" val="40739300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1066800" y="304800"/>
            <a:ext cx="8077200" cy="1431925"/>
          </a:xfrm>
        </p:spPr>
        <p:txBody>
          <a:bodyPr/>
          <a:lstStyle/>
          <a:p>
            <a:pPr eaLnBrk="1" hangingPunct="1">
              <a:defRPr/>
            </a:pPr>
            <a:r>
              <a:rPr lang="fr-CA" dirty="0" smtClean="0">
                <a:cs typeface="+mj-cs"/>
              </a:rPr>
              <a:t>Le corps comme baromètre</a:t>
            </a:r>
            <a:endParaRPr lang="en-US" dirty="0" smtClean="0">
              <a:cs typeface="+mj-cs"/>
            </a:endParaRPr>
          </a:p>
        </p:txBody>
      </p:sp>
      <p:sp>
        <p:nvSpPr>
          <p:cNvPr id="89091" name="Rectangle 3"/>
          <p:cNvSpPr>
            <a:spLocks noGrp="1" noChangeArrowheads="1"/>
          </p:cNvSpPr>
          <p:nvPr>
            <p:ph idx="1"/>
          </p:nvPr>
        </p:nvSpPr>
        <p:spPr>
          <a:xfrm>
            <a:off x="1533964" y="1995953"/>
            <a:ext cx="7019485" cy="4453783"/>
          </a:xfrm>
        </p:spPr>
        <p:txBody>
          <a:bodyPr>
            <a:normAutofit/>
          </a:bodyPr>
          <a:lstStyle/>
          <a:p>
            <a:pPr eaLnBrk="1" hangingPunct="1">
              <a:lnSpc>
                <a:spcPct val="90000"/>
              </a:lnSpc>
              <a:spcBef>
                <a:spcPct val="0"/>
              </a:spcBef>
              <a:spcAft>
                <a:spcPct val="115000"/>
              </a:spcAft>
              <a:defRPr/>
            </a:pPr>
            <a:r>
              <a:rPr lang="fr-CA" sz="2400" b="1" dirty="0" smtClean="0">
                <a:cs typeface="+mn-cs"/>
              </a:rPr>
              <a:t>Vitalité</a:t>
            </a:r>
          </a:p>
          <a:p>
            <a:pPr eaLnBrk="1" hangingPunct="1">
              <a:lnSpc>
                <a:spcPct val="90000"/>
              </a:lnSpc>
              <a:spcBef>
                <a:spcPct val="0"/>
              </a:spcBef>
              <a:spcAft>
                <a:spcPct val="115000"/>
              </a:spcAft>
              <a:defRPr/>
            </a:pPr>
            <a:r>
              <a:rPr lang="fr-CA" sz="2400" b="1" dirty="0" smtClean="0">
                <a:cs typeface="+mn-cs"/>
              </a:rPr>
              <a:t>Fluidité des gestes</a:t>
            </a:r>
          </a:p>
          <a:p>
            <a:pPr eaLnBrk="1" hangingPunct="1">
              <a:lnSpc>
                <a:spcPct val="90000"/>
              </a:lnSpc>
              <a:spcBef>
                <a:spcPct val="0"/>
              </a:spcBef>
              <a:spcAft>
                <a:spcPct val="115000"/>
              </a:spcAft>
              <a:defRPr/>
            </a:pPr>
            <a:r>
              <a:rPr lang="fr-CA" sz="2400" b="1" dirty="0" smtClean="0">
                <a:cs typeface="+mn-cs"/>
              </a:rPr>
              <a:t>Vivacité d’esprit</a:t>
            </a:r>
          </a:p>
          <a:p>
            <a:pPr eaLnBrk="1" hangingPunct="1">
              <a:lnSpc>
                <a:spcPct val="90000"/>
              </a:lnSpc>
              <a:spcBef>
                <a:spcPct val="0"/>
              </a:spcBef>
              <a:spcAft>
                <a:spcPct val="115000"/>
              </a:spcAft>
              <a:defRPr/>
            </a:pPr>
            <a:r>
              <a:rPr lang="fr-CA" sz="2400" b="1" dirty="0" smtClean="0">
                <a:cs typeface="+mn-cs"/>
              </a:rPr>
              <a:t>Respiration</a:t>
            </a:r>
          </a:p>
          <a:p>
            <a:pPr eaLnBrk="1" hangingPunct="1">
              <a:lnSpc>
                <a:spcPct val="90000"/>
              </a:lnSpc>
              <a:spcBef>
                <a:spcPct val="0"/>
              </a:spcBef>
              <a:spcAft>
                <a:spcPct val="115000"/>
              </a:spcAft>
              <a:defRPr/>
            </a:pPr>
            <a:r>
              <a:rPr lang="fr-CA" sz="2400" b="1" dirty="0" smtClean="0">
                <a:cs typeface="+mn-cs"/>
              </a:rPr>
              <a:t>Timbre de voix</a:t>
            </a:r>
            <a:endParaRPr lang="en-US" sz="2400" b="1" dirty="0" smtClean="0">
              <a:cs typeface="+mn-cs"/>
            </a:endParaRPr>
          </a:p>
        </p:txBody>
      </p:sp>
    </p:spTree>
    <p:extLst>
      <p:ext uri="{BB962C8B-B14F-4D97-AF65-F5344CB8AC3E}">
        <p14:creationId xmlns:p14="http://schemas.microsoft.com/office/powerpoint/2010/main" val="22898451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90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90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90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909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90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0" grpId="0"/>
      <p:bldP spid="890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Que</a:t>
            </a:r>
            <a:r>
              <a:rPr lang="en-US" dirty="0" smtClean="0"/>
              <a:t> </a:t>
            </a:r>
            <a:r>
              <a:rPr lang="en-US" dirty="0" err="1" smtClean="0"/>
              <a:t>conclure</a:t>
            </a:r>
            <a:r>
              <a:rPr lang="en-US" dirty="0" smtClean="0"/>
              <a:t>?</a:t>
            </a:r>
            <a:endParaRPr lang="en-US" dirty="0"/>
          </a:p>
        </p:txBody>
      </p:sp>
      <p:sp>
        <p:nvSpPr>
          <p:cNvPr id="3" name="Content Placeholder 2"/>
          <p:cNvSpPr>
            <a:spLocks noGrp="1"/>
          </p:cNvSpPr>
          <p:nvPr>
            <p:ph idx="1"/>
          </p:nvPr>
        </p:nvSpPr>
        <p:spPr/>
        <p:txBody>
          <a:bodyPr>
            <a:normAutofit/>
          </a:bodyPr>
          <a:lstStyle/>
          <a:p>
            <a:r>
              <a:rPr lang="en-US" sz="2800" i="1" dirty="0" smtClean="0"/>
              <a:t>Nous </a:t>
            </a:r>
            <a:r>
              <a:rPr lang="en-US" sz="2800" i="1" dirty="0" err="1" smtClean="0"/>
              <a:t>avons</a:t>
            </a:r>
            <a:r>
              <a:rPr lang="en-US" sz="2800" i="1" dirty="0" smtClean="0"/>
              <a:t> </a:t>
            </a:r>
            <a:r>
              <a:rPr lang="en-US" sz="2800" i="1" dirty="0" err="1" smtClean="0"/>
              <a:t>surtout</a:t>
            </a:r>
            <a:r>
              <a:rPr lang="en-US" sz="2800" i="1" dirty="0" smtClean="0"/>
              <a:t> </a:t>
            </a:r>
            <a:r>
              <a:rPr lang="en-US" sz="2800" i="1" dirty="0" err="1" smtClean="0"/>
              <a:t>besoin</a:t>
            </a:r>
            <a:r>
              <a:rPr lang="en-US" sz="2800" i="1" dirty="0" smtClean="0"/>
              <a:t> </a:t>
            </a:r>
            <a:r>
              <a:rPr lang="en-US" sz="2800" i="1" dirty="0" err="1" smtClean="0"/>
              <a:t>d’activités</a:t>
            </a:r>
            <a:r>
              <a:rPr lang="en-US" sz="2800" i="1" dirty="0" smtClean="0"/>
              <a:t> </a:t>
            </a:r>
            <a:r>
              <a:rPr lang="en-US" sz="2800" i="1" dirty="0" err="1" smtClean="0"/>
              <a:t>à</a:t>
            </a:r>
            <a:r>
              <a:rPr lang="en-US" sz="2800" i="1" dirty="0" smtClean="0"/>
              <a:t> </a:t>
            </a:r>
            <a:r>
              <a:rPr lang="en-US" sz="2800" i="1" dirty="0" err="1" smtClean="0"/>
              <a:t>caractère</a:t>
            </a:r>
            <a:r>
              <a:rPr lang="en-US" sz="2800" i="1" dirty="0" smtClean="0"/>
              <a:t> </a:t>
            </a:r>
            <a:r>
              <a:rPr lang="en-US" sz="2800" i="1" dirty="0" err="1" smtClean="0"/>
              <a:t>eudémonique</a:t>
            </a:r>
            <a:r>
              <a:rPr lang="en-US" sz="2800" i="1" dirty="0" smtClean="0"/>
              <a:t>.</a:t>
            </a:r>
          </a:p>
          <a:p>
            <a:r>
              <a:rPr lang="en-US" sz="2800" i="1" dirty="0" smtClean="0"/>
              <a:t>Nous </a:t>
            </a:r>
            <a:r>
              <a:rPr lang="en-US" sz="2800" i="1" dirty="0" err="1" smtClean="0"/>
              <a:t>pouvons</a:t>
            </a:r>
            <a:r>
              <a:rPr lang="en-US" sz="2800" i="1" dirty="0" smtClean="0"/>
              <a:t> </a:t>
            </a:r>
            <a:r>
              <a:rPr lang="en-US" sz="2800" i="1" dirty="0" err="1" smtClean="0"/>
              <a:t>tolérer</a:t>
            </a:r>
            <a:r>
              <a:rPr lang="en-US" sz="2800" i="1" dirty="0" smtClean="0"/>
              <a:t> </a:t>
            </a:r>
            <a:r>
              <a:rPr lang="en-US" sz="2800" i="1" dirty="0" err="1" smtClean="0"/>
              <a:t>quelques</a:t>
            </a:r>
            <a:r>
              <a:rPr lang="en-US" sz="2800" i="1" dirty="0" smtClean="0"/>
              <a:t> </a:t>
            </a:r>
            <a:r>
              <a:rPr lang="en-US" sz="2800" i="1" dirty="0" err="1" smtClean="0"/>
              <a:t>activités</a:t>
            </a:r>
            <a:r>
              <a:rPr lang="en-US" sz="2800" i="1" dirty="0" smtClean="0"/>
              <a:t> </a:t>
            </a:r>
            <a:r>
              <a:rPr lang="en-US" sz="2800" i="1" dirty="0" err="1" smtClean="0"/>
              <a:t>à</a:t>
            </a:r>
            <a:r>
              <a:rPr lang="en-US" sz="2800" i="1" dirty="0" smtClean="0"/>
              <a:t> </a:t>
            </a:r>
            <a:r>
              <a:rPr lang="en-US" sz="2800" i="1" dirty="0" err="1" smtClean="0"/>
              <a:t>caractère</a:t>
            </a:r>
            <a:r>
              <a:rPr lang="en-US" sz="2800" i="1" dirty="0" smtClean="0"/>
              <a:t> </a:t>
            </a:r>
            <a:r>
              <a:rPr lang="en-US" sz="2800" i="1" dirty="0" err="1" smtClean="0"/>
              <a:t>hédonique</a:t>
            </a:r>
            <a:r>
              <a:rPr lang="en-US" sz="2800" i="1" dirty="0" smtClean="0"/>
              <a:t> –</a:t>
            </a:r>
            <a:r>
              <a:rPr lang="en-US" sz="2800" i="1" dirty="0"/>
              <a:t> </a:t>
            </a:r>
            <a:r>
              <a:rPr lang="en-US" sz="2800" i="1" dirty="0" smtClean="0"/>
              <a:t>de </a:t>
            </a:r>
            <a:r>
              <a:rPr lang="en-US" sz="2800" i="1" dirty="0" err="1" smtClean="0"/>
              <a:t>préférence</a:t>
            </a:r>
            <a:r>
              <a:rPr lang="en-US" sz="2800" i="1" dirty="0" smtClean="0"/>
              <a:t> </a:t>
            </a:r>
          </a:p>
          <a:p>
            <a:pPr lvl="1"/>
            <a:r>
              <a:rPr lang="en-US" sz="2800" i="1" dirty="0" smtClean="0"/>
              <a:t>avec </a:t>
            </a:r>
            <a:r>
              <a:rPr lang="en-US" sz="2800" i="1" dirty="0" err="1" smtClean="0"/>
              <a:t>une</a:t>
            </a:r>
            <a:r>
              <a:rPr lang="en-US" sz="2800" i="1" dirty="0" smtClean="0"/>
              <a:t> </a:t>
            </a:r>
            <a:r>
              <a:rPr lang="en-US" sz="2800" i="1" dirty="0" err="1" smtClean="0"/>
              <a:t>composante</a:t>
            </a:r>
            <a:r>
              <a:rPr lang="en-US" sz="2800" i="1" dirty="0" smtClean="0"/>
              <a:t> physique </a:t>
            </a:r>
            <a:r>
              <a:rPr lang="en-US" sz="2800" i="1" dirty="0" err="1" smtClean="0"/>
              <a:t>génératrice</a:t>
            </a:r>
            <a:r>
              <a:rPr lang="en-US" sz="2800" i="1" dirty="0" smtClean="0"/>
              <a:t> de dopamine</a:t>
            </a:r>
          </a:p>
          <a:p>
            <a:pPr lvl="1"/>
            <a:r>
              <a:rPr lang="en-US" sz="2800" i="1" dirty="0" smtClean="0"/>
              <a:t>des </a:t>
            </a:r>
            <a:r>
              <a:rPr lang="en-US" sz="2800" i="1" dirty="0" err="1" smtClean="0"/>
              <a:t>expériences</a:t>
            </a:r>
            <a:r>
              <a:rPr lang="en-US" sz="2800" i="1" dirty="0" smtClean="0"/>
              <a:t> </a:t>
            </a:r>
            <a:r>
              <a:rPr lang="en-US" sz="2800" i="1" dirty="0" err="1" smtClean="0"/>
              <a:t>plutôt</a:t>
            </a:r>
            <a:r>
              <a:rPr lang="en-US" sz="2800" i="1" dirty="0" smtClean="0"/>
              <a:t> </a:t>
            </a:r>
            <a:r>
              <a:rPr lang="en-US" sz="2800" i="1" dirty="0" err="1" smtClean="0"/>
              <a:t>que</a:t>
            </a:r>
            <a:r>
              <a:rPr lang="en-US" sz="2800" i="1" dirty="0" smtClean="0"/>
              <a:t> des </a:t>
            </a:r>
            <a:r>
              <a:rPr lang="en-US" sz="2800" i="1" dirty="0" err="1" smtClean="0"/>
              <a:t>biens</a:t>
            </a:r>
            <a:r>
              <a:rPr lang="en-US" sz="2800" i="1" dirty="0" smtClean="0"/>
              <a:t>.</a:t>
            </a:r>
            <a:endParaRPr lang="en-US" sz="2800" i="1" dirty="0"/>
          </a:p>
        </p:txBody>
      </p:sp>
      <p:sp>
        <p:nvSpPr>
          <p:cNvPr id="4" name="Slide Number Placeholder 3"/>
          <p:cNvSpPr>
            <a:spLocks noGrp="1"/>
          </p:cNvSpPr>
          <p:nvPr>
            <p:ph type="sldNum" sz="quarter" idx="12"/>
          </p:nvPr>
        </p:nvSpPr>
        <p:spPr/>
        <p:txBody>
          <a:bodyPr/>
          <a:lstStyle/>
          <a:p>
            <a:pPr>
              <a:defRPr/>
            </a:pPr>
            <a:fld id="{D60C923D-FEF7-EB49-A01D-466822DB00F8}" type="slidenum">
              <a:rPr lang="en-US" smtClean="0">
                <a:solidFill>
                  <a:srgbClr val="000000"/>
                </a:solidFill>
                <a:latin typeface="Tahoma"/>
                <a:ea typeface="ＭＳ Ｐゴシック"/>
              </a:rPr>
              <a:pPr>
                <a:defRPr/>
              </a:pPr>
              <a:t>35</a:t>
            </a:fld>
            <a:endParaRPr lang="en-US">
              <a:solidFill>
                <a:srgbClr val="000000"/>
              </a:solidFill>
              <a:latin typeface="Tahoma"/>
              <a:ea typeface="ＭＳ Ｐゴシック"/>
            </a:endParaRPr>
          </a:p>
        </p:txBody>
      </p:sp>
    </p:spTree>
    <p:extLst>
      <p:ext uri="{BB962C8B-B14F-4D97-AF65-F5344CB8AC3E}">
        <p14:creationId xmlns:p14="http://schemas.microsoft.com/office/powerpoint/2010/main" val="8933631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95" y="274637"/>
            <a:ext cx="8722630" cy="1209957"/>
          </a:xfrm>
        </p:spPr>
        <p:txBody>
          <a:bodyPr/>
          <a:lstStyle/>
          <a:p>
            <a:r>
              <a:rPr lang="en-US" sz="3600" dirty="0" smtClean="0"/>
              <a:t>Les ‘</a:t>
            </a:r>
            <a:r>
              <a:rPr lang="en-US" sz="3600" dirty="0" err="1" smtClean="0"/>
              <a:t>malattitudes</a:t>
            </a:r>
            <a:r>
              <a:rPr lang="en-US" sz="3600" dirty="0" smtClean="0"/>
              <a:t>’: </a:t>
            </a:r>
            <a:r>
              <a:rPr lang="en-US" sz="3600" dirty="0" err="1" smtClean="0"/>
              <a:t>malheur</a:t>
            </a:r>
            <a:r>
              <a:rPr lang="en-US" sz="3600" dirty="0" smtClean="0"/>
              <a:t> </a:t>
            </a:r>
            <a:r>
              <a:rPr lang="en-US" sz="3600" dirty="0" err="1" smtClean="0"/>
              <a:t>garanti</a:t>
            </a:r>
            <a:r>
              <a:rPr lang="en-US" sz="3600" dirty="0"/>
              <a:t/>
            </a:r>
            <a:br>
              <a:rPr lang="en-US" sz="3600" dirty="0"/>
            </a:br>
            <a:r>
              <a:rPr lang="en-US" sz="2000" dirty="0">
                <a:solidFill>
                  <a:srgbClr val="FF8600"/>
                </a:solidFill>
              </a:rPr>
              <a:t>(Baker, 2003; Seligman, 2005; Beck 2004</a:t>
            </a:r>
            <a:r>
              <a:rPr lang="en-US" sz="2000" dirty="0" smtClean="0">
                <a:solidFill>
                  <a:srgbClr val="FF8600"/>
                </a:solidFill>
              </a:rPr>
              <a:t>; Davidson, 2013, 2016) </a:t>
            </a:r>
            <a:endParaRPr lang="en-US" sz="2000" dirty="0">
              <a:solidFill>
                <a:srgbClr val="FF8600"/>
              </a:solidFill>
            </a:endParaRPr>
          </a:p>
        </p:txBody>
      </p:sp>
      <p:sp>
        <p:nvSpPr>
          <p:cNvPr id="3" name="Content Placeholder 2"/>
          <p:cNvSpPr>
            <a:spLocks noGrp="1"/>
          </p:cNvSpPr>
          <p:nvPr>
            <p:ph idx="1"/>
          </p:nvPr>
        </p:nvSpPr>
        <p:spPr>
          <a:xfrm>
            <a:off x="672124" y="2118886"/>
            <a:ext cx="8229600" cy="4524191"/>
          </a:xfrm>
        </p:spPr>
        <p:txBody>
          <a:bodyPr/>
          <a:lstStyle/>
          <a:p>
            <a:pPr>
              <a:spcAft>
                <a:spcPts val="6000"/>
              </a:spcAft>
            </a:pPr>
            <a:r>
              <a:rPr lang="en-US" sz="2800" b="1" dirty="0" err="1" smtClean="0"/>
              <a:t>Quelles</a:t>
            </a:r>
            <a:r>
              <a:rPr lang="en-US" sz="2800" b="1" dirty="0" smtClean="0"/>
              <a:t> attitudes </a:t>
            </a:r>
            <a:r>
              <a:rPr lang="en-US" sz="2800" b="1" dirty="0" err="1" smtClean="0"/>
              <a:t>peut</a:t>
            </a:r>
            <a:r>
              <a:rPr lang="en-US" sz="2800" b="1" dirty="0" smtClean="0"/>
              <a:t>-on adopter pour </a:t>
            </a:r>
            <a:r>
              <a:rPr lang="en-US" sz="2800" b="1" dirty="0" err="1" smtClean="0"/>
              <a:t>être</a:t>
            </a:r>
            <a:r>
              <a:rPr lang="en-US" sz="2800" b="1" dirty="0" smtClean="0"/>
              <a:t> </a:t>
            </a:r>
            <a:r>
              <a:rPr lang="en-US" sz="2800" b="1" dirty="0" err="1" smtClean="0"/>
              <a:t>profondément</a:t>
            </a:r>
            <a:r>
              <a:rPr lang="en-US" sz="2800" b="1" dirty="0" smtClean="0"/>
              <a:t> </a:t>
            </a:r>
            <a:r>
              <a:rPr lang="en-US" sz="2800" b="1" dirty="0" err="1" smtClean="0"/>
              <a:t>malheureux</a:t>
            </a:r>
            <a:r>
              <a:rPr lang="en-US" sz="2800" b="1" dirty="0" smtClean="0"/>
              <a:t>?</a:t>
            </a:r>
          </a:p>
          <a:p>
            <a:pPr>
              <a:spcAft>
                <a:spcPts val="6000"/>
              </a:spcAft>
            </a:pPr>
            <a:r>
              <a:rPr lang="en-US" sz="2800" b="1" dirty="0" err="1" smtClean="0"/>
              <a:t>Mettez</a:t>
            </a:r>
            <a:r>
              <a:rPr lang="en-US" sz="2800" b="1" dirty="0" smtClean="0"/>
              <a:t>-les par </a:t>
            </a:r>
            <a:r>
              <a:rPr lang="en-US" sz="2800" b="1" dirty="0" err="1" smtClean="0"/>
              <a:t>ordre</a:t>
            </a:r>
            <a:r>
              <a:rPr lang="en-US" sz="2800" b="1" dirty="0" smtClean="0"/>
              <a:t> de </a:t>
            </a:r>
            <a:r>
              <a:rPr lang="en-US" sz="2800" b="1" dirty="0" err="1" smtClean="0"/>
              <a:t>toxicité</a:t>
            </a:r>
            <a:endParaRPr lang="en-US" sz="2800" b="1" dirty="0" smtClean="0"/>
          </a:p>
        </p:txBody>
      </p:sp>
    </p:spTree>
    <p:extLst>
      <p:ext uri="{BB962C8B-B14F-4D97-AF65-F5344CB8AC3E}">
        <p14:creationId xmlns:p14="http://schemas.microsoft.com/office/powerpoint/2010/main" val="260315288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095" y="274637"/>
            <a:ext cx="8722630" cy="1209957"/>
          </a:xfrm>
        </p:spPr>
        <p:txBody>
          <a:bodyPr/>
          <a:lstStyle/>
          <a:p>
            <a:r>
              <a:rPr lang="en-US" sz="3600" dirty="0" smtClean="0"/>
              <a:t>Les ‘</a:t>
            </a:r>
            <a:r>
              <a:rPr lang="en-US" sz="3600" dirty="0" err="1" smtClean="0"/>
              <a:t>malattitudes</a:t>
            </a:r>
            <a:r>
              <a:rPr lang="en-US" sz="3600" dirty="0" smtClean="0"/>
              <a:t>’: </a:t>
            </a:r>
            <a:r>
              <a:rPr lang="en-US" sz="3600" dirty="0" err="1" smtClean="0"/>
              <a:t>malheur</a:t>
            </a:r>
            <a:r>
              <a:rPr lang="en-US" sz="3600" dirty="0" smtClean="0"/>
              <a:t> </a:t>
            </a:r>
            <a:r>
              <a:rPr lang="en-US" sz="3600" dirty="0" err="1" smtClean="0"/>
              <a:t>garanti</a:t>
            </a:r>
            <a:r>
              <a:rPr lang="en-US" sz="3600" dirty="0"/>
              <a:t/>
            </a:r>
            <a:br>
              <a:rPr lang="en-US" sz="3600" dirty="0"/>
            </a:br>
            <a:r>
              <a:rPr lang="en-US" sz="2000" dirty="0">
                <a:solidFill>
                  <a:srgbClr val="FF8600"/>
                </a:solidFill>
              </a:rPr>
              <a:t>(Baker, 2003; Seligman, 2005; Beck 2004</a:t>
            </a:r>
            <a:r>
              <a:rPr lang="en-US" sz="2000" dirty="0" smtClean="0">
                <a:solidFill>
                  <a:srgbClr val="FF8600"/>
                </a:solidFill>
              </a:rPr>
              <a:t>; Davidson, 2013, 2016) </a:t>
            </a:r>
            <a:endParaRPr lang="en-US" sz="2000" dirty="0">
              <a:solidFill>
                <a:srgbClr val="FF8600"/>
              </a:solidFill>
            </a:endParaRPr>
          </a:p>
        </p:txBody>
      </p:sp>
      <p:sp>
        <p:nvSpPr>
          <p:cNvPr id="3" name="Content Placeholder 2"/>
          <p:cNvSpPr>
            <a:spLocks noGrp="1"/>
          </p:cNvSpPr>
          <p:nvPr>
            <p:ph idx="1"/>
          </p:nvPr>
        </p:nvSpPr>
        <p:spPr>
          <a:xfrm>
            <a:off x="672124" y="2118886"/>
            <a:ext cx="8229600" cy="4524191"/>
          </a:xfrm>
        </p:spPr>
        <p:txBody>
          <a:bodyPr/>
          <a:lstStyle/>
          <a:p>
            <a:pPr>
              <a:spcAft>
                <a:spcPts val="6000"/>
              </a:spcAft>
            </a:pPr>
            <a:r>
              <a:rPr lang="en-US" sz="2800" b="1" dirty="0"/>
              <a:t>Vivre en </a:t>
            </a:r>
            <a:r>
              <a:rPr lang="en-US" sz="2800" b="1" dirty="0" err="1"/>
              <a:t>porte</a:t>
            </a:r>
            <a:r>
              <a:rPr lang="en-US" sz="2800" b="1" dirty="0"/>
              <a:t>-</a:t>
            </a:r>
            <a:r>
              <a:rPr lang="en-US" sz="2800" b="1" dirty="0" err="1"/>
              <a:t>à</a:t>
            </a:r>
            <a:r>
              <a:rPr lang="en-US" sz="2800" b="1" dirty="0"/>
              <a:t>-faux avec </a:t>
            </a:r>
            <a:r>
              <a:rPr lang="en-US" sz="2800" b="1" dirty="0" err="1"/>
              <a:t>ses</a:t>
            </a:r>
            <a:r>
              <a:rPr lang="en-US" sz="2800" b="1" dirty="0"/>
              <a:t> </a:t>
            </a:r>
            <a:r>
              <a:rPr lang="en-US" sz="2800" b="1" dirty="0" err="1"/>
              <a:t>valeurs</a:t>
            </a:r>
            <a:r>
              <a:rPr lang="en-US" sz="2800" b="1" dirty="0"/>
              <a:t> et le </a:t>
            </a:r>
            <a:r>
              <a:rPr lang="en-US" sz="2800" b="1" dirty="0" err="1"/>
              <a:t>sens</a:t>
            </a:r>
            <a:r>
              <a:rPr lang="en-US" sz="2800" b="1" dirty="0"/>
              <a:t> </a:t>
            </a:r>
            <a:r>
              <a:rPr lang="en-US" sz="2800" b="1" dirty="0" err="1"/>
              <a:t>profond</a:t>
            </a:r>
            <a:r>
              <a:rPr lang="en-US" sz="2800" b="1" dirty="0"/>
              <a:t> de </a:t>
            </a:r>
            <a:r>
              <a:rPr lang="en-US" sz="2800" b="1" dirty="0" err="1"/>
              <a:t>sa</a:t>
            </a:r>
            <a:r>
              <a:rPr lang="en-US" sz="2800" b="1" dirty="0"/>
              <a:t> vie</a:t>
            </a:r>
          </a:p>
          <a:p>
            <a:pPr>
              <a:spcAft>
                <a:spcPts val="6000"/>
              </a:spcAft>
            </a:pPr>
            <a:r>
              <a:rPr lang="en-US" sz="2800" b="1" dirty="0" err="1" smtClean="0"/>
              <a:t>Cultiver</a:t>
            </a:r>
            <a:r>
              <a:rPr lang="en-US" sz="2800" b="1" dirty="0" smtClean="0"/>
              <a:t> le </a:t>
            </a:r>
            <a:r>
              <a:rPr lang="en-US" sz="2800" b="1" dirty="0" err="1" smtClean="0"/>
              <a:t>drame</a:t>
            </a:r>
            <a:endParaRPr lang="en-US" sz="2800" b="1" dirty="0" smtClean="0"/>
          </a:p>
          <a:p>
            <a:pPr>
              <a:spcAft>
                <a:spcPts val="6000"/>
              </a:spcAft>
            </a:pPr>
            <a:r>
              <a:rPr lang="en-US" sz="2800" b="1" dirty="0" err="1" smtClean="0"/>
              <a:t>Cultiver</a:t>
            </a:r>
            <a:r>
              <a:rPr lang="en-US" sz="2800" b="1" dirty="0" smtClean="0"/>
              <a:t> </a:t>
            </a:r>
            <a:r>
              <a:rPr lang="en-US" sz="2800" b="1" dirty="0" err="1" smtClean="0"/>
              <a:t>une</a:t>
            </a:r>
            <a:r>
              <a:rPr lang="en-US" sz="2800" b="1" dirty="0" smtClean="0"/>
              <a:t> image de </a:t>
            </a:r>
            <a:r>
              <a:rPr lang="en-US" sz="2800" b="1" dirty="0" err="1" smtClean="0"/>
              <a:t>victime</a:t>
            </a:r>
            <a:endParaRPr lang="en-US" sz="2800" b="1" dirty="0" smtClean="0"/>
          </a:p>
        </p:txBody>
      </p:sp>
    </p:spTree>
    <p:extLst>
      <p:ext uri="{BB962C8B-B14F-4D97-AF65-F5344CB8AC3E}">
        <p14:creationId xmlns:p14="http://schemas.microsoft.com/office/powerpoint/2010/main" val="28422436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896" y="274638"/>
            <a:ext cx="8847103" cy="1143000"/>
          </a:xfrm>
        </p:spPr>
        <p:txBody>
          <a:bodyPr/>
          <a:lstStyle/>
          <a:p>
            <a:r>
              <a:rPr lang="en-US" sz="3600" i="1" dirty="0">
                <a:solidFill>
                  <a:srgbClr val="FF8600"/>
                </a:solidFill>
              </a:rPr>
              <a:t>Les ‘</a:t>
            </a:r>
            <a:r>
              <a:rPr lang="en-US" sz="3600" i="1" dirty="0" err="1">
                <a:solidFill>
                  <a:srgbClr val="FF8600"/>
                </a:solidFill>
              </a:rPr>
              <a:t>malattitudes</a:t>
            </a:r>
            <a:r>
              <a:rPr lang="en-US" sz="3600" i="1" dirty="0">
                <a:solidFill>
                  <a:srgbClr val="FF8600"/>
                </a:solidFill>
              </a:rPr>
              <a:t>’: </a:t>
            </a:r>
            <a:r>
              <a:rPr lang="en-US" sz="3600" i="1" dirty="0" err="1">
                <a:solidFill>
                  <a:srgbClr val="FF8600"/>
                </a:solidFill>
              </a:rPr>
              <a:t>malheur</a:t>
            </a:r>
            <a:r>
              <a:rPr lang="en-US" sz="3600" i="1" dirty="0">
                <a:solidFill>
                  <a:srgbClr val="FF8600"/>
                </a:solidFill>
              </a:rPr>
              <a:t> </a:t>
            </a:r>
            <a:r>
              <a:rPr lang="en-US" sz="3600" i="1" dirty="0" err="1">
                <a:solidFill>
                  <a:srgbClr val="FF8600"/>
                </a:solidFill>
              </a:rPr>
              <a:t>garanti</a:t>
            </a:r>
            <a:r>
              <a:rPr lang="en-US" i="1" dirty="0">
                <a:solidFill>
                  <a:srgbClr val="FF8600"/>
                </a:solidFill>
              </a:rPr>
              <a:t/>
            </a:r>
            <a:br>
              <a:rPr lang="en-US" i="1" dirty="0">
                <a:solidFill>
                  <a:srgbClr val="FF8600"/>
                </a:solidFill>
              </a:rPr>
            </a:br>
            <a:r>
              <a:rPr lang="en-US" sz="2000" i="1" dirty="0">
                <a:solidFill>
                  <a:srgbClr val="FF8600"/>
                </a:solidFill>
              </a:rPr>
              <a:t>(Baker, 2003; Seligman, 2005; Beck 2004</a:t>
            </a:r>
            <a:r>
              <a:rPr lang="en-US" sz="2000" i="1" dirty="0" smtClean="0">
                <a:solidFill>
                  <a:srgbClr val="FF8600"/>
                </a:solidFill>
              </a:rPr>
              <a:t>; Davidson, 2013, 2016) </a:t>
            </a:r>
            <a:endParaRPr lang="en-US" sz="2000" i="1" dirty="0">
              <a:solidFill>
                <a:srgbClr val="FF8600"/>
              </a:solidFill>
            </a:endParaRPr>
          </a:p>
        </p:txBody>
      </p:sp>
      <p:sp>
        <p:nvSpPr>
          <p:cNvPr id="3" name="Content Placeholder 2"/>
          <p:cNvSpPr>
            <a:spLocks noGrp="1"/>
          </p:cNvSpPr>
          <p:nvPr>
            <p:ph idx="1"/>
          </p:nvPr>
        </p:nvSpPr>
        <p:spPr>
          <a:xfrm>
            <a:off x="683892" y="1736724"/>
            <a:ext cx="8282394" cy="5121275"/>
          </a:xfrm>
        </p:spPr>
        <p:txBody>
          <a:bodyPr/>
          <a:lstStyle/>
          <a:p>
            <a:pPr>
              <a:spcAft>
                <a:spcPts val="1800"/>
              </a:spcAft>
            </a:pPr>
            <a:r>
              <a:rPr lang="en-US" sz="2800" b="1" dirty="0" err="1" smtClean="0"/>
              <a:t>Mener</a:t>
            </a:r>
            <a:r>
              <a:rPr lang="en-US" sz="2800" b="1" dirty="0" smtClean="0"/>
              <a:t> </a:t>
            </a:r>
            <a:r>
              <a:rPr lang="en-US" sz="2800" b="1" dirty="0" err="1" smtClean="0"/>
              <a:t>une</a:t>
            </a:r>
            <a:r>
              <a:rPr lang="en-US" sz="2800" b="1" dirty="0" smtClean="0"/>
              <a:t> vie </a:t>
            </a:r>
            <a:r>
              <a:rPr lang="en-US" sz="2800" b="1" dirty="0" err="1" smtClean="0"/>
              <a:t>unidimensionnelle</a:t>
            </a:r>
            <a:r>
              <a:rPr lang="en-US" sz="2800" b="1" dirty="0" smtClean="0"/>
              <a:t>, </a:t>
            </a:r>
            <a:r>
              <a:rPr lang="en-US" sz="2800" b="1" dirty="0" err="1" smtClean="0"/>
              <a:t>centrée</a:t>
            </a:r>
            <a:r>
              <a:rPr lang="en-US" sz="2800" b="1" dirty="0" smtClean="0"/>
              <a:t> </a:t>
            </a:r>
            <a:r>
              <a:rPr lang="en-US" sz="2800" b="1" dirty="0" err="1" smtClean="0"/>
              <a:t>uniquement</a:t>
            </a:r>
            <a:r>
              <a:rPr lang="en-US" sz="2800" b="1" dirty="0" smtClean="0"/>
              <a:t> </a:t>
            </a:r>
            <a:r>
              <a:rPr lang="en-US" sz="2800" b="1" dirty="0" err="1" smtClean="0"/>
              <a:t>sur</a:t>
            </a:r>
            <a:r>
              <a:rPr lang="en-US" sz="2800" b="1" dirty="0" smtClean="0"/>
              <a:t> </a:t>
            </a:r>
            <a:r>
              <a:rPr lang="en-US" sz="2800" b="1" dirty="0" err="1" smtClean="0"/>
              <a:t>soit</a:t>
            </a:r>
            <a:r>
              <a:rPr lang="en-US" sz="2800" b="1" dirty="0" smtClean="0"/>
              <a:t> la santé, </a:t>
            </a:r>
            <a:r>
              <a:rPr lang="en-US" sz="2800" b="1" dirty="0" err="1" smtClean="0"/>
              <a:t>soit</a:t>
            </a:r>
            <a:r>
              <a:rPr lang="en-US" sz="2800" b="1" dirty="0" smtClean="0"/>
              <a:t> le travail, </a:t>
            </a:r>
            <a:r>
              <a:rPr lang="en-US" sz="2800" b="1" dirty="0" err="1" smtClean="0"/>
              <a:t>soit</a:t>
            </a:r>
            <a:r>
              <a:rPr lang="en-US" sz="2800" b="1" dirty="0" smtClean="0"/>
              <a:t> les relations. Nous </a:t>
            </a:r>
            <a:r>
              <a:rPr lang="en-US" sz="2800" b="1" dirty="0" err="1" smtClean="0"/>
              <a:t>avons</a:t>
            </a:r>
            <a:r>
              <a:rPr lang="en-US" sz="2800" b="1" dirty="0" smtClean="0"/>
              <a:t> </a:t>
            </a:r>
            <a:r>
              <a:rPr lang="en-US" sz="2800" b="1" dirty="0" err="1" smtClean="0"/>
              <a:t>besoin</a:t>
            </a:r>
            <a:r>
              <a:rPr lang="en-US" sz="2800" b="1" dirty="0" smtClean="0"/>
              <a:t> des </a:t>
            </a:r>
            <a:r>
              <a:rPr lang="en-US" sz="2800" b="1" dirty="0" err="1" smtClean="0"/>
              <a:t>trois</a:t>
            </a:r>
            <a:r>
              <a:rPr lang="en-US" sz="2800" b="1" dirty="0" smtClean="0"/>
              <a:t>.</a:t>
            </a:r>
          </a:p>
          <a:p>
            <a:pPr>
              <a:spcAft>
                <a:spcPts val="1800"/>
              </a:spcAft>
            </a:pPr>
            <a:r>
              <a:rPr lang="en-US" sz="2800" b="1" dirty="0" err="1" smtClean="0"/>
              <a:t>Attendre</a:t>
            </a:r>
            <a:r>
              <a:rPr lang="en-US" sz="2800" b="1" dirty="0" smtClean="0"/>
              <a:t> un </a:t>
            </a:r>
            <a:r>
              <a:rPr lang="en-US" sz="2800" b="1" dirty="0" err="1" smtClean="0"/>
              <a:t>événement</a:t>
            </a:r>
            <a:r>
              <a:rPr lang="en-US" sz="2800" b="1" dirty="0" smtClean="0"/>
              <a:t> pour </a:t>
            </a:r>
            <a:r>
              <a:rPr lang="en-US" sz="2800" b="1" dirty="0" err="1" smtClean="0"/>
              <a:t>être</a:t>
            </a:r>
            <a:r>
              <a:rPr lang="en-US" sz="2800" b="1" dirty="0" smtClean="0"/>
              <a:t> </a:t>
            </a:r>
            <a:r>
              <a:rPr lang="en-US" sz="2800" b="1" dirty="0" err="1" smtClean="0"/>
              <a:t>heureux</a:t>
            </a:r>
            <a:r>
              <a:rPr lang="en-US" sz="2800" b="1" dirty="0" smtClean="0"/>
              <a:t>.</a:t>
            </a:r>
            <a:endParaRPr lang="en-US" sz="2800" b="1" dirty="0"/>
          </a:p>
          <a:p>
            <a:pPr>
              <a:spcAft>
                <a:spcPts val="1800"/>
              </a:spcAft>
            </a:pPr>
            <a:r>
              <a:rPr lang="en-US" sz="2800" b="1" dirty="0" err="1" smtClean="0"/>
              <a:t>Cultiver</a:t>
            </a:r>
            <a:r>
              <a:rPr lang="en-US" sz="2800" b="1" dirty="0" smtClean="0"/>
              <a:t> </a:t>
            </a:r>
            <a:r>
              <a:rPr lang="en-US" sz="2800" b="1" dirty="0" err="1" smtClean="0"/>
              <a:t>l’évitement</a:t>
            </a:r>
            <a:r>
              <a:rPr lang="en-US" sz="2800" b="1" dirty="0" smtClean="0"/>
              <a:t>: le </a:t>
            </a:r>
            <a:r>
              <a:rPr lang="en-US" sz="2800" b="1" dirty="0" err="1" smtClean="0"/>
              <a:t>bonheur</a:t>
            </a:r>
            <a:r>
              <a:rPr lang="en-US" sz="2800" b="1" dirty="0" smtClean="0"/>
              <a:t>  et la </a:t>
            </a:r>
            <a:r>
              <a:rPr lang="en-US" sz="2800" b="1" dirty="0" err="1" smtClean="0"/>
              <a:t>résilience</a:t>
            </a:r>
            <a:r>
              <a:rPr lang="en-US" sz="2800" b="1" dirty="0" smtClean="0"/>
              <a:t> ne </a:t>
            </a:r>
            <a:r>
              <a:rPr lang="en-US" sz="2800" b="1" dirty="0" err="1" smtClean="0"/>
              <a:t>résident</a:t>
            </a:r>
            <a:r>
              <a:rPr lang="en-US" sz="2800" b="1" dirty="0" smtClean="0"/>
              <a:t> pas </a:t>
            </a:r>
            <a:r>
              <a:rPr lang="en-US" sz="2800" b="1" dirty="0" err="1" smtClean="0"/>
              <a:t>dans</a:t>
            </a:r>
            <a:r>
              <a:rPr lang="en-US" sz="2800" b="1" dirty="0" smtClean="0"/>
              <a:t> la zone de </a:t>
            </a:r>
            <a:r>
              <a:rPr lang="en-US" sz="2800" b="1" dirty="0" err="1" smtClean="0"/>
              <a:t>confort</a:t>
            </a:r>
            <a:r>
              <a:rPr lang="en-US" sz="2800" b="1" dirty="0" smtClean="0"/>
              <a:t>.</a:t>
            </a:r>
            <a:endParaRPr lang="en-US" b="1" dirty="0" smtClean="0"/>
          </a:p>
          <a:p>
            <a:endParaRPr lang="en-US" b="1" i="1" dirty="0" smtClean="0"/>
          </a:p>
          <a:p>
            <a:endParaRPr lang="en-US" b="1" i="1" dirty="0"/>
          </a:p>
        </p:txBody>
      </p:sp>
    </p:spTree>
    <p:extLst>
      <p:ext uri="{BB962C8B-B14F-4D97-AF65-F5344CB8AC3E}">
        <p14:creationId xmlns:p14="http://schemas.microsoft.com/office/powerpoint/2010/main" val="116974916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66800" y="274638"/>
            <a:ext cx="7924800" cy="1143000"/>
          </a:xfrm>
        </p:spPr>
        <p:txBody>
          <a:bodyPr>
            <a:normAutofit fontScale="90000"/>
          </a:bodyPr>
          <a:lstStyle/>
          <a:p>
            <a:r>
              <a:rPr lang="en-US" dirty="0" smtClean="0"/>
              <a:t>Les gens </a:t>
            </a:r>
            <a:r>
              <a:rPr lang="en-US" dirty="0" err="1" smtClean="0"/>
              <a:t>heureux</a:t>
            </a:r>
            <a:r>
              <a:rPr lang="en-US" dirty="0" smtClean="0"/>
              <a:t> </a:t>
            </a:r>
            <a:r>
              <a:rPr lang="en-US" dirty="0" err="1" smtClean="0"/>
              <a:t>sont</a:t>
            </a:r>
            <a:r>
              <a:rPr lang="en-US" dirty="0" smtClean="0"/>
              <a:t> </a:t>
            </a:r>
            <a:r>
              <a:rPr lang="en-US" dirty="0" err="1" smtClean="0"/>
              <a:t>pleins</a:t>
            </a:r>
            <a:r>
              <a:rPr lang="en-US" dirty="0" smtClean="0"/>
              <a:t> de vie</a:t>
            </a:r>
            <a:endParaRPr lang="en-US" dirty="0"/>
          </a:p>
        </p:txBody>
      </p:sp>
      <p:sp>
        <p:nvSpPr>
          <p:cNvPr id="7" name="Content Placeholder 6"/>
          <p:cNvSpPr>
            <a:spLocks noGrp="1"/>
          </p:cNvSpPr>
          <p:nvPr>
            <p:ph idx="1"/>
          </p:nvPr>
        </p:nvSpPr>
        <p:spPr/>
        <p:txBody>
          <a:bodyPr>
            <a:normAutofit/>
          </a:bodyPr>
          <a:lstStyle/>
          <a:p>
            <a:pPr marL="0" indent="0">
              <a:buNone/>
            </a:pPr>
            <a:endParaRPr lang="en-US" sz="2400" dirty="0" smtClean="0"/>
          </a:p>
          <a:p>
            <a:pPr marL="0" indent="0">
              <a:buNone/>
            </a:pPr>
            <a:r>
              <a:rPr lang="en-US" sz="2400" b="1" dirty="0" smtClean="0"/>
              <a:t>Les </a:t>
            </a:r>
            <a:r>
              <a:rPr lang="en-US" sz="2400" b="1" dirty="0" err="1" smtClean="0"/>
              <a:t>émotions</a:t>
            </a:r>
            <a:r>
              <a:rPr lang="en-US" sz="2400" b="1" dirty="0" smtClean="0"/>
              <a:t> </a:t>
            </a:r>
            <a:r>
              <a:rPr lang="en-US" sz="2400" b="1" dirty="0" err="1"/>
              <a:t>p</a:t>
            </a:r>
            <a:r>
              <a:rPr lang="en-US" sz="2400" b="1" dirty="0" err="1" smtClean="0"/>
              <a:t>euvent</a:t>
            </a:r>
            <a:r>
              <a:rPr lang="en-US" sz="2400" b="1" dirty="0" smtClean="0"/>
              <a:t> nous </a:t>
            </a:r>
            <a:r>
              <a:rPr lang="en-US" sz="2400" b="1" dirty="0" err="1" smtClean="0"/>
              <a:t>siphonner</a:t>
            </a:r>
            <a:r>
              <a:rPr lang="en-US" sz="2400" b="1" dirty="0" smtClean="0"/>
              <a:t> </a:t>
            </a:r>
            <a:r>
              <a:rPr lang="en-US" sz="2400" b="1" dirty="0" err="1" smtClean="0"/>
              <a:t>ou</a:t>
            </a:r>
            <a:r>
              <a:rPr lang="en-US" sz="2400" b="1" dirty="0" smtClean="0"/>
              <a:t> nous </a:t>
            </a:r>
            <a:r>
              <a:rPr lang="en-US" sz="2400" b="1" dirty="0" err="1" smtClean="0"/>
              <a:t>donner</a:t>
            </a:r>
            <a:r>
              <a:rPr lang="en-US" sz="2400" b="1" dirty="0" smtClean="0"/>
              <a:t> de </a:t>
            </a:r>
            <a:r>
              <a:rPr lang="en-US" sz="2400" b="1" dirty="0" err="1" smtClean="0"/>
              <a:t>l’énergie</a:t>
            </a:r>
            <a:r>
              <a:rPr lang="en-US" sz="2400" b="1" dirty="0" smtClean="0"/>
              <a:t>.</a:t>
            </a:r>
          </a:p>
          <a:p>
            <a:pPr marL="0" indent="0">
              <a:buNone/>
            </a:pPr>
            <a:endParaRPr lang="en-US" sz="2400" b="1" dirty="0" smtClean="0"/>
          </a:p>
          <a:p>
            <a:pPr marL="0" indent="0">
              <a:buNone/>
            </a:pPr>
            <a:r>
              <a:rPr lang="en-US" sz="2400" b="1" dirty="0" err="1" smtClean="0"/>
              <a:t>Quelle</a:t>
            </a:r>
            <a:r>
              <a:rPr lang="en-US" sz="2400" b="1" dirty="0" smtClean="0"/>
              <a:t> </a:t>
            </a:r>
            <a:r>
              <a:rPr lang="en-US" sz="2400" b="1" dirty="0" err="1" smtClean="0"/>
              <a:t>est</a:t>
            </a:r>
            <a:r>
              <a:rPr lang="en-US" sz="2400" b="1" dirty="0" smtClean="0"/>
              <a:t> la </a:t>
            </a:r>
            <a:r>
              <a:rPr lang="en-US" sz="2400" b="1" dirty="0" err="1" smtClean="0"/>
              <a:t>meilleure</a:t>
            </a:r>
            <a:r>
              <a:rPr lang="en-US" sz="2400" b="1" dirty="0" smtClean="0"/>
              <a:t> </a:t>
            </a:r>
            <a:r>
              <a:rPr lang="en-US" sz="2400" b="1" dirty="0" err="1" smtClean="0"/>
              <a:t>façon</a:t>
            </a:r>
            <a:r>
              <a:rPr lang="en-US" sz="2400" b="1" dirty="0" smtClean="0"/>
              <a:t> de </a:t>
            </a:r>
            <a:r>
              <a:rPr lang="en-US" sz="2400" b="1" dirty="0" err="1" smtClean="0"/>
              <a:t>gérer</a:t>
            </a:r>
            <a:r>
              <a:rPr lang="en-US" sz="2400" b="1" dirty="0" smtClean="0"/>
              <a:t> les </a:t>
            </a:r>
            <a:r>
              <a:rPr lang="en-US" sz="2400" b="1" dirty="0" err="1" smtClean="0"/>
              <a:t>émotions</a:t>
            </a:r>
            <a:r>
              <a:rPr lang="en-US" sz="2400" b="1" dirty="0" smtClean="0"/>
              <a:t>, </a:t>
            </a:r>
            <a:r>
              <a:rPr lang="en-US" sz="2400" b="1" dirty="0" err="1" smtClean="0"/>
              <a:t>agréables</a:t>
            </a:r>
            <a:r>
              <a:rPr lang="en-US" sz="2400" b="1" dirty="0" smtClean="0"/>
              <a:t> </a:t>
            </a:r>
            <a:r>
              <a:rPr lang="en-US" sz="2400" b="1" dirty="0" err="1" smtClean="0"/>
              <a:t>ou</a:t>
            </a:r>
            <a:r>
              <a:rPr lang="en-US" sz="2400" b="1" dirty="0" smtClean="0"/>
              <a:t> </a:t>
            </a:r>
            <a:r>
              <a:rPr lang="en-US" sz="2400" b="1" dirty="0" err="1" smtClean="0"/>
              <a:t>désagréables</a:t>
            </a:r>
            <a:r>
              <a:rPr lang="en-US" sz="2400" b="1" dirty="0" smtClean="0"/>
              <a:t>?</a:t>
            </a:r>
            <a:endParaRPr lang="en-US" sz="2400" b="1" dirty="0"/>
          </a:p>
        </p:txBody>
      </p:sp>
    </p:spTree>
    <p:extLst>
      <p:ext uri="{BB962C8B-B14F-4D97-AF65-F5344CB8AC3E}">
        <p14:creationId xmlns:p14="http://schemas.microsoft.com/office/powerpoint/2010/main" val="31530388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a:xfrm>
            <a:off x="914400" y="721844"/>
            <a:ext cx="7315200" cy="1154097"/>
          </a:xfrm>
        </p:spPr>
        <p:txBody>
          <a:bodyPr/>
          <a:lstStyle/>
          <a:p>
            <a:r>
              <a:rPr lang="fr-CA" dirty="0" smtClean="0"/>
              <a:t>Vignette – en équipes</a:t>
            </a:r>
            <a:endParaRPr lang="en-US" dirty="0"/>
          </a:p>
        </p:txBody>
      </p:sp>
      <p:sp>
        <p:nvSpPr>
          <p:cNvPr id="65539" name="Rectangle 3"/>
          <p:cNvSpPr>
            <a:spLocks noGrp="1" noChangeArrowheads="1"/>
          </p:cNvSpPr>
          <p:nvPr>
            <p:ph idx="1"/>
          </p:nvPr>
        </p:nvSpPr>
        <p:spPr>
          <a:xfrm>
            <a:off x="1066800" y="2771907"/>
            <a:ext cx="7787280" cy="5121275"/>
          </a:xfrm>
        </p:spPr>
        <p:txBody>
          <a:bodyPr>
            <a:normAutofit/>
          </a:bodyPr>
          <a:lstStyle/>
          <a:p>
            <a:pPr>
              <a:buFont typeface="Wingdings" charset="0"/>
              <a:buNone/>
            </a:pPr>
            <a:r>
              <a:rPr lang="fr-CA" sz="2800" dirty="0"/>
              <a:t>	</a:t>
            </a:r>
            <a:r>
              <a:rPr lang="fr-CA" sz="2800" dirty="0" smtClean="0"/>
              <a:t>Quelqu’un vous coupe sur l’autoroute et vous envoie presque dans le décor.</a:t>
            </a:r>
          </a:p>
          <a:p>
            <a:pPr>
              <a:buFont typeface="Wingdings" charset="0"/>
              <a:buNone/>
            </a:pPr>
            <a:endParaRPr lang="fr-CA" sz="2800" dirty="0"/>
          </a:p>
          <a:p>
            <a:pPr>
              <a:buFont typeface="Wingdings" charset="0"/>
              <a:buNone/>
            </a:pPr>
            <a:r>
              <a:rPr lang="fr-CA" sz="2800" dirty="0"/>
              <a:t>	Que se passe-t-</a:t>
            </a:r>
            <a:r>
              <a:rPr lang="fr-CA" sz="2800" dirty="0" smtClean="0"/>
              <a:t>il en vous?</a:t>
            </a:r>
          </a:p>
          <a:p>
            <a:pPr>
              <a:buFont typeface="Wingdings" charset="0"/>
              <a:buNone/>
            </a:pPr>
            <a:endParaRPr lang="fr-CA" sz="2800" dirty="0" smtClean="0"/>
          </a:p>
          <a:p>
            <a:pPr>
              <a:buFont typeface="Wingdings" charset="0"/>
              <a:buNone/>
            </a:pPr>
            <a:r>
              <a:rPr lang="fr-CA" sz="2800" dirty="0" smtClean="0"/>
              <a:t>	Quelle serait une bonne façon de gérer la situation?</a:t>
            </a:r>
            <a:endParaRPr lang="en-US" sz="2800" dirty="0"/>
          </a:p>
        </p:txBody>
      </p:sp>
    </p:spTree>
    <p:extLst>
      <p:ext uri="{BB962C8B-B14F-4D97-AF65-F5344CB8AC3E}">
        <p14:creationId xmlns:p14="http://schemas.microsoft.com/office/powerpoint/2010/main" val="233971917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p>
            <a:r>
              <a:rPr lang="fr-CA" dirty="0"/>
              <a:t>Qu’est-ce que l’émotion?</a:t>
            </a:r>
            <a:endParaRPr lang="en-US" dirty="0"/>
          </a:p>
        </p:txBody>
      </p:sp>
      <p:sp>
        <p:nvSpPr>
          <p:cNvPr id="67587" name="Rectangle 3"/>
          <p:cNvSpPr>
            <a:spLocks noGrp="1" noChangeArrowheads="1"/>
          </p:cNvSpPr>
          <p:nvPr>
            <p:ph idx="1"/>
          </p:nvPr>
        </p:nvSpPr>
        <p:spPr/>
        <p:txBody>
          <a:bodyPr>
            <a:normAutofit/>
          </a:bodyPr>
          <a:lstStyle/>
          <a:p>
            <a:r>
              <a:rPr lang="fr-CA" sz="2400" dirty="0"/>
              <a:t>Une forme  </a:t>
            </a:r>
            <a:r>
              <a:rPr lang="fr-CA" sz="2400" b="1" i="1" u="sng" dirty="0"/>
              <a:t>temporaire</a:t>
            </a:r>
            <a:r>
              <a:rPr lang="fr-CA" sz="2400" dirty="0"/>
              <a:t> que l’on donne à l’énergie </a:t>
            </a:r>
            <a:r>
              <a:rPr lang="fr-CA" sz="2400" dirty="0" smtClean="0"/>
              <a:t>psychique</a:t>
            </a:r>
          </a:p>
          <a:p>
            <a:endParaRPr lang="fr-CA" sz="2400" dirty="0"/>
          </a:p>
          <a:p>
            <a:r>
              <a:rPr lang="fr-CA" sz="2400" dirty="0" smtClean="0"/>
              <a:t>Pensez à un chiot qui ne vous veut pas de mal.</a:t>
            </a:r>
            <a:endParaRPr lang="en-US" sz="2400" dirty="0"/>
          </a:p>
        </p:txBody>
      </p:sp>
    </p:spTree>
    <p:extLst>
      <p:ext uri="{BB962C8B-B14F-4D97-AF65-F5344CB8AC3E}">
        <p14:creationId xmlns:p14="http://schemas.microsoft.com/office/powerpoint/2010/main" val="366230664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p:bldP spid="6758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normAutofit fontScale="90000"/>
          </a:bodyPr>
          <a:lstStyle/>
          <a:p>
            <a:r>
              <a:rPr lang="fr-CA" sz="3200" dirty="0" smtClean="0"/>
              <a:t>En 2 mots: les gens résilients cultivent des stratégies gagnantes sur 3 fronts à la fois:</a:t>
            </a:r>
            <a:endParaRPr lang="en-US" dirty="0"/>
          </a:p>
        </p:txBody>
      </p:sp>
      <p:sp>
        <p:nvSpPr>
          <p:cNvPr id="2" name="Content Placeholder 1"/>
          <p:cNvSpPr>
            <a:spLocks noGrp="1"/>
          </p:cNvSpPr>
          <p:nvPr>
            <p:ph idx="1"/>
          </p:nvPr>
        </p:nvSpPr>
        <p:spPr>
          <a:xfrm>
            <a:off x="1066800" y="2974288"/>
            <a:ext cx="7543800" cy="2919115"/>
          </a:xfrm>
        </p:spPr>
        <p:txBody>
          <a:bodyPr/>
          <a:lstStyle/>
          <a:p>
            <a:pPr marL="514350" indent="-514350">
              <a:buFont typeface="+mj-lt"/>
              <a:buAutoNum type="arabicPeriod"/>
            </a:pPr>
            <a:r>
              <a:rPr lang="en-US" b="1" dirty="0" smtClean="0">
                <a:solidFill>
                  <a:srgbClr val="FFFF00"/>
                </a:solidFill>
              </a:rPr>
              <a:t>les </a:t>
            </a:r>
            <a:r>
              <a:rPr lang="en-US" b="1" dirty="0" err="1" smtClean="0">
                <a:solidFill>
                  <a:srgbClr val="FFFF00"/>
                </a:solidFill>
              </a:rPr>
              <a:t>activités</a:t>
            </a:r>
            <a:r>
              <a:rPr lang="en-US" b="1" dirty="0" smtClean="0">
                <a:solidFill>
                  <a:srgbClr val="FFFF00"/>
                </a:solidFill>
              </a:rPr>
              <a:t> </a:t>
            </a:r>
            <a:r>
              <a:rPr lang="en-US" b="1" dirty="0" err="1" smtClean="0">
                <a:solidFill>
                  <a:srgbClr val="FFFF00"/>
                </a:solidFill>
              </a:rPr>
              <a:t>intentionnelles</a:t>
            </a:r>
            <a:endParaRPr lang="en-US" b="1" dirty="0" smtClean="0">
              <a:solidFill>
                <a:srgbClr val="FFFF00"/>
              </a:solidFill>
            </a:endParaRPr>
          </a:p>
          <a:p>
            <a:pPr marL="514350" indent="-514350">
              <a:buFont typeface="+mj-lt"/>
              <a:buAutoNum type="arabicPeriod"/>
            </a:pPr>
            <a:r>
              <a:rPr lang="en-US" b="1" dirty="0" smtClean="0">
                <a:solidFill>
                  <a:srgbClr val="FFFF00"/>
                </a:solidFill>
              </a:rPr>
              <a:t>les attitudes positives</a:t>
            </a:r>
          </a:p>
          <a:p>
            <a:pPr marL="514350" indent="-514350">
              <a:buFont typeface="+mj-lt"/>
              <a:buAutoNum type="arabicPeriod"/>
            </a:pPr>
            <a:r>
              <a:rPr lang="en-US" b="1" dirty="0" smtClean="0">
                <a:solidFill>
                  <a:srgbClr val="FFFF00"/>
                </a:solidFill>
              </a:rPr>
              <a:t>la </a:t>
            </a:r>
            <a:r>
              <a:rPr lang="en-US" b="1" dirty="0" err="1" smtClean="0">
                <a:solidFill>
                  <a:srgbClr val="FFFF00"/>
                </a:solidFill>
              </a:rPr>
              <a:t>gestion</a:t>
            </a:r>
            <a:r>
              <a:rPr lang="en-US" b="1" dirty="0" smtClean="0">
                <a:solidFill>
                  <a:srgbClr val="FFFF00"/>
                </a:solidFill>
              </a:rPr>
              <a:t> </a:t>
            </a:r>
            <a:r>
              <a:rPr lang="en-US" b="1" dirty="0" err="1" smtClean="0">
                <a:solidFill>
                  <a:srgbClr val="FFFF00"/>
                </a:solidFill>
              </a:rPr>
              <a:t>efficace</a:t>
            </a:r>
            <a:r>
              <a:rPr lang="en-US" b="1" dirty="0" smtClean="0">
                <a:solidFill>
                  <a:srgbClr val="FFFF00"/>
                </a:solidFill>
              </a:rPr>
              <a:t> de </a:t>
            </a:r>
            <a:r>
              <a:rPr lang="en-US" b="1" dirty="0" err="1" smtClean="0">
                <a:solidFill>
                  <a:srgbClr val="FFFF00"/>
                </a:solidFill>
              </a:rPr>
              <a:t>l’émotion</a:t>
            </a:r>
            <a:endParaRPr lang="en-US" b="1" dirty="0" smtClean="0">
              <a:solidFill>
                <a:srgbClr val="FFFF00"/>
              </a:solidFill>
            </a:endParaRPr>
          </a:p>
        </p:txBody>
      </p:sp>
    </p:spTree>
    <p:extLst>
      <p:ext uri="{BB962C8B-B14F-4D97-AF65-F5344CB8AC3E}">
        <p14:creationId xmlns:p14="http://schemas.microsoft.com/office/powerpoint/2010/main" val="284817862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re 3"/>
          <p:cNvSpPr>
            <a:spLocks noGrp="1"/>
          </p:cNvSpPr>
          <p:nvPr>
            <p:ph type="title" idx="4294967295"/>
          </p:nvPr>
        </p:nvSpPr>
        <p:spPr>
          <a:xfrm>
            <a:off x="989013" y="277813"/>
            <a:ext cx="8154987" cy="1143000"/>
          </a:xfrm>
        </p:spPr>
        <p:txBody>
          <a:bodyPr>
            <a:normAutofit fontScale="90000"/>
          </a:bodyPr>
          <a:lstStyle/>
          <a:p>
            <a:r>
              <a:rPr lang="fr-FR" sz="3600" dirty="0" smtClean="0">
                <a:solidFill>
                  <a:schemeClr val="tx1"/>
                </a:solidFill>
              </a:rPr>
              <a:t>En une diapo, nos </a:t>
            </a:r>
            <a:r>
              <a:rPr lang="fr-FR" sz="3600" dirty="0">
                <a:solidFill>
                  <a:schemeClr val="tx1"/>
                </a:solidFill>
              </a:rPr>
              <a:t>outils pour </a:t>
            </a:r>
            <a:r>
              <a:rPr lang="fr-FR" sz="3600" dirty="0" smtClean="0">
                <a:solidFill>
                  <a:schemeClr val="tx1"/>
                </a:solidFill>
              </a:rPr>
              <a:t>le mieux-être</a:t>
            </a:r>
            <a:endParaRPr lang="fr-FR" sz="3600" dirty="0">
              <a:solidFill>
                <a:schemeClr val="tx1"/>
              </a:solidFill>
            </a:endParaRPr>
          </a:p>
        </p:txBody>
      </p:sp>
      <p:sp>
        <p:nvSpPr>
          <p:cNvPr id="3" name="Espace réservé du contenu 2"/>
          <p:cNvSpPr>
            <a:spLocks noGrp="1"/>
          </p:cNvSpPr>
          <p:nvPr>
            <p:ph sz="half" idx="4294967295"/>
          </p:nvPr>
        </p:nvSpPr>
        <p:spPr>
          <a:xfrm>
            <a:off x="0" y="1600200"/>
            <a:ext cx="4897438" cy="5257800"/>
          </a:xfrm>
        </p:spPr>
        <p:txBody>
          <a:bodyPr/>
          <a:lstStyle/>
          <a:p>
            <a:pPr marL="0" indent="0">
              <a:spcAft>
                <a:spcPts val="2400"/>
              </a:spcAft>
              <a:buNone/>
            </a:pPr>
            <a:r>
              <a:rPr lang="en-CA" sz="2800" b="1" dirty="0" smtClean="0">
                <a:solidFill>
                  <a:srgbClr val="FFFF00"/>
                </a:solidFill>
              </a:rPr>
              <a:t>Les </a:t>
            </a:r>
            <a:r>
              <a:rPr lang="en-CA" sz="2800" b="1" dirty="0" err="1" smtClean="0">
                <a:solidFill>
                  <a:srgbClr val="FFFF00"/>
                </a:solidFill>
              </a:rPr>
              <a:t>éléments</a:t>
            </a:r>
            <a:r>
              <a:rPr lang="en-CA" sz="2800" b="1" dirty="0" smtClean="0">
                <a:solidFill>
                  <a:srgbClr val="FFFF00"/>
                </a:solidFill>
              </a:rPr>
              <a:t> </a:t>
            </a:r>
            <a:r>
              <a:rPr lang="en-CA" sz="2800" b="1" dirty="0" err="1" smtClean="0">
                <a:solidFill>
                  <a:srgbClr val="FFFF00"/>
                </a:solidFill>
              </a:rPr>
              <a:t>constitutifs</a:t>
            </a:r>
            <a:endParaRPr lang="en-CA" sz="2800" b="1" dirty="0" smtClean="0">
              <a:solidFill>
                <a:srgbClr val="FFFF00"/>
              </a:solidFill>
            </a:endParaRPr>
          </a:p>
          <a:p>
            <a:pPr>
              <a:spcAft>
                <a:spcPts val="2400"/>
              </a:spcAft>
            </a:pPr>
            <a:r>
              <a:rPr lang="en-CA" sz="2400" b="1" dirty="0" smtClean="0"/>
              <a:t>La </a:t>
            </a:r>
            <a:r>
              <a:rPr lang="en-CA" sz="2400" b="1" dirty="0" err="1"/>
              <a:t>présence</a:t>
            </a:r>
            <a:r>
              <a:rPr lang="en-CA" sz="2400" b="1" dirty="0"/>
              <a:t> </a:t>
            </a:r>
            <a:endParaRPr lang="fr-CA" sz="2400" b="1" dirty="0"/>
          </a:p>
          <a:p>
            <a:pPr>
              <a:spcAft>
                <a:spcPts val="2400"/>
              </a:spcAft>
            </a:pPr>
            <a:r>
              <a:rPr lang="en-CA" sz="2400" b="1" dirty="0"/>
              <a:t>La gratitude</a:t>
            </a:r>
          </a:p>
          <a:p>
            <a:pPr>
              <a:spcAft>
                <a:spcPts val="2400"/>
              </a:spcAft>
            </a:pPr>
            <a:r>
              <a:rPr lang="en-CA" sz="2400" b="1" dirty="0"/>
              <a:t>Le pardon </a:t>
            </a:r>
            <a:endParaRPr lang="fr-CA" sz="2400" b="1" dirty="0"/>
          </a:p>
          <a:p>
            <a:pPr>
              <a:spcAft>
                <a:spcPts val="2400"/>
              </a:spcAft>
            </a:pPr>
            <a:r>
              <a:rPr lang="en-CA" sz="2400" b="1" dirty="0"/>
              <a:t>La justice</a:t>
            </a:r>
          </a:p>
          <a:p>
            <a:pPr>
              <a:spcAft>
                <a:spcPts val="2400"/>
              </a:spcAft>
            </a:pPr>
            <a:r>
              <a:rPr lang="en-CA" sz="2400" b="1" dirty="0"/>
              <a:t>La compassion, </a:t>
            </a:r>
            <a:r>
              <a:rPr lang="en-CA" sz="2400" b="1" dirty="0" err="1"/>
              <a:t>l’amour</a:t>
            </a:r>
            <a:r>
              <a:rPr lang="en-CA" sz="2400" b="1" dirty="0" smtClean="0"/>
              <a:t>, </a:t>
            </a:r>
            <a:r>
              <a:rPr lang="en-CA" sz="2400" b="1" dirty="0"/>
              <a:t>la </a:t>
            </a:r>
            <a:r>
              <a:rPr lang="en-CA" sz="2400" b="1" dirty="0" err="1"/>
              <a:t>tendresse</a:t>
            </a:r>
            <a:endParaRPr lang="fr-CA" sz="2400" b="1" dirty="0"/>
          </a:p>
        </p:txBody>
      </p:sp>
      <p:sp>
        <p:nvSpPr>
          <p:cNvPr id="5" name="Espace réservé du contenu 4"/>
          <p:cNvSpPr>
            <a:spLocks noGrp="1"/>
          </p:cNvSpPr>
          <p:nvPr>
            <p:ph sz="half" idx="4294967295"/>
          </p:nvPr>
        </p:nvSpPr>
        <p:spPr>
          <a:xfrm>
            <a:off x="5430838" y="1600200"/>
            <a:ext cx="3713162" cy="4530725"/>
          </a:xfrm>
        </p:spPr>
        <p:txBody>
          <a:bodyPr>
            <a:normAutofit lnSpcReduction="10000"/>
          </a:bodyPr>
          <a:lstStyle/>
          <a:p>
            <a:pPr marL="0" indent="0">
              <a:spcAft>
                <a:spcPts val="2400"/>
              </a:spcAft>
              <a:buNone/>
            </a:pPr>
            <a:r>
              <a:rPr lang="en-CA" sz="2800" b="1" dirty="0" smtClean="0">
                <a:solidFill>
                  <a:srgbClr val="FFFF00"/>
                </a:solidFill>
              </a:rPr>
              <a:t>Les </a:t>
            </a:r>
            <a:r>
              <a:rPr lang="en-CA" sz="2800" b="1" dirty="0" err="1" smtClean="0">
                <a:solidFill>
                  <a:srgbClr val="FFFF00"/>
                </a:solidFill>
              </a:rPr>
              <a:t>activités</a:t>
            </a:r>
            <a:endParaRPr lang="en-CA" sz="2800" b="1" dirty="0" smtClean="0">
              <a:solidFill>
                <a:srgbClr val="FFFF00"/>
              </a:solidFill>
            </a:endParaRPr>
          </a:p>
          <a:p>
            <a:pPr>
              <a:spcAft>
                <a:spcPts val="2400"/>
              </a:spcAft>
            </a:pPr>
            <a:r>
              <a:rPr lang="en-CA" sz="2400" b="1" dirty="0" smtClean="0"/>
              <a:t>Centration </a:t>
            </a:r>
            <a:endParaRPr lang="fr-CA" sz="2400" b="1" dirty="0"/>
          </a:p>
          <a:p>
            <a:pPr>
              <a:spcAft>
                <a:spcPts val="2400"/>
              </a:spcAft>
            </a:pPr>
            <a:r>
              <a:rPr lang="en-CA" sz="2400" b="1" dirty="0"/>
              <a:t>Contemplation </a:t>
            </a:r>
            <a:endParaRPr lang="fr-CA" sz="2400" b="1" dirty="0"/>
          </a:p>
          <a:p>
            <a:pPr>
              <a:spcAft>
                <a:spcPts val="2400"/>
              </a:spcAft>
            </a:pPr>
            <a:r>
              <a:rPr lang="en-CA" sz="2400" b="1" dirty="0"/>
              <a:t>Communion </a:t>
            </a:r>
            <a:endParaRPr lang="fr-CA" sz="2400" b="1" dirty="0"/>
          </a:p>
          <a:p>
            <a:pPr>
              <a:spcAft>
                <a:spcPts val="2400"/>
              </a:spcAft>
            </a:pPr>
            <a:r>
              <a:rPr lang="en-CA" sz="2400" b="1" dirty="0" err="1"/>
              <a:t>Création</a:t>
            </a:r>
            <a:r>
              <a:rPr lang="en-CA" sz="2400" b="1" dirty="0"/>
              <a:t> </a:t>
            </a:r>
            <a:endParaRPr lang="fr-CA" sz="2400" b="1" dirty="0"/>
          </a:p>
          <a:p>
            <a:pPr>
              <a:spcAft>
                <a:spcPts val="2400"/>
              </a:spcAft>
            </a:pPr>
            <a:r>
              <a:rPr lang="en-CA" sz="2400" b="1" dirty="0"/>
              <a:t>Contribution </a:t>
            </a:r>
            <a:endParaRPr lang="fr-CA" sz="2400" b="1" dirty="0"/>
          </a:p>
          <a:p>
            <a:pPr>
              <a:buFont typeface="Wingdings" charset="0"/>
              <a:buNone/>
            </a:pPr>
            <a:endParaRPr lang="fr-FR" sz="2800" dirty="0"/>
          </a:p>
        </p:txBody>
      </p:sp>
      <p:sp>
        <p:nvSpPr>
          <p:cNvPr id="2" name="TextBox 1"/>
          <p:cNvSpPr txBox="1"/>
          <p:nvPr/>
        </p:nvSpPr>
        <p:spPr>
          <a:xfrm>
            <a:off x="569847" y="6349246"/>
            <a:ext cx="8124382" cy="523220"/>
          </a:xfrm>
          <a:prstGeom prst="rect">
            <a:avLst/>
          </a:prstGeom>
          <a:noFill/>
        </p:spPr>
        <p:txBody>
          <a:bodyPr wrap="square" rtlCol="0">
            <a:spAutoFit/>
          </a:bodyPr>
          <a:lstStyle/>
          <a:p>
            <a:pPr algn="ctr"/>
            <a:r>
              <a:rPr lang="en-US" sz="2800" dirty="0">
                <a:solidFill>
                  <a:srgbClr val="FFFF00"/>
                </a:solidFill>
                <a:latin typeface="Tahoma"/>
                <a:ea typeface="ＭＳ Ｐゴシック"/>
              </a:rPr>
              <a:t>avec </a:t>
            </a:r>
            <a:r>
              <a:rPr lang="en-US" sz="2800" dirty="0" err="1">
                <a:solidFill>
                  <a:srgbClr val="FFFF00"/>
                </a:solidFill>
                <a:latin typeface="Tahoma"/>
                <a:ea typeface="ＭＳ Ｐゴシック"/>
              </a:rPr>
              <a:t>une</a:t>
            </a:r>
            <a:r>
              <a:rPr lang="en-US" sz="2800" dirty="0">
                <a:solidFill>
                  <a:srgbClr val="FFFF00"/>
                </a:solidFill>
                <a:latin typeface="Tahoma"/>
                <a:ea typeface="ＭＳ Ｐゴシック"/>
              </a:rPr>
              <a:t> </a:t>
            </a:r>
            <a:r>
              <a:rPr lang="en-US" sz="2800" dirty="0" err="1">
                <a:solidFill>
                  <a:srgbClr val="FFFF00"/>
                </a:solidFill>
                <a:latin typeface="Tahoma"/>
                <a:ea typeface="ＭＳ Ｐゴシック"/>
              </a:rPr>
              <a:t>saine</a:t>
            </a:r>
            <a:r>
              <a:rPr lang="en-US" sz="2800" dirty="0">
                <a:solidFill>
                  <a:srgbClr val="FFFF00"/>
                </a:solidFill>
                <a:latin typeface="Tahoma"/>
                <a:ea typeface="ＭＳ Ｐゴシック"/>
              </a:rPr>
              <a:t> </a:t>
            </a:r>
            <a:r>
              <a:rPr lang="en-US" sz="2800" dirty="0" err="1">
                <a:solidFill>
                  <a:srgbClr val="FFFF00"/>
                </a:solidFill>
                <a:latin typeface="Tahoma"/>
                <a:ea typeface="ＭＳ Ｐゴシック"/>
              </a:rPr>
              <a:t>régulation</a:t>
            </a:r>
            <a:r>
              <a:rPr lang="en-US" sz="2800" dirty="0">
                <a:solidFill>
                  <a:srgbClr val="FFFF00"/>
                </a:solidFill>
                <a:latin typeface="Tahoma"/>
                <a:ea typeface="ＭＳ Ｐゴシック"/>
              </a:rPr>
              <a:t> affective </a:t>
            </a:r>
            <a:r>
              <a:rPr lang="en-US" sz="2800" dirty="0" err="1">
                <a:solidFill>
                  <a:srgbClr val="FFFF00"/>
                </a:solidFill>
                <a:latin typeface="Tahoma"/>
                <a:ea typeface="ＭＳ Ｐゴシック"/>
              </a:rPr>
              <a:t>associée</a:t>
            </a:r>
            <a:endParaRPr lang="en-US" sz="2800" dirty="0">
              <a:solidFill>
                <a:srgbClr val="FFFF00"/>
              </a:solidFill>
              <a:latin typeface="Tahoma"/>
              <a:ea typeface="ＭＳ Ｐゴシック"/>
            </a:endParaRPr>
          </a:p>
        </p:txBody>
      </p:sp>
    </p:spTree>
    <p:extLst>
      <p:ext uri="{BB962C8B-B14F-4D97-AF65-F5344CB8AC3E}">
        <p14:creationId xmlns:p14="http://schemas.microsoft.com/office/powerpoint/2010/main" val="2496542051"/>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Une</a:t>
            </a:r>
            <a:r>
              <a:rPr lang="en-US" sz="3600" dirty="0" smtClean="0"/>
              <a:t> </a:t>
            </a:r>
            <a:r>
              <a:rPr lang="en-US" sz="3600" dirty="0" err="1" smtClean="0"/>
              <a:t>analogie</a:t>
            </a:r>
            <a:r>
              <a:rPr lang="en-US" sz="3600" dirty="0" smtClean="0"/>
              <a:t> </a:t>
            </a:r>
            <a:r>
              <a:rPr lang="en-US" sz="3600" dirty="0" err="1" smtClean="0"/>
              <a:t>incontournable</a:t>
            </a:r>
            <a:endParaRPr lang="en-US" sz="3600" dirty="0"/>
          </a:p>
        </p:txBody>
      </p:sp>
      <p:pic>
        <p:nvPicPr>
          <p:cNvPr id="4" name="Content Placeholder 3" descr="Training-Plans-for-a-Half-Marathon-Runners-World.jpg"/>
          <p:cNvPicPr>
            <a:picLocks noGrp="1" noChangeAspect="1"/>
          </p:cNvPicPr>
          <p:nvPr>
            <p:ph idx="1"/>
          </p:nvPr>
        </p:nvPicPr>
        <p:blipFill>
          <a:blip r:embed="rId2">
            <a:extLst>
              <a:ext uri="{28A0092B-C50C-407E-A947-70E740481C1C}">
                <a14:useLocalDpi xmlns:a14="http://schemas.microsoft.com/office/drawing/2010/main" val="0"/>
              </a:ext>
            </a:extLst>
          </a:blip>
          <a:srcRect t="8491" b="8491"/>
          <a:stretch>
            <a:fillRect/>
          </a:stretch>
        </p:blipFill>
        <p:spPr/>
      </p:pic>
    </p:spTree>
    <p:extLst>
      <p:ext uri="{BB962C8B-B14F-4D97-AF65-F5344CB8AC3E}">
        <p14:creationId xmlns:p14="http://schemas.microsoft.com/office/powerpoint/2010/main" val="258201769"/>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1949092"/>
            <a:ext cx="7865533" cy="1431925"/>
          </a:xfrm>
        </p:spPr>
        <p:txBody>
          <a:bodyPr/>
          <a:lstStyle/>
          <a:p>
            <a:r>
              <a:rPr lang="en-US" sz="3200" dirty="0" smtClean="0"/>
              <a:t>Un retour </a:t>
            </a:r>
            <a:r>
              <a:rPr lang="en-US" sz="3200" dirty="0" err="1" smtClean="0"/>
              <a:t>sur</a:t>
            </a:r>
            <a:r>
              <a:rPr lang="en-US" sz="3200" dirty="0" smtClean="0"/>
              <a:t> le </a:t>
            </a:r>
            <a:r>
              <a:rPr lang="en-US" sz="3200" dirty="0" err="1" smtClean="0"/>
              <a:t>pouvoir</a:t>
            </a:r>
            <a:r>
              <a:rPr lang="en-US" sz="3200" dirty="0" smtClean="0"/>
              <a:t> de </a:t>
            </a:r>
            <a:r>
              <a:rPr lang="en-US" sz="3200" dirty="0" err="1" smtClean="0"/>
              <a:t>neurotransformation</a:t>
            </a:r>
            <a:r>
              <a:rPr lang="en-US" sz="3200" dirty="0" smtClean="0"/>
              <a:t> de la </a:t>
            </a:r>
            <a:r>
              <a:rPr lang="en-US" sz="3200" dirty="0" err="1" smtClean="0"/>
              <a:t>méditation</a:t>
            </a:r>
            <a:endParaRPr lang="en-US" sz="3200" dirty="0"/>
          </a:p>
        </p:txBody>
      </p:sp>
      <p:sp>
        <p:nvSpPr>
          <p:cNvPr id="3" name="Content Placeholder 2"/>
          <p:cNvSpPr>
            <a:spLocks noGrp="1"/>
          </p:cNvSpPr>
          <p:nvPr>
            <p:ph idx="1"/>
          </p:nvPr>
        </p:nvSpPr>
        <p:spPr>
          <a:xfrm>
            <a:off x="1066799" y="3894114"/>
            <a:ext cx="7543800" cy="2096969"/>
          </a:xfrm>
        </p:spPr>
        <p:txBody>
          <a:bodyPr>
            <a:normAutofit/>
          </a:bodyPr>
          <a:lstStyle/>
          <a:p>
            <a:r>
              <a:rPr lang="en-US" sz="2400" b="1" i="1" dirty="0" smtClean="0"/>
              <a:t>Les divers types: </a:t>
            </a:r>
            <a:r>
              <a:rPr lang="en-US" sz="2400" b="1" i="1" dirty="0" err="1" smtClean="0"/>
              <a:t>lesquels</a:t>
            </a:r>
            <a:r>
              <a:rPr lang="en-US" sz="2400" b="1" i="1" dirty="0" smtClean="0"/>
              <a:t> </a:t>
            </a:r>
            <a:r>
              <a:rPr lang="en-US" sz="2400" b="1" i="1" dirty="0" err="1" smtClean="0"/>
              <a:t>connaissez-vous</a:t>
            </a:r>
            <a:r>
              <a:rPr lang="en-US" sz="2400" b="1" i="1" dirty="0" smtClean="0"/>
              <a:t>?</a:t>
            </a:r>
          </a:p>
          <a:p>
            <a:r>
              <a:rPr lang="en-US" sz="2400" b="1" i="1" dirty="0" smtClean="0"/>
              <a:t>Le type le plus </a:t>
            </a:r>
            <a:r>
              <a:rPr lang="en-US" sz="2400" b="1" i="1" dirty="0" err="1" smtClean="0"/>
              <a:t>étudié</a:t>
            </a:r>
            <a:r>
              <a:rPr lang="en-US" sz="2400" b="1" i="1" dirty="0" smtClean="0"/>
              <a:t>: </a:t>
            </a:r>
            <a:r>
              <a:rPr lang="en-US" sz="2400" b="1" i="1" dirty="0" err="1" smtClean="0"/>
              <a:t>Tonglen</a:t>
            </a:r>
            <a:endParaRPr lang="en-US" sz="2400" b="1" i="1" dirty="0"/>
          </a:p>
        </p:txBody>
      </p:sp>
    </p:spTree>
    <p:extLst>
      <p:ext uri="{BB962C8B-B14F-4D97-AF65-F5344CB8AC3E}">
        <p14:creationId xmlns:p14="http://schemas.microsoft.com/office/powerpoint/2010/main" val="39914885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1"/>
            <a:ext cx="7543800" cy="1028700"/>
          </a:xfrm>
        </p:spPr>
        <p:txBody>
          <a:bodyPr/>
          <a:lstStyle/>
          <a:p>
            <a:r>
              <a:rPr lang="en-US" sz="3600" dirty="0" err="1" smtClean="0"/>
              <a:t>Tonglen</a:t>
            </a:r>
            <a:r>
              <a:rPr lang="en-US" sz="3600" dirty="0" smtClean="0"/>
              <a:t> en </a:t>
            </a:r>
            <a:r>
              <a:rPr lang="en-US" sz="3600" dirty="0" err="1" smtClean="0"/>
              <a:t>très</a:t>
            </a:r>
            <a:r>
              <a:rPr lang="en-US" sz="3600" dirty="0" smtClean="0"/>
              <a:t>, </a:t>
            </a:r>
            <a:r>
              <a:rPr lang="en-US" sz="3600" dirty="0" err="1" smtClean="0"/>
              <a:t>très</a:t>
            </a:r>
            <a:r>
              <a:rPr lang="en-US" sz="3600" dirty="0" smtClean="0"/>
              <a:t> </a:t>
            </a:r>
            <a:r>
              <a:rPr lang="en-US" sz="3600" dirty="0" err="1" smtClean="0"/>
              <a:t>bref</a:t>
            </a:r>
            <a:endParaRPr lang="en-US" sz="3600" dirty="0"/>
          </a:p>
        </p:txBody>
      </p:sp>
      <p:sp>
        <p:nvSpPr>
          <p:cNvPr id="3" name="Content Placeholder 2"/>
          <p:cNvSpPr>
            <a:spLocks noGrp="1"/>
          </p:cNvSpPr>
          <p:nvPr>
            <p:ph idx="1"/>
          </p:nvPr>
        </p:nvSpPr>
        <p:spPr>
          <a:xfrm>
            <a:off x="571501" y="1756841"/>
            <a:ext cx="8403166" cy="5355165"/>
          </a:xfrm>
        </p:spPr>
        <p:txBody>
          <a:bodyPr/>
          <a:lstStyle/>
          <a:p>
            <a:pPr lvl="0"/>
            <a:r>
              <a:rPr lang="fr-FR" sz="2400" i="1" dirty="0">
                <a:effectLst/>
              </a:rPr>
              <a:t>Revenez à un état de calme, de sérénité, de compassion. Déposez-vous.</a:t>
            </a:r>
            <a:endParaRPr lang="fr-FR" sz="2400" dirty="0">
              <a:effectLst/>
            </a:endParaRPr>
          </a:p>
          <a:p>
            <a:pPr lvl="0"/>
            <a:r>
              <a:rPr lang="fr-FR" sz="2400" i="1" dirty="0">
                <a:effectLst/>
              </a:rPr>
              <a:t>Accueillez et observez sans jugement ce qui émerge en vous  dans toutes ses textures. Respirez comme si vous étiez une éponge ou un filtre à air,  par tous les pores de votre peau -  360. V</a:t>
            </a:r>
            <a:r>
              <a:rPr lang="fr-FR" sz="2400" i="1" dirty="0" smtClean="0">
                <a:effectLst/>
              </a:rPr>
              <a:t>ous </a:t>
            </a:r>
            <a:r>
              <a:rPr lang="fr-FR" sz="2400" i="1" dirty="0">
                <a:effectLst/>
              </a:rPr>
              <a:t>inspirez de l’air sale et brûlant et  vous expirez de l’air pur et frais. Temps égal </a:t>
            </a:r>
            <a:r>
              <a:rPr lang="fr-FR" sz="2400" i="1" dirty="0" err="1" smtClean="0">
                <a:effectLst/>
              </a:rPr>
              <a:t>inspir-expir</a:t>
            </a:r>
            <a:endParaRPr lang="fr-FR" sz="2400" dirty="0">
              <a:effectLst/>
            </a:endParaRPr>
          </a:p>
          <a:p>
            <a:pPr lvl="0"/>
            <a:r>
              <a:rPr lang="fr-FR" sz="2400" i="1" dirty="0">
                <a:effectLst/>
              </a:rPr>
              <a:t>Choisissez la situation pénible qui vous habite le plus – ou vous préoccupe pour quelqu’un d’autre. </a:t>
            </a:r>
            <a:r>
              <a:rPr lang="fr-FR" sz="2400" i="1" dirty="0" smtClean="0">
                <a:effectLst/>
              </a:rPr>
              <a:t>Inspirez </a:t>
            </a:r>
            <a:r>
              <a:rPr lang="fr-FR" sz="2400" i="1" dirty="0">
                <a:effectLst/>
              </a:rPr>
              <a:t>la souffrance. </a:t>
            </a:r>
            <a:r>
              <a:rPr lang="fr-FR" sz="2400" i="1" dirty="0" smtClean="0">
                <a:effectLst/>
              </a:rPr>
              <a:t>Redonnez </a:t>
            </a:r>
            <a:r>
              <a:rPr lang="fr-FR" sz="2400" i="1" dirty="0">
                <a:effectLst/>
              </a:rPr>
              <a:t>le soulagement.</a:t>
            </a:r>
            <a:endParaRPr lang="fr-FR" sz="2400" dirty="0">
              <a:effectLst/>
            </a:endParaRPr>
          </a:p>
          <a:p>
            <a:pPr lvl="0"/>
            <a:r>
              <a:rPr lang="fr-FR" sz="2400" i="1" dirty="0">
                <a:effectLst/>
              </a:rPr>
              <a:t>Élargissez </a:t>
            </a:r>
            <a:r>
              <a:rPr lang="fr-FR" sz="2400" i="1" dirty="0" smtClean="0">
                <a:effectLst/>
              </a:rPr>
              <a:t>vos </a:t>
            </a:r>
            <a:r>
              <a:rPr lang="fr-FR" sz="2400" i="1" dirty="0">
                <a:effectLst/>
              </a:rPr>
              <a:t>souhaits de </a:t>
            </a:r>
            <a:r>
              <a:rPr lang="fr-FR" sz="2400" i="1" dirty="0" smtClean="0">
                <a:effectLst/>
              </a:rPr>
              <a:t>bien--</a:t>
            </a:r>
            <a:r>
              <a:rPr lang="fr-FR" sz="2400" i="1" dirty="0">
                <a:effectLst/>
              </a:rPr>
              <a:t>être, votre compassion à tous ceux qui vivent cette même situation</a:t>
            </a:r>
            <a:r>
              <a:rPr lang="en-US" sz="2400" i="1" dirty="0" smtClean="0">
                <a:effectLst/>
              </a:rPr>
              <a:t>.</a:t>
            </a:r>
            <a:endParaRPr lang="fr-FR" sz="2400" dirty="0">
              <a:effectLst/>
            </a:endParaRPr>
          </a:p>
        </p:txBody>
      </p:sp>
    </p:spTree>
    <p:extLst>
      <p:ext uri="{BB962C8B-B14F-4D97-AF65-F5344CB8AC3E}">
        <p14:creationId xmlns:p14="http://schemas.microsoft.com/office/powerpoint/2010/main" val="2622757294"/>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 </a:t>
            </a:r>
            <a:r>
              <a:rPr lang="en-US" dirty="0" err="1" smtClean="0"/>
              <a:t>attributs</a:t>
            </a:r>
            <a:r>
              <a:rPr lang="en-US" dirty="0" smtClean="0"/>
              <a:t> du </a:t>
            </a:r>
            <a:r>
              <a:rPr lang="en-US" dirty="0" err="1" smtClean="0"/>
              <a:t>Tonglen</a:t>
            </a:r>
            <a:endParaRPr lang="en-US" dirty="0"/>
          </a:p>
        </p:txBody>
      </p:sp>
      <p:sp>
        <p:nvSpPr>
          <p:cNvPr id="3" name="Content Placeholder 2"/>
          <p:cNvSpPr>
            <a:spLocks noGrp="1"/>
          </p:cNvSpPr>
          <p:nvPr>
            <p:ph idx="1"/>
          </p:nvPr>
        </p:nvSpPr>
        <p:spPr>
          <a:xfrm>
            <a:off x="914399" y="2769833"/>
            <a:ext cx="7938959" cy="3539527"/>
          </a:xfrm>
        </p:spPr>
        <p:txBody>
          <a:bodyPr/>
          <a:lstStyle/>
          <a:p>
            <a:r>
              <a:rPr lang="en-US" sz="2800" dirty="0" smtClean="0"/>
              <a:t>Conscience du corps - </a:t>
            </a:r>
            <a:r>
              <a:rPr lang="en-US" sz="2800" dirty="0" err="1" smtClean="0"/>
              <a:t>présence</a:t>
            </a:r>
            <a:endParaRPr lang="en-US" sz="2800" dirty="0" smtClean="0"/>
          </a:p>
          <a:p>
            <a:r>
              <a:rPr lang="en-US" sz="2800" dirty="0" smtClean="0"/>
              <a:t>Conscience de </a:t>
            </a:r>
            <a:r>
              <a:rPr lang="en-US" sz="2800" dirty="0" err="1" smtClean="0"/>
              <a:t>l’émotion</a:t>
            </a:r>
            <a:r>
              <a:rPr lang="en-US" sz="2800" dirty="0" smtClean="0"/>
              <a:t> – sans </a:t>
            </a:r>
            <a:r>
              <a:rPr lang="en-US" sz="2800" dirty="0" err="1" smtClean="0"/>
              <a:t>jugement</a:t>
            </a:r>
            <a:r>
              <a:rPr lang="en-US" sz="2800" dirty="0" smtClean="0"/>
              <a:t> </a:t>
            </a:r>
            <a:r>
              <a:rPr lang="en-US" sz="2800" dirty="0" smtClean="0">
                <a:solidFill>
                  <a:srgbClr val="FFFF00"/>
                </a:solidFill>
              </a:rPr>
              <a:t>  </a:t>
            </a:r>
            <a:r>
              <a:rPr lang="en-US" sz="2800" dirty="0" smtClean="0"/>
              <a:t>                   </a:t>
            </a:r>
            <a:r>
              <a:rPr lang="en-US" sz="2800" dirty="0" err="1" smtClean="0"/>
              <a:t>régulation</a:t>
            </a:r>
            <a:r>
              <a:rPr lang="en-US" sz="2800" dirty="0" smtClean="0"/>
              <a:t> plus </a:t>
            </a:r>
            <a:r>
              <a:rPr lang="en-US" sz="2800" dirty="0" err="1" smtClean="0"/>
              <a:t>réussie</a:t>
            </a:r>
            <a:endParaRPr lang="en-US" sz="2800" dirty="0" smtClean="0"/>
          </a:p>
          <a:p>
            <a:r>
              <a:rPr lang="en-US" sz="2800" dirty="0" smtClean="0"/>
              <a:t>Acceptation de </a:t>
            </a:r>
            <a:r>
              <a:rPr lang="en-US" sz="2800" dirty="0" err="1" smtClean="0"/>
              <a:t>soi</a:t>
            </a:r>
            <a:endParaRPr lang="en-US" sz="2800" dirty="0" smtClean="0"/>
          </a:p>
          <a:p>
            <a:r>
              <a:rPr lang="en-US" sz="2800" dirty="0" smtClean="0"/>
              <a:t>Compassion </a:t>
            </a:r>
            <a:r>
              <a:rPr lang="en-US" sz="2800" dirty="0" err="1" smtClean="0"/>
              <a:t>universelle</a:t>
            </a:r>
            <a:r>
              <a:rPr lang="en-US" sz="2800" dirty="0" smtClean="0"/>
              <a:t> – qui </a:t>
            </a:r>
            <a:r>
              <a:rPr lang="en-US" sz="2800" dirty="0" err="1" smtClean="0"/>
              <a:t>génère</a:t>
            </a:r>
            <a:r>
              <a:rPr lang="en-US" sz="2800" dirty="0" smtClean="0"/>
              <a:t> des </a:t>
            </a:r>
            <a:r>
              <a:rPr lang="en-US" sz="2800" dirty="0" err="1" smtClean="0"/>
              <a:t>ondes</a:t>
            </a:r>
            <a:r>
              <a:rPr lang="en-US" sz="2800" dirty="0" smtClean="0"/>
              <a:t> gamma</a:t>
            </a:r>
          </a:p>
          <a:p>
            <a:endParaRPr lang="en-US" dirty="0" smtClean="0"/>
          </a:p>
        </p:txBody>
      </p:sp>
      <p:sp>
        <p:nvSpPr>
          <p:cNvPr id="4" name="Right Arrow 3"/>
          <p:cNvSpPr/>
          <p:nvPr/>
        </p:nvSpPr>
        <p:spPr>
          <a:xfrm flipV="1">
            <a:off x="7970259" y="3279738"/>
            <a:ext cx="518682" cy="47212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solidFill>
                  <a:srgbClr val="FFFFFF"/>
                </a:solidFill>
                <a:latin typeface="Tahoma"/>
                <a:ea typeface="ＭＳ Ｐゴシック"/>
              </a:rPr>
              <a:t>    </a:t>
            </a:r>
            <a:endParaRPr lang="en-US" dirty="0">
              <a:solidFill>
                <a:srgbClr val="FFFFFF"/>
              </a:solidFill>
              <a:latin typeface="Tahoma"/>
              <a:ea typeface="ＭＳ Ｐゴシック"/>
            </a:endParaRPr>
          </a:p>
        </p:txBody>
      </p:sp>
    </p:spTree>
    <p:extLst>
      <p:ext uri="{BB962C8B-B14F-4D97-AF65-F5344CB8AC3E}">
        <p14:creationId xmlns:p14="http://schemas.microsoft.com/office/powerpoint/2010/main" val="34299141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i="1" dirty="0" smtClean="0"/>
              <a:t>Les </a:t>
            </a:r>
            <a:r>
              <a:rPr lang="en-US" sz="3600" i="1" dirty="0" err="1" smtClean="0">
                <a:solidFill>
                  <a:srgbClr val="FFFF00"/>
                </a:solidFill>
              </a:rPr>
              <a:t>mythes</a:t>
            </a:r>
            <a:r>
              <a:rPr lang="en-US" sz="3600" i="1" dirty="0" smtClean="0"/>
              <a:t> au </a:t>
            </a:r>
            <a:r>
              <a:rPr lang="en-US" sz="3600" i="1" dirty="0" err="1" smtClean="0"/>
              <a:t>sujet</a:t>
            </a:r>
            <a:r>
              <a:rPr lang="en-US" sz="3600" i="1" dirty="0" smtClean="0"/>
              <a:t> de la </a:t>
            </a:r>
            <a:r>
              <a:rPr lang="en-US" sz="3600" i="1" dirty="0" err="1" smtClean="0"/>
              <a:t>méditation</a:t>
            </a:r>
            <a:endParaRPr lang="en-US" sz="3600" i="1" dirty="0"/>
          </a:p>
        </p:txBody>
      </p:sp>
      <p:sp>
        <p:nvSpPr>
          <p:cNvPr id="3" name="Content Placeholder 2"/>
          <p:cNvSpPr>
            <a:spLocks noGrp="1"/>
          </p:cNvSpPr>
          <p:nvPr>
            <p:ph idx="1"/>
          </p:nvPr>
        </p:nvSpPr>
        <p:spPr>
          <a:xfrm>
            <a:off x="1066800" y="3412280"/>
            <a:ext cx="7543800" cy="4432300"/>
          </a:xfrm>
        </p:spPr>
        <p:txBody>
          <a:bodyPr/>
          <a:lstStyle/>
          <a:p>
            <a:pPr>
              <a:spcAft>
                <a:spcPts val="1800"/>
              </a:spcAft>
            </a:pPr>
            <a:r>
              <a:rPr lang="en-US" sz="2400" b="1" dirty="0" smtClean="0"/>
              <a:t>‘Not a vacation from irritation.’ C. </a:t>
            </a:r>
            <a:r>
              <a:rPr lang="en-US" sz="2400" b="1" dirty="0" err="1" smtClean="0"/>
              <a:t>Trungpa</a:t>
            </a:r>
            <a:r>
              <a:rPr lang="en-US" sz="2400" b="1" dirty="0" smtClean="0"/>
              <a:t>.</a:t>
            </a:r>
            <a:endParaRPr lang="en-US" sz="2400" b="1" dirty="0"/>
          </a:p>
          <a:p>
            <a:pPr>
              <a:spcAft>
                <a:spcPts val="1800"/>
              </a:spcAft>
            </a:pPr>
            <a:r>
              <a:rPr lang="en-US" sz="2400" b="1" dirty="0" err="1" smtClean="0"/>
              <a:t>Permet</a:t>
            </a:r>
            <a:r>
              <a:rPr lang="en-US" sz="2400" b="1" dirty="0" smtClean="0"/>
              <a:t> de </a:t>
            </a:r>
            <a:r>
              <a:rPr lang="en-US" sz="2400" b="1" dirty="0" err="1" smtClean="0"/>
              <a:t>mieux</a:t>
            </a:r>
            <a:r>
              <a:rPr lang="en-US" sz="2400" b="1" dirty="0" smtClean="0"/>
              <a:t> </a:t>
            </a:r>
            <a:r>
              <a:rPr lang="en-US" sz="2400" b="1" dirty="0" err="1" smtClean="0"/>
              <a:t>accueillir</a:t>
            </a:r>
            <a:r>
              <a:rPr lang="en-US" sz="2400" b="1" dirty="0" smtClean="0"/>
              <a:t> </a:t>
            </a:r>
            <a:r>
              <a:rPr lang="en-US" sz="2400" b="1" dirty="0" err="1" smtClean="0"/>
              <a:t>l’impermanence</a:t>
            </a:r>
            <a:r>
              <a:rPr lang="en-US" sz="2400" b="1" dirty="0" smtClean="0"/>
              <a:t> de la vie et </a:t>
            </a:r>
            <a:r>
              <a:rPr lang="en-US" sz="2400" b="1" dirty="0" err="1" smtClean="0"/>
              <a:t>d’en</a:t>
            </a:r>
            <a:r>
              <a:rPr lang="en-US" sz="2400" b="1" dirty="0" smtClean="0"/>
              <a:t> </a:t>
            </a:r>
            <a:r>
              <a:rPr lang="en-US" sz="2400" b="1" dirty="0" err="1" smtClean="0"/>
              <a:t>naviguer</a:t>
            </a:r>
            <a:r>
              <a:rPr lang="en-US" sz="2400" b="1" dirty="0" smtClean="0"/>
              <a:t> les </a:t>
            </a:r>
            <a:r>
              <a:rPr lang="en-US" sz="2400" b="1" dirty="0" err="1" smtClean="0"/>
              <a:t>hauts</a:t>
            </a:r>
            <a:r>
              <a:rPr lang="en-US" sz="2400" b="1" dirty="0" smtClean="0"/>
              <a:t> et les bas. </a:t>
            </a:r>
          </a:p>
          <a:p>
            <a:pPr>
              <a:spcAft>
                <a:spcPts val="1800"/>
              </a:spcAft>
            </a:pPr>
            <a:r>
              <a:rPr lang="en-US" sz="2400" b="1" dirty="0" smtClean="0"/>
              <a:t>On ne se sent pas </a:t>
            </a:r>
            <a:r>
              <a:rPr lang="en-US" sz="2400" b="1" dirty="0" err="1" smtClean="0"/>
              <a:t>mieux</a:t>
            </a:r>
            <a:r>
              <a:rPr lang="en-US" sz="2400" b="1" dirty="0" smtClean="0"/>
              <a:t> au </a:t>
            </a:r>
            <a:r>
              <a:rPr lang="en-US" sz="2400" b="1" dirty="0" err="1" smtClean="0"/>
              <a:t>sens</a:t>
            </a:r>
            <a:r>
              <a:rPr lang="en-US" sz="2400" b="1" dirty="0" smtClean="0"/>
              <a:t> </a:t>
            </a:r>
            <a:r>
              <a:rPr lang="en-US" sz="2400" b="1" dirty="0" err="1" smtClean="0"/>
              <a:t>classique</a:t>
            </a:r>
            <a:r>
              <a:rPr lang="en-US" sz="2400" b="1" dirty="0" smtClean="0"/>
              <a:t> du </a:t>
            </a:r>
            <a:r>
              <a:rPr lang="en-US" sz="2400" b="1" dirty="0" err="1" smtClean="0"/>
              <a:t>terme</a:t>
            </a:r>
            <a:r>
              <a:rPr lang="en-US" sz="2400" b="1" dirty="0" smtClean="0"/>
              <a:t>.</a:t>
            </a:r>
          </a:p>
          <a:p>
            <a:endParaRPr lang="en-US" dirty="0" smtClean="0"/>
          </a:p>
          <a:p>
            <a:endParaRPr lang="en-US" dirty="0" smtClean="0"/>
          </a:p>
          <a:p>
            <a:endParaRPr lang="en-US" dirty="0"/>
          </a:p>
        </p:txBody>
      </p:sp>
    </p:spTree>
    <p:extLst>
      <p:ext uri="{BB962C8B-B14F-4D97-AF65-F5344CB8AC3E}">
        <p14:creationId xmlns:p14="http://schemas.microsoft.com/office/powerpoint/2010/main" val="9592083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532294"/>
            <a:ext cx="7918442" cy="1431925"/>
          </a:xfrm>
        </p:spPr>
        <p:txBody>
          <a:bodyPr/>
          <a:lstStyle/>
          <a:p>
            <a:r>
              <a:rPr lang="en-US" sz="4000" dirty="0" err="1" smtClean="0"/>
              <a:t>Trois</a:t>
            </a:r>
            <a:r>
              <a:rPr lang="en-US" sz="4000" dirty="0" smtClean="0"/>
              <a:t> petites questions </a:t>
            </a:r>
            <a:r>
              <a:rPr lang="en-US" sz="4000" dirty="0" err="1" smtClean="0"/>
              <a:t>rapides</a:t>
            </a:r>
            <a:endParaRPr lang="en-US" sz="4000" dirty="0"/>
          </a:p>
        </p:txBody>
      </p:sp>
      <p:sp>
        <p:nvSpPr>
          <p:cNvPr id="3" name="Content Placeholder 2"/>
          <p:cNvSpPr>
            <a:spLocks noGrp="1"/>
          </p:cNvSpPr>
          <p:nvPr>
            <p:ph idx="1"/>
          </p:nvPr>
        </p:nvSpPr>
        <p:spPr>
          <a:xfrm>
            <a:off x="1066800" y="2493062"/>
            <a:ext cx="7543800" cy="4114800"/>
          </a:xfrm>
        </p:spPr>
        <p:txBody>
          <a:bodyPr>
            <a:normAutofit/>
          </a:bodyPr>
          <a:lstStyle/>
          <a:p>
            <a:r>
              <a:rPr lang="en-US" sz="2400" b="1" i="1" dirty="0" err="1"/>
              <a:t>C</a:t>
            </a:r>
            <a:r>
              <a:rPr lang="en-US" sz="2400" b="1" i="1" dirty="0" err="1" smtClean="0"/>
              <a:t>ombien</a:t>
            </a:r>
            <a:r>
              <a:rPr lang="en-US" sz="2400" b="1" i="1" dirty="0" smtClean="0"/>
              <a:t> </a:t>
            </a:r>
            <a:r>
              <a:rPr lang="en-US" sz="2400" b="1" i="1" dirty="0" err="1" smtClean="0"/>
              <a:t>passez-vous</a:t>
            </a:r>
            <a:r>
              <a:rPr lang="en-US" sz="2400" b="1" i="1" dirty="0" smtClean="0"/>
              <a:t> de temps </a:t>
            </a:r>
            <a:r>
              <a:rPr lang="en-US" sz="2400" b="1" i="1" dirty="0" err="1" smtClean="0"/>
              <a:t>devant</a:t>
            </a:r>
            <a:r>
              <a:rPr lang="en-US" sz="2400" b="1" i="1" dirty="0" smtClean="0"/>
              <a:t> un </a:t>
            </a:r>
            <a:r>
              <a:rPr lang="en-US" sz="2400" b="1" i="1" dirty="0" err="1" smtClean="0"/>
              <a:t>écran</a:t>
            </a:r>
            <a:r>
              <a:rPr lang="en-US" sz="2400" b="1" i="1" dirty="0" smtClean="0"/>
              <a:t> </a:t>
            </a:r>
            <a:r>
              <a:rPr lang="en-US" sz="2400" b="1" i="1" dirty="0" err="1" smtClean="0"/>
              <a:t>chaque</a:t>
            </a:r>
            <a:r>
              <a:rPr lang="en-US" sz="2400" b="1" i="1" dirty="0" smtClean="0"/>
              <a:t> jour?</a:t>
            </a:r>
          </a:p>
          <a:p>
            <a:endParaRPr lang="en-US" sz="2400" b="1" i="1" dirty="0"/>
          </a:p>
          <a:p>
            <a:r>
              <a:rPr lang="en-US" sz="2400" b="1" i="1" dirty="0" err="1" smtClean="0"/>
              <a:t>À</a:t>
            </a:r>
            <a:r>
              <a:rPr lang="en-US" sz="2400" b="1" i="1" dirty="0" smtClean="0"/>
              <a:t> </a:t>
            </a:r>
            <a:r>
              <a:rPr lang="en-US" sz="2400" b="1" i="1" dirty="0" err="1" smtClean="0"/>
              <a:t>quelle</a:t>
            </a:r>
            <a:r>
              <a:rPr lang="en-US" sz="2400" b="1" i="1" dirty="0" smtClean="0"/>
              <a:t> </a:t>
            </a:r>
            <a:r>
              <a:rPr lang="en-US" sz="2400" b="1" i="1" dirty="0" err="1" smtClean="0"/>
              <a:t>heure</a:t>
            </a:r>
            <a:r>
              <a:rPr lang="en-US" sz="2400" b="1" i="1" dirty="0" smtClean="0"/>
              <a:t> </a:t>
            </a:r>
            <a:r>
              <a:rPr lang="en-US" sz="2400" b="1" i="1" dirty="0" err="1" smtClean="0"/>
              <a:t>démarrez-vous</a:t>
            </a:r>
            <a:r>
              <a:rPr lang="en-US" sz="2400" b="1" i="1" dirty="0" smtClean="0"/>
              <a:t>?</a:t>
            </a:r>
          </a:p>
          <a:p>
            <a:pPr marL="0" indent="0">
              <a:buNone/>
            </a:pPr>
            <a:endParaRPr lang="en-US" sz="2400" b="1" i="1" dirty="0" smtClean="0"/>
          </a:p>
          <a:p>
            <a:r>
              <a:rPr lang="en-US" sz="2400" b="1" i="1" dirty="0" err="1" smtClean="0"/>
              <a:t>À</a:t>
            </a:r>
            <a:r>
              <a:rPr lang="en-US" sz="2400" b="1" i="1" dirty="0" smtClean="0"/>
              <a:t> </a:t>
            </a:r>
            <a:r>
              <a:rPr lang="en-US" sz="2400" b="1" i="1" dirty="0" err="1" smtClean="0"/>
              <a:t>quelle</a:t>
            </a:r>
            <a:r>
              <a:rPr lang="en-US" sz="2400" b="1" i="1" dirty="0" smtClean="0"/>
              <a:t> </a:t>
            </a:r>
            <a:r>
              <a:rPr lang="en-US" sz="2400" b="1" i="1" dirty="0" err="1" smtClean="0"/>
              <a:t>heure</a:t>
            </a:r>
            <a:r>
              <a:rPr lang="en-US" sz="2400" b="1" i="1" dirty="0" smtClean="0"/>
              <a:t> </a:t>
            </a:r>
            <a:r>
              <a:rPr lang="en-US" sz="2400" b="1" i="1" dirty="0" err="1" smtClean="0"/>
              <a:t>arrêtez-vous</a:t>
            </a:r>
            <a:r>
              <a:rPr lang="en-US" sz="2400" b="1" i="1" dirty="0" smtClean="0"/>
              <a:t>?</a:t>
            </a:r>
          </a:p>
        </p:txBody>
      </p:sp>
    </p:spTree>
    <p:extLst>
      <p:ext uri="{BB962C8B-B14F-4D97-AF65-F5344CB8AC3E}">
        <p14:creationId xmlns:p14="http://schemas.microsoft.com/office/powerpoint/2010/main" val="193583503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74638"/>
            <a:ext cx="9280769" cy="1143000"/>
          </a:xfrm>
        </p:spPr>
        <p:txBody>
          <a:bodyPr/>
          <a:lstStyle/>
          <a:p>
            <a:pPr algn="ctr"/>
            <a:r>
              <a:rPr lang="en-US" sz="3600" i="1" dirty="0" smtClean="0"/>
              <a:t>Qui </a:t>
            </a:r>
            <a:r>
              <a:rPr lang="en-US" sz="3600" i="1" dirty="0" err="1" smtClean="0">
                <a:solidFill>
                  <a:srgbClr val="FF8600"/>
                </a:solidFill>
              </a:rPr>
              <a:t>sommes</a:t>
            </a:r>
            <a:r>
              <a:rPr lang="en-US" sz="3600" i="1" dirty="0" smtClean="0">
                <a:solidFill>
                  <a:srgbClr val="FF8600"/>
                </a:solidFill>
              </a:rPr>
              <a:t>-</a:t>
            </a:r>
            <a:r>
              <a:rPr lang="en-US" sz="3600" i="1" dirty="0" smtClean="0"/>
              <a:t>nous en </a:t>
            </a:r>
            <a:r>
              <a:rPr lang="en-US" sz="3600" i="1" dirty="0" err="1" smtClean="0"/>
              <a:t>tant</a:t>
            </a:r>
            <a:r>
              <a:rPr lang="en-US" sz="3600" i="1" dirty="0" smtClean="0"/>
              <a:t> </a:t>
            </a:r>
            <a:r>
              <a:rPr lang="en-US" sz="3600" i="1" dirty="0" err="1" smtClean="0"/>
              <a:t>que</a:t>
            </a:r>
            <a:r>
              <a:rPr lang="en-US" sz="3600" i="1" dirty="0" smtClean="0"/>
              <a:t> </a:t>
            </a:r>
            <a:r>
              <a:rPr lang="en-US" sz="3600" i="1" dirty="0" err="1" smtClean="0"/>
              <a:t>société</a:t>
            </a:r>
            <a:r>
              <a:rPr lang="en-US" sz="3600" i="1" dirty="0" smtClean="0"/>
              <a:t>?</a:t>
            </a:r>
            <a:endParaRPr lang="en-US" sz="3600" i="1" dirty="0"/>
          </a:p>
        </p:txBody>
      </p:sp>
      <p:sp>
        <p:nvSpPr>
          <p:cNvPr id="3" name="Content Placeholder 2"/>
          <p:cNvSpPr>
            <a:spLocks noGrp="1"/>
          </p:cNvSpPr>
          <p:nvPr>
            <p:ph idx="1"/>
          </p:nvPr>
        </p:nvSpPr>
        <p:spPr>
          <a:xfrm>
            <a:off x="720336" y="1767715"/>
            <a:ext cx="8056388" cy="4905445"/>
          </a:xfrm>
        </p:spPr>
        <p:txBody>
          <a:bodyPr/>
          <a:lstStyle/>
          <a:p>
            <a:pPr lvl="0">
              <a:lnSpc>
                <a:spcPct val="80000"/>
              </a:lnSpc>
              <a:spcBef>
                <a:spcPct val="50000"/>
              </a:spcBef>
              <a:spcAft>
                <a:spcPts val="3000"/>
              </a:spcAft>
              <a:buClr>
                <a:srgbClr val="FFFFCC"/>
              </a:buClr>
              <a:buSzPct val="125000"/>
              <a:buFont typeface="Wingdings" charset="0"/>
              <a:buChar char="§"/>
            </a:pPr>
            <a:r>
              <a:rPr lang="fr-CA" sz="2800" b="1" i="1" dirty="0" smtClean="0">
                <a:latin typeface="Tahoma" charset="0"/>
              </a:rPr>
              <a:t>Le groupe des jeunes ayant </a:t>
            </a:r>
            <a:r>
              <a:rPr lang="fr-CA" sz="2800" b="1" i="1" dirty="0">
                <a:latin typeface="Tahoma" charset="0"/>
              </a:rPr>
              <a:t>entre 15 et 24 ans est celui au sein duquel on dénombre le plus de troubles mentaux au Canada</a:t>
            </a:r>
            <a:r>
              <a:rPr lang="fr-CA" sz="2800" b="1" i="1" dirty="0" smtClean="0">
                <a:latin typeface="Tahoma" charset="0"/>
              </a:rPr>
              <a:t>.</a:t>
            </a:r>
            <a:r>
              <a:rPr lang="fr-CA" sz="2000" b="1" i="1" dirty="0">
                <a:solidFill>
                  <a:srgbClr val="FFFFFF"/>
                </a:solidFill>
                <a:latin typeface="Tahoma" charset="0"/>
              </a:rPr>
              <a:t> (CSMC, </a:t>
            </a:r>
            <a:r>
              <a:rPr lang="fr-CA" sz="2000" b="1" i="1" dirty="0" smtClean="0">
                <a:solidFill>
                  <a:srgbClr val="FFFFFF"/>
                </a:solidFill>
                <a:latin typeface="Tahoma" charset="0"/>
              </a:rPr>
              <a:t>2014)</a:t>
            </a:r>
            <a:endParaRPr lang="fr-CA" sz="2800" b="1" i="1" dirty="0">
              <a:latin typeface="Tahoma" charset="0"/>
            </a:endParaRPr>
          </a:p>
          <a:p>
            <a:pPr>
              <a:lnSpc>
                <a:spcPct val="80000"/>
              </a:lnSpc>
              <a:spcBef>
                <a:spcPct val="50000"/>
              </a:spcBef>
              <a:spcAft>
                <a:spcPts val="3000"/>
              </a:spcAft>
              <a:buSzPct val="125000"/>
              <a:buFont typeface="Wingdings" charset="0"/>
              <a:buChar char="§"/>
            </a:pPr>
            <a:r>
              <a:rPr lang="fr-CA" sz="2800" b="1" i="1" dirty="0" smtClean="0">
                <a:latin typeface="Tahoma" charset="0"/>
              </a:rPr>
              <a:t>Selon l’OMS, l’obésité a atteint des proportions épidémiques </a:t>
            </a:r>
            <a:r>
              <a:rPr lang="fr-CA" sz="2000" b="1" i="1" dirty="0" smtClean="0">
                <a:latin typeface="Tahoma" charset="0"/>
              </a:rPr>
              <a:t>(OMS, 2014)</a:t>
            </a:r>
            <a:endParaRPr lang="fr-CA" sz="2000" b="1" i="1" dirty="0">
              <a:latin typeface="Tahoma" charset="0"/>
            </a:endParaRPr>
          </a:p>
          <a:p>
            <a:pPr>
              <a:lnSpc>
                <a:spcPct val="80000"/>
              </a:lnSpc>
              <a:spcBef>
                <a:spcPct val="50000"/>
              </a:spcBef>
              <a:spcAft>
                <a:spcPts val="3000"/>
              </a:spcAft>
              <a:buSzPct val="125000"/>
              <a:buFont typeface="Wingdings" charset="0"/>
              <a:buChar char="§"/>
            </a:pPr>
            <a:r>
              <a:rPr lang="fr-CA" sz="2800" b="1" i="1" dirty="0">
                <a:latin typeface="Tahoma" charset="0"/>
              </a:rPr>
              <a:t>Selon l’OMS, la dépression sera la cause première d’incapacité dans les pays développés d’ici 2020</a:t>
            </a:r>
            <a:r>
              <a:rPr lang="fr-CA" sz="2800" b="1" i="1" dirty="0" smtClean="0">
                <a:latin typeface="Tahoma" charset="0"/>
              </a:rPr>
              <a:t>. </a:t>
            </a:r>
            <a:r>
              <a:rPr lang="fr-CA" sz="2000" b="1" i="1" dirty="0" smtClean="0">
                <a:latin typeface="Tahoma" charset="0"/>
              </a:rPr>
              <a:t>(OMS, 2013)</a:t>
            </a:r>
            <a:endParaRPr lang="fr-CA" sz="2000" b="1" i="1" dirty="0">
              <a:latin typeface="Tahoma" charset="0"/>
            </a:endParaRPr>
          </a:p>
          <a:p>
            <a:endParaRPr lang="en-US" b="1" dirty="0"/>
          </a:p>
        </p:txBody>
      </p:sp>
    </p:spTree>
    <p:extLst>
      <p:ext uri="{BB962C8B-B14F-4D97-AF65-F5344CB8AC3E}">
        <p14:creationId xmlns:p14="http://schemas.microsoft.com/office/powerpoint/2010/main" val="4091666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err="1" smtClean="0"/>
              <a:t>Quel</a:t>
            </a:r>
            <a:r>
              <a:rPr lang="en-US" sz="3200" i="1" dirty="0" smtClean="0"/>
              <a:t> </a:t>
            </a:r>
            <a:r>
              <a:rPr lang="en-US" sz="3200" i="1" dirty="0" err="1" smtClean="0"/>
              <a:t>rôle</a:t>
            </a:r>
            <a:r>
              <a:rPr lang="en-US" sz="3200" i="1" dirty="0" smtClean="0"/>
              <a:t> la </a:t>
            </a:r>
            <a:r>
              <a:rPr lang="en-US" sz="3200" i="1" dirty="0" err="1" smtClean="0"/>
              <a:t>technologie</a:t>
            </a:r>
            <a:r>
              <a:rPr lang="en-US" sz="3200" i="1" dirty="0" smtClean="0"/>
              <a:t> </a:t>
            </a:r>
            <a:r>
              <a:rPr lang="en-US" sz="3200" i="1" dirty="0" err="1"/>
              <a:t>joue</a:t>
            </a:r>
            <a:r>
              <a:rPr lang="en-US" sz="3200" i="1" dirty="0"/>
              <a:t>-t-</a:t>
            </a:r>
            <a:r>
              <a:rPr lang="en-US" sz="3200" i="1" dirty="0" err="1"/>
              <a:t>elle</a:t>
            </a:r>
            <a:r>
              <a:rPr lang="en-US" sz="3200" i="1" dirty="0"/>
              <a:t> </a:t>
            </a:r>
            <a:r>
              <a:rPr lang="en-US" sz="3200" i="1" dirty="0" err="1"/>
              <a:t>dans</a:t>
            </a:r>
            <a:r>
              <a:rPr lang="en-US" sz="3200" i="1" dirty="0"/>
              <a:t> </a:t>
            </a:r>
            <a:r>
              <a:rPr lang="en-US" sz="3200" i="1" dirty="0" err="1" smtClean="0"/>
              <a:t>cet</a:t>
            </a:r>
            <a:r>
              <a:rPr lang="en-US" sz="3200" i="1" dirty="0" smtClean="0"/>
              <a:t> </a:t>
            </a:r>
            <a:r>
              <a:rPr lang="en-US" sz="3200" i="1" dirty="0" err="1" smtClean="0"/>
              <a:t>état</a:t>
            </a:r>
            <a:r>
              <a:rPr lang="en-US" sz="3200" i="1" dirty="0" smtClean="0"/>
              <a:t> de fait?</a:t>
            </a:r>
            <a:endParaRPr lang="en-US" sz="3200" i="1" dirty="0"/>
          </a:p>
        </p:txBody>
      </p:sp>
      <p:sp>
        <p:nvSpPr>
          <p:cNvPr id="3" name="Content Placeholder 2"/>
          <p:cNvSpPr>
            <a:spLocks noGrp="1"/>
          </p:cNvSpPr>
          <p:nvPr>
            <p:ph idx="1"/>
          </p:nvPr>
        </p:nvSpPr>
        <p:spPr/>
        <p:txBody>
          <a:bodyPr>
            <a:normAutofit/>
          </a:bodyPr>
          <a:lstStyle/>
          <a:p>
            <a:r>
              <a:rPr lang="en-US" sz="2400" b="1" i="1" dirty="0" err="1" smtClean="0"/>
              <a:t>sur</a:t>
            </a:r>
            <a:r>
              <a:rPr lang="en-US" sz="2400" b="1" i="1" dirty="0" smtClean="0"/>
              <a:t> la santé physique?</a:t>
            </a:r>
          </a:p>
          <a:p>
            <a:r>
              <a:rPr lang="en-US" sz="2400" b="1" i="1" dirty="0" err="1" smtClean="0"/>
              <a:t>sur</a:t>
            </a:r>
            <a:r>
              <a:rPr lang="en-US" sz="2400" b="1" i="1" dirty="0" smtClean="0"/>
              <a:t> la santé </a:t>
            </a:r>
            <a:r>
              <a:rPr lang="en-US" sz="2400" b="1" i="1" dirty="0" err="1" smtClean="0"/>
              <a:t>mentale</a:t>
            </a:r>
            <a:r>
              <a:rPr lang="en-US" sz="2400" b="1" i="1" dirty="0" smtClean="0"/>
              <a:t>?</a:t>
            </a:r>
          </a:p>
          <a:p>
            <a:r>
              <a:rPr lang="en-US" sz="2400" b="1" i="1" dirty="0" err="1" smtClean="0"/>
              <a:t>sur</a:t>
            </a:r>
            <a:r>
              <a:rPr lang="en-US" sz="2400" b="1" i="1" dirty="0" smtClean="0"/>
              <a:t> la performance au travail </a:t>
            </a:r>
            <a:r>
              <a:rPr lang="en-US" sz="2400" b="1" i="1" dirty="0" err="1" smtClean="0"/>
              <a:t>ou</a:t>
            </a:r>
            <a:r>
              <a:rPr lang="en-US" sz="2400" b="1" i="1" dirty="0" smtClean="0"/>
              <a:t> </a:t>
            </a:r>
            <a:r>
              <a:rPr lang="en-US" sz="2400" b="1" i="1" dirty="0" err="1" smtClean="0"/>
              <a:t>à</a:t>
            </a:r>
            <a:r>
              <a:rPr lang="en-US" sz="2400" b="1" i="1" dirty="0" smtClean="0"/>
              <a:t> </a:t>
            </a:r>
            <a:r>
              <a:rPr lang="en-US" sz="2400" b="1" i="1" dirty="0" err="1" smtClean="0"/>
              <a:t>l’école</a:t>
            </a:r>
            <a:r>
              <a:rPr lang="en-US" sz="2400" b="1" i="1" dirty="0" smtClean="0"/>
              <a:t>?</a:t>
            </a:r>
          </a:p>
          <a:p>
            <a:r>
              <a:rPr lang="en-US" sz="2400" b="1" i="1" dirty="0" err="1"/>
              <a:t>s</a:t>
            </a:r>
            <a:r>
              <a:rPr lang="en-US" sz="2400" b="1" i="1" dirty="0" err="1" smtClean="0"/>
              <a:t>ur</a:t>
            </a:r>
            <a:r>
              <a:rPr lang="en-US" sz="2400" b="1" i="1" dirty="0" smtClean="0"/>
              <a:t> les relations </a:t>
            </a:r>
            <a:r>
              <a:rPr lang="en-US" sz="2400" b="1" i="1" dirty="0" err="1" smtClean="0"/>
              <a:t>sociales</a:t>
            </a:r>
            <a:r>
              <a:rPr lang="en-US" sz="2400" b="1" i="1" dirty="0" smtClean="0"/>
              <a:t>?</a:t>
            </a:r>
            <a:endParaRPr lang="en-US" sz="2400" b="1" i="1" dirty="0"/>
          </a:p>
        </p:txBody>
      </p:sp>
    </p:spTree>
    <p:extLst>
      <p:ext uri="{BB962C8B-B14F-4D97-AF65-F5344CB8AC3E}">
        <p14:creationId xmlns:p14="http://schemas.microsoft.com/office/powerpoint/2010/main" val="1352622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i="1" dirty="0" err="1" smtClean="0"/>
              <a:t>L’impact</a:t>
            </a:r>
            <a:r>
              <a:rPr lang="en-US" sz="3600" i="1" dirty="0" smtClean="0"/>
              <a:t> de </a:t>
            </a:r>
            <a:r>
              <a:rPr lang="en-US" sz="3600" i="1" dirty="0" err="1" smtClean="0"/>
              <a:t>l’usage</a:t>
            </a:r>
            <a:r>
              <a:rPr lang="en-US" sz="3600" i="1" dirty="0" smtClean="0"/>
              <a:t> </a:t>
            </a:r>
            <a:r>
              <a:rPr lang="en-US" sz="3600" i="1" dirty="0" err="1" smtClean="0">
                <a:solidFill>
                  <a:schemeClr val="tx1"/>
                </a:solidFill>
              </a:rPr>
              <a:t>abusif</a:t>
            </a:r>
            <a:r>
              <a:rPr lang="en-US" sz="3600" i="1" dirty="0" smtClean="0"/>
              <a:t> de la </a:t>
            </a:r>
            <a:r>
              <a:rPr lang="en-US" sz="3600" i="1" dirty="0" err="1" smtClean="0"/>
              <a:t>technologie</a:t>
            </a:r>
            <a:r>
              <a:rPr lang="en-US" sz="3600" i="1" dirty="0" smtClean="0"/>
              <a:t> </a:t>
            </a:r>
            <a:r>
              <a:rPr lang="en-US" sz="3600" i="1" dirty="0" err="1" smtClean="0"/>
              <a:t>sur</a:t>
            </a:r>
            <a:r>
              <a:rPr lang="en-US" sz="3600" i="1" dirty="0" smtClean="0"/>
              <a:t>  </a:t>
            </a:r>
            <a:r>
              <a:rPr lang="en-US" sz="3600" i="1" dirty="0" err="1" smtClean="0"/>
              <a:t>l’humain</a:t>
            </a:r>
            <a:r>
              <a:rPr lang="en-US" sz="3600" i="1" dirty="0" smtClean="0"/>
              <a:t>.</a:t>
            </a:r>
            <a:endParaRPr lang="en-US" sz="3600" i="1" dirty="0"/>
          </a:p>
        </p:txBody>
      </p:sp>
      <p:pic>
        <p:nvPicPr>
          <p:cNvPr id="4" name="Content Placeholder 3" descr="evolutionofmanstill.jpg"/>
          <p:cNvPicPr>
            <a:picLocks noGrp="1" noChangeAspect="1"/>
          </p:cNvPicPr>
          <p:nvPr>
            <p:ph idx="1"/>
          </p:nvPr>
        </p:nvPicPr>
        <p:blipFill>
          <a:blip r:embed="rId2">
            <a:extLst>
              <a:ext uri="{28A0092B-C50C-407E-A947-70E740481C1C}">
                <a14:useLocalDpi xmlns:a14="http://schemas.microsoft.com/office/drawing/2010/main" val="0"/>
              </a:ext>
            </a:extLst>
          </a:blip>
          <a:srcRect t="11993" b="11993"/>
          <a:stretch>
            <a:fillRect/>
          </a:stretch>
        </p:blipFill>
        <p:spPr/>
      </p:pic>
    </p:spTree>
    <p:extLst>
      <p:ext uri="{BB962C8B-B14F-4D97-AF65-F5344CB8AC3E}">
        <p14:creationId xmlns:p14="http://schemas.microsoft.com/office/powerpoint/2010/main" val="27440949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 </a:t>
            </a:r>
            <a:r>
              <a:rPr lang="en-US" dirty="0" err="1" smtClean="0"/>
              <a:t>sommeil</a:t>
            </a:r>
            <a:endParaRPr lang="en-US" dirty="0"/>
          </a:p>
        </p:txBody>
      </p:sp>
      <p:sp>
        <p:nvSpPr>
          <p:cNvPr id="3" name="Content Placeholder 2"/>
          <p:cNvSpPr>
            <a:spLocks noGrp="1"/>
          </p:cNvSpPr>
          <p:nvPr>
            <p:ph idx="1"/>
          </p:nvPr>
        </p:nvSpPr>
        <p:spPr/>
        <p:txBody>
          <a:bodyPr/>
          <a:lstStyle/>
          <a:p>
            <a:r>
              <a:rPr lang="en-US" sz="2800" dirty="0" smtClean="0"/>
              <a:t>63% des </a:t>
            </a:r>
            <a:r>
              <a:rPr lang="en-US" sz="2800" dirty="0" err="1" smtClean="0"/>
              <a:t>Américains</a:t>
            </a:r>
            <a:r>
              <a:rPr lang="en-US" sz="2800" dirty="0" smtClean="0"/>
              <a:t> </a:t>
            </a:r>
            <a:r>
              <a:rPr lang="en-US" sz="2800" dirty="0" err="1" smtClean="0"/>
              <a:t>sont</a:t>
            </a:r>
            <a:r>
              <a:rPr lang="en-US" sz="2800" dirty="0" smtClean="0"/>
              <a:t> en </a:t>
            </a:r>
            <a:r>
              <a:rPr lang="en-US" sz="2800" dirty="0" err="1" smtClean="0"/>
              <a:t>carence</a:t>
            </a:r>
            <a:r>
              <a:rPr lang="en-US" sz="2800" dirty="0" smtClean="0"/>
              <a:t> </a:t>
            </a:r>
            <a:r>
              <a:rPr lang="en-US" sz="2800" dirty="0" err="1" smtClean="0"/>
              <a:t>chronique</a:t>
            </a:r>
            <a:r>
              <a:rPr lang="en-US" sz="2800" dirty="0" smtClean="0"/>
              <a:t> (National Sleep Foundation, 2011)</a:t>
            </a:r>
          </a:p>
          <a:p>
            <a:pPr marL="0" indent="0">
              <a:buNone/>
            </a:pPr>
            <a:r>
              <a:rPr lang="en-US" dirty="0"/>
              <a:t>		</a:t>
            </a:r>
            <a:endParaRPr lang="en-US" sz="2400" dirty="0"/>
          </a:p>
        </p:txBody>
      </p:sp>
    </p:spTree>
    <p:extLst>
      <p:ext uri="{BB962C8B-B14F-4D97-AF65-F5344CB8AC3E}">
        <p14:creationId xmlns:p14="http://schemas.microsoft.com/office/powerpoint/2010/main" val="39357350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460" y="650290"/>
            <a:ext cx="7315200" cy="1154097"/>
          </a:xfrm>
        </p:spPr>
        <p:txBody>
          <a:bodyPr/>
          <a:lstStyle/>
          <a:p>
            <a:r>
              <a:rPr lang="en-US" sz="4000" dirty="0" err="1" smtClean="0"/>
              <a:t>Sommeil</a:t>
            </a:r>
            <a:r>
              <a:rPr lang="en-US" sz="4000" dirty="0" smtClean="0"/>
              <a:t> et santé physique</a:t>
            </a:r>
            <a:endParaRPr lang="en-US" sz="4000" dirty="0"/>
          </a:p>
        </p:txBody>
      </p:sp>
      <p:sp>
        <p:nvSpPr>
          <p:cNvPr id="3" name="Content Placeholder 2"/>
          <p:cNvSpPr>
            <a:spLocks noGrp="1"/>
          </p:cNvSpPr>
          <p:nvPr>
            <p:ph idx="1"/>
          </p:nvPr>
        </p:nvSpPr>
        <p:spPr>
          <a:xfrm>
            <a:off x="1066800" y="2698812"/>
            <a:ext cx="7394575" cy="4638676"/>
          </a:xfrm>
        </p:spPr>
        <p:txBody>
          <a:bodyPr/>
          <a:lstStyle/>
          <a:p>
            <a:r>
              <a:rPr lang="en-US" sz="2800" dirty="0" smtClean="0"/>
              <a:t>La </a:t>
            </a:r>
            <a:r>
              <a:rPr lang="en-US" sz="2800" dirty="0" err="1" smtClean="0"/>
              <a:t>sécrétion</a:t>
            </a:r>
            <a:r>
              <a:rPr lang="en-US" sz="2800" dirty="0" smtClean="0"/>
              <a:t> accrue du cortisol </a:t>
            </a:r>
            <a:r>
              <a:rPr lang="en-US" sz="2800" dirty="0" err="1" smtClean="0"/>
              <a:t>augmente</a:t>
            </a:r>
            <a:r>
              <a:rPr lang="en-US" sz="2800" dirty="0" smtClean="0"/>
              <a:t> les </a:t>
            </a:r>
            <a:r>
              <a:rPr lang="en-US" sz="2800" dirty="0" err="1" smtClean="0"/>
              <a:t>risques</a:t>
            </a:r>
            <a:r>
              <a:rPr lang="en-US" sz="2800" dirty="0" smtClean="0"/>
              <a:t> de:</a:t>
            </a:r>
          </a:p>
          <a:p>
            <a:pPr lvl="1"/>
            <a:r>
              <a:rPr lang="en-US" sz="2400" dirty="0" smtClean="0"/>
              <a:t>maladies </a:t>
            </a:r>
            <a:r>
              <a:rPr lang="en-US" sz="2400" dirty="0" err="1" smtClean="0"/>
              <a:t>cardiaques</a:t>
            </a:r>
            <a:endParaRPr lang="en-US" sz="2400" dirty="0" smtClean="0"/>
          </a:p>
          <a:p>
            <a:pPr lvl="1"/>
            <a:r>
              <a:rPr lang="en-US" sz="2400" dirty="0" smtClean="0"/>
              <a:t>tension </a:t>
            </a:r>
            <a:r>
              <a:rPr lang="en-US" sz="2400" dirty="0" err="1" smtClean="0"/>
              <a:t>artérielle</a:t>
            </a:r>
            <a:r>
              <a:rPr lang="en-US" sz="2400" dirty="0" smtClean="0"/>
              <a:t> </a:t>
            </a:r>
            <a:r>
              <a:rPr lang="en-US" sz="2400" dirty="0" err="1" smtClean="0"/>
              <a:t>élevée</a:t>
            </a:r>
            <a:r>
              <a:rPr lang="en-US" sz="2400" dirty="0" smtClean="0"/>
              <a:t> + AVC</a:t>
            </a:r>
          </a:p>
          <a:p>
            <a:pPr lvl="1"/>
            <a:r>
              <a:rPr lang="en-US" sz="2400" dirty="0" err="1" smtClean="0"/>
              <a:t>diabète</a:t>
            </a:r>
            <a:r>
              <a:rPr lang="en-US" sz="2400" dirty="0" smtClean="0"/>
              <a:t> </a:t>
            </a:r>
          </a:p>
          <a:p>
            <a:pPr marL="514350" indent="-457200"/>
            <a:r>
              <a:rPr lang="en-US" sz="2800" dirty="0" smtClean="0"/>
              <a:t>La </a:t>
            </a:r>
            <a:r>
              <a:rPr lang="en-US" sz="2800" dirty="0" err="1" smtClean="0"/>
              <a:t>sécrétion</a:t>
            </a:r>
            <a:r>
              <a:rPr lang="en-US" sz="2800" dirty="0" smtClean="0"/>
              <a:t> accrue de cortisol </a:t>
            </a:r>
            <a:r>
              <a:rPr lang="en-US" sz="2800" dirty="0" err="1" smtClean="0"/>
              <a:t>accélère</a:t>
            </a:r>
            <a:r>
              <a:rPr lang="en-US" sz="2800" dirty="0" smtClean="0"/>
              <a:t> le </a:t>
            </a:r>
            <a:r>
              <a:rPr lang="en-US" sz="2800" dirty="0" err="1" smtClean="0"/>
              <a:t>vieillissement</a:t>
            </a:r>
            <a:r>
              <a:rPr lang="en-US" sz="2800" dirty="0" smtClean="0"/>
              <a:t> de la </a:t>
            </a:r>
            <a:r>
              <a:rPr lang="en-US" sz="2800" dirty="0" err="1" smtClean="0"/>
              <a:t>peau</a:t>
            </a:r>
            <a:r>
              <a:rPr lang="en-US" sz="2800" dirty="0" smtClean="0"/>
              <a:t> (le cortisol </a:t>
            </a:r>
            <a:r>
              <a:rPr lang="en-US" sz="2800" dirty="0" err="1" smtClean="0"/>
              <a:t>détruit</a:t>
            </a:r>
            <a:r>
              <a:rPr lang="en-US" sz="2800" dirty="0" smtClean="0"/>
              <a:t> le </a:t>
            </a:r>
            <a:r>
              <a:rPr lang="en-US" sz="2800" dirty="0" err="1" smtClean="0"/>
              <a:t>collagène</a:t>
            </a:r>
            <a:r>
              <a:rPr lang="en-US" sz="2800" dirty="0" smtClean="0"/>
              <a:t>) et </a:t>
            </a:r>
            <a:r>
              <a:rPr lang="en-US" sz="2800" dirty="0" err="1" smtClean="0"/>
              <a:t>favorise</a:t>
            </a:r>
            <a:r>
              <a:rPr lang="en-US" sz="2800" dirty="0" smtClean="0"/>
              <a:t> la </a:t>
            </a:r>
            <a:r>
              <a:rPr lang="en-US" sz="2800" dirty="0" err="1" smtClean="0"/>
              <a:t>prise</a:t>
            </a:r>
            <a:r>
              <a:rPr lang="en-US" sz="2800" dirty="0" smtClean="0"/>
              <a:t> de </a:t>
            </a:r>
            <a:r>
              <a:rPr lang="en-US" sz="2800" dirty="0" err="1" smtClean="0"/>
              <a:t>poids</a:t>
            </a:r>
            <a:r>
              <a:rPr lang="en-US" sz="2800" dirty="0" smtClean="0"/>
              <a:t> (</a:t>
            </a:r>
            <a:r>
              <a:rPr lang="en-US" sz="2800" dirty="0" err="1" smtClean="0"/>
              <a:t>diminue</a:t>
            </a:r>
            <a:r>
              <a:rPr lang="en-US" sz="2800" dirty="0" smtClean="0"/>
              <a:t> la </a:t>
            </a:r>
            <a:r>
              <a:rPr lang="en-US" sz="2800" dirty="0" err="1" smtClean="0"/>
              <a:t>leptine</a:t>
            </a:r>
            <a:r>
              <a:rPr lang="en-US" sz="2800" dirty="0" smtClean="0"/>
              <a:t>)</a:t>
            </a:r>
          </a:p>
          <a:p>
            <a:endParaRPr lang="en-US" dirty="0"/>
          </a:p>
        </p:txBody>
      </p:sp>
    </p:spTree>
    <p:extLst>
      <p:ext uri="{BB962C8B-B14F-4D97-AF65-F5344CB8AC3E}">
        <p14:creationId xmlns:p14="http://schemas.microsoft.com/office/powerpoint/2010/main" val="28398383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Sommeil</a:t>
            </a:r>
            <a:r>
              <a:rPr lang="en-US" dirty="0" smtClean="0"/>
              <a:t> et santé </a:t>
            </a:r>
            <a:r>
              <a:rPr lang="en-US" dirty="0" err="1" smtClean="0"/>
              <a:t>sexuelle</a:t>
            </a:r>
            <a:endParaRPr lang="en-US" dirty="0"/>
          </a:p>
        </p:txBody>
      </p:sp>
      <p:sp>
        <p:nvSpPr>
          <p:cNvPr id="3" name="Content Placeholder 2"/>
          <p:cNvSpPr>
            <a:spLocks noGrp="1"/>
          </p:cNvSpPr>
          <p:nvPr>
            <p:ph idx="1"/>
          </p:nvPr>
        </p:nvSpPr>
        <p:spPr/>
        <p:txBody>
          <a:bodyPr>
            <a:normAutofit/>
          </a:bodyPr>
          <a:lstStyle/>
          <a:p>
            <a:r>
              <a:rPr lang="en-US" sz="2800" dirty="0" smtClean="0"/>
              <a:t>La </a:t>
            </a:r>
            <a:r>
              <a:rPr lang="en-US" sz="2800" dirty="0" err="1" smtClean="0"/>
              <a:t>manque</a:t>
            </a:r>
            <a:r>
              <a:rPr lang="en-US" sz="2800" dirty="0" smtClean="0"/>
              <a:t> de </a:t>
            </a:r>
            <a:r>
              <a:rPr lang="en-US" sz="2800" dirty="0" err="1" smtClean="0"/>
              <a:t>sommeil</a:t>
            </a:r>
            <a:r>
              <a:rPr lang="en-US" sz="2800" dirty="0" smtClean="0"/>
              <a:t> </a:t>
            </a:r>
            <a:r>
              <a:rPr lang="en-US" sz="2800" dirty="0" err="1" smtClean="0"/>
              <a:t>diminue</a:t>
            </a:r>
            <a:r>
              <a:rPr lang="en-US" sz="2800" dirty="0" smtClean="0"/>
              <a:t> </a:t>
            </a:r>
            <a:r>
              <a:rPr lang="en-US" sz="2800" dirty="0" err="1" smtClean="0"/>
              <a:t>significativement</a:t>
            </a:r>
            <a:r>
              <a:rPr lang="en-US" sz="2800" dirty="0" smtClean="0"/>
              <a:t> la </a:t>
            </a:r>
            <a:r>
              <a:rPr lang="en-US" sz="2800" dirty="0" err="1" smtClean="0"/>
              <a:t>sécrétion</a:t>
            </a:r>
            <a:r>
              <a:rPr lang="en-US" sz="2800" dirty="0" smtClean="0"/>
              <a:t> de </a:t>
            </a:r>
            <a:r>
              <a:rPr lang="en-US" sz="2800" dirty="0" err="1" smtClean="0"/>
              <a:t>testostérone</a:t>
            </a:r>
            <a:r>
              <a:rPr lang="en-US" sz="2800" dirty="0" smtClean="0"/>
              <a:t>.</a:t>
            </a:r>
            <a:endParaRPr lang="en-US" sz="2800" dirty="0"/>
          </a:p>
        </p:txBody>
      </p:sp>
    </p:spTree>
    <p:extLst>
      <p:ext uri="{BB962C8B-B14F-4D97-AF65-F5344CB8AC3E}">
        <p14:creationId xmlns:p14="http://schemas.microsoft.com/office/powerpoint/2010/main" val="4338646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Sommeil</a:t>
            </a:r>
            <a:r>
              <a:rPr lang="en-US" sz="4000" dirty="0" smtClean="0"/>
              <a:t> et santé cognitive</a:t>
            </a:r>
            <a:endParaRPr lang="en-US" sz="4000" dirty="0"/>
          </a:p>
        </p:txBody>
      </p:sp>
      <p:sp>
        <p:nvSpPr>
          <p:cNvPr id="3" name="Content Placeholder 2"/>
          <p:cNvSpPr>
            <a:spLocks noGrp="1"/>
          </p:cNvSpPr>
          <p:nvPr>
            <p:ph idx="1"/>
          </p:nvPr>
        </p:nvSpPr>
        <p:spPr/>
        <p:txBody>
          <a:bodyPr>
            <a:normAutofit/>
          </a:bodyPr>
          <a:lstStyle/>
          <a:p>
            <a:r>
              <a:rPr lang="en-US" sz="2400" dirty="0" smtClean="0"/>
              <a:t>La </a:t>
            </a:r>
            <a:r>
              <a:rPr lang="en-US" sz="2400" dirty="0" err="1" smtClean="0"/>
              <a:t>manque</a:t>
            </a:r>
            <a:r>
              <a:rPr lang="en-US" sz="2400" dirty="0" smtClean="0"/>
              <a:t> de </a:t>
            </a:r>
            <a:r>
              <a:rPr lang="en-US" sz="2400" dirty="0" err="1" smtClean="0"/>
              <a:t>sommeil</a:t>
            </a:r>
            <a:r>
              <a:rPr lang="en-US" sz="2400" dirty="0" smtClean="0"/>
              <a:t> </a:t>
            </a:r>
            <a:r>
              <a:rPr lang="en-US" sz="2400" dirty="0" err="1" smtClean="0"/>
              <a:t>diminue</a:t>
            </a:r>
            <a:r>
              <a:rPr lang="en-US" sz="2400" dirty="0" smtClean="0"/>
              <a:t> la </a:t>
            </a:r>
            <a:r>
              <a:rPr lang="en-US" sz="2400" dirty="0" err="1" smtClean="0"/>
              <a:t>capacité</a:t>
            </a:r>
            <a:r>
              <a:rPr lang="en-US" sz="2400" dirty="0" smtClean="0"/>
              <a:t> </a:t>
            </a:r>
            <a:r>
              <a:rPr lang="en-US" sz="2400" dirty="0" err="1" smtClean="0"/>
              <a:t>d’apprentissage</a:t>
            </a:r>
            <a:r>
              <a:rPr lang="en-US" sz="2400" dirty="0" smtClean="0"/>
              <a:t> car </a:t>
            </a:r>
            <a:r>
              <a:rPr lang="en-US" sz="2400" dirty="0" err="1" smtClean="0"/>
              <a:t>il</a:t>
            </a:r>
            <a:r>
              <a:rPr lang="en-US" sz="2400" dirty="0" smtClean="0"/>
              <a:t> </a:t>
            </a:r>
            <a:r>
              <a:rPr lang="en-US" sz="2400" dirty="0" err="1" smtClean="0"/>
              <a:t>diminue</a:t>
            </a:r>
            <a:r>
              <a:rPr lang="en-US" sz="2400" dirty="0"/>
              <a:t> </a:t>
            </a:r>
            <a:r>
              <a:rPr lang="en-US" sz="2400" dirty="0" err="1" smtClean="0"/>
              <a:t>l’attention</a:t>
            </a:r>
            <a:r>
              <a:rPr lang="en-US" sz="2400" dirty="0" smtClean="0"/>
              <a:t> et la </a:t>
            </a:r>
            <a:r>
              <a:rPr lang="en-US" sz="2400" dirty="0" err="1" smtClean="0"/>
              <a:t>mémoire</a:t>
            </a:r>
            <a:r>
              <a:rPr lang="en-US" sz="2400" dirty="0" smtClean="0"/>
              <a:t>. Le cortisol </a:t>
            </a:r>
            <a:r>
              <a:rPr lang="en-US" sz="2400" dirty="0" err="1" smtClean="0"/>
              <a:t>attaque</a:t>
            </a:r>
            <a:r>
              <a:rPr lang="en-US" sz="2400" dirty="0" smtClean="0"/>
              <a:t> </a:t>
            </a:r>
            <a:r>
              <a:rPr lang="en-US" sz="2400" dirty="0" err="1" smtClean="0"/>
              <a:t>l’hippocampe</a:t>
            </a:r>
            <a:r>
              <a:rPr lang="en-US" sz="2400" dirty="0" smtClean="0"/>
              <a:t>.</a:t>
            </a:r>
          </a:p>
          <a:p>
            <a:r>
              <a:rPr lang="en-US" sz="2400" dirty="0" smtClean="0"/>
              <a:t>Le </a:t>
            </a:r>
            <a:r>
              <a:rPr lang="en-US" sz="2400" dirty="0" err="1" smtClean="0"/>
              <a:t>manque</a:t>
            </a:r>
            <a:r>
              <a:rPr lang="en-US" sz="2400" dirty="0" smtClean="0"/>
              <a:t> de </a:t>
            </a:r>
            <a:r>
              <a:rPr lang="en-US" sz="2400" dirty="0" err="1" smtClean="0"/>
              <a:t>sommeil</a:t>
            </a:r>
            <a:r>
              <a:rPr lang="en-US" sz="2400" dirty="0" smtClean="0"/>
              <a:t> </a:t>
            </a:r>
            <a:r>
              <a:rPr lang="en-US" sz="2400" dirty="0" err="1" smtClean="0"/>
              <a:t>diminue</a:t>
            </a:r>
            <a:r>
              <a:rPr lang="en-US" sz="2400" dirty="0" smtClean="0"/>
              <a:t> le </a:t>
            </a:r>
            <a:r>
              <a:rPr lang="en-US" sz="2400" dirty="0" err="1" smtClean="0"/>
              <a:t>jugement</a:t>
            </a:r>
            <a:r>
              <a:rPr lang="en-US" sz="2400" dirty="0" smtClean="0"/>
              <a:t> – accidents plus </a:t>
            </a:r>
            <a:r>
              <a:rPr lang="en-US" sz="2400" dirty="0" err="1" smtClean="0"/>
              <a:t>fréquents</a:t>
            </a:r>
            <a:r>
              <a:rPr lang="en-US" sz="2400" dirty="0" smtClean="0"/>
              <a:t> </a:t>
            </a:r>
            <a:r>
              <a:rPr lang="en-US" sz="2400" dirty="0" err="1" smtClean="0"/>
              <a:t>surtout</a:t>
            </a:r>
            <a:r>
              <a:rPr lang="en-US" sz="2400" dirty="0" smtClean="0"/>
              <a:t> chez les </a:t>
            </a:r>
            <a:r>
              <a:rPr lang="en-US" sz="2400" dirty="0" err="1" smtClean="0"/>
              <a:t>moins</a:t>
            </a:r>
            <a:r>
              <a:rPr lang="en-US" sz="2400" dirty="0" smtClean="0"/>
              <a:t> de 25 ans.</a:t>
            </a:r>
            <a:endParaRPr lang="en-US" sz="2400" dirty="0"/>
          </a:p>
        </p:txBody>
      </p:sp>
    </p:spTree>
    <p:extLst>
      <p:ext uri="{BB962C8B-B14F-4D97-AF65-F5344CB8AC3E}">
        <p14:creationId xmlns:p14="http://schemas.microsoft.com/office/powerpoint/2010/main" val="28813890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Sommeil</a:t>
            </a:r>
            <a:r>
              <a:rPr lang="en-US" dirty="0" smtClean="0"/>
              <a:t> et santé </a:t>
            </a:r>
            <a:r>
              <a:rPr lang="en-US" dirty="0" err="1" smtClean="0"/>
              <a:t>mentale</a:t>
            </a:r>
            <a:endParaRPr lang="en-US" dirty="0"/>
          </a:p>
        </p:txBody>
      </p:sp>
      <p:sp>
        <p:nvSpPr>
          <p:cNvPr id="3" name="Content Placeholder 2"/>
          <p:cNvSpPr>
            <a:spLocks noGrp="1"/>
          </p:cNvSpPr>
          <p:nvPr>
            <p:ph idx="1"/>
          </p:nvPr>
        </p:nvSpPr>
        <p:spPr/>
        <p:txBody>
          <a:bodyPr/>
          <a:lstStyle/>
          <a:p>
            <a:r>
              <a:rPr lang="en-US" sz="2400" dirty="0" smtClean="0"/>
              <a:t>Le </a:t>
            </a:r>
            <a:r>
              <a:rPr lang="en-US" sz="2400" dirty="0" err="1" smtClean="0"/>
              <a:t>manque</a:t>
            </a:r>
            <a:r>
              <a:rPr lang="en-US" sz="2400" dirty="0" smtClean="0"/>
              <a:t> de </a:t>
            </a:r>
            <a:r>
              <a:rPr lang="en-US" sz="2400" dirty="0" err="1" smtClean="0"/>
              <a:t>sommeil</a:t>
            </a:r>
            <a:r>
              <a:rPr lang="en-US" sz="2400" dirty="0" smtClean="0"/>
              <a:t> </a:t>
            </a:r>
            <a:r>
              <a:rPr lang="en-US" sz="2400" dirty="0" err="1" smtClean="0"/>
              <a:t>accroît</a:t>
            </a:r>
            <a:r>
              <a:rPr lang="en-US" sz="2400" dirty="0" smtClean="0"/>
              <a:t> le </a:t>
            </a:r>
            <a:r>
              <a:rPr lang="en-US" sz="2400" dirty="0" err="1" smtClean="0"/>
              <a:t>risque</a:t>
            </a:r>
            <a:r>
              <a:rPr lang="en-US" sz="2400" dirty="0" smtClean="0"/>
              <a:t> de </a:t>
            </a:r>
            <a:r>
              <a:rPr lang="en-US" sz="2400" dirty="0" err="1" smtClean="0"/>
              <a:t>dépression</a:t>
            </a:r>
            <a:r>
              <a:rPr lang="en-US" sz="2400" dirty="0" smtClean="0"/>
              <a:t> et </a:t>
            </a:r>
            <a:r>
              <a:rPr lang="en-US" sz="2400" dirty="0" err="1" smtClean="0"/>
              <a:t>insomnie</a:t>
            </a:r>
            <a:r>
              <a:rPr lang="en-US" sz="2400" dirty="0" smtClean="0"/>
              <a:t> et </a:t>
            </a:r>
            <a:r>
              <a:rPr lang="en-US" sz="2400" dirty="0" err="1" smtClean="0"/>
              <a:t>dépression</a:t>
            </a:r>
            <a:r>
              <a:rPr lang="en-US" sz="2400" dirty="0" smtClean="0"/>
              <a:t> </a:t>
            </a:r>
            <a:r>
              <a:rPr lang="en-US" sz="2400" dirty="0" err="1" smtClean="0"/>
              <a:t>sont</a:t>
            </a:r>
            <a:r>
              <a:rPr lang="en-US" sz="2400" dirty="0" smtClean="0"/>
              <a:t> </a:t>
            </a:r>
            <a:r>
              <a:rPr lang="en-US" sz="2400" dirty="0" err="1" smtClean="0"/>
              <a:t>étroitement</a:t>
            </a:r>
            <a:r>
              <a:rPr lang="en-US" sz="2400" dirty="0" smtClean="0"/>
              <a:t> </a:t>
            </a:r>
            <a:r>
              <a:rPr lang="en-US" sz="2400" dirty="0" err="1" smtClean="0"/>
              <a:t>reliées</a:t>
            </a:r>
            <a:r>
              <a:rPr lang="en-US" dirty="0" smtClean="0"/>
              <a:t>.</a:t>
            </a:r>
            <a:endParaRPr lang="en-US" dirty="0"/>
          </a:p>
        </p:txBody>
      </p:sp>
    </p:spTree>
    <p:extLst>
      <p:ext uri="{BB962C8B-B14F-4D97-AF65-F5344CB8AC3E}">
        <p14:creationId xmlns:p14="http://schemas.microsoft.com/office/powerpoint/2010/main" val="2904259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03519"/>
            <a:ext cx="7543800" cy="1731410"/>
          </a:xfrm>
        </p:spPr>
        <p:txBody>
          <a:bodyPr/>
          <a:lstStyle/>
          <a:p>
            <a:r>
              <a:rPr lang="en-US" sz="4000" dirty="0" smtClean="0"/>
              <a:t>Le </a:t>
            </a:r>
            <a:r>
              <a:rPr lang="en-US" sz="4000" dirty="0" err="1" smtClean="0"/>
              <a:t>sommeil</a:t>
            </a:r>
            <a:r>
              <a:rPr lang="en-US" sz="4000" dirty="0" smtClean="0"/>
              <a:t> et la </a:t>
            </a:r>
            <a:r>
              <a:rPr lang="en-US" sz="4000" dirty="0" err="1" smtClean="0"/>
              <a:t>technologie</a:t>
            </a:r>
            <a:endParaRPr lang="en-US" sz="4000" dirty="0"/>
          </a:p>
        </p:txBody>
      </p:sp>
      <p:sp>
        <p:nvSpPr>
          <p:cNvPr id="3" name="Content Placeholder 2"/>
          <p:cNvSpPr>
            <a:spLocks noGrp="1"/>
          </p:cNvSpPr>
          <p:nvPr>
            <p:ph idx="1"/>
          </p:nvPr>
        </p:nvSpPr>
        <p:spPr>
          <a:xfrm>
            <a:off x="1066800" y="1981200"/>
            <a:ext cx="7950200" cy="4495800"/>
          </a:xfrm>
        </p:spPr>
        <p:txBody>
          <a:bodyPr/>
          <a:lstStyle/>
          <a:p>
            <a:r>
              <a:rPr lang="en-US" sz="2800" b="1" i="1" dirty="0" smtClean="0"/>
              <a:t>‘La lumière </a:t>
            </a:r>
            <a:r>
              <a:rPr lang="en-US" sz="2800" b="1" i="1" dirty="0" err="1" smtClean="0"/>
              <a:t>bleue</a:t>
            </a:r>
            <a:r>
              <a:rPr lang="en-US" sz="2800" b="1" i="1" dirty="0" smtClean="0"/>
              <a:t> des </a:t>
            </a:r>
            <a:r>
              <a:rPr lang="en-US" sz="2800" b="1" i="1" dirty="0" err="1" smtClean="0"/>
              <a:t>écrans</a:t>
            </a:r>
            <a:r>
              <a:rPr lang="en-US" sz="2800" b="1" i="1" dirty="0" smtClean="0"/>
              <a:t> </a:t>
            </a:r>
            <a:r>
              <a:rPr lang="en-US" sz="2800" b="1" i="1" dirty="0" err="1" smtClean="0"/>
              <a:t>est</a:t>
            </a:r>
            <a:r>
              <a:rPr lang="en-US" sz="2800" b="1" i="1" dirty="0" smtClean="0"/>
              <a:t> </a:t>
            </a:r>
            <a:r>
              <a:rPr lang="en-US" sz="2800" b="1" i="1" dirty="0" err="1" smtClean="0"/>
              <a:t>associée</a:t>
            </a:r>
            <a:r>
              <a:rPr lang="en-US" sz="2800" b="1" i="1" dirty="0" smtClean="0"/>
              <a:t> </a:t>
            </a:r>
            <a:r>
              <a:rPr lang="en-US" sz="2800" b="1" i="1" dirty="0" err="1" smtClean="0"/>
              <a:t>à</a:t>
            </a:r>
            <a:r>
              <a:rPr lang="en-US" sz="2800" b="1" i="1" dirty="0" smtClean="0"/>
              <a:t> </a:t>
            </a:r>
            <a:r>
              <a:rPr lang="en-US" sz="2800" b="1" i="1" dirty="0" err="1" smtClean="0"/>
              <a:t>une</a:t>
            </a:r>
            <a:r>
              <a:rPr lang="en-US" sz="2800" b="1" i="1" dirty="0" smtClean="0"/>
              <a:t> </a:t>
            </a:r>
            <a:r>
              <a:rPr lang="en-US" sz="2800" b="1" i="1" dirty="0" err="1" smtClean="0"/>
              <a:t>épidémie</a:t>
            </a:r>
            <a:r>
              <a:rPr lang="en-US" sz="2800" b="1" i="1" dirty="0" smtClean="0"/>
              <a:t> </a:t>
            </a:r>
            <a:r>
              <a:rPr lang="en-US" sz="2800" b="1" i="1" dirty="0" err="1" smtClean="0"/>
              <a:t>d’insomnie</a:t>
            </a:r>
            <a:r>
              <a:rPr lang="en-US" sz="2800" b="1" i="1" dirty="0" smtClean="0"/>
              <a:t> </a:t>
            </a:r>
            <a:r>
              <a:rPr lang="en-US" sz="2800" b="1" i="1" dirty="0" err="1" smtClean="0"/>
              <a:t>reliée</a:t>
            </a:r>
            <a:r>
              <a:rPr lang="en-US" sz="2800" b="1" i="1" dirty="0" smtClean="0"/>
              <a:t> </a:t>
            </a:r>
            <a:r>
              <a:rPr lang="en-US" sz="2800" b="1" i="1" dirty="0" err="1" smtClean="0"/>
              <a:t>à</a:t>
            </a:r>
            <a:r>
              <a:rPr lang="en-US" sz="2800" b="1" i="1" dirty="0" smtClean="0"/>
              <a:t> </a:t>
            </a:r>
            <a:r>
              <a:rPr lang="en-US" sz="2800" b="1" i="1" dirty="0" err="1" smtClean="0"/>
              <a:t>une</a:t>
            </a:r>
            <a:r>
              <a:rPr lang="en-US" sz="2800" b="1" i="1" dirty="0" smtClean="0"/>
              <a:t> </a:t>
            </a:r>
            <a:r>
              <a:rPr lang="en-US" sz="2800" b="1" i="1" dirty="0" err="1" smtClean="0"/>
              <a:t>accroissement</a:t>
            </a:r>
            <a:r>
              <a:rPr lang="en-US" sz="2800" b="1" i="1" dirty="0" smtClean="0"/>
              <a:t> du </a:t>
            </a:r>
            <a:r>
              <a:rPr lang="en-US" sz="2800" b="1" i="1" dirty="0" err="1" smtClean="0"/>
              <a:t>diabète</a:t>
            </a:r>
            <a:r>
              <a:rPr lang="en-US" sz="2800" b="1" i="1" dirty="0" smtClean="0"/>
              <a:t>.’ </a:t>
            </a:r>
            <a:r>
              <a:rPr lang="en-US" sz="2400" b="1" i="1" dirty="0" smtClean="0"/>
              <a:t>(Wiseman, 2014) – </a:t>
            </a:r>
            <a:r>
              <a:rPr lang="en-US" sz="2400" b="1" i="1" dirty="0" err="1" smtClean="0"/>
              <a:t>perturbe</a:t>
            </a:r>
            <a:r>
              <a:rPr lang="en-US" sz="2400" b="1" i="1" dirty="0" smtClean="0"/>
              <a:t> la production de </a:t>
            </a:r>
            <a:r>
              <a:rPr lang="en-US" sz="2400" b="1" i="1" dirty="0" err="1" smtClean="0"/>
              <a:t>mélatonine</a:t>
            </a:r>
            <a:r>
              <a:rPr lang="en-US" sz="2400" b="1" i="1" dirty="0" smtClean="0"/>
              <a:t>.</a:t>
            </a:r>
          </a:p>
          <a:p>
            <a:r>
              <a:rPr lang="fr-CA" sz="2800" b="1" i="1" dirty="0" smtClean="0"/>
              <a:t>Les interruptions </a:t>
            </a:r>
            <a:r>
              <a:rPr lang="fr-CA" sz="2800" b="1" i="1" smtClean="0"/>
              <a:t>fréquentes entravent </a:t>
            </a:r>
            <a:r>
              <a:rPr lang="fr-CA" sz="2800" b="1" i="1" dirty="0" smtClean="0"/>
              <a:t>le sommeil profond</a:t>
            </a:r>
            <a:r>
              <a:rPr lang="en-CA" sz="2800" b="1" i="1" dirty="0" smtClean="0"/>
              <a:t>. Plus de 20% des </a:t>
            </a:r>
            <a:r>
              <a:rPr lang="en-CA" sz="2800" b="1" i="1" dirty="0" err="1" smtClean="0"/>
              <a:t>utilisateurs</a:t>
            </a:r>
            <a:r>
              <a:rPr lang="en-CA" sz="2800" b="1" i="1" dirty="0" smtClean="0"/>
              <a:t> de </a:t>
            </a:r>
            <a:r>
              <a:rPr lang="en-CA" sz="2800" b="1" i="1" dirty="0" err="1" smtClean="0"/>
              <a:t>cellulaires</a:t>
            </a:r>
            <a:r>
              <a:rPr lang="en-CA" sz="2800" b="1" i="1" dirty="0" smtClean="0"/>
              <a:t> </a:t>
            </a:r>
            <a:r>
              <a:rPr lang="en-CA" sz="2800" b="1" i="1" dirty="0" err="1" smtClean="0"/>
              <a:t>dorment</a:t>
            </a:r>
            <a:r>
              <a:rPr lang="en-CA" sz="2800" b="1" i="1" dirty="0" smtClean="0"/>
              <a:t> avec </a:t>
            </a:r>
            <a:r>
              <a:rPr lang="en-CA" sz="2800" b="1" i="1" dirty="0" err="1" smtClean="0"/>
              <a:t>leur</a:t>
            </a:r>
            <a:r>
              <a:rPr lang="en-CA" sz="2800" b="1" i="1" dirty="0" smtClean="0"/>
              <a:t> </a:t>
            </a:r>
            <a:r>
              <a:rPr lang="en-CA" sz="2800" b="1" i="1" dirty="0" err="1" smtClean="0"/>
              <a:t>appareil</a:t>
            </a:r>
            <a:r>
              <a:rPr lang="en-CA" sz="2800" b="1" i="1" dirty="0" smtClean="0"/>
              <a:t> </a:t>
            </a:r>
            <a:r>
              <a:rPr lang="en-CA" sz="2800" b="1" i="1" dirty="0" err="1" smtClean="0"/>
              <a:t>activé</a:t>
            </a:r>
            <a:r>
              <a:rPr lang="en-CA" sz="2800" b="1" i="1" dirty="0" smtClean="0"/>
              <a:t>. Plus de 80% des </a:t>
            </a:r>
            <a:r>
              <a:rPr lang="en-CA" sz="2800" b="1" i="1" dirty="0" err="1" smtClean="0"/>
              <a:t>ados</a:t>
            </a:r>
            <a:r>
              <a:rPr lang="en-CA" sz="2800" b="1" i="1" dirty="0" smtClean="0"/>
              <a:t> le font. </a:t>
            </a:r>
            <a:r>
              <a:rPr lang="en-CA" sz="2400" b="1" i="1" dirty="0" smtClean="0"/>
              <a:t>(Philips, 2014)</a:t>
            </a:r>
            <a:endParaRPr lang="en-US" sz="2400" b="1" i="1" dirty="0"/>
          </a:p>
          <a:p>
            <a:pPr marL="0" indent="0">
              <a:buNone/>
            </a:pPr>
            <a:endParaRPr lang="en-US" b="1" i="1" dirty="0" smtClean="0"/>
          </a:p>
        </p:txBody>
      </p:sp>
    </p:spTree>
    <p:extLst>
      <p:ext uri="{BB962C8B-B14F-4D97-AF65-F5344CB8AC3E}">
        <p14:creationId xmlns:p14="http://schemas.microsoft.com/office/powerpoint/2010/main" val="32784623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Métabolisme</a:t>
            </a:r>
            <a:r>
              <a:rPr lang="en-US" sz="4000" dirty="0" smtClean="0"/>
              <a:t> </a:t>
            </a:r>
            <a:r>
              <a:rPr lang="en-US" sz="2800" dirty="0" smtClean="0"/>
              <a:t>(Wilmot, 2014)</a:t>
            </a:r>
            <a:endParaRPr lang="en-US" sz="2800" dirty="0"/>
          </a:p>
        </p:txBody>
      </p:sp>
      <p:sp>
        <p:nvSpPr>
          <p:cNvPr id="3" name="Content Placeholder 2"/>
          <p:cNvSpPr>
            <a:spLocks noGrp="1"/>
          </p:cNvSpPr>
          <p:nvPr>
            <p:ph idx="1"/>
          </p:nvPr>
        </p:nvSpPr>
        <p:spPr/>
        <p:txBody>
          <a:bodyPr/>
          <a:lstStyle/>
          <a:p>
            <a:pPr>
              <a:spcAft>
                <a:spcPts val="1800"/>
              </a:spcAft>
            </a:pPr>
            <a:r>
              <a:rPr lang="en-US" dirty="0" smtClean="0"/>
              <a:t>‘</a:t>
            </a:r>
            <a:r>
              <a:rPr lang="en-US" sz="2800" b="1" i="1" dirty="0" smtClean="0"/>
              <a:t>Sitting is the new smoking.’</a:t>
            </a:r>
          </a:p>
          <a:p>
            <a:pPr>
              <a:spcAft>
                <a:spcPts val="1800"/>
              </a:spcAft>
            </a:pPr>
            <a:r>
              <a:rPr lang="en-US" sz="2800" b="1" i="1" dirty="0" smtClean="0"/>
              <a:t>La santé </a:t>
            </a:r>
            <a:r>
              <a:rPr lang="en-US" sz="2800" b="1" i="1" dirty="0" err="1" smtClean="0"/>
              <a:t>globale</a:t>
            </a:r>
            <a:r>
              <a:rPr lang="en-US" sz="2800" b="1" i="1" dirty="0" smtClean="0"/>
              <a:t> </a:t>
            </a:r>
            <a:r>
              <a:rPr lang="en-US" sz="2800" b="1" i="1" dirty="0" err="1" smtClean="0"/>
              <a:t>est</a:t>
            </a:r>
            <a:r>
              <a:rPr lang="en-US" sz="2800" b="1" i="1" dirty="0" smtClean="0"/>
              <a:t> </a:t>
            </a:r>
            <a:r>
              <a:rPr lang="en-US" sz="2800" b="1" i="1" dirty="0" err="1" smtClean="0"/>
              <a:t>atteinte</a:t>
            </a:r>
            <a:r>
              <a:rPr lang="en-US" sz="2800" b="1" i="1" dirty="0" smtClean="0"/>
              <a:t> – santé </a:t>
            </a:r>
            <a:r>
              <a:rPr lang="en-US" sz="2800" b="1" i="1" dirty="0" err="1" smtClean="0"/>
              <a:t>cardiaque</a:t>
            </a:r>
            <a:r>
              <a:rPr lang="en-US" sz="2800" b="1" i="1" dirty="0" smtClean="0"/>
              <a:t>, </a:t>
            </a:r>
            <a:r>
              <a:rPr lang="en-US" sz="2800" b="1" i="1" dirty="0" err="1" smtClean="0"/>
              <a:t>pulmonaire</a:t>
            </a:r>
            <a:r>
              <a:rPr lang="en-US" sz="2800" b="1" i="1" dirty="0" smtClean="0"/>
              <a:t>, </a:t>
            </a:r>
            <a:r>
              <a:rPr lang="en-US" sz="2800" b="1" i="1" dirty="0" err="1" smtClean="0"/>
              <a:t>musculaire</a:t>
            </a:r>
            <a:r>
              <a:rPr lang="en-US" sz="2800" b="1" i="1" dirty="0" smtClean="0"/>
              <a:t>… Perturbation des </a:t>
            </a:r>
            <a:r>
              <a:rPr lang="en-US" sz="2800" b="1" i="1" dirty="0" err="1" smtClean="0"/>
              <a:t>mitochondries</a:t>
            </a:r>
            <a:endParaRPr lang="en-US" sz="2800" b="1" i="1" dirty="0" smtClean="0"/>
          </a:p>
          <a:p>
            <a:pPr>
              <a:spcAft>
                <a:spcPts val="1800"/>
              </a:spcAft>
            </a:pPr>
            <a:r>
              <a:rPr lang="en-US" sz="2800" b="1" i="1" dirty="0"/>
              <a:t>L</a:t>
            </a:r>
            <a:r>
              <a:rPr lang="en-US" sz="2800" b="1" i="1" dirty="0" smtClean="0"/>
              <a:t>e gym ne </a:t>
            </a:r>
            <a:r>
              <a:rPr lang="en-US" sz="2800" b="1" i="1" dirty="0" err="1" smtClean="0"/>
              <a:t>règle</a:t>
            </a:r>
            <a:r>
              <a:rPr lang="en-US" sz="2800" b="1" i="1" dirty="0" smtClean="0"/>
              <a:t> pas le </a:t>
            </a:r>
            <a:r>
              <a:rPr lang="en-US" sz="2800" b="1" i="1" dirty="0" err="1" smtClean="0"/>
              <a:t>problème</a:t>
            </a:r>
            <a:r>
              <a:rPr lang="en-US" sz="2800" b="1" i="1" dirty="0" smtClean="0"/>
              <a:t>.</a:t>
            </a:r>
          </a:p>
          <a:p>
            <a:endParaRPr lang="en-US" b="1" i="1" dirty="0"/>
          </a:p>
        </p:txBody>
      </p:sp>
    </p:spTree>
    <p:extLst>
      <p:ext uri="{BB962C8B-B14F-4D97-AF65-F5344CB8AC3E}">
        <p14:creationId xmlns:p14="http://schemas.microsoft.com/office/powerpoint/2010/main" val="29289972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354943"/>
            <a:ext cx="7543800" cy="1431925"/>
          </a:xfrm>
        </p:spPr>
        <p:txBody>
          <a:bodyPr/>
          <a:lstStyle/>
          <a:p>
            <a:r>
              <a:rPr lang="en-US" sz="4000" dirty="0" smtClean="0"/>
              <a:t>La santé </a:t>
            </a:r>
            <a:r>
              <a:rPr lang="en-US" sz="4000" dirty="0" err="1" smtClean="0"/>
              <a:t>musculosquelettique</a:t>
            </a:r>
            <a:endParaRPr lang="en-US" sz="4000" dirty="0"/>
          </a:p>
        </p:txBody>
      </p:sp>
    </p:spTree>
    <p:extLst>
      <p:ext uri="{BB962C8B-B14F-4D97-AF65-F5344CB8AC3E}">
        <p14:creationId xmlns:p14="http://schemas.microsoft.com/office/powerpoint/2010/main" val="6860412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i="1" dirty="0" err="1" smtClean="0"/>
              <a:t>Mauvaise</a:t>
            </a:r>
            <a:r>
              <a:rPr lang="en-US" sz="3600" i="1" dirty="0" smtClean="0"/>
              <a:t> posture</a:t>
            </a:r>
            <a:endParaRPr lang="en-US" sz="3600" i="1" dirty="0"/>
          </a:p>
        </p:txBody>
      </p:sp>
      <p:pic>
        <p:nvPicPr>
          <p:cNvPr id="4" name="Content Placeholder 3" descr="evolutionofmanstill.jpg"/>
          <p:cNvPicPr>
            <a:picLocks noGrp="1" noChangeAspect="1"/>
          </p:cNvPicPr>
          <p:nvPr>
            <p:ph idx="1"/>
          </p:nvPr>
        </p:nvPicPr>
        <p:blipFill>
          <a:blip r:embed="rId2">
            <a:extLst>
              <a:ext uri="{28A0092B-C50C-407E-A947-70E740481C1C}">
                <a14:useLocalDpi xmlns:a14="http://schemas.microsoft.com/office/drawing/2010/main" val="0"/>
              </a:ext>
            </a:extLst>
          </a:blip>
          <a:srcRect t="11993" b="11993"/>
          <a:stretch>
            <a:fillRect/>
          </a:stretch>
        </p:blipFill>
        <p:spPr/>
      </p:pic>
    </p:spTree>
    <p:extLst>
      <p:ext uri="{BB962C8B-B14F-4D97-AF65-F5344CB8AC3E}">
        <p14:creationId xmlns:p14="http://schemas.microsoft.com/office/powerpoint/2010/main" val="3217003008"/>
      </p:ext>
    </p:extLst>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 </a:t>
            </a:r>
            <a:r>
              <a:rPr lang="en-US" dirty="0" err="1" smtClean="0"/>
              <a:t>vertèbres</a:t>
            </a:r>
            <a:r>
              <a:rPr lang="en-US" dirty="0" smtClean="0"/>
              <a:t> </a:t>
            </a:r>
            <a:r>
              <a:rPr lang="en-US" dirty="0" err="1" smtClean="0"/>
              <a:t>cervicales</a:t>
            </a:r>
            <a:endParaRPr lang="en-US" dirty="0"/>
          </a:p>
        </p:txBody>
      </p:sp>
      <p:pic>
        <p:nvPicPr>
          <p:cNvPr id="4" name="Content Placeholder 3" descr="neck pain.jpg"/>
          <p:cNvPicPr>
            <a:picLocks noGrp="1" noChangeAspect="1"/>
          </p:cNvPicPr>
          <p:nvPr>
            <p:ph idx="1"/>
          </p:nvPr>
        </p:nvPicPr>
        <p:blipFill>
          <a:blip r:embed="rId2">
            <a:extLst>
              <a:ext uri="{28A0092B-C50C-407E-A947-70E740481C1C}">
                <a14:useLocalDpi xmlns:a14="http://schemas.microsoft.com/office/drawing/2010/main" val="0"/>
              </a:ext>
            </a:extLst>
          </a:blip>
          <a:srcRect t="7146" b="7146"/>
          <a:stretch>
            <a:fillRect/>
          </a:stretch>
        </p:blipFill>
        <p:spPr/>
      </p:pic>
    </p:spTree>
    <p:extLst>
      <p:ext uri="{BB962C8B-B14F-4D97-AF65-F5344CB8AC3E}">
        <p14:creationId xmlns:p14="http://schemas.microsoft.com/office/powerpoint/2010/main" val="21620653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 </a:t>
            </a:r>
            <a:r>
              <a:rPr lang="en-US" dirty="0" err="1" smtClean="0"/>
              <a:t>diaphragme</a:t>
            </a:r>
            <a:endParaRPr lang="en-US" dirty="0"/>
          </a:p>
        </p:txBody>
      </p:sp>
      <p:pic>
        <p:nvPicPr>
          <p:cNvPr id="5" name="Content Placeholder 4" descr="diaphragm_Adam_fr.jpg"/>
          <p:cNvPicPr>
            <a:picLocks noGrp="1" noChangeAspect="1"/>
          </p:cNvPicPr>
          <p:nvPr>
            <p:ph idx="1"/>
          </p:nvPr>
        </p:nvPicPr>
        <p:blipFill>
          <a:blip r:embed="rId2">
            <a:extLst>
              <a:ext uri="{28A0092B-C50C-407E-A947-70E740481C1C}">
                <a14:useLocalDpi xmlns:a14="http://schemas.microsoft.com/office/drawing/2010/main" val="0"/>
              </a:ext>
            </a:extLst>
          </a:blip>
          <a:srcRect l="-23834" r="-23834"/>
          <a:stretch>
            <a:fillRect/>
          </a:stretch>
        </p:blipFill>
        <p:spPr/>
      </p:pic>
    </p:spTree>
    <p:extLst>
      <p:ext uri="{BB962C8B-B14F-4D97-AF65-F5344CB8AC3E}">
        <p14:creationId xmlns:p14="http://schemas.microsoft.com/office/powerpoint/2010/main" val="386453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543800" cy="983519"/>
          </a:xfrm>
        </p:spPr>
        <p:txBody>
          <a:bodyPr/>
          <a:lstStyle/>
          <a:p>
            <a:r>
              <a:rPr lang="en-US" dirty="0" smtClean="0"/>
              <a:t>La boucle corps</a:t>
            </a:r>
            <a:r>
              <a:rPr lang="en-US" smtClean="0"/>
              <a:t>-esprit</a:t>
            </a:r>
            <a:endParaRPr lang="en-US" dirty="0"/>
          </a:p>
        </p:txBody>
      </p:sp>
      <p:pic>
        <p:nvPicPr>
          <p:cNvPr id="4" name="Content Placeholder 3" descr="Botox.jpg"/>
          <p:cNvPicPr>
            <a:picLocks noGrp="1" noChangeAspect="1"/>
          </p:cNvPicPr>
          <p:nvPr>
            <p:ph idx="1"/>
          </p:nvPr>
        </p:nvPicPr>
        <p:blipFill>
          <a:blip r:embed="rId2">
            <a:extLst>
              <a:ext uri="{28A0092B-C50C-407E-A947-70E740481C1C}">
                <a14:useLocalDpi xmlns:a14="http://schemas.microsoft.com/office/drawing/2010/main" val="0"/>
              </a:ext>
            </a:extLst>
          </a:blip>
          <a:srcRect t="25814" b="25814"/>
          <a:stretch>
            <a:fillRect/>
          </a:stretch>
        </p:blipFill>
        <p:spPr/>
      </p:pic>
    </p:spTree>
    <p:extLst>
      <p:ext uri="{BB962C8B-B14F-4D97-AF65-F5344CB8AC3E}">
        <p14:creationId xmlns:p14="http://schemas.microsoft.com/office/powerpoint/2010/main" val="2602384363"/>
      </p:ext>
    </p:extLst>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 </a:t>
            </a:r>
            <a:r>
              <a:rPr lang="en-US" dirty="0" err="1" smtClean="0"/>
              <a:t>diaphragme</a:t>
            </a:r>
            <a:endParaRPr lang="en-US" dirty="0"/>
          </a:p>
        </p:txBody>
      </p:sp>
      <p:pic>
        <p:nvPicPr>
          <p:cNvPr id="5" name="Content Placeholder 4" descr="diaphragm_Adam_fr.jpg"/>
          <p:cNvPicPr>
            <a:picLocks noGrp="1" noChangeAspect="1"/>
          </p:cNvPicPr>
          <p:nvPr>
            <p:ph idx="1"/>
          </p:nvPr>
        </p:nvPicPr>
        <p:blipFill>
          <a:blip r:embed="rId2">
            <a:extLst>
              <a:ext uri="{28A0092B-C50C-407E-A947-70E740481C1C}">
                <a14:useLocalDpi xmlns:a14="http://schemas.microsoft.com/office/drawing/2010/main" val="0"/>
              </a:ext>
            </a:extLst>
          </a:blip>
          <a:srcRect l="-23834" r="-23834"/>
          <a:stretch>
            <a:fillRect/>
          </a:stretch>
        </p:blipFill>
        <p:spPr/>
      </p:pic>
    </p:spTree>
    <p:extLst>
      <p:ext uri="{BB962C8B-B14F-4D97-AF65-F5344CB8AC3E}">
        <p14:creationId xmlns:p14="http://schemas.microsoft.com/office/powerpoint/2010/main" val="363699039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Suggestions</a:t>
            </a:r>
            <a:endParaRPr lang="en-US" sz="4000" dirty="0"/>
          </a:p>
        </p:txBody>
      </p:sp>
      <p:sp>
        <p:nvSpPr>
          <p:cNvPr id="3" name="Content Placeholder 2"/>
          <p:cNvSpPr>
            <a:spLocks noGrp="1"/>
          </p:cNvSpPr>
          <p:nvPr>
            <p:ph idx="1"/>
          </p:nvPr>
        </p:nvSpPr>
        <p:spPr/>
        <p:txBody>
          <a:bodyPr/>
          <a:lstStyle/>
          <a:p>
            <a:r>
              <a:rPr lang="en-US" sz="2400" b="1" i="1" dirty="0" err="1" smtClean="0"/>
              <a:t>Exercices</a:t>
            </a:r>
            <a:r>
              <a:rPr lang="en-US" sz="2400" b="1" i="1" dirty="0" smtClean="0"/>
              <a:t> plus </a:t>
            </a:r>
            <a:r>
              <a:rPr lang="en-US" sz="2400" b="1" i="1" dirty="0" err="1" smtClean="0"/>
              <a:t>fréquents</a:t>
            </a:r>
            <a:r>
              <a:rPr lang="en-US" sz="2400" b="1" i="1" dirty="0" smtClean="0"/>
              <a:t>, courts et </a:t>
            </a:r>
            <a:r>
              <a:rPr lang="en-US" sz="2400" b="1" i="1" dirty="0" err="1" smtClean="0"/>
              <a:t>intenses</a:t>
            </a:r>
            <a:endParaRPr lang="en-US" sz="2400" b="1" i="1" dirty="0" smtClean="0"/>
          </a:p>
          <a:p>
            <a:r>
              <a:rPr lang="en-US" sz="2400" b="1" i="1" dirty="0" smtClean="0"/>
              <a:t>Pas </a:t>
            </a:r>
            <a:r>
              <a:rPr lang="en-US" sz="2400" b="1" i="1" dirty="0" err="1" smtClean="0"/>
              <a:t>d’écran</a:t>
            </a:r>
            <a:r>
              <a:rPr lang="en-US" sz="2400" b="1" i="1" dirty="0" smtClean="0"/>
              <a:t> </a:t>
            </a:r>
            <a:r>
              <a:rPr lang="en-US" sz="2400" b="1" i="1" dirty="0" err="1" smtClean="0"/>
              <a:t>avant</a:t>
            </a:r>
            <a:r>
              <a:rPr lang="en-US" sz="2400" b="1" i="1" dirty="0" smtClean="0"/>
              <a:t> le </a:t>
            </a:r>
            <a:r>
              <a:rPr lang="en-US" sz="2400" b="1" i="1" dirty="0" err="1" smtClean="0"/>
              <a:t>coucher</a:t>
            </a:r>
            <a:r>
              <a:rPr lang="en-US" sz="2400" b="1" i="1" dirty="0" smtClean="0"/>
              <a:t>.</a:t>
            </a:r>
          </a:p>
          <a:p>
            <a:r>
              <a:rPr lang="en-US" sz="2400" b="1" i="1" dirty="0" err="1" smtClean="0"/>
              <a:t>Activités</a:t>
            </a:r>
            <a:r>
              <a:rPr lang="en-US" sz="2400" b="1" i="1" dirty="0" smtClean="0"/>
              <a:t> de transition</a:t>
            </a:r>
            <a:endParaRPr lang="en-US" sz="2400" b="1" i="1" dirty="0"/>
          </a:p>
          <a:p>
            <a:r>
              <a:rPr lang="en-US" sz="2400" b="1" i="1" dirty="0" err="1" smtClean="0"/>
              <a:t>Lentilles</a:t>
            </a:r>
            <a:r>
              <a:rPr lang="en-US" sz="2400" b="1" i="1" dirty="0" smtClean="0"/>
              <a:t> </a:t>
            </a:r>
            <a:r>
              <a:rPr lang="en-US" sz="2400" b="1" i="1" dirty="0" err="1"/>
              <a:t>ambrées</a:t>
            </a:r>
            <a:r>
              <a:rPr lang="en-US" sz="2400" b="1" i="1" dirty="0"/>
              <a:t> -</a:t>
            </a:r>
            <a:r>
              <a:rPr lang="en-US" sz="2400" u="sng" dirty="0">
                <a:hlinkClick r:id="rId2"/>
              </a:rPr>
              <a:t>Burkhart </a:t>
            </a:r>
            <a:r>
              <a:rPr lang="en-US" sz="2400" b="1" u="sng" dirty="0">
                <a:hlinkClick r:id="rId2"/>
              </a:rPr>
              <a:t>K1, </a:t>
            </a:r>
            <a:r>
              <a:rPr lang="en-US" sz="2400" b="1" u="sng" dirty="0">
                <a:hlinkClick r:id="rId3"/>
              </a:rPr>
              <a:t>Phelps JR.</a:t>
            </a:r>
            <a:r>
              <a:rPr lang="en-US" sz="2400" b="1" u="sng" dirty="0"/>
              <a:t> </a:t>
            </a:r>
            <a:r>
              <a:rPr lang="en-US" sz="2400" b="1" u="sng" dirty="0" smtClean="0"/>
              <a:t>2009</a:t>
            </a:r>
            <a:endParaRPr lang="en-US" sz="2400" b="1" i="1" dirty="0" smtClean="0"/>
          </a:p>
          <a:p>
            <a:r>
              <a:rPr lang="en-US" sz="2400" b="1" i="1" dirty="0" err="1" smtClean="0"/>
              <a:t>Étirements</a:t>
            </a:r>
            <a:r>
              <a:rPr lang="en-US" sz="2400" b="1" i="1" dirty="0" smtClean="0"/>
              <a:t> avec les Miracle Balls</a:t>
            </a:r>
          </a:p>
          <a:p>
            <a:endParaRPr lang="en-US" b="1" i="1" dirty="0" smtClean="0"/>
          </a:p>
          <a:p>
            <a:pPr marL="0" indent="0">
              <a:buNone/>
            </a:pPr>
            <a:endParaRPr lang="en-US" sz="4400" b="1" i="1" dirty="0"/>
          </a:p>
        </p:txBody>
      </p:sp>
    </p:spTree>
    <p:extLst>
      <p:ext uri="{BB962C8B-B14F-4D97-AF65-F5344CB8AC3E}">
        <p14:creationId xmlns:p14="http://schemas.microsoft.com/office/powerpoint/2010/main" val="5033037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5286" y="274638"/>
            <a:ext cx="7761514" cy="1143000"/>
          </a:xfrm>
        </p:spPr>
        <p:txBody>
          <a:bodyPr/>
          <a:lstStyle/>
          <a:p>
            <a:r>
              <a:rPr lang="en-US" dirty="0" smtClean="0"/>
              <a:t>Miracle Balls</a:t>
            </a:r>
            <a:endParaRPr lang="en-US" dirty="0"/>
          </a:p>
        </p:txBody>
      </p:sp>
      <p:pic>
        <p:nvPicPr>
          <p:cNvPr id="8" name="Content Placeholder 7" descr="mb.jpg"/>
          <p:cNvPicPr>
            <a:picLocks noGrp="1" noChangeAspect="1"/>
          </p:cNvPicPr>
          <p:nvPr>
            <p:ph sz="quarter" idx="13"/>
          </p:nvPr>
        </p:nvPicPr>
        <p:blipFill>
          <a:blip r:embed="rId2">
            <a:extLst>
              <a:ext uri="{28A0092B-C50C-407E-A947-70E740481C1C}">
                <a14:useLocalDpi xmlns:a14="http://schemas.microsoft.com/office/drawing/2010/main" val="0"/>
              </a:ext>
            </a:extLst>
          </a:blip>
          <a:srcRect l="11656" r="11656"/>
          <a:stretch>
            <a:fillRect/>
          </a:stretch>
        </p:blipFill>
        <p:spPr>
          <a:xfrm>
            <a:off x="1154662" y="2229304"/>
            <a:ext cx="3778154" cy="3695020"/>
          </a:xfrm>
        </p:spPr>
      </p:pic>
      <p:pic>
        <p:nvPicPr>
          <p:cNvPr id="9" name="Content Placeholder 8" descr="miracle-balls1.jpg"/>
          <p:cNvPicPr>
            <a:picLocks noGrp="1" noChangeAspect="1"/>
          </p:cNvPicPr>
          <p:nvPr>
            <p:ph sz="quarter" idx="14"/>
          </p:nvPr>
        </p:nvPicPr>
        <p:blipFill>
          <a:blip r:embed="rId3">
            <a:extLst>
              <a:ext uri="{28A0092B-C50C-407E-A947-70E740481C1C}">
                <a14:useLocalDpi xmlns:a14="http://schemas.microsoft.com/office/drawing/2010/main" val="0"/>
              </a:ext>
            </a:extLst>
          </a:blip>
          <a:srcRect l="15903" r="15903"/>
          <a:stretch>
            <a:fillRect/>
          </a:stretch>
        </p:blipFill>
        <p:spPr>
          <a:xfrm>
            <a:off x="5243740" y="2229304"/>
            <a:ext cx="3742521" cy="3658734"/>
          </a:xfrm>
        </p:spPr>
      </p:pic>
    </p:spTree>
    <p:extLst>
      <p:ext uri="{BB962C8B-B14F-4D97-AF65-F5344CB8AC3E}">
        <p14:creationId xmlns:p14="http://schemas.microsoft.com/office/powerpoint/2010/main" val="1633202083"/>
      </p:ext>
    </p:extLst>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31385"/>
            <a:ext cx="7543800" cy="1731410"/>
          </a:xfrm>
        </p:spPr>
        <p:txBody>
          <a:bodyPr/>
          <a:lstStyle/>
          <a:p>
            <a:r>
              <a:rPr lang="en-US" sz="3600" dirty="0" smtClean="0"/>
              <a:t>Impacts </a:t>
            </a:r>
            <a:r>
              <a:rPr lang="en-US" sz="3600" dirty="0" err="1" smtClean="0"/>
              <a:t>sur</a:t>
            </a:r>
            <a:r>
              <a:rPr lang="en-US" sz="3600" dirty="0" smtClean="0"/>
              <a:t> la performance au travail </a:t>
            </a:r>
            <a:r>
              <a:rPr lang="en-US" sz="3600" dirty="0" err="1" smtClean="0"/>
              <a:t>ou</a:t>
            </a:r>
            <a:r>
              <a:rPr lang="en-US" sz="3600" dirty="0" smtClean="0"/>
              <a:t> </a:t>
            </a:r>
            <a:r>
              <a:rPr lang="en-US" sz="3600" dirty="0" err="1" smtClean="0"/>
              <a:t>à</a:t>
            </a:r>
            <a:r>
              <a:rPr lang="en-US" sz="3600" dirty="0" smtClean="0"/>
              <a:t> </a:t>
            </a:r>
            <a:r>
              <a:rPr lang="en-US" sz="3600" dirty="0" err="1" smtClean="0"/>
              <a:t>l’école</a:t>
            </a:r>
            <a:endParaRPr lang="en-US" sz="3600" dirty="0"/>
          </a:p>
        </p:txBody>
      </p:sp>
      <p:sp>
        <p:nvSpPr>
          <p:cNvPr id="3" name="Content Placeholder 2"/>
          <p:cNvSpPr>
            <a:spLocks noGrp="1"/>
          </p:cNvSpPr>
          <p:nvPr>
            <p:ph idx="1"/>
          </p:nvPr>
        </p:nvSpPr>
        <p:spPr>
          <a:xfrm>
            <a:off x="1066799" y="2217057"/>
            <a:ext cx="7805687" cy="4114800"/>
          </a:xfrm>
        </p:spPr>
        <p:txBody>
          <a:bodyPr>
            <a:normAutofit/>
          </a:bodyPr>
          <a:lstStyle/>
          <a:p>
            <a:r>
              <a:rPr lang="en-US" sz="2400" b="1" i="1" dirty="0" err="1" smtClean="0"/>
              <a:t>Une</a:t>
            </a:r>
            <a:r>
              <a:rPr lang="en-US" sz="2400" b="1" i="1" dirty="0" smtClean="0"/>
              <a:t> </a:t>
            </a:r>
            <a:r>
              <a:rPr lang="en-US" sz="2400" b="1" i="1" dirty="0" err="1" smtClean="0"/>
              <a:t>crise</a:t>
            </a:r>
            <a:r>
              <a:rPr lang="en-US" sz="2400" b="1" i="1" dirty="0" smtClean="0"/>
              <a:t> de </a:t>
            </a:r>
            <a:r>
              <a:rPr lang="en-US" sz="2400" b="1" i="1" dirty="0" err="1" smtClean="0"/>
              <a:t>l’attention</a:t>
            </a:r>
            <a:r>
              <a:rPr lang="en-US" sz="2400" b="1" i="1" dirty="0" smtClean="0"/>
              <a:t> – </a:t>
            </a:r>
            <a:r>
              <a:rPr lang="en-US" sz="2400" b="1" i="1" dirty="0" err="1" smtClean="0"/>
              <a:t>l’image</a:t>
            </a:r>
            <a:r>
              <a:rPr lang="en-US" sz="2400" b="1" i="1" dirty="0" smtClean="0"/>
              <a:t> des </a:t>
            </a:r>
            <a:r>
              <a:rPr lang="en-US" sz="2400" b="1" i="1" dirty="0" err="1" smtClean="0"/>
              <a:t>cailloux</a:t>
            </a:r>
            <a:r>
              <a:rPr lang="en-US" sz="2400" b="1" i="1" dirty="0" smtClean="0"/>
              <a:t> </a:t>
            </a:r>
            <a:r>
              <a:rPr lang="en-US" sz="2400" b="1" i="1" dirty="0" err="1" smtClean="0"/>
              <a:t>dans</a:t>
            </a:r>
            <a:r>
              <a:rPr lang="en-US" sz="2400" b="1" i="1" dirty="0" smtClean="0"/>
              <a:t> </a:t>
            </a:r>
            <a:r>
              <a:rPr lang="en-US" sz="2400" b="1" i="1" dirty="0" err="1" smtClean="0"/>
              <a:t>l’étang</a:t>
            </a:r>
            <a:r>
              <a:rPr lang="en-US" sz="2400" b="1" i="1" dirty="0" smtClean="0"/>
              <a:t>.</a:t>
            </a:r>
          </a:p>
          <a:p>
            <a:r>
              <a:rPr lang="en-US" sz="2400" b="1" i="1" dirty="0" smtClean="0"/>
              <a:t>Le </a:t>
            </a:r>
            <a:r>
              <a:rPr lang="en-US" sz="2400" b="1" i="1" dirty="0" err="1" smtClean="0"/>
              <a:t>mythe</a:t>
            </a:r>
            <a:r>
              <a:rPr lang="en-US" sz="2400" b="1" i="1" dirty="0" smtClean="0"/>
              <a:t> du </a:t>
            </a:r>
            <a:r>
              <a:rPr lang="en-US" sz="2400" b="1" i="1" dirty="0" err="1" smtClean="0"/>
              <a:t>multitâche</a:t>
            </a:r>
            <a:endParaRPr lang="en-US" sz="2400" b="1" i="1" dirty="0" smtClean="0"/>
          </a:p>
          <a:p>
            <a:r>
              <a:rPr lang="en-US" sz="2400" b="1" i="1" dirty="0" smtClean="0"/>
              <a:t>La </a:t>
            </a:r>
            <a:r>
              <a:rPr lang="en-US" sz="2400" b="1" i="1" dirty="0" err="1" smtClean="0"/>
              <a:t>perte</a:t>
            </a:r>
            <a:r>
              <a:rPr lang="en-US" sz="2400" b="1" i="1" dirty="0" smtClean="0"/>
              <a:t> de la </a:t>
            </a:r>
            <a:r>
              <a:rPr lang="en-US" sz="2400" b="1" i="1" dirty="0" err="1" smtClean="0"/>
              <a:t>créativité</a:t>
            </a:r>
            <a:endParaRPr lang="en-US" sz="2400" b="1" i="1" dirty="0"/>
          </a:p>
        </p:txBody>
      </p:sp>
    </p:spTree>
    <p:extLst>
      <p:ext uri="{BB962C8B-B14F-4D97-AF65-F5344CB8AC3E}">
        <p14:creationId xmlns:p14="http://schemas.microsoft.com/office/powerpoint/2010/main" val="222064362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9773" y="967666"/>
            <a:ext cx="7315200" cy="1154097"/>
          </a:xfrm>
        </p:spPr>
        <p:txBody>
          <a:bodyPr/>
          <a:lstStyle/>
          <a:p>
            <a:r>
              <a:rPr lang="en-US" dirty="0" err="1" smtClean="0"/>
              <a:t>Faits</a:t>
            </a:r>
            <a:r>
              <a:rPr lang="en-US" dirty="0" smtClean="0"/>
              <a:t> divers</a:t>
            </a:r>
            <a:endParaRPr lang="en-US" dirty="0"/>
          </a:p>
        </p:txBody>
      </p:sp>
      <p:sp>
        <p:nvSpPr>
          <p:cNvPr id="3" name="Content Placeholder 2"/>
          <p:cNvSpPr>
            <a:spLocks noGrp="1"/>
          </p:cNvSpPr>
          <p:nvPr>
            <p:ph idx="1"/>
          </p:nvPr>
        </p:nvSpPr>
        <p:spPr>
          <a:xfrm>
            <a:off x="914400" y="2694390"/>
            <a:ext cx="7543800" cy="4495800"/>
          </a:xfrm>
        </p:spPr>
        <p:txBody>
          <a:bodyPr/>
          <a:lstStyle/>
          <a:p>
            <a:pPr>
              <a:spcAft>
                <a:spcPts val="1800"/>
              </a:spcAft>
            </a:pPr>
            <a:r>
              <a:rPr lang="en-US" b="1" i="1" dirty="0" smtClean="0"/>
              <a:t>un </a:t>
            </a:r>
            <a:r>
              <a:rPr lang="en-US" b="1" i="1" dirty="0" err="1" smtClean="0"/>
              <a:t>courriel</a:t>
            </a:r>
            <a:r>
              <a:rPr lang="en-US" b="1" i="1" dirty="0" smtClean="0"/>
              <a:t> nous </a:t>
            </a:r>
            <a:r>
              <a:rPr lang="en-US" b="1" i="1" dirty="0" err="1" smtClean="0"/>
              <a:t>perturbe</a:t>
            </a:r>
            <a:r>
              <a:rPr lang="en-US" b="1" i="1" dirty="0" smtClean="0"/>
              <a:t> en </a:t>
            </a:r>
            <a:r>
              <a:rPr lang="en-US" b="1" i="1" dirty="0" err="1" smtClean="0"/>
              <a:t>moyenne</a:t>
            </a:r>
            <a:r>
              <a:rPr lang="en-US" b="1" i="1" dirty="0" smtClean="0"/>
              <a:t> pour </a:t>
            </a:r>
            <a:r>
              <a:rPr lang="en-US" b="1" i="1" dirty="0" err="1" smtClean="0"/>
              <a:t>une</a:t>
            </a:r>
            <a:r>
              <a:rPr lang="en-US" b="1" i="1" dirty="0" smtClean="0"/>
              <a:t> </a:t>
            </a:r>
            <a:r>
              <a:rPr lang="en-US" b="1" i="1" dirty="0" err="1" smtClean="0"/>
              <a:t>période</a:t>
            </a:r>
            <a:r>
              <a:rPr lang="en-US" b="1" i="1" dirty="0" smtClean="0"/>
              <a:t> de 20 minutes.</a:t>
            </a:r>
          </a:p>
          <a:p>
            <a:pPr>
              <a:spcAft>
                <a:spcPts val="1800"/>
              </a:spcAft>
            </a:pPr>
            <a:r>
              <a:rPr lang="en-CA" b="1" i="1" dirty="0" smtClean="0"/>
              <a:t>Les </a:t>
            </a:r>
            <a:r>
              <a:rPr lang="en-CA" b="1" i="1" dirty="0" err="1" smtClean="0"/>
              <a:t>étudiants</a:t>
            </a:r>
            <a:r>
              <a:rPr lang="en-CA" b="1" i="1" dirty="0" smtClean="0"/>
              <a:t> font du </a:t>
            </a:r>
            <a:r>
              <a:rPr lang="en-CA" b="1" i="1" dirty="0" err="1" smtClean="0"/>
              <a:t>multitâche</a:t>
            </a:r>
            <a:r>
              <a:rPr lang="en-CA" b="1" i="1" dirty="0" smtClean="0"/>
              <a:t> pendant 42% des </a:t>
            </a:r>
            <a:r>
              <a:rPr lang="en-CA" b="1" i="1" dirty="0" err="1" smtClean="0"/>
              <a:t>heures</a:t>
            </a:r>
            <a:r>
              <a:rPr lang="en-CA" b="1" i="1" dirty="0" smtClean="0"/>
              <a:t> de </a:t>
            </a:r>
            <a:r>
              <a:rPr lang="en-CA" b="1" i="1" dirty="0" err="1" smtClean="0"/>
              <a:t>cours</a:t>
            </a:r>
            <a:r>
              <a:rPr lang="en-CA" b="1" i="1" dirty="0" smtClean="0"/>
              <a:t>.</a:t>
            </a:r>
            <a:endParaRPr lang="en-US" b="1" i="1" dirty="0"/>
          </a:p>
        </p:txBody>
      </p:sp>
    </p:spTree>
    <p:extLst>
      <p:ext uri="{BB962C8B-B14F-4D97-AF65-F5344CB8AC3E}">
        <p14:creationId xmlns:p14="http://schemas.microsoft.com/office/powerpoint/2010/main" val="388753687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1887" y="468477"/>
            <a:ext cx="7315200" cy="1154097"/>
          </a:xfrm>
        </p:spPr>
        <p:txBody>
          <a:bodyPr/>
          <a:lstStyle/>
          <a:p>
            <a:r>
              <a:rPr lang="en-US" sz="4000" dirty="0" smtClean="0"/>
              <a:t>Impacts </a:t>
            </a:r>
            <a:r>
              <a:rPr lang="en-US" sz="4000" dirty="0" err="1" smtClean="0"/>
              <a:t>sur</a:t>
            </a:r>
            <a:r>
              <a:rPr lang="en-US" sz="4000" dirty="0" smtClean="0"/>
              <a:t> la santé </a:t>
            </a:r>
            <a:r>
              <a:rPr lang="en-US" sz="4000" dirty="0" err="1" smtClean="0"/>
              <a:t>mentale</a:t>
            </a:r>
            <a:endParaRPr lang="en-US" sz="4000" dirty="0"/>
          </a:p>
        </p:txBody>
      </p:sp>
      <p:sp>
        <p:nvSpPr>
          <p:cNvPr id="3" name="Content Placeholder 2"/>
          <p:cNvSpPr>
            <a:spLocks noGrp="1"/>
          </p:cNvSpPr>
          <p:nvPr>
            <p:ph idx="1"/>
          </p:nvPr>
        </p:nvSpPr>
        <p:spPr>
          <a:xfrm>
            <a:off x="1066800" y="2553631"/>
            <a:ext cx="7543800" cy="4714121"/>
          </a:xfrm>
        </p:spPr>
        <p:txBody>
          <a:bodyPr/>
          <a:lstStyle/>
          <a:p>
            <a:r>
              <a:rPr lang="en-US" sz="2400" b="1" i="1" dirty="0" err="1" smtClean="0"/>
              <a:t>Isolement</a:t>
            </a:r>
            <a:r>
              <a:rPr lang="en-US" sz="2400" b="1" i="1" dirty="0" smtClean="0"/>
              <a:t> . Connections versus connectedness (Burke, Marlow et al, 2010; </a:t>
            </a:r>
            <a:r>
              <a:rPr lang="en-US" sz="2400" b="1" i="1" dirty="0" err="1" smtClean="0"/>
              <a:t>Gordhamer</a:t>
            </a:r>
            <a:r>
              <a:rPr lang="en-US" sz="2400" b="1" i="1" dirty="0" smtClean="0"/>
              <a:t>, 2013; </a:t>
            </a:r>
            <a:r>
              <a:rPr lang="en-US" sz="2400" b="1" i="1" dirty="0" err="1" smtClean="0"/>
              <a:t>Kross</a:t>
            </a:r>
            <a:r>
              <a:rPr lang="en-US" sz="2400" b="1" i="1" dirty="0" smtClean="0"/>
              <a:t>, 2013)</a:t>
            </a:r>
          </a:p>
          <a:p>
            <a:endParaRPr lang="en-US" b="1" i="1" dirty="0" smtClean="0"/>
          </a:p>
          <a:p>
            <a:r>
              <a:rPr lang="en-US" sz="2400" b="1" i="1" dirty="0"/>
              <a:t>'On the surface, Facebook provides an invaluable resource for fulfilling the basic human need for social connection. Rather than enhancing well-being, however, these findings suggest that Facebook may undermine it</a:t>
            </a:r>
            <a:r>
              <a:rPr lang="en-US" sz="2400" b="1" i="1" dirty="0" smtClean="0"/>
              <a:t>.’ (</a:t>
            </a:r>
            <a:r>
              <a:rPr lang="en-US" sz="2400" b="1" i="1" dirty="0" err="1" smtClean="0"/>
              <a:t>Kross</a:t>
            </a:r>
            <a:r>
              <a:rPr lang="en-US" sz="2400" b="1" i="1" dirty="0" smtClean="0"/>
              <a:t>, 2013)</a:t>
            </a:r>
            <a:endParaRPr lang="en-US" sz="2400" b="1" i="1" dirty="0"/>
          </a:p>
          <a:p>
            <a:endParaRPr lang="en-US" dirty="0"/>
          </a:p>
          <a:p>
            <a:pPr>
              <a:spcAft>
                <a:spcPts val="3600"/>
              </a:spcAft>
            </a:pPr>
            <a:endParaRPr lang="en-US" dirty="0"/>
          </a:p>
        </p:txBody>
      </p:sp>
    </p:spTree>
    <p:extLst>
      <p:ext uri="{BB962C8B-B14F-4D97-AF65-F5344CB8AC3E}">
        <p14:creationId xmlns:p14="http://schemas.microsoft.com/office/powerpoint/2010/main" val="35409682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294276"/>
            <a:ext cx="7315200" cy="1154097"/>
          </a:xfrm>
        </p:spPr>
        <p:txBody>
          <a:bodyPr/>
          <a:lstStyle/>
          <a:p>
            <a:r>
              <a:rPr lang="en-US" sz="4000" dirty="0" smtClean="0"/>
              <a:t>Impacts </a:t>
            </a:r>
            <a:r>
              <a:rPr lang="en-US" sz="4000" dirty="0" err="1" smtClean="0"/>
              <a:t>sur</a:t>
            </a:r>
            <a:r>
              <a:rPr lang="en-US" sz="4000" dirty="0" smtClean="0"/>
              <a:t> la santé </a:t>
            </a:r>
            <a:r>
              <a:rPr lang="en-US" sz="4000" dirty="0" err="1" smtClean="0"/>
              <a:t>mentale</a:t>
            </a:r>
            <a:endParaRPr lang="en-US" sz="4000" dirty="0"/>
          </a:p>
        </p:txBody>
      </p:sp>
      <p:sp>
        <p:nvSpPr>
          <p:cNvPr id="3" name="Content Placeholder 2"/>
          <p:cNvSpPr>
            <a:spLocks noGrp="1"/>
          </p:cNvSpPr>
          <p:nvPr>
            <p:ph idx="1"/>
          </p:nvPr>
        </p:nvSpPr>
        <p:spPr>
          <a:xfrm>
            <a:off x="1066800" y="2743200"/>
            <a:ext cx="7543800" cy="4114800"/>
          </a:xfrm>
        </p:spPr>
        <p:txBody>
          <a:bodyPr>
            <a:normAutofit/>
          </a:bodyPr>
          <a:lstStyle/>
          <a:p>
            <a:r>
              <a:rPr lang="en-US" sz="2400" b="1" i="1" dirty="0" err="1"/>
              <a:t>Gestion</a:t>
            </a:r>
            <a:r>
              <a:rPr lang="en-US" sz="2400" b="1" i="1" dirty="0"/>
              <a:t> des </a:t>
            </a:r>
            <a:r>
              <a:rPr lang="en-US" sz="2400" b="1" i="1" dirty="0" err="1"/>
              <a:t>conflits</a:t>
            </a:r>
            <a:r>
              <a:rPr lang="en-US" sz="2400" b="1" i="1" dirty="0"/>
              <a:t> </a:t>
            </a:r>
            <a:r>
              <a:rPr lang="en-US" sz="2400" b="1" i="1" dirty="0" err="1"/>
              <a:t>peu</a:t>
            </a:r>
            <a:r>
              <a:rPr lang="en-US" sz="2400" b="1" i="1" dirty="0"/>
              <a:t> </a:t>
            </a:r>
            <a:r>
              <a:rPr lang="en-US" sz="2400" b="1" i="1" dirty="0" err="1" smtClean="0"/>
              <a:t>développée</a:t>
            </a:r>
            <a:endParaRPr lang="en-US" sz="2400" b="1" i="1" dirty="0" smtClean="0"/>
          </a:p>
          <a:p>
            <a:r>
              <a:rPr lang="en-US" sz="2400" b="1" i="1" dirty="0" smtClean="0"/>
              <a:t>Les liens entre posture et </a:t>
            </a:r>
            <a:r>
              <a:rPr lang="en-US" sz="2400" b="1" i="1" dirty="0" err="1" smtClean="0"/>
              <a:t>humeur</a:t>
            </a:r>
            <a:endParaRPr lang="en-US" sz="2400" b="1" i="1" dirty="0" smtClean="0"/>
          </a:p>
          <a:p>
            <a:r>
              <a:rPr lang="en-US" sz="2400" b="1" i="1" dirty="0" smtClean="0"/>
              <a:t>Les distractions </a:t>
            </a:r>
            <a:r>
              <a:rPr lang="en-US" sz="2400" b="1" i="1" dirty="0" err="1" smtClean="0"/>
              <a:t>constantes</a:t>
            </a:r>
            <a:r>
              <a:rPr lang="en-US" sz="2400" b="1" i="1" dirty="0" smtClean="0"/>
              <a:t> </a:t>
            </a:r>
            <a:r>
              <a:rPr lang="en-US" sz="2400" b="1" i="1" dirty="0" err="1" smtClean="0"/>
              <a:t>génèrent</a:t>
            </a:r>
            <a:r>
              <a:rPr lang="en-US" sz="2400" b="1" i="1" dirty="0" smtClean="0"/>
              <a:t> </a:t>
            </a:r>
            <a:r>
              <a:rPr lang="en-US" sz="2400" b="1" i="1" dirty="0" err="1" smtClean="0"/>
              <a:t>une</a:t>
            </a:r>
            <a:r>
              <a:rPr lang="en-US" sz="2400" b="1" i="1" dirty="0" smtClean="0"/>
              <a:t> </a:t>
            </a:r>
            <a:r>
              <a:rPr lang="en-US" sz="2400" b="1" i="1" dirty="0" err="1" smtClean="0"/>
              <a:t>impulsivité</a:t>
            </a:r>
            <a:r>
              <a:rPr lang="en-US" sz="2400" b="1" i="1" dirty="0" smtClean="0"/>
              <a:t> qui, </a:t>
            </a:r>
            <a:r>
              <a:rPr lang="en-US" sz="2400" b="1" i="1" dirty="0" err="1" smtClean="0"/>
              <a:t>elle</a:t>
            </a:r>
            <a:r>
              <a:rPr lang="en-US" sz="2400" b="1" i="1" dirty="0" smtClean="0"/>
              <a:t>, </a:t>
            </a:r>
            <a:r>
              <a:rPr lang="en-US" sz="2400" b="1" i="1" dirty="0" err="1" smtClean="0"/>
              <a:t>mène</a:t>
            </a:r>
            <a:r>
              <a:rPr lang="en-US" sz="2400" b="1" i="1" dirty="0" smtClean="0"/>
              <a:t> </a:t>
            </a:r>
            <a:r>
              <a:rPr lang="en-US" sz="2400" b="1" i="1" dirty="0" err="1" smtClean="0"/>
              <a:t>à</a:t>
            </a:r>
            <a:r>
              <a:rPr lang="en-US" sz="2400" b="1" i="1" dirty="0" smtClean="0"/>
              <a:t> la </a:t>
            </a:r>
            <a:r>
              <a:rPr lang="en-US" sz="2400" b="1" i="1" dirty="0" err="1" smtClean="0"/>
              <a:t>perte</a:t>
            </a:r>
            <a:r>
              <a:rPr lang="en-US" sz="2400" b="1" i="1" dirty="0" smtClean="0"/>
              <a:t> </a:t>
            </a:r>
            <a:r>
              <a:rPr lang="en-US" sz="2400" b="1" i="1" dirty="0" err="1" smtClean="0"/>
              <a:t>d’empathie</a:t>
            </a:r>
            <a:r>
              <a:rPr lang="en-US" sz="2400" b="1" i="1" dirty="0" smtClean="0"/>
              <a:t>.</a:t>
            </a:r>
            <a:r>
              <a:rPr lang="en-US" sz="2400" dirty="0" smtClean="0"/>
              <a:t>(Music, 2014)</a:t>
            </a:r>
            <a:endParaRPr lang="en-US" sz="2400" dirty="0"/>
          </a:p>
        </p:txBody>
      </p:sp>
    </p:spTree>
    <p:extLst>
      <p:ext uri="{BB962C8B-B14F-4D97-AF65-F5344CB8AC3E}">
        <p14:creationId xmlns:p14="http://schemas.microsoft.com/office/powerpoint/2010/main" val="35260520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 mot </a:t>
            </a:r>
            <a:r>
              <a:rPr lang="en-US" dirty="0" err="1" smtClean="0"/>
              <a:t>sur</a:t>
            </a:r>
            <a:r>
              <a:rPr lang="en-US" dirty="0" smtClean="0"/>
              <a:t> les </a:t>
            </a:r>
            <a:r>
              <a:rPr lang="en-US" dirty="0" err="1" smtClean="0"/>
              <a:t>enfants</a:t>
            </a:r>
            <a:r>
              <a:rPr lang="en-US" dirty="0" smtClean="0"/>
              <a:t> et la </a:t>
            </a:r>
            <a:r>
              <a:rPr lang="en-US" dirty="0" err="1" smtClean="0"/>
              <a:t>technologie</a:t>
            </a:r>
            <a:endParaRPr lang="en-US" dirty="0"/>
          </a:p>
        </p:txBody>
      </p:sp>
      <p:sp>
        <p:nvSpPr>
          <p:cNvPr id="3" name="Content Placeholder 2"/>
          <p:cNvSpPr>
            <a:spLocks noGrp="1"/>
          </p:cNvSpPr>
          <p:nvPr>
            <p:ph idx="1"/>
          </p:nvPr>
        </p:nvSpPr>
        <p:spPr/>
        <p:txBody>
          <a:bodyPr>
            <a:normAutofit/>
          </a:bodyPr>
          <a:lstStyle/>
          <a:p>
            <a:r>
              <a:rPr lang="en-US" sz="2800" dirty="0" smtClean="0"/>
              <a:t>75 % des </a:t>
            </a:r>
            <a:r>
              <a:rPr lang="en-US" sz="2800" dirty="0" err="1" smtClean="0"/>
              <a:t>enfants</a:t>
            </a:r>
            <a:r>
              <a:rPr lang="en-US" sz="2800" dirty="0" smtClean="0"/>
              <a:t> </a:t>
            </a:r>
            <a:r>
              <a:rPr lang="en-US" sz="2800" dirty="0" err="1" smtClean="0"/>
              <a:t>américains</a:t>
            </a:r>
            <a:r>
              <a:rPr lang="en-US" sz="2800" dirty="0" smtClean="0"/>
              <a:t> </a:t>
            </a:r>
            <a:r>
              <a:rPr lang="en-US" sz="2800" dirty="0" err="1" smtClean="0"/>
              <a:t>ont</a:t>
            </a:r>
            <a:r>
              <a:rPr lang="en-US" sz="2800" dirty="0" smtClean="0"/>
              <a:t> </a:t>
            </a:r>
            <a:r>
              <a:rPr lang="en-US" sz="2800" dirty="0" err="1" smtClean="0"/>
              <a:t>une</a:t>
            </a:r>
            <a:r>
              <a:rPr lang="en-US" sz="2800" dirty="0" smtClean="0"/>
              <a:t> </a:t>
            </a:r>
            <a:r>
              <a:rPr lang="en-US" sz="2800" dirty="0" err="1" smtClean="0"/>
              <a:t>télé</a:t>
            </a:r>
            <a:r>
              <a:rPr lang="en-US" sz="2800" dirty="0" smtClean="0"/>
              <a:t> </a:t>
            </a:r>
            <a:r>
              <a:rPr lang="en-US" sz="2800" dirty="0" err="1" smtClean="0"/>
              <a:t>dans</a:t>
            </a:r>
            <a:r>
              <a:rPr lang="en-US" sz="2800" dirty="0" smtClean="0"/>
              <a:t> </a:t>
            </a:r>
            <a:r>
              <a:rPr lang="en-US" sz="2800" dirty="0" err="1" smtClean="0"/>
              <a:t>leur</a:t>
            </a:r>
            <a:r>
              <a:rPr lang="en-US" sz="2800" dirty="0" smtClean="0"/>
              <a:t> </a:t>
            </a:r>
            <a:r>
              <a:rPr lang="en-US" sz="2800" dirty="0" err="1" smtClean="0"/>
              <a:t>chambre</a:t>
            </a:r>
            <a:endParaRPr lang="en-US" sz="2800" dirty="0" smtClean="0"/>
          </a:p>
          <a:p>
            <a:r>
              <a:rPr lang="en-US" sz="2800" dirty="0" smtClean="0"/>
              <a:t>50 % des </a:t>
            </a:r>
            <a:r>
              <a:rPr lang="en-US" sz="2800" dirty="0" err="1" smtClean="0"/>
              <a:t>familles</a:t>
            </a:r>
            <a:r>
              <a:rPr lang="en-US" sz="2800" dirty="0" smtClean="0"/>
              <a:t> </a:t>
            </a:r>
            <a:r>
              <a:rPr lang="en-US" sz="2800" dirty="0" err="1" smtClean="0"/>
              <a:t>laissent</a:t>
            </a:r>
            <a:r>
              <a:rPr lang="en-US" sz="2800" dirty="0" smtClean="0"/>
              <a:t> la </a:t>
            </a:r>
            <a:r>
              <a:rPr lang="en-US" sz="2800" dirty="0" err="1" smtClean="0"/>
              <a:t>télé</a:t>
            </a:r>
            <a:r>
              <a:rPr lang="en-US" sz="2800" dirty="0" smtClean="0"/>
              <a:t> </a:t>
            </a:r>
            <a:r>
              <a:rPr lang="en-US" sz="2800" dirty="0" err="1" smtClean="0"/>
              <a:t>allumée</a:t>
            </a:r>
            <a:r>
              <a:rPr lang="en-US" sz="2800" dirty="0" smtClean="0"/>
              <a:t> </a:t>
            </a:r>
            <a:r>
              <a:rPr lang="en-US" sz="2800" dirty="0" err="1" smtClean="0"/>
              <a:t>toute</a:t>
            </a:r>
            <a:r>
              <a:rPr lang="en-US" sz="2800" dirty="0" smtClean="0"/>
              <a:t> la </a:t>
            </a:r>
            <a:r>
              <a:rPr lang="en-US" sz="2800" dirty="0" err="1" smtClean="0"/>
              <a:t>journée</a:t>
            </a:r>
            <a:r>
              <a:rPr lang="en-US" sz="2800" dirty="0" smtClean="0"/>
              <a:t>. (Kaiser, 2010).</a:t>
            </a:r>
          </a:p>
          <a:p>
            <a:r>
              <a:rPr lang="en-US" sz="2800" dirty="0" smtClean="0"/>
              <a:t>Les </a:t>
            </a:r>
            <a:r>
              <a:rPr lang="en-US" sz="2800" dirty="0" err="1" smtClean="0"/>
              <a:t>enfants</a:t>
            </a:r>
            <a:r>
              <a:rPr lang="en-US" sz="2800" dirty="0" smtClean="0"/>
              <a:t> du </a:t>
            </a:r>
            <a:r>
              <a:rPr lang="en-US" sz="2800" dirty="0" err="1" smtClean="0"/>
              <a:t>primaire</a:t>
            </a:r>
            <a:r>
              <a:rPr lang="en-US" sz="2800" dirty="0" smtClean="0"/>
              <a:t> </a:t>
            </a:r>
            <a:r>
              <a:rPr lang="en-US" sz="2800" dirty="0" err="1" smtClean="0"/>
              <a:t>passent</a:t>
            </a:r>
            <a:r>
              <a:rPr lang="en-US" sz="2800" dirty="0" smtClean="0"/>
              <a:t> en </a:t>
            </a:r>
            <a:r>
              <a:rPr lang="en-US" sz="2800" dirty="0" err="1" smtClean="0"/>
              <a:t>moyenne</a:t>
            </a:r>
            <a:r>
              <a:rPr lang="en-US" sz="2800" dirty="0" smtClean="0"/>
              <a:t> 7.5 </a:t>
            </a:r>
            <a:r>
              <a:rPr lang="en-US" sz="2800" dirty="0" err="1" smtClean="0"/>
              <a:t>heures</a:t>
            </a:r>
            <a:r>
              <a:rPr lang="en-US" sz="2800" dirty="0" smtClean="0"/>
              <a:t> par jour </a:t>
            </a:r>
            <a:r>
              <a:rPr lang="en-US" sz="2800" dirty="0" err="1" smtClean="0"/>
              <a:t>à</a:t>
            </a:r>
            <a:r>
              <a:rPr lang="en-US" sz="2800" dirty="0" smtClean="0"/>
              <a:t> se </a:t>
            </a:r>
            <a:r>
              <a:rPr lang="en-US" sz="2800" dirty="0" err="1" smtClean="0"/>
              <a:t>divertir</a:t>
            </a:r>
            <a:r>
              <a:rPr lang="en-US" sz="2800" dirty="0" smtClean="0"/>
              <a:t> avec la </a:t>
            </a:r>
            <a:r>
              <a:rPr lang="en-US" sz="2800" dirty="0" err="1" smtClean="0"/>
              <a:t>technologie</a:t>
            </a:r>
            <a:endParaRPr lang="en-US" sz="2800" dirty="0" smtClean="0"/>
          </a:p>
        </p:txBody>
      </p:sp>
    </p:spTree>
    <p:extLst>
      <p:ext uri="{BB962C8B-B14F-4D97-AF65-F5344CB8AC3E}">
        <p14:creationId xmlns:p14="http://schemas.microsoft.com/office/powerpoint/2010/main" val="435682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 mot </a:t>
            </a:r>
            <a:r>
              <a:rPr lang="en-US" dirty="0" err="1" smtClean="0"/>
              <a:t>sur</a:t>
            </a:r>
            <a:r>
              <a:rPr lang="en-US" dirty="0" smtClean="0"/>
              <a:t> les </a:t>
            </a:r>
            <a:r>
              <a:rPr lang="en-US" dirty="0" err="1" smtClean="0"/>
              <a:t>enfants</a:t>
            </a:r>
            <a:r>
              <a:rPr lang="en-US" dirty="0" smtClean="0"/>
              <a:t> et la </a:t>
            </a:r>
            <a:r>
              <a:rPr lang="en-US" dirty="0" err="1" smtClean="0"/>
              <a:t>technologie</a:t>
            </a:r>
            <a:endParaRPr lang="en-US" dirty="0"/>
          </a:p>
        </p:txBody>
      </p:sp>
      <p:sp>
        <p:nvSpPr>
          <p:cNvPr id="3" name="Content Placeholder 2"/>
          <p:cNvSpPr>
            <a:spLocks noGrp="1"/>
          </p:cNvSpPr>
          <p:nvPr>
            <p:ph idx="1"/>
          </p:nvPr>
        </p:nvSpPr>
        <p:spPr/>
        <p:txBody>
          <a:bodyPr>
            <a:normAutofit/>
          </a:bodyPr>
          <a:lstStyle/>
          <a:p>
            <a:r>
              <a:rPr lang="en-US" sz="2400" dirty="0" smtClean="0"/>
              <a:t>Le </a:t>
            </a:r>
            <a:r>
              <a:rPr lang="en-US" sz="2400" dirty="0" err="1" smtClean="0"/>
              <a:t>développement</a:t>
            </a:r>
            <a:r>
              <a:rPr lang="en-US" sz="2400" dirty="0" smtClean="0"/>
              <a:t> des </a:t>
            </a:r>
            <a:r>
              <a:rPr lang="en-US" sz="2400" dirty="0" err="1" smtClean="0"/>
              <a:t>fonctions</a:t>
            </a:r>
            <a:r>
              <a:rPr lang="en-US" sz="2400" dirty="0" smtClean="0"/>
              <a:t> </a:t>
            </a:r>
            <a:r>
              <a:rPr lang="en-US" sz="2400" dirty="0" err="1" smtClean="0"/>
              <a:t>vestibulaires</a:t>
            </a:r>
            <a:r>
              <a:rPr lang="en-US" sz="2400" dirty="0" smtClean="0"/>
              <a:t>, </a:t>
            </a:r>
            <a:r>
              <a:rPr lang="en-US" sz="2400" dirty="0" err="1" smtClean="0"/>
              <a:t>proprioceptives</a:t>
            </a:r>
            <a:r>
              <a:rPr lang="en-US" sz="2400" dirty="0" smtClean="0"/>
              <a:t>, </a:t>
            </a:r>
            <a:r>
              <a:rPr lang="en-US" sz="2400" dirty="0" err="1" smtClean="0"/>
              <a:t>visuospatiales</a:t>
            </a:r>
            <a:r>
              <a:rPr lang="en-US" sz="2400" dirty="0" smtClean="0"/>
              <a:t> et </a:t>
            </a:r>
            <a:r>
              <a:rPr lang="en-US" sz="2400" dirty="0" err="1" smtClean="0"/>
              <a:t>tactiles</a:t>
            </a:r>
            <a:r>
              <a:rPr lang="en-US" sz="2400" dirty="0" smtClean="0"/>
              <a:t> </a:t>
            </a:r>
            <a:r>
              <a:rPr lang="en-US" sz="2400" dirty="0" err="1" smtClean="0"/>
              <a:t>requièrent</a:t>
            </a:r>
            <a:r>
              <a:rPr lang="en-US" sz="2400" dirty="0" smtClean="0"/>
              <a:t> 2-3 </a:t>
            </a:r>
            <a:r>
              <a:rPr lang="en-US" sz="2400" dirty="0" err="1" smtClean="0"/>
              <a:t>heures</a:t>
            </a:r>
            <a:r>
              <a:rPr lang="en-US" sz="2400" dirty="0" smtClean="0"/>
              <a:t> par jour de </a:t>
            </a:r>
            <a:r>
              <a:rPr lang="en-US" sz="2400" dirty="0" err="1" smtClean="0"/>
              <a:t>jeux</a:t>
            </a:r>
            <a:r>
              <a:rPr lang="en-US" sz="2400" dirty="0" smtClean="0"/>
              <a:t> </a:t>
            </a:r>
          </a:p>
          <a:p>
            <a:r>
              <a:rPr lang="en-US" sz="2400" dirty="0" smtClean="0"/>
              <a:t>Le </a:t>
            </a:r>
            <a:r>
              <a:rPr lang="en-US" sz="2400" dirty="0" err="1" smtClean="0"/>
              <a:t>toucher</a:t>
            </a:r>
            <a:r>
              <a:rPr lang="en-US" sz="2400" dirty="0" smtClean="0"/>
              <a:t> active le </a:t>
            </a:r>
            <a:r>
              <a:rPr lang="en-US" sz="2400" dirty="0" err="1" smtClean="0"/>
              <a:t>système</a:t>
            </a:r>
            <a:r>
              <a:rPr lang="en-US" sz="2400" dirty="0" smtClean="0"/>
              <a:t> </a:t>
            </a:r>
            <a:r>
              <a:rPr lang="en-US" sz="2400" dirty="0" err="1" smtClean="0"/>
              <a:t>parasympathique</a:t>
            </a:r>
            <a:r>
              <a:rPr lang="en-US" sz="2400" dirty="0" smtClean="0"/>
              <a:t> qui </a:t>
            </a:r>
            <a:r>
              <a:rPr lang="en-US" sz="2400" dirty="0" err="1" smtClean="0"/>
              <a:t>diminue</a:t>
            </a:r>
            <a:r>
              <a:rPr lang="en-US" sz="2400" dirty="0" smtClean="0"/>
              <a:t> le cortisol et </a:t>
            </a:r>
            <a:r>
              <a:rPr lang="en-US" sz="2400" dirty="0" err="1" smtClean="0"/>
              <a:t>l’adrénaline</a:t>
            </a:r>
            <a:r>
              <a:rPr lang="en-US" sz="2400" dirty="0" smtClean="0"/>
              <a:t>.</a:t>
            </a:r>
          </a:p>
        </p:txBody>
      </p:sp>
    </p:spTree>
    <p:extLst>
      <p:ext uri="{BB962C8B-B14F-4D97-AF65-F5344CB8AC3E}">
        <p14:creationId xmlns:p14="http://schemas.microsoft.com/office/powerpoint/2010/main" val="210347685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316" y="967666"/>
            <a:ext cx="7315200" cy="1154097"/>
          </a:xfrm>
        </p:spPr>
        <p:txBody>
          <a:bodyPr/>
          <a:lstStyle/>
          <a:p>
            <a:r>
              <a:rPr lang="en-US" dirty="0" err="1" smtClean="0"/>
              <a:t>Principes</a:t>
            </a:r>
            <a:r>
              <a:rPr lang="en-US" dirty="0" smtClean="0"/>
              <a:t> </a:t>
            </a:r>
            <a:r>
              <a:rPr lang="en-US" dirty="0" err="1" smtClean="0"/>
              <a:t>fondamentaux</a:t>
            </a:r>
            <a:endParaRPr lang="en-US" dirty="0"/>
          </a:p>
        </p:txBody>
      </p:sp>
      <p:sp>
        <p:nvSpPr>
          <p:cNvPr id="3" name="Content Placeholder 2"/>
          <p:cNvSpPr>
            <a:spLocks noGrp="1"/>
          </p:cNvSpPr>
          <p:nvPr>
            <p:ph idx="1"/>
          </p:nvPr>
        </p:nvSpPr>
        <p:spPr>
          <a:xfrm>
            <a:off x="1066800" y="2698812"/>
            <a:ext cx="7543800" cy="4933674"/>
          </a:xfrm>
        </p:spPr>
        <p:txBody>
          <a:bodyPr/>
          <a:lstStyle/>
          <a:p>
            <a:r>
              <a:rPr lang="en-US" b="1" i="1" dirty="0" smtClean="0"/>
              <a:t>ne </a:t>
            </a:r>
            <a:r>
              <a:rPr lang="en-US" b="1" i="1" dirty="0" err="1" smtClean="0"/>
              <a:t>jamais</a:t>
            </a:r>
            <a:r>
              <a:rPr lang="en-US" b="1" i="1" dirty="0" smtClean="0"/>
              <a:t> </a:t>
            </a:r>
            <a:r>
              <a:rPr lang="en-US" b="1" i="1" dirty="0" err="1" smtClean="0"/>
              <a:t>utiliser</a:t>
            </a:r>
            <a:r>
              <a:rPr lang="en-US" b="1" i="1" dirty="0" smtClean="0"/>
              <a:t> la </a:t>
            </a:r>
            <a:r>
              <a:rPr lang="en-US" b="1" i="1" dirty="0" err="1" smtClean="0"/>
              <a:t>technologie</a:t>
            </a:r>
            <a:r>
              <a:rPr lang="en-US" b="1" i="1" dirty="0" smtClean="0"/>
              <a:t> pour </a:t>
            </a:r>
            <a:r>
              <a:rPr lang="en-US" b="1" i="1" dirty="0" err="1" smtClean="0"/>
              <a:t>remplacer</a:t>
            </a:r>
            <a:r>
              <a:rPr lang="en-US" b="1" i="1" dirty="0" smtClean="0"/>
              <a:t> les interactions en tête-à-tête </a:t>
            </a:r>
            <a:r>
              <a:rPr lang="en-US" b="1" i="1" dirty="0" err="1" smtClean="0"/>
              <a:t>mais</a:t>
            </a:r>
            <a:r>
              <a:rPr lang="en-US" b="1" i="1" dirty="0" smtClean="0"/>
              <a:t> pour les </a:t>
            </a:r>
            <a:r>
              <a:rPr lang="en-US" b="1" i="1" dirty="0" err="1" smtClean="0"/>
              <a:t>faciliter</a:t>
            </a:r>
            <a:r>
              <a:rPr lang="en-US" b="1" i="1" dirty="0" smtClean="0"/>
              <a:t>.</a:t>
            </a:r>
          </a:p>
          <a:p>
            <a:r>
              <a:rPr lang="en-US" b="1" i="1" dirty="0" smtClean="0"/>
              <a:t>ne </a:t>
            </a:r>
            <a:r>
              <a:rPr lang="en-US" b="1" i="1" dirty="0" err="1" smtClean="0"/>
              <a:t>jamais</a:t>
            </a:r>
            <a:r>
              <a:rPr lang="en-US" b="1" i="1" dirty="0" smtClean="0"/>
              <a:t> </a:t>
            </a:r>
            <a:r>
              <a:rPr lang="en-US" b="1" i="1" dirty="0" err="1" smtClean="0"/>
              <a:t>naviguer</a:t>
            </a:r>
            <a:r>
              <a:rPr lang="en-US" b="1" i="1" dirty="0" smtClean="0"/>
              <a:t> </a:t>
            </a:r>
            <a:r>
              <a:rPr lang="en-US" b="1" i="1" dirty="0" err="1" smtClean="0"/>
              <a:t>sur</a:t>
            </a:r>
            <a:r>
              <a:rPr lang="en-US" b="1" i="1" dirty="0" smtClean="0"/>
              <a:t> la toile sans un but précis.</a:t>
            </a:r>
          </a:p>
          <a:p>
            <a:r>
              <a:rPr lang="en-US" b="1" i="1" dirty="0" err="1" smtClean="0"/>
              <a:t>toujours</a:t>
            </a:r>
            <a:r>
              <a:rPr lang="en-US" b="1" i="1" dirty="0" smtClean="0"/>
              <a:t> se </a:t>
            </a:r>
            <a:r>
              <a:rPr lang="en-US" b="1" i="1" dirty="0" err="1" smtClean="0"/>
              <a:t>donner</a:t>
            </a:r>
            <a:r>
              <a:rPr lang="en-US" b="1" i="1" dirty="0" smtClean="0"/>
              <a:t> </a:t>
            </a:r>
            <a:r>
              <a:rPr lang="en-US" b="1" i="1" dirty="0" err="1" smtClean="0"/>
              <a:t>une</a:t>
            </a:r>
            <a:r>
              <a:rPr lang="en-US" b="1" i="1" dirty="0" smtClean="0"/>
              <a:t> </a:t>
            </a:r>
            <a:r>
              <a:rPr lang="en-US" b="1" i="1" dirty="0" err="1" smtClean="0"/>
              <a:t>limite</a:t>
            </a:r>
            <a:r>
              <a:rPr lang="en-US" b="1" i="1" dirty="0" smtClean="0"/>
              <a:t> de temps.</a:t>
            </a:r>
          </a:p>
          <a:p>
            <a:r>
              <a:rPr lang="en-US" b="1" i="1" dirty="0" err="1" smtClean="0"/>
              <a:t>établir</a:t>
            </a:r>
            <a:r>
              <a:rPr lang="en-US" b="1" i="1" dirty="0" smtClean="0"/>
              <a:t> des </a:t>
            </a:r>
            <a:r>
              <a:rPr lang="en-US" b="1" i="1" dirty="0" err="1" smtClean="0"/>
              <a:t>lieux</a:t>
            </a:r>
            <a:r>
              <a:rPr lang="en-US" b="1" i="1" dirty="0" smtClean="0"/>
              <a:t> et des </a:t>
            </a:r>
            <a:r>
              <a:rPr lang="en-US" b="1" i="1" dirty="0" err="1" smtClean="0"/>
              <a:t>plages</a:t>
            </a:r>
            <a:r>
              <a:rPr lang="en-US" b="1" i="1" dirty="0" smtClean="0"/>
              <a:t> de temps sans </a:t>
            </a:r>
            <a:r>
              <a:rPr lang="en-US" b="1" i="1" dirty="0" err="1" smtClean="0"/>
              <a:t>technologie</a:t>
            </a:r>
            <a:endParaRPr lang="en-US" b="1" i="1" dirty="0" smtClean="0"/>
          </a:p>
          <a:p>
            <a:endParaRPr lang="en-US" dirty="0" smtClean="0"/>
          </a:p>
          <a:p>
            <a:endParaRPr lang="en-US" dirty="0"/>
          </a:p>
        </p:txBody>
      </p:sp>
    </p:spTree>
    <p:extLst>
      <p:ext uri="{BB962C8B-B14F-4D97-AF65-F5344CB8AC3E}">
        <p14:creationId xmlns:p14="http://schemas.microsoft.com/office/powerpoint/2010/main" val="425898358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forts</a:t>
            </a:r>
            <a:endParaRPr lang="en-US" dirty="0"/>
          </a:p>
        </p:txBody>
      </p:sp>
      <p:sp>
        <p:nvSpPr>
          <p:cNvPr id="4" name="Content Placeholder 3"/>
          <p:cNvSpPr>
            <a:spLocks noGrp="1"/>
          </p:cNvSpPr>
          <p:nvPr>
            <p:ph idx="1"/>
          </p:nvPr>
        </p:nvSpPr>
        <p:spPr/>
        <p:txBody>
          <a:bodyPr/>
          <a:lstStyle/>
          <a:p>
            <a:r>
              <a:rPr lang="en-US" sz="2400" dirty="0" err="1"/>
              <a:t>Besoin</a:t>
            </a:r>
            <a:r>
              <a:rPr lang="en-US" sz="2400" dirty="0"/>
              <a:t> </a:t>
            </a:r>
            <a:r>
              <a:rPr lang="en-US" sz="2400" dirty="0" err="1"/>
              <a:t>d'une</a:t>
            </a:r>
            <a:r>
              <a:rPr lang="en-US" sz="2400" dirty="0"/>
              <a:t> routine</a:t>
            </a:r>
          </a:p>
          <a:p>
            <a:r>
              <a:rPr lang="en-US" sz="2400" dirty="0" err="1"/>
              <a:t>Acitvité</a:t>
            </a:r>
            <a:r>
              <a:rPr lang="en-US" sz="2400" dirty="0"/>
              <a:t> physique - </a:t>
            </a:r>
            <a:r>
              <a:rPr lang="en-US" sz="2400" dirty="0" err="1"/>
              <a:t>grandes</a:t>
            </a:r>
            <a:r>
              <a:rPr lang="en-US" sz="2400" dirty="0"/>
              <a:t> </a:t>
            </a:r>
            <a:r>
              <a:rPr lang="en-US" sz="2400" dirty="0" err="1"/>
              <a:t>plages</a:t>
            </a:r>
            <a:r>
              <a:rPr lang="en-US" sz="2400" dirty="0"/>
              <a:t> de temps</a:t>
            </a:r>
          </a:p>
          <a:p>
            <a:r>
              <a:rPr lang="en-US" sz="2400" dirty="0"/>
              <a:t>Détente - </a:t>
            </a:r>
            <a:r>
              <a:rPr lang="en-US" sz="2400" dirty="0" err="1"/>
              <a:t>loisirs</a:t>
            </a:r>
            <a:r>
              <a:rPr lang="en-US" sz="2400" dirty="0"/>
              <a:t> - </a:t>
            </a:r>
            <a:r>
              <a:rPr lang="en-US" sz="2400" dirty="0" err="1"/>
              <a:t>grandes</a:t>
            </a:r>
            <a:r>
              <a:rPr lang="en-US" sz="2400" dirty="0"/>
              <a:t> </a:t>
            </a:r>
            <a:r>
              <a:rPr lang="en-US" sz="2400" dirty="0" err="1"/>
              <a:t>plages</a:t>
            </a:r>
            <a:r>
              <a:rPr lang="en-US" sz="2400" dirty="0"/>
              <a:t> de </a:t>
            </a:r>
            <a:r>
              <a:rPr lang="en-US" sz="2400" dirty="0" smtClean="0"/>
              <a:t>temps</a:t>
            </a:r>
            <a:r>
              <a:rPr lang="en-US" dirty="0" smtClean="0"/>
              <a:t>.</a:t>
            </a:r>
            <a:endParaRPr lang="en-US" dirty="0"/>
          </a:p>
        </p:txBody>
      </p:sp>
    </p:spTree>
    <p:extLst>
      <p:ext uri="{BB962C8B-B14F-4D97-AF65-F5344CB8AC3E}">
        <p14:creationId xmlns:p14="http://schemas.microsoft.com/office/powerpoint/2010/main" val="4548144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Vous</a:t>
            </a:r>
            <a:r>
              <a:rPr lang="en-US" dirty="0" smtClean="0"/>
              <a:t> </a:t>
            </a:r>
            <a:r>
              <a:rPr lang="en-US" dirty="0" err="1" smtClean="0"/>
              <a:t>prescrivez</a:t>
            </a:r>
            <a:r>
              <a:rPr lang="en-US" dirty="0" smtClean="0"/>
              <a:t> de </a:t>
            </a:r>
            <a:r>
              <a:rPr lang="en-US" dirty="0" err="1" smtClean="0"/>
              <a:t>l’exercice</a:t>
            </a:r>
            <a:endParaRPr lang="en-US" dirty="0"/>
          </a:p>
        </p:txBody>
      </p:sp>
      <p:sp>
        <p:nvSpPr>
          <p:cNvPr id="3" name="Content Placeholder 2"/>
          <p:cNvSpPr>
            <a:spLocks noGrp="1"/>
          </p:cNvSpPr>
          <p:nvPr>
            <p:ph idx="1"/>
          </p:nvPr>
        </p:nvSpPr>
        <p:spPr/>
        <p:txBody>
          <a:bodyPr>
            <a:normAutofit/>
          </a:bodyPr>
          <a:lstStyle/>
          <a:p>
            <a:r>
              <a:rPr lang="en-US" sz="2400" dirty="0" err="1" smtClean="0"/>
              <a:t>Une</a:t>
            </a:r>
            <a:r>
              <a:rPr lang="en-US" sz="2400" dirty="0" smtClean="0"/>
              <a:t> </a:t>
            </a:r>
            <a:r>
              <a:rPr lang="en-US" sz="2400" dirty="0" err="1" smtClean="0"/>
              <a:t>seule</a:t>
            </a:r>
            <a:r>
              <a:rPr lang="en-US" sz="2400" dirty="0" smtClean="0"/>
              <a:t> des </a:t>
            </a:r>
            <a:r>
              <a:rPr lang="en-US" sz="2400" dirty="0" err="1" smtClean="0"/>
              <a:t>activités</a:t>
            </a:r>
            <a:r>
              <a:rPr lang="en-US" sz="2400" dirty="0" smtClean="0"/>
              <a:t> </a:t>
            </a:r>
            <a:r>
              <a:rPr lang="en-US" sz="2400" dirty="0" err="1" smtClean="0"/>
              <a:t>intentionnelles</a:t>
            </a:r>
            <a:r>
              <a:rPr lang="en-US" sz="2400" dirty="0" smtClean="0"/>
              <a:t> </a:t>
            </a:r>
            <a:r>
              <a:rPr lang="en-US" sz="2400" dirty="0" err="1" smtClean="0"/>
              <a:t>eudaimoniques</a:t>
            </a:r>
            <a:endParaRPr lang="en-US" sz="2400" dirty="0"/>
          </a:p>
        </p:txBody>
      </p:sp>
    </p:spTree>
    <p:extLst>
      <p:ext uri="{BB962C8B-B14F-4D97-AF65-F5344CB8AC3E}">
        <p14:creationId xmlns:p14="http://schemas.microsoft.com/office/powerpoint/2010/main" val="97656925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Davidson, 2016</a:t>
            </a:r>
            <a:endParaRPr lang="en-US" dirty="0"/>
          </a:p>
        </p:txBody>
      </p:sp>
      <p:sp>
        <p:nvSpPr>
          <p:cNvPr id="3" name="Content Placeholder 2"/>
          <p:cNvSpPr>
            <a:spLocks noGrp="1"/>
          </p:cNvSpPr>
          <p:nvPr>
            <p:ph idx="1"/>
          </p:nvPr>
        </p:nvSpPr>
        <p:spPr/>
        <p:txBody>
          <a:bodyPr/>
          <a:lstStyle/>
          <a:p>
            <a:endParaRPr lang="en-US" dirty="0" smtClean="0"/>
          </a:p>
          <a:p>
            <a:r>
              <a:rPr lang="en-US" sz="2800" dirty="0" smtClean="0"/>
              <a:t>Attention</a:t>
            </a:r>
          </a:p>
          <a:p>
            <a:r>
              <a:rPr lang="en-US" sz="2800" dirty="0" err="1" smtClean="0"/>
              <a:t>Activités</a:t>
            </a:r>
            <a:r>
              <a:rPr lang="en-US" sz="2800" dirty="0" smtClean="0"/>
              <a:t> de </a:t>
            </a:r>
            <a:r>
              <a:rPr lang="en-US" sz="2800" dirty="0" err="1" smtClean="0"/>
              <a:t>résilience</a:t>
            </a:r>
            <a:endParaRPr lang="en-US" sz="2800" dirty="0" smtClean="0"/>
          </a:p>
          <a:p>
            <a:r>
              <a:rPr lang="en-US" sz="2800" dirty="0" smtClean="0"/>
              <a:t>Perspective (outlook)</a:t>
            </a:r>
          </a:p>
          <a:p>
            <a:r>
              <a:rPr lang="en-US" sz="2800" dirty="0" err="1" smtClean="0"/>
              <a:t>Générosité</a:t>
            </a:r>
            <a:endParaRPr lang="en-US" sz="2800" dirty="0" smtClean="0"/>
          </a:p>
          <a:p>
            <a:endParaRPr lang="en-US" dirty="0"/>
          </a:p>
        </p:txBody>
      </p:sp>
    </p:spTree>
    <p:extLst>
      <p:ext uri="{BB962C8B-B14F-4D97-AF65-F5344CB8AC3E}">
        <p14:creationId xmlns:p14="http://schemas.microsoft.com/office/powerpoint/2010/main" val="3317778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 </a:t>
            </a:r>
            <a:r>
              <a:rPr lang="en-US" dirty="0" err="1" smtClean="0"/>
              <a:t>cadeau</a:t>
            </a:r>
            <a:r>
              <a:rPr lang="en-US" dirty="0" smtClean="0"/>
              <a:t> en </a:t>
            </a:r>
            <a:r>
              <a:rPr lang="en-US" dirty="0" err="1" smtClean="0"/>
              <a:t>terminant</a:t>
            </a:r>
            <a:r>
              <a:rPr lang="en-US" dirty="0" smtClean="0"/>
              <a:t>…</a:t>
            </a:r>
            <a:endParaRPr lang="en-US" dirty="0"/>
          </a:p>
        </p:txBody>
      </p:sp>
      <p:sp>
        <p:nvSpPr>
          <p:cNvPr id="3" name="Content Placeholder 2"/>
          <p:cNvSpPr>
            <a:spLocks noGrp="1"/>
          </p:cNvSpPr>
          <p:nvPr>
            <p:ph idx="1"/>
          </p:nvPr>
        </p:nvSpPr>
        <p:spPr>
          <a:xfrm>
            <a:off x="902920" y="2698812"/>
            <a:ext cx="7543800" cy="4114800"/>
          </a:xfrm>
        </p:spPr>
        <p:txBody>
          <a:bodyPr>
            <a:normAutofit/>
          </a:bodyPr>
          <a:lstStyle/>
          <a:p>
            <a:pPr marL="0" indent="0">
              <a:buNone/>
            </a:pPr>
            <a:r>
              <a:rPr lang="en-US" sz="2400" b="1" i="1" dirty="0" smtClean="0"/>
              <a:t>Mon </a:t>
            </a:r>
            <a:r>
              <a:rPr lang="en-US" sz="2400" b="1" i="1" dirty="0" err="1" smtClean="0"/>
              <a:t>choix</a:t>
            </a:r>
            <a:r>
              <a:rPr lang="en-US" sz="2400" b="1" i="1" dirty="0" smtClean="0"/>
              <a:t> me </a:t>
            </a:r>
            <a:r>
              <a:rPr lang="en-US" sz="2400" b="1" i="1" dirty="0" err="1" smtClean="0"/>
              <a:t>permettra</a:t>
            </a:r>
            <a:r>
              <a:rPr lang="en-US" sz="2400" b="1" i="1" dirty="0" smtClean="0"/>
              <a:t>-t-</a:t>
            </a:r>
            <a:r>
              <a:rPr lang="en-US" sz="2400" b="1" i="1" dirty="0" err="1" smtClean="0"/>
              <a:t>il</a:t>
            </a:r>
            <a:endParaRPr lang="en-US" sz="2400" b="1" i="1" dirty="0" smtClean="0"/>
          </a:p>
          <a:p>
            <a:pPr marL="0" indent="0">
              <a:buNone/>
            </a:pPr>
            <a:endParaRPr lang="en-US" sz="2400" b="1" i="1" dirty="0"/>
          </a:p>
          <a:p>
            <a:r>
              <a:rPr lang="en-US" sz="2400" b="1" i="1" dirty="0" smtClean="0"/>
              <a:t>D’être </a:t>
            </a:r>
            <a:r>
              <a:rPr lang="en-US" sz="2400" b="1" i="1" dirty="0" err="1" smtClean="0"/>
              <a:t>authentique</a:t>
            </a:r>
            <a:r>
              <a:rPr lang="en-US" sz="2400" b="1" i="1" dirty="0" smtClean="0"/>
              <a:t>? </a:t>
            </a:r>
            <a:r>
              <a:rPr lang="en-US" sz="2400" b="1" i="1" dirty="0" err="1" smtClean="0"/>
              <a:t>Intégrité</a:t>
            </a:r>
            <a:endParaRPr lang="en-US" sz="2400" b="1" i="1" dirty="0" smtClean="0"/>
          </a:p>
          <a:p>
            <a:r>
              <a:rPr lang="en-US" sz="2400" b="1" i="1" dirty="0" smtClean="0"/>
              <a:t>De </a:t>
            </a:r>
            <a:r>
              <a:rPr lang="en-US" sz="2400" b="1" i="1" dirty="0" err="1" smtClean="0"/>
              <a:t>grandir</a:t>
            </a:r>
            <a:r>
              <a:rPr lang="en-US" sz="2400" b="1" i="1" dirty="0" smtClean="0"/>
              <a:t>? </a:t>
            </a:r>
            <a:r>
              <a:rPr lang="en-US" sz="2400" b="1" i="1" dirty="0" err="1"/>
              <a:t>D</a:t>
            </a:r>
            <a:r>
              <a:rPr lang="en-US" sz="2400" b="1" i="1" dirty="0" err="1" smtClean="0"/>
              <a:t>éfi</a:t>
            </a:r>
            <a:endParaRPr lang="en-US" sz="2400" b="1" i="1" dirty="0" smtClean="0"/>
          </a:p>
          <a:p>
            <a:r>
              <a:rPr lang="en-US" sz="2400" b="1" i="1" dirty="0" smtClean="0"/>
              <a:t>De </a:t>
            </a:r>
            <a:r>
              <a:rPr lang="en-US" sz="2400" b="1" i="1" dirty="0" err="1" smtClean="0"/>
              <a:t>redonner</a:t>
            </a:r>
            <a:r>
              <a:rPr lang="en-US" sz="2400" b="1" i="1" dirty="0" smtClean="0"/>
              <a:t>? Question de </a:t>
            </a:r>
            <a:r>
              <a:rPr lang="en-US" sz="2400" b="1" i="1" dirty="0" err="1" smtClean="0"/>
              <a:t>sens</a:t>
            </a:r>
            <a:r>
              <a:rPr lang="en-US" sz="2400" b="1" i="1" dirty="0" smtClean="0"/>
              <a:t> et </a:t>
            </a:r>
            <a:r>
              <a:rPr lang="en-US" sz="2400" b="1" i="1" dirty="0" err="1" smtClean="0"/>
              <a:t>d’appartenance</a:t>
            </a:r>
            <a:endParaRPr lang="en-US" sz="2400" b="1" i="1" dirty="0" smtClean="0"/>
          </a:p>
          <a:p>
            <a:r>
              <a:rPr lang="en-US" sz="2400" b="1" i="1" dirty="0" err="1" smtClean="0"/>
              <a:t>D’avoir</a:t>
            </a:r>
            <a:r>
              <a:rPr lang="en-US" sz="2400" b="1" i="1" dirty="0" smtClean="0"/>
              <a:t> du </a:t>
            </a:r>
            <a:r>
              <a:rPr lang="en-US" sz="2400" b="1" i="1" dirty="0" err="1" smtClean="0"/>
              <a:t>plaisir</a:t>
            </a:r>
            <a:r>
              <a:rPr lang="en-US" sz="2400" b="1" i="1" dirty="0" smtClean="0"/>
              <a:t>?</a:t>
            </a:r>
            <a:endParaRPr lang="en-US" sz="2400" b="1" i="1" dirty="0"/>
          </a:p>
        </p:txBody>
      </p:sp>
    </p:spTree>
    <p:extLst>
      <p:ext uri="{BB962C8B-B14F-4D97-AF65-F5344CB8AC3E}">
        <p14:creationId xmlns:p14="http://schemas.microsoft.com/office/powerpoint/2010/main" val="408858998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066800" y="3002298"/>
            <a:ext cx="7086600" cy="1431925"/>
          </a:xfrm>
        </p:spPr>
        <p:txBody>
          <a:bodyPr>
            <a:normAutofit fontScale="90000"/>
          </a:bodyPr>
          <a:lstStyle/>
          <a:p>
            <a:r>
              <a:rPr lang="en-US" dirty="0" smtClean="0"/>
              <a:t>Merci et bonne route en </a:t>
            </a:r>
            <a:r>
              <a:rPr lang="en-US" dirty="0" err="1" smtClean="0"/>
              <a:t>pleine</a:t>
            </a:r>
            <a:r>
              <a:rPr lang="en-US" dirty="0" smtClean="0"/>
              <a:t> conscience!</a:t>
            </a:r>
            <a:endParaRPr lang="en-US" dirty="0"/>
          </a:p>
        </p:txBody>
      </p:sp>
    </p:spTree>
    <p:extLst>
      <p:ext uri="{BB962C8B-B14F-4D97-AF65-F5344CB8AC3E}">
        <p14:creationId xmlns:p14="http://schemas.microsoft.com/office/powerpoint/2010/main" val="1065202687"/>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Perspective.thmx</Template>
  <TotalTime>81</TotalTime>
  <Words>2385</Words>
  <Application>Microsoft Macintosh PowerPoint</Application>
  <PresentationFormat>On-screen Show (4:3)</PresentationFormat>
  <Paragraphs>298</Paragraphs>
  <Slides>79</Slides>
  <Notes>2</Notes>
  <HiddenSlides>0</HiddenSlides>
  <MMClips>0</MMClips>
  <ScaleCrop>false</ScaleCrop>
  <HeadingPairs>
    <vt:vector size="4" baseType="variant">
      <vt:variant>
        <vt:lpstr>Theme</vt:lpstr>
      </vt:variant>
      <vt:variant>
        <vt:i4>1</vt:i4>
      </vt:variant>
      <vt:variant>
        <vt:lpstr>Slide Titles</vt:lpstr>
      </vt:variant>
      <vt:variant>
        <vt:i4>79</vt:i4>
      </vt:variant>
    </vt:vector>
  </HeadingPairs>
  <TitlesOfParts>
    <vt:vector size="80" baseType="lpstr">
      <vt:lpstr>Perspective</vt:lpstr>
      <vt:lpstr>Construire sa résilience au quotidien: les leçons récentes de la neuroscience</vt:lpstr>
      <vt:lpstr>Menu du jour</vt:lpstr>
      <vt:lpstr>Qui suis-je?</vt:lpstr>
      <vt:lpstr>Qu’est-ce que la résilience? </vt:lpstr>
      <vt:lpstr>Quels sont les scénarios posssibles?</vt:lpstr>
      <vt:lpstr>Trois sources de données,  en très résumé</vt:lpstr>
      <vt:lpstr>Le sens et la résilience selon les recherches en psychologie classique (Seligman, 2002, 2011, 2014; Roepke &amp; Seligman, 2015)</vt:lpstr>
      <vt:lpstr>La résilience revue par la neuroscience: Center for Investigating Healthy Minds (Ricard , Davidson, Lutz et al, 2004; 2005; 2007, 2011, 2012, 2013, 2014, 2015, 2016; Fredrickson, 2013; Lyubomirsky, 2013 )</vt:lpstr>
      <vt:lpstr>Comme une ampoule: le rôle des ondes Gamma</vt:lpstr>
      <vt:lpstr>PowerPoint Presentation</vt:lpstr>
      <vt:lpstr>Le système glymphatique (glymphatic clearance pathway) (Nedergaard, 2013) </vt:lpstr>
      <vt:lpstr>Le système glymphatique (glymphatic clearance pathway) </vt:lpstr>
      <vt:lpstr>Faisons un parallèle</vt:lpstr>
      <vt:lpstr>Faisons un parallèle: si je désire améliorer ma forme physique, je vais travailler </vt:lpstr>
      <vt:lpstr>Si je désire accroître ma résilience, je vais cultiver: (Seligman, 2012; Roepke &amp; Seligman, 2015; Davidson, 2016)</vt:lpstr>
      <vt:lpstr>PowerPoint Presentation</vt:lpstr>
      <vt:lpstr>Si je désire accroître ma résilience, je vais choisir quels ‘exercices’?</vt:lpstr>
      <vt:lpstr>  5 types   Des exemples du bout du monde qui s’appliquent tout autant ici.</vt:lpstr>
      <vt:lpstr>La centration Ephemia - Zambie</vt:lpstr>
      <vt:lpstr>La contemplation Albie Sachs - Afrique du Sud</vt:lpstr>
      <vt:lpstr>La création Lakech et Wagaye - Éthiopie</vt:lpstr>
      <vt:lpstr>La contribution Doris et les bushwives– Sierra Leone</vt:lpstr>
      <vt:lpstr>La communion Emmanuel - Nicaragua</vt:lpstr>
      <vt:lpstr>L’exercice du vide</vt:lpstr>
      <vt:lpstr>Une surprise: parlons de malbouffe!</vt:lpstr>
      <vt:lpstr> Comment définiriez-vous la malbouffe? En équipe</vt:lpstr>
      <vt:lpstr>La notion de « malactivité »</vt:lpstr>
      <vt:lpstr>PowerPoint Presentation</vt:lpstr>
      <vt:lpstr>Quels sont les impacts de ces activités intentionnelles?</vt:lpstr>
      <vt:lpstr>Quelques extraits…</vt:lpstr>
      <vt:lpstr>Trois mesures</vt:lpstr>
      <vt:lpstr>PowerPoint Presentation</vt:lpstr>
      <vt:lpstr>Comment savoir si nos choix sont propices à la résilience?</vt:lpstr>
      <vt:lpstr>Le corps comme baromètre</vt:lpstr>
      <vt:lpstr>Que conclure?</vt:lpstr>
      <vt:lpstr>Les ‘malattitudes’: malheur garanti (Baker, 2003; Seligman, 2005; Beck 2004; Davidson, 2013, 2016) </vt:lpstr>
      <vt:lpstr>Les ‘malattitudes’: malheur garanti (Baker, 2003; Seligman, 2005; Beck 2004; Davidson, 2013, 2016) </vt:lpstr>
      <vt:lpstr>Les ‘malattitudes’: malheur garanti (Baker, 2003; Seligman, 2005; Beck 2004; Davidson, 2013, 2016) </vt:lpstr>
      <vt:lpstr>Les gens heureux sont pleins de vie</vt:lpstr>
      <vt:lpstr>Vignette – en équipes</vt:lpstr>
      <vt:lpstr>Qu’est-ce que l’émotion?</vt:lpstr>
      <vt:lpstr>En 2 mots: les gens résilients cultivent des stratégies gagnantes sur 3 fronts à la fois:</vt:lpstr>
      <vt:lpstr>En une diapo, nos outils pour le mieux-être</vt:lpstr>
      <vt:lpstr>Une analogie incontournable</vt:lpstr>
      <vt:lpstr>Un retour sur le pouvoir de neurotransformation de la méditation</vt:lpstr>
      <vt:lpstr>Tonglen en très, très bref</vt:lpstr>
      <vt:lpstr>Les attributs du Tonglen</vt:lpstr>
      <vt:lpstr>Les mythes au sujet de la méditation</vt:lpstr>
      <vt:lpstr>Trois petites questions rapides</vt:lpstr>
      <vt:lpstr>Qui sommes-nous en tant que société?</vt:lpstr>
      <vt:lpstr>Quel rôle la technologie joue-t-elle dans cet état de fait?</vt:lpstr>
      <vt:lpstr>L’impact de l’usage abusif de la technologie sur  l’humain.</vt:lpstr>
      <vt:lpstr>Le sommeil</vt:lpstr>
      <vt:lpstr>Sommeil et santé physique</vt:lpstr>
      <vt:lpstr>Sommeil et santé sexuelle</vt:lpstr>
      <vt:lpstr>Sommeil et santé cognitive</vt:lpstr>
      <vt:lpstr>Sommeil et santé mentale</vt:lpstr>
      <vt:lpstr>Le sommeil et la technologie</vt:lpstr>
      <vt:lpstr>Métabolisme (Wilmot, 2014)</vt:lpstr>
      <vt:lpstr>La santé musculosquelettique</vt:lpstr>
      <vt:lpstr>Mauvaise posture</vt:lpstr>
      <vt:lpstr>Les vertèbres cervicales</vt:lpstr>
      <vt:lpstr>Le diaphragme</vt:lpstr>
      <vt:lpstr>La boucle corps-esprit</vt:lpstr>
      <vt:lpstr>Le diaphragme</vt:lpstr>
      <vt:lpstr>Suggestions</vt:lpstr>
      <vt:lpstr>Miracle Balls</vt:lpstr>
      <vt:lpstr>Impacts sur la performance au travail ou à l’école</vt:lpstr>
      <vt:lpstr>Faits divers</vt:lpstr>
      <vt:lpstr>Impacts sur la santé mentale</vt:lpstr>
      <vt:lpstr>Impacts sur la santé mentale</vt:lpstr>
      <vt:lpstr>Un mot sur les enfants et la technologie</vt:lpstr>
      <vt:lpstr>Un mot sur les enfants et la technologie</vt:lpstr>
      <vt:lpstr>Principes fondamentaux</vt:lpstr>
      <vt:lpstr>Points forts</vt:lpstr>
      <vt:lpstr>Vous prescrivez de l’exercice</vt:lpstr>
      <vt:lpstr>Davidson, 2016</vt:lpstr>
      <vt:lpstr>Un cadeau en terminant…</vt:lpstr>
      <vt:lpstr>Merci et bonne route en pleine conscience!</vt:lpstr>
    </vt:vector>
  </TitlesOfParts>
  <Company>University of Ottawa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Faisons un parallèle: si je désire améliorer ma forme physique, je vais travailler </dc:title>
  <dc:creator>Rachel Thibeault</dc:creator>
  <cp:lastModifiedBy>Rachel Thibeault</cp:lastModifiedBy>
  <cp:revision>49</cp:revision>
  <dcterms:created xsi:type="dcterms:W3CDTF">2015-10-01T01:36:29Z</dcterms:created>
  <dcterms:modified xsi:type="dcterms:W3CDTF">2016-05-05T02:26:18Z</dcterms:modified>
</cp:coreProperties>
</file>