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2016-02-04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Santé mentale 2015 – Faits saillants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110 répondants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76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Situations psychiatriques aiguës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8"/>
            <a:ext cx="9478424" cy="3171261"/>
          </a:xfrm>
        </p:spPr>
        <p:txBody>
          <a:bodyPr/>
          <a:lstStyle/>
          <a:p>
            <a:r>
              <a:rPr lang="fr-CA" sz="2800" dirty="0" smtClean="0"/>
              <a:t>97 % des résidents ont été exposés</a:t>
            </a:r>
          </a:p>
          <a:p>
            <a:r>
              <a:rPr lang="fr-CA" sz="2800" dirty="0" smtClean="0"/>
              <a:t>68% ont fait de l’urgence psychiatrique</a:t>
            </a:r>
          </a:p>
          <a:p>
            <a:pPr lvl="1"/>
            <a:r>
              <a:rPr lang="fr-CA" sz="2800" dirty="0" smtClean="0"/>
              <a:t>39 % d’entre eux ont fait 5 jours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237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Ateliers d’intervention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10680212" cy="4249972"/>
          </a:xfrm>
        </p:spPr>
        <p:txBody>
          <a:bodyPr/>
          <a:lstStyle/>
          <a:p>
            <a:r>
              <a:rPr lang="fr-CA" sz="2000" dirty="0" smtClean="0"/>
              <a:t>Interventions de soutien</a:t>
            </a:r>
          </a:p>
          <a:p>
            <a:pPr lvl="1"/>
            <a:r>
              <a:rPr lang="fr-CA" sz="1800" dirty="0" smtClean="0"/>
              <a:t>74 % des résidents ont participé à cet atelier</a:t>
            </a:r>
          </a:p>
          <a:p>
            <a:pPr lvl="1"/>
            <a:r>
              <a:rPr lang="fr-CA" sz="1800" dirty="0" smtClean="0"/>
              <a:t>94 % des résidents se sentent compétents à faire des interventions de soutien</a:t>
            </a:r>
          </a:p>
          <a:p>
            <a:r>
              <a:rPr lang="fr-CA" sz="2000" dirty="0" smtClean="0"/>
              <a:t>Interventions de base en approche </a:t>
            </a:r>
            <a:r>
              <a:rPr lang="fr-CA" sz="2000" dirty="0" err="1" smtClean="0"/>
              <a:t>cognitivo</a:t>
            </a:r>
            <a:r>
              <a:rPr lang="fr-CA" sz="2000" dirty="0" smtClean="0"/>
              <a:t>-comportementale</a:t>
            </a:r>
          </a:p>
          <a:p>
            <a:pPr lvl="1"/>
            <a:r>
              <a:rPr lang="fr-CA" sz="1800" dirty="0" smtClean="0"/>
              <a:t>69 % des résidents ont participé à cet atelier</a:t>
            </a:r>
          </a:p>
          <a:p>
            <a:pPr lvl="1"/>
            <a:r>
              <a:rPr lang="fr-CA" sz="1800" dirty="0" smtClean="0"/>
              <a:t>59 </a:t>
            </a:r>
            <a:r>
              <a:rPr lang="fr-CA" sz="1800" dirty="0"/>
              <a:t>% des résidents se sentent compétents à faire des interventions </a:t>
            </a:r>
            <a:r>
              <a:rPr lang="fr-CA" sz="1800" dirty="0" smtClean="0"/>
              <a:t>de base en TCC</a:t>
            </a:r>
          </a:p>
          <a:p>
            <a:r>
              <a:rPr lang="fr-CA" sz="2000" dirty="0" smtClean="0"/>
              <a:t>Peu de résidents absents à ces formations ont obtenu le matériel par la suite</a:t>
            </a:r>
            <a:endParaRPr lang="fr-CA" dirty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2409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Évaluation et diagnostic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6"/>
            <a:ext cx="10931734" cy="4434973"/>
          </a:xfrm>
        </p:spPr>
        <p:txBody>
          <a:bodyPr>
            <a:normAutofit fontScale="92500" lnSpcReduction="10000"/>
          </a:bodyPr>
          <a:lstStyle/>
          <a:p>
            <a:r>
              <a:rPr lang="fr-CA" sz="2000" dirty="0" smtClean="0"/>
              <a:t>Fort sentiment de compétences</a:t>
            </a:r>
          </a:p>
          <a:p>
            <a:pPr lvl="1"/>
            <a:r>
              <a:rPr lang="fr-CA" sz="1800" dirty="0" smtClean="0"/>
              <a:t>Troubles dépressifs</a:t>
            </a:r>
          </a:p>
          <a:p>
            <a:pPr lvl="1"/>
            <a:r>
              <a:rPr lang="fr-CA" sz="1800" dirty="0" smtClean="0"/>
              <a:t>Troubles anxieux</a:t>
            </a:r>
          </a:p>
          <a:p>
            <a:pPr lvl="1"/>
            <a:r>
              <a:rPr lang="fr-CA" sz="1800" dirty="0" smtClean="0"/>
              <a:t>Troubles de l’adaptation</a:t>
            </a:r>
          </a:p>
          <a:p>
            <a:pPr lvl="1"/>
            <a:r>
              <a:rPr lang="fr-CA" sz="1800" dirty="0" smtClean="0"/>
              <a:t>Troubles de consommation liés à l’alcool, </a:t>
            </a:r>
            <a:r>
              <a:rPr lang="fr-CA" sz="1800" dirty="0" smtClean="0"/>
              <a:t>au </a:t>
            </a:r>
            <a:r>
              <a:rPr lang="fr-CA" sz="1800" dirty="0" smtClean="0"/>
              <a:t>cannabis, aux opiacés et aux </a:t>
            </a:r>
            <a:r>
              <a:rPr lang="fr-CA" sz="1800" dirty="0" err="1" smtClean="0"/>
              <a:t>benzos</a:t>
            </a:r>
            <a:endParaRPr lang="fr-CA" sz="1800" dirty="0" smtClean="0"/>
          </a:p>
          <a:p>
            <a:r>
              <a:rPr lang="fr-CA" sz="2000" dirty="0" smtClean="0"/>
              <a:t>Sentiment de compétences significativement moins élevé (surtout en raison du manque d’exposition)</a:t>
            </a:r>
          </a:p>
          <a:p>
            <a:pPr lvl="1"/>
            <a:r>
              <a:rPr lang="fr-CA" sz="1800" dirty="0" smtClean="0"/>
              <a:t>Troubles </a:t>
            </a:r>
            <a:r>
              <a:rPr lang="fr-CA" sz="1800" dirty="0" smtClean="0"/>
              <a:t>alimentaires</a:t>
            </a:r>
          </a:p>
          <a:p>
            <a:pPr lvl="2"/>
            <a:r>
              <a:rPr lang="fr-CA" dirty="0" smtClean="0">
                <a:solidFill>
                  <a:srgbClr val="FF0000"/>
                </a:solidFill>
              </a:rPr>
              <a:t>Journée académique sur ce thème dès cette année</a:t>
            </a:r>
            <a:endParaRPr lang="fr-CA" dirty="0" smtClean="0">
              <a:solidFill>
                <a:srgbClr val="FF0000"/>
              </a:solidFill>
            </a:endParaRPr>
          </a:p>
          <a:p>
            <a:pPr lvl="1"/>
            <a:r>
              <a:rPr lang="fr-CA" sz="1800" dirty="0" smtClean="0"/>
              <a:t>Troubles </a:t>
            </a:r>
            <a:r>
              <a:rPr lang="fr-CA" sz="1800" dirty="0" err="1" smtClean="0"/>
              <a:t>somatoformes</a:t>
            </a:r>
            <a:endParaRPr lang="fr-CA" sz="1800" dirty="0" smtClean="0"/>
          </a:p>
          <a:p>
            <a:pPr lvl="2"/>
            <a:r>
              <a:rPr lang="fr-CA" dirty="0" err="1" smtClean="0">
                <a:solidFill>
                  <a:srgbClr val="FF0000"/>
                </a:solidFill>
              </a:rPr>
              <a:t>Re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Dx</a:t>
            </a:r>
            <a:r>
              <a:rPr lang="fr-CA" dirty="0" smtClean="0">
                <a:solidFill>
                  <a:srgbClr val="FF0000"/>
                </a:solidFill>
              </a:rPr>
              <a:t> sous-utilisé? Changer pour patients présentant des problèmes de santé mentale avec sympt</a:t>
            </a:r>
            <a:r>
              <a:rPr lang="fr-CA" dirty="0" smtClean="0">
                <a:solidFill>
                  <a:srgbClr val="FF0000"/>
                </a:solidFill>
              </a:rPr>
              <a:t>ômes physiques?</a:t>
            </a:r>
            <a:endParaRPr lang="fr-CA" dirty="0">
              <a:solidFill>
                <a:srgbClr val="FF0000"/>
              </a:solidFill>
            </a:endParaRPr>
          </a:p>
          <a:p>
            <a:pPr lvl="1"/>
            <a:r>
              <a:rPr lang="fr-CA" sz="1800" dirty="0" smtClean="0"/>
              <a:t>Troubles liés au jeu pathologique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276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Pharmacothérapie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7742" y="2577305"/>
            <a:ext cx="10554574" cy="3977760"/>
          </a:xfrm>
        </p:spPr>
        <p:txBody>
          <a:bodyPr>
            <a:normAutofit fontScale="92500" lnSpcReduction="10000"/>
          </a:bodyPr>
          <a:lstStyle/>
          <a:p>
            <a:r>
              <a:rPr lang="fr-CA" sz="2400" dirty="0" smtClean="0"/>
              <a:t>Fort sentiment de compétences</a:t>
            </a:r>
          </a:p>
          <a:p>
            <a:pPr lvl="1"/>
            <a:r>
              <a:rPr lang="fr-CA" sz="2000" dirty="0" smtClean="0"/>
              <a:t>Antidépresseurs</a:t>
            </a:r>
          </a:p>
          <a:p>
            <a:pPr lvl="1"/>
            <a:r>
              <a:rPr lang="fr-CA" sz="2000" dirty="0" smtClean="0"/>
              <a:t>Anxiolytiques</a:t>
            </a:r>
          </a:p>
          <a:p>
            <a:r>
              <a:rPr lang="fr-CA" sz="2400" dirty="0"/>
              <a:t>S</a:t>
            </a:r>
            <a:r>
              <a:rPr lang="fr-CA" sz="2400" dirty="0" smtClean="0"/>
              <a:t>entiment de compétences moins élevé</a:t>
            </a:r>
          </a:p>
          <a:p>
            <a:pPr lvl="1"/>
            <a:r>
              <a:rPr lang="fr-CA" sz="2000" dirty="0" smtClean="0"/>
              <a:t>Stabilisateur de l’humeur</a:t>
            </a:r>
          </a:p>
          <a:p>
            <a:pPr lvl="2"/>
            <a:r>
              <a:rPr lang="fr-CA" sz="1800" dirty="0" smtClean="0"/>
              <a:t>30% disent maîtriser peu ou très </a:t>
            </a:r>
            <a:r>
              <a:rPr lang="fr-CA" sz="1800" dirty="0" smtClean="0"/>
              <a:t>peu</a:t>
            </a:r>
          </a:p>
          <a:p>
            <a:pPr lvl="2"/>
            <a:r>
              <a:rPr lang="fr-CA" sz="1800" dirty="0" smtClean="0">
                <a:solidFill>
                  <a:srgbClr val="FF0000"/>
                </a:solidFill>
              </a:rPr>
              <a:t>Capsule pharmaco</a:t>
            </a:r>
            <a:endParaRPr lang="fr-CA" sz="1800" dirty="0" smtClean="0">
              <a:solidFill>
                <a:srgbClr val="FF0000"/>
              </a:solidFill>
            </a:endParaRPr>
          </a:p>
          <a:p>
            <a:pPr lvl="1"/>
            <a:r>
              <a:rPr lang="fr-CA" sz="2000" dirty="0" smtClean="0"/>
              <a:t>Traitement de substitution aux opiacés (méthadone, </a:t>
            </a:r>
            <a:r>
              <a:rPr lang="fr-CA" sz="2000" dirty="0" err="1" smtClean="0"/>
              <a:t>suboxone</a:t>
            </a:r>
            <a:r>
              <a:rPr lang="fr-CA" sz="2000" dirty="0" smtClean="0"/>
              <a:t> ) </a:t>
            </a:r>
          </a:p>
          <a:p>
            <a:pPr lvl="2"/>
            <a:r>
              <a:rPr lang="fr-CA" sz="1800" dirty="0" smtClean="0"/>
              <a:t>70 % disent maîtriser peu ou très </a:t>
            </a:r>
            <a:r>
              <a:rPr lang="fr-CA" sz="1800" dirty="0" smtClean="0"/>
              <a:t>peu</a:t>
            </a:r>
          </a:p>
          <a:p>
            <a:pPr lvl="2"/>
            <a:r>
              <a:rPr lang="fr-CA" sz="1800" dirty="0" smtClean="0">
                <a:solidFill>
                  <a:srgbClr val="FF0000"/>
                </a:solidFill>
              </a:rPr>
              <a:t>Sous-comité de toxico</a:t>
            </a:r>
            <a:endParaRPr lang="fr-CA" sz="1800" dirty="0" smtClean="0">
              <a:solidFill>
                <a:srgbClr val="FF0000"/>
              </a:solidFill>
            </a:endParaRPr>
          </a:p>
          <a:p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797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Appréciation de la formation en UMF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440760"/>
            <a:ext cx="10554574" cy="3636511"/>
          </a:xfrm>
        </p:spPr>
        <p:txBody>
          <a:bodyPr/>
          <a:lstStyle/>
          <a:p>
            <a:r>
              <a:rPr lang="fr-CA" sz="2400" dirty="0" smtClean="0"/>
              <a:t>Excellente!</a:t>
            </a:r>
          </a:p>
          <a:p>
            <a:r>
              <a:rPr lang="fr-CA" sz="2400" dirty="0" smtClean="0"/>
              <a:t>Ce qui a particulièrement été apprécié:</a:t>
            </a:r>
          </a:p>
          <a:p>
            <a:pPr lvl="1"/>
            <a:r>
              <a:rPr lang="fr-CA" sz="2000" dirty="0" smtClean="0"/>
              <a:t>Ratio résidents / superviseurs</a:t>
            </a:r>
          </a:p>
          <a:p>
            <a:pPr lvl="1"/>
            <a:r>
              <a:rPr lang="fr-CA" sz="2000" dirty="0" smtClean="0"/>
              <a:t>Disponibilité des superviseurs</a:t>
            </a:r>
          </a:p>
          <a:p>
            <a:pPr lvl="1"/>
            <a:r>
              <a:rPr lang="fr-CA" sz="2000" dirty="0" smtClean="0"/>
              <a:t>Expertise des superviseurs médecins</a:t>
            </a:r>
          </a:p>
          <a:p>
            <a:pPr lvl="1"/>
            <a:r>
              <a:rPr lang="fr-CA" sz="2000" dirty="0"/>
              <a:t>Expertise des </a:t>
            </a:r>
            <a:r>
              <a:rPr lang="fr-CA" sz="2000" dirty="0" smtClean="0"/>
              <a:t>autres professionnels enseignants</a:t>
            </a:r>
          </a:p>
          <a:p>
            <a:pPr lvl="1"/>
            <a:r>
              <a:rPr lang="fr-CA" sz="2000" dirty="0" smtClean="0"/>
              <a:t>Variété et complexité des cas/pertinence des activités cliniques</a:t>
            </a:r>
            <a:endParaRPr lang="fr-CA" sz="2000" dirty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030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92</TotalTime>
  <Words>275</Words>
  <Application>Microsoft Macintosh PowerPoint</Application>
  <PresentationFormat>Personnalisé</PresentationFormat>
  <Paragraphs>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Concis</vt:lpstr>
      <vt:lpstr>Questionnaire Santé mentale 2015 – Faits saillants</vt:lpstr>
      <vt:lpstr>Situations psychiatriques aiguës</vt:lpstr>
      <vt:lpstr>Ateliers d’intervention</vt:lpstr>
      <vt:lpstr>Évaluation et diagnostic</vt:lpstr>
      <vt:lpstr>Pharmacothérapie</vt:lpstr>
      <vt:lpstr>Appréciation de la formation en UMF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Faits saillants – Santé mentale 2015</dc:title>
  <dc:creator>Héroux Mylène</dc:creator>
  <cp:lastModifiedBy>Isabelle Tardif</cp:lastModifiedBy>
  <cp:revision>21</cp:revision>
  <dcterms:created xsi:type="dcterms:W3CDTF">2016-02-02T20:32:03Z</dcterms:created>
  <dcterms:modified xsi:type="dcterms:W3CDTF">2016-02-05T01:15:57Z</dcterms:modified>
</cp:coreProperties>
</file>