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97" d="100"/>
          <a:sy n="97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Faits saillants – </a:t>
            </a:r>
            <a:r>
              <a:rPr lang="fr-CA" dirty="0" smtClean="0"/>
              <a:t>Soins palliatifs 2015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112 </a:t>
            </a:r>
            <a:r>
              <a:rPr lang="fr-CA" dirty="0" smtClean="0"/>
              <a:t>répondants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67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Exposition dans les milieux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8712" y="2222287"/>
            <a:ext cx="10554574" cy="4335829"/>
          </a:xfrm>
        </p:spPr>
        <p:txBody>
          <a:bodyPr>
            <a:normAutofit fontScale="85000" lnSpcReduction="20000"/>
          </a:bodyPr>
          <a:lstStyle/>
          <a:p>
            <a:endParaRPr lang="fr-CA" sz="3200" dirty="0" smtClean="0"/>
          </a:p>
          <a:p>
            <a:r>
              <a:rPr lang="fr-CA" sz="3200" dirty="0" smtClean="0"/>
              <a:t>Les résidents considèrent avoir prodigué des soins à un nombre suffisant de patients dans les milieux suivants:</a:t>
            </a:r>
            <a:endParaRPr lang="fr-CA" sz="3200" dirty="0" smtClean="0"/>
          </a:p>
          <a:p>
            <a:pPr lvl="1"/>
            <a:r>
              <a:rPr lang="fr-CA" sz="3200" dirty="0" smtClean="0"/>
              <a:t>91 % en unité hospitalière de soins palliatifs</a:t>
            </a:r>
          </a:p>
          <a:p>
            <a:pPr lvl="1"/>
            <a:r>
              <a:rPr lang="fr-CA" sz="3200" dirty="0" smtClean="0"/>
              <a:t>85 % avec l’équipe hospitalière de consultation</a:t>
            </a:r>
          </a:p>
          <a:p>
            <a:pPr lvl="1"/>
            <a:r>
              <a:rPr lang="fr-CA" sz="3200" dirty="0" smtClean="0"/>
              <a:t>56 % en centre d’hébergement</a:t>
            </a:r>
          </a:p>
          <a:p>
            <a:pPr lvl="1"/>
            <a:r>
              <a:rPr lang="fr-CA" sz="3200" dirty="0" smtClean="0"/>
              <a:t>52 % à domicile</a:t>
            </a:r>
          </a:p>
          <a:p>
            <a:pPr lvl="1"/>
            <a:r>
              <a:rPr lang="fr-CA" sz="3200" dirty="0" smtClean="0"/>
              <a:t>33 % clinique externe</a:t>
            </a:r>
          </a:p>
          <a:p>
            <a:pPr lvl="1"/>
            <a:r>
              <a:rPr lang="fr-CA" sz="3200" dirty="0" smtClean="0"/>
              <a:t>32 % maison de soins palliatifs</a:t>
            </a:r>
            <a:endParaRPr lang="fr-CA" sz="3200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23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Exposition à des pathologies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8712" y="2222287"/>
            <a:ext cx="10554574" cy="4335829"/>
          </a:xfrm>
        </p:spPr>
        <p:txBody>
          <a:bodyPr>
            <a:normAutofit fontScale="85000" lnSpcReduction="20000"/>
          </a:bodyPr>
          <a:lstStyle/>
          <a:p>
            <a:endParaRPr lang="fr-CA" sz="3200" dirty="0" smtClean="0"/>
          </a:p>
          <a:p>
            <a:r>
              <a:rPr lang="fr-CA" sz="3200" dirty="0" smtClean="0"/>
              <a:t>Les résidents considèrent avoir prodigué des soins à un nombre suffisant de patients atteints des pathologies suivantes:</a:t>
            </a:r>
            <a:endParaRPr lang="fr-CA" sz="3200" dirty="0" smtClean="0"/>
          </a:p>
          <a:p>
            <a:pPr lvl="1"/>
            <a:r>
              <a:rPr lang="fr-CA" sz="3200" dirty="0" smtClean="0"/>
              <a:t>94 % néoplasie</a:t>
            </a:r>
          </a:p>
          <a:p>
            <a:pPr lvl="1"/>
            <a:r>
              <a:rPr lang="fr-CA" sz="3200" dirty="0" smtClean="0"/>
              <a:t>82 % maladie chronique</a:t>
            </a:r>
          </a:p>
          <a:p>
            <a:pPr lvl="1"/>
            <a:r>
              <a:rPr lang="fr-CA" sz="3200" dirty="0" smtClean="0"/>
              <a:t>81 % maladie aiguë</a:t>
            </a:r>
          </a:p>
          <a:p>
            <a:pPr lvl="1"/>
            <a:r>
              <a:rPr lang="fr-CA" sz="3200" dirty="0" smtClean="0"/>
              <a:t>67 % AVC</a:t>
            </a:r>
            <a:endParaRPr lang="fr-CA" sz="3200" dirty="0" smtClean="0"/>
          </a:p>
          <a:p>
            <a:pPr lvl="1"/>
            <a:r>
              <a:rPr lang="fr-CA" sz="3200" dirty="0" smtClean="0"/>
              <a:t>60 % maladie dégénérative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277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Sentiment de compétences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Fort sentiment de compétences</a:t>
            </a:r>
          </a:p>
          <a:p>
            <a:pPr lvl="1"/>
            <a:r>
              <a:rPr lang="fr-CA" dirty="0" smtClean="0"/>
              <a:t>Douleur aiguë</a:t>
            </a:r>
            <a:endParaRPr lang="fr-CA" dirty="0" smtClean="0"/>
          </a:p>
          <a:p>
            <a:pPr lvl="1"/>
            <a:r>
              <a:rPr lang="fr-CA" dirty="0" smtClean="0"/>
              <a:t>Douleur chronique</a:t>
            </a:r>
            <a:endParaRPr lang="fr-CA" dirty="0" smtClean="0"/>
          </a:p>
          <a:p>
            <a:pPr lvl="1"/>
            <a:r>
              <a:rPr lang="fr-CA" dirty="0" smtClean="0"/>
              <a:t>Symptômes respiratoires</a:t>
            </a:r>
            <a:endParaRPr lang="fr-CA" dirty="0" smtClean="0"/>
          </a:p>
          <a:p>
            <a:pPr lvl="1"/>
            <a:r>
              <a:rPr lang="fr-CA" dirty="0" smtClean="0"/>
              <a:t>Détresse respiratoire</a:t>
            </a:r>
          </a:p>
          <a:p>
            <a:pPr lvl="1"/>
            <a:r>
              <a:rPr lang="fr-CA" dirty="0" smtClean="0"/>
              <a:t>Symptômes digestifs</a:t>
            </a:r>
          </a:p>
          <a:p>
            <a:pPr lvl="1"/>
            <a:r>
              <a:rPr lang="fr-CA" dirty="0" err="1" smtClean="0"/>
              <a:t>Polymédication</a:t>
            </a:r>
            <a:endParaRPr lang="fr-CA" dirty="0" smtClean="0"/>
          </a:p>
          <a:p>
            <a:pPr lvl="1"/>
            <a:r>
              <a:rPr lang="fr-CA" dirty="0" smtClean="0"/>
              <a:t>Fin de vie imminente</a:t>
            </a:r>
          </a:p>
          <a:p>
            <a:pPr lvl="1"/>
            <a:r>
              <a:rPr lang="fr-CA" dirty="0" smtClean="0"/>
              <a:t>Accompagnement des aidants</a:t>
            </a:r>
          </a:p>
          <a:p>
            <a:pPr lvl="1"/>
            <a:r>
              <a:rPr lang="fr-CA" dirty="0" smtClean="0"/>
              <a:t>Discussion sur la nature des soins palliatifs</a:t>
            </a:r>
            <a:endParaRPr lang="fr-CA" dirty="0" smtClean="0"/>
          </a:p>
          <a:p>
            <a:r>
              <a:rPr lang="fr-CA" dirty="0" smtClean="0"/>
              <a:t>Moins fort sentiment de compétences (surtout en raison du manque d’exposition)</a:t>
            </a:r>
          </a:p>
          <a:p>
            <a:pPr lvl="1"/>
            <a:r>
              <a:rPr lang="fr-CA" dirty="0" smtClean="0"/>
              <a:t>Symptômes neurologiques</a:t>
            </a:r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27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Ressources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Ressources professionnelles</a:t>
            </a:r>
            <a:endParaRPr lang="fr-CA" dirty="0" smtClean="0"/>
          </a:p>
          <a:p>
            <a:pPr lvl="1"/>
            <a:r>
              <a:rPr lang="fr-CA" dirty="0" smtClean="0"/>
              <a:t>27 % connaissent peu ou pas du tout les ressources professionnelles de fin de vie à domicile</a:t>
            </a:r>
            <a:endParaRPr lang="fr-CA" dirty="0" smtClean="0"/>
          </a:p>
          <a:p>
            <a:pPr lvl="1"/>
            <a:r>
              <a:rPr lang="fr-CA" dirty="0" smtClean="0"/>
              <a:t>29 % connaissent peu ou pas du tout les ressources de support psychologique aux aidants et suivi de deuil</a:t>
            </a:r>
            <a:endParaRPr lang="fr-CA" dirty="0" smtClean="0"/>
          </a:p>
          <a:p>
            <a:r>
              <a:rPr lang="fr-CA" dirty="0" smtClean="0"/>
              <a:t>Ressources communautaires</a:t>
            </a:r>
            <a:endParaRPr lang="fr-CA" dirty="0" smtClean="0"/>
          </a:p>
          <a:p>
            <a:pPr lvl="1"/>
            <a:r>
              <a:rPr lang="fr-CA" dirty="0" smtClean="0"/>
              <a:t>37 % connaissent peu ou pas les ressources communautaires de fin de vie à domicile</a:t>
            </a:r>
            <a:endParaRPr lang="fr-CA" dirty="0" smtClean="0"/>
          </a:p>
          <a:p>
            <a:pPr lvl="1"/>
            <a:r>
              <a:rPr lang="fr-CA" dirty="0" smtClean="0"/>
              <a:t>39 % connaissent peu ou pas les ressources de support psychologique aux aidants et suivi de deuil</a:t>
            </a:r>
            <a:endParaRPr lang="fr-CA" dirty="0"/>
          </a:p>
          <a:p>
            <a:pPr lvl="1"/>
            <a:r>
              <a:rPr lang="fr-CA" dirty="0" smtClean="0"/>
              <a:t>33 % connaissant peu ou pas les ressources reliées au support psychologique aux patients</a:t>
            </a:r>
            <a:endParaRPr lang="fr-CA" dirty="0" smtClean="0"/>
          </a:p>
          <a:p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797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Appréciation de la formation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Généralement appréciée</a:t>
            </a:r>
            <a:r>
              <a:rPr lang="fr-CA" dirty="0" smtClean="0"/>
              <a:t>!</a:t>
            </a:r>
            <a:endParaRPr lang="fr-CA" dirty="0" smtClean="0"/>
          </a:p>
          <a:p>
            <a:r>
              <a:rPr lang="fr-CA" dirty="0" smtClean="0"/>
              <a:t>Toutefois en CHSLD, on note </a:t>
            </a:r>
            <a:r>
              <a:rPr lang="fr-CA" dirty="0" smtClean="0"/>
              <a:t>:</a:t>
            </a:r>
            <a:endParaRPr lang="fr-CA" dirty="0" smtClean="0"/>
          </a:p>
          <a:p>
            <a:pPr lvl="1"/>
            <a:r>
              <a:rPr lang="fr-CA" dirty="0" smtClean="0"/>
              <a:t>39 % estiment la variété des cas passables ou inadéquates</a:t>
            </a:r>
            <a:endParaRPr lang="fr-CA" dirty="0" smtClean="0"/>
          </a:p>
          <a:p>
            <a:pPr lvl="1"/>
            <a:r>
              <a:rPr lang="fr-CA" dirty="0" smtClean="0"/>
              <a:t>35 % estiment la complexité des cas passables ou inadéquates</a:t>
            </a:r>
            <a:endParaRPr lang="fr-CA" dirty="0" smtClean="0"/>
          </a:p>
          <a:p>
            <a:pPr lvl="1"/>
            <a:r>
              <a:rPr lang="fr-CA" dirty="0" smtClean="0"/>
              <a:t>31 % estiment l’équilibre entre la clinique et l’enseignement passables ou inadéquates</a:t>
            </a:r>
            <a:endParaRPr lang="fr-CA" dirty="0" smtClean="0"/>
          </a:p>
          <a:p>
            <a:pPr lvl="1"/>
            <a:r>
              <a:rPr lang="fr-CA" dirty="0" smtClean="0"/>
              <a:t>27 % estiment que la pertinence des activités cliniques est passable ou inadéquate</a:t>
            </a:r>
          </a:p>
          <a:p>
            <a:r>
              <a:rPr lang="fr-CA" smtClean="0"/>
              <a:t>En soins </a:t>
            </a:r>
            <a:r>
              <a:rPr lang="fr-CA" dirty="0" smtClean="0"/>
              <a:t>à domicile</a:t>
            </a:r>
          </a:p>
          <a:p>
            <a:pPr lvl="1"/>
            <a:r>
              <a:rPr lang="fr-CA" dirty="0" smtClean="0"/>
              <a:t>24 % estiment que la variété des cas est passables ou inadéquates</a:t>
            </a:r>
            <a:endParaRPr lang="fr-CA" dirty="0"/>
          </a:p>
          <a:p>
            <a:pPr lvl="1"/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03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105</TotalTime>
  <Words>313</Words>
  <Application>Microsoft Office PowerPoint</Application>
  <PresentationFormat>Grand écran</PresentationFormat>
  <Paragraphs>49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Concis</vt:lpstr>
      <vt:lpstr>Faits saillants – Soins palliatifs 2015</vt:lpstr>
      <vt:lpstr>Exposition dans les milieux</vt:lpstr>
      <vt:lpstr>Exposition à des pathologies</vt:lpstr>
      <vt:lpstr>Sentiment de compétences</vt:lpstr>
      <vt:lpstr>Ressources</vt:lpstr>
      <vt:lpstr>Appréciation de la formation </vt:lpstr>
    </vt:vector>
  </TitlesOfParts>
  <Company>Université de Montréal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Faits saillants – Santé mentale 2015</dc:title>
  <dc:creator>Héroux Mylène</dc:creator>
  <cp:lastModifiedBy>Héroux Mylène</cp:lastModifiedBy>
  <cp:revision>32</cp:revision>
  <dcterms:created xsi:type="dcterms:W3CDTF">2016-02-02T20:32:03Z</dcterms:created>
  <dcterms:modified xsi:type="dcterms:W3CDTF">2016-02-04T15:58:47Z</dcterms:modified>
</cp:coreProperties>
</file>