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1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2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3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4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5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6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3" r:id="rId3"/>
    <p:sldMasterId id="2147483705" r:id="rId4"/>
    <p:sldMasterId id="2147483725" r:id="rId5"/>
    <p:sldMasterId id="2147483737" r:id="rId6"/>
    <p:sldMasterId id="2147483749" r:id="rId7"/>
    <p:sldMasterId id="2147483761" r:id="rId8"/>
    <p:sldMasterId id="2147483773" r:id="rId9"/>
    <p:sldMasterId id="2147483798" r:id="rId10"/>
    <p:sldMasterId id="2147483822" r:id="rId11"/>
    <p:sldMasterId id="2147483834" r:id="rId12"/>
    <p:sldMasterId id="2147483858" r:id="rId13"/>
    <p:sldMasterId id="2147483882" r:id="rId14"/>
    <p:sldMasterId id="2147483894" r:id="rId15"/>
    <p:sldMasterId id="2147483915" r:id="rId16"/>
    <p:sldMasterId id="2147483927" r:id="rId17"/>
  </p:sldMasterIdLst>
  <p:notesMasterIdLst>
    <p:notesMasterId r:id="rId44"/>
  </p:notesMasterIdLst>
  <p:sldIdLst>
    <p:sldId id="268" r:id="rId18"/>
    <p:sldId id="269" r:id="rId19"/>
    <p:sldId id="292" r:id="rId20"/>
    <p:sldId id="262" r:id="rId21"/>
    <p:sldId id="265" r:id="rId22"/>
    <p:sldId id="261" r:id="rId23"/>
    <p:sldId id="287" r:id="rId24"/>
    <p:sldId id="288" r:id="rId25"/>
    <p:sldId id="278" r:id="rId26"/>
    <p:sldId id="279" r:id="rId27"/>
    <p:sldId id="294" r:id="rId28"/>
    <p:sldId id="273" r:id="rId29"/>
    <p:sldId id="274" r:id="rId30"/>
    <p:sldId id="290" r:id="rId31"/>
    <p:sldId id="297" r:id="rId32"/>
    <p:sldId id="258" r:id="rId33"/>
    <p:sldId id="289" r:id="rId34"/>
    <p:sldId id="291" r:id="rId35"/>
    <p:sldId id="260" r:id="rId36"/>
    <p:sldId id="267" r:id="rId37"/>
    <p:sldId id="263" r:id="rId38"/>
    <p:sldId id="295" r:id="rId39"/>
    <p:sldId id="296" r:id="rId40"/>
    <p:sldId id="256" r:id="rId41"/>
    <p:sldId id="259" r:id="rId42"/>
    <p:sldId id="270" r:id="rId4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534"/>
    </p:cViewPr>
  </p:sorterViewPr>
  <p:notesViewPr>
    <p:cSldViewPr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BB97-01F8-43BB-9E0B-01E56E567293}" type="datetimeFigureOut">
              <a:rPr lang="fr-CA" smtClean="0"/>
              <a:pPr/>
              <a:t>2015-11-10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E80E8-DEB9-4FD2-BA6E-E065D1E8D438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01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URGENCE: 50 CIVIERES </a:t>
            </a:r>
          </a:p>
          <a:p>
            <a:pPr lvl="0"/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1775 accouchements en 2012-2013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395A6-8EAB-A642-A6DD-EE33FD81D2E1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7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418AF-711C-B54D-90B5-8AF956895696}" type="slidenum">
              <a:rPr lang="fr-FR" smtClean="0">
                <a:solidFill>
                  <a:prstClr val="black"/>
                </a:solidFill>
              </a:rPr>
              <a:pPr/>
              <a:t>21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20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0240-2432-4C08-9E42-3397FB6BEF3B}" type="datetimeFigureOut">
              <a:rPr lang="fr-CA" smtClean="0"/>
              <a:pPr/>
              <a:t>2015-11-10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FC40-BB69-4455-8AE8-6904ED82A05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0240-2432-4C08-9E42-3397FB6BEF3B}" type="datetimeFigureOut">
              <a:rPr lang="fr-CA" smtClean="0"/>
              <a:pPr/>
              <a:t>2015-11-10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FC40-BB69-4455-8AE8-6904ED82A05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6405-6C76-4B54-A6BA-5B8032CD939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850-D63E-443F-98A4-C1658E9B712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844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6405-6C76-4B54-A6BA-5B8032CD939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850-D63E-443F-98A4-C1658E9B712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5353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6405-6C76-4B54-A6BA-5B8032CD939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850-D63E-443F-98A4-C1658E9B712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271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6405-6C76-4B54-A6BA-5B8032CD939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850-D63E-443F-98A4-C1658E9B712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587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6405-6C76-4B54-A6BA-5B8032CD939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850-D63E-443F-98A4-C1658E9B712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3149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6405-6C76-4B54-A6BA-5B8032CD939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850-D63E-443F-98A4-C1658E9B712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381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648201"/>
            <a:ext cx="9144000" cy="5334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en-US" altLang="fr-FR" noProof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5257800"/>
            <a:ext cx="9067800" cy="3048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  <a:endParaRPr lang="en-US" altLang="fr-FR" noProof="0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553200"/>
            <a:ext cx="2133600" cy="155575"/>
          </a:xfrm>
        </p:spPr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1" y="6553200"/>
            <a:ext cx="2895600" cy="155575"/>
          </a:xfrm>
        </p:spPr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553200"/>
            <a:ext cx="2133600" cy="155575"/>
          </a:xfrm>
        </p:spPr>
        <p:txBody>
          <a:bodyPr/>
          <a:lstStyle>
            <a:lvl1pPr>
              <a:defRPr/>
            </a:lvl1pPr>
          </a:lstStyle>
          <a:p>
            <a:fld id="{7FD4CC00-5BE5-4ED0-AB39-C94C05D640DF}" type="slidenum">
              <a:rPr lang="en-US" altLang="fr-FR">
                <a:solidFill>
                  <a:srgbClr val="FFFFFF"/>
                </a:solidFill>
              </a:rPr>
              <a:pPr/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6097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0A5CC-91B2-4FB9-A98A-F57B9F3D1A20}" type="slidenum">
              <a:rPr lang="en-US" altLang="fr-FR">
                <a:solidFill>
                  <a:srgbClr val="FFFFFF"/>
                </a:solidFill>
              </a:rPr>
              <a:pPr/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2525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985B0-B10C-40D8-9A6E-381C3A23C0B2}" type="slidenum">
              <a:rPr lang="en-US" altLang="fr-FR">
                <a:solidFill>
                  <a:srgbClr val="FFFFFF"/>
                </a:solidFill>
              </a:rPr>
              <a:pPr/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4261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57400" y="914400"/>
            <a:ext cx="34671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76900" y="914400"/>
            <a:ext cx="34671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FCA94-80BB-4887-9503-3A43148F87C4}" type="slidenum">
              <a:rPr lang="en-US" altLang="fr-FR">
                <a:solidFill>
                  <a:srgbClr val="FFFFFF"/>
                </a:solidFill>
              </a:rPr>
              <a:pPr/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2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0240-2432-4C08-9E42-3397FB6BEF3B}" type="datetimeFigureOut">
              <a:rPr lang="fr-CA" smtClean="0"/>
              <a:pPr/>
              <a:t>2015-11-10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FC40-BB69-4455-8AE8-6904ED82A05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05C91-9914-4D09-94CD-15BDA1BEDA7A}" type="slidenum">
              <a:rPr lang="en-US" altLang="fr-FR">
                <a:solidFill>
                  <a:srgbClr val="FFFFFF"/>
                </a:solidFill>
              </a:rPr>
              <a:pPr/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80771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3D80D-2550-4527-AB31-A9172C2364E8}" type="slidenum">
              <a:rPr lang="en-US" altLang="fr-FR">
                <a:solidFill>
                  <a:srgbClr val="FFFFFF"/>
                </a:solidFill>
              </a:rPr>
              <a:pPr/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77644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E8BE0-18DF-49B8-B368-F55AFB1CC6BA}" type="slidenum">
              <a:rPr lang="en-US" altLang="fr-FR">
                <a:solidFill>
                  <a:srgbClr val="FFFFFF"/>
                </a:solidFill>
              </a:rPr>
              <a:pPr/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7593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2B199-4FD1-4D76-B66D-7E94FA622F9B}" type="slidenum">
              <a:rPr lang="en-US" altLang="fr-FR">
                <a:solidFill>
                  <a:srgbClr val="FFFFFF"/>
                </a:solidFill>
              </a:rPr>
              <a:pPr/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1934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0104F-957B-4E5A-853E-721C62F72A85}" type="slidenum">
              <a:rPr lang="en-US" altLang="fr-FR">
                <a:solidFill>
                  <a:srgbClr val="FFFFFF"/>
                </a:solidFill>
              </a:rPr>
              <a:pPr/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6126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EA48C-95F5-4C6E-8646-D91DEAA40FB0}" type="slidenum">
              <a:rPr lang="en-US" altLang="fr-FR">
                <a:solidFill>
                  <a:srgbClr val="FFFFFF"/>
                </a:solidFill>
              </a:rPr>
              <a:pPr/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5743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2300" y="304800"/>
            <a:ext cx="2171700" cy="4953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362700" cy="49530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32BFD-311A-42D0-89F9-8BBC5259CE30}" type="slidenum">
              <a:rPr lang="en-US" altLang="fr-FR">
                <a:solidFill>
                  <a:srgbClr val="FFFFFF"/>
                </a:solidFill>
              </a:rPr>
              <a:pPr/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466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10600" cy="6096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057400" y="914400"/>
            <a:ext cx="3467100" cy="4343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76900" y="914400"/>
            <a:ext cx="3467100" cy="4343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0" y="6550026"/>
            <a:ext cx="2133600" cy="155575"/>
          </a:xfrm>
        </p:spPr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1" y="6546850"/>
            <a:ext cx="2895600" cy="155575"/>
          </a:xfrm>
        </p:spPr>
        <p:txBody>
          <a:bodyPr/>
          <a:lstStyle>
            <a:lvl1pPr>
              <a:defRPr/>
            </a:lvl1pPr>
          </a:lstStyle>
          <a:p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10400" y="6546850"/>
            <a:ext cx="2133600" cy="155575"/>
          </a:xfrm>
        </p:spPr>
        <p:txBody>
          <a:bodyPr/>
          <a:lstStyle>
            <a:lvl1pPr>
              <a:defRPr/>
            </a:lvl1pPr>
          </a:lstStyle>
          <a:p>
            <a:fld id="{34834734-A42F-4552-B0DB-D300F33CE8B0}" type="slidenum">
              <a:rPr lang="en-US" altLang="fr-FR">
                <a:solidFill>
                  <a:srgbClr val="FFFFFF"/>
                </a:solidFill>
              </a:rPr>
              <a:pPr/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70037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59747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>
                <a:solidFill>
                  <a:srgbClr val="EAEAEA"/>
                </a:solidFill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59749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9750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9751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9752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9753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9754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9755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9756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9757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9758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9759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9760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9761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9762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9763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9764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9765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9766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9767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9768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9769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9770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9771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9772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9773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grpSp>
            <p:nvGrpSpPr>
              <p:cNvPr id="4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59775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9776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9777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9778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9779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9780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9781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9782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9783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9784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9785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9786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9787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9788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9789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5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59791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9792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6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59794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9795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9796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9797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9798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9799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9800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9801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9802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</p:grpSp>
          <p:sp>
            <p:nvSpPr>
              <p:cNvPr id="159803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9804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9805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9806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9807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9808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9809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9810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</p:grpSp>
      </p:grpSp>
      <p:sp>
        <p:nvSpPr>
          <p:cNvPr id="159811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CA"/>
              <a:t>Cliquez pour modifier le style du titre</a:t>
            </a:r>
          </a:p>
        </p:txBody>
      </p:sp>
      <p:sp>
        <p:nvSpPr>
          <p:cNvPr id="159812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CA"/>
              <a:t>Cliquez pour modifier le style des sous-titres du masque</a:t>
            </a:r>
          </a:p>
        </p:txBody>
      </p:sp>
      <p:sp>
        <p:nvSpPr>
          <p:cNvPr id="159813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EAEAEA"/>
              </a:solidFill>
            </a:endParaRPr>
          </a:p>
        </p:txBody>
      </p:sp>
      <p:sp>
        <p:nvSpPr>
          <p:cNvPr id="159814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EAEAEA"/>
              </a:solidFill>
            </a:endParaRPr>
          </a:p>
        </p:txBody>
      </p:sp>
      <p:sp>
        <p:nvSpPr>
          <p:cNvPr id="159815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AA53B13-F718-44C1-A22D-F62C1BE33229}" type="slidenum">
              <a:rPr lang="fr-CA">
                <a:solidFill>
                  <a:srgbClr val="EAEAEA"/>
                </a:solidFill>
              </a:rPr>
              <a:pPr/>
              <a:t>‹N°›</a:t>
            </a:fld>
            <a:endParaRPr lang="fr-CA">
              <a:solidFill>
                <a:srgbClr val="EAEAEA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EAEAEA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EAEAEA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EEE05-D23E-408D-ABCE-30133F7E4984}" type="slidenum">
              <a:rPr lang="fr-CA">
                <a:solidFill>
                  <a:srgbClr val="EAEAEA"/>
                </a:solidFill>
              </a:rPr>
              <a:pPr/>
              <a:t>‹N°›</a:t>
            </a:fld>
            <a:endParaRPr lang="fr-CA">
              <a:solidFill>
                <a:srgbClr val="EAEAEA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32EA42E7-51DF-E041-AE8E-121B1BEE12F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sz="54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EAEAEA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EAEAEA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09D8C-EDC2-46BD-869E-DDFF3C22DAA9}" type="slidenum">
              <a:rPr lang="fr-CA">
                <a:solidFill>
                  <a:srgbClr val="EAEAEA"/>
                </a:solidFill>
              </a:rPr>
              <a:pPr/>
              <a:t>‹N°›</a:t>
            </a:fld>
            <a:endParaRPr lang="fr-CA">
              <a:solidFill>
                <a:srgbClr val="EAEAEA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EAEAEA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EAEAEA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266E3-288A-42D0-914C-C1E71DA73AB3}" type="slidenum">
              <a:rPr lang="fr-CA">
                <a:solidFill>
                  <a:srgbClr val="EAEAEA"/>
                </a:solidFill>
              </a:rPr>
              <a:pPr/>
              <a:t>‹N°›</a:t>
            </a:fld>
            <a:endParaRPr lang="fr-CA">
              <a:solidFill>
                <a:srgbClr val="EAEAEA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EAEAEA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EAEAEA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48C4B-90DD-46D5-900F-7E03E7118C54}" type="slidenum">
              <a:rPr lang="fr-CA">
                <a:solidFill>
                  <a:srgbClr val="EAEAEA"/>
                </a:solidFill>
              </a:rPr>
              <a:pPr/>
              <a:t>‹N°›</a:t>
            </a:fld>
            <a:endParaRPr lang="fr-CA">
              <a:solidFill>
                <a:srgbClr val="EAEAEA"/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EAEAEA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EAEAEA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96AD4-35D3-4578-958A-BDC6AB486DAC}" type="slidenum">
              <a:rPr lang="fr-CA">
                <a:solidFill>
                  <a:srgbClr val="EAEAEA"/>
                </a:solidFill>
              </a:rPr>
              <a:pPr/>
              <a:t>‹N°›</a:t>
            </a:fld>
            <a:endParaRPr lang="fr-CA">
              <a:solidFill>
                <a:srgbClr val="EAEAEA"/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EAEAEA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EAEAEA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D80FF-3969-4BD5-88DA-EECC98794CB5}" type="slidenum">
              <a:rPr lang="fr-CA">
                <a:solidFill>
                  <a:srgbClr val="EAEAEA"/>
                </a:solidFill>
              </a:rPr>
              <a:pPr/>
              <a:t>‹N°›</a:t>
            </a:fld>
            <a:endParaRPr lang="fr-CA">
              <a:solidFill>
                <a:srgbClr val="EAEAEA"/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EAEAEA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EAEAEA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962EC-F26A-45F6-B61C-19746AA92C0B}" type="slidenum">
              <a:rPr lang="fr-CA">
                <a:solidFill>
                  <a:srgbClr val="EAEAEA"/>
                </a:solidFill>
              </a:rPr>
              <a:pPr/>
              <a:t>‹N°›</a:t>
            </a:fld>
            <a:endParaRPr lang="fr-CA">
              <a:solidFill>
                <a:srgbClr val="EAEAEA"/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EAEAEA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EAEAEA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9FB7D-E837-4D31-A0A5-44DD0ECB907E}" type="slidenum">
              <a:rPr lang="fr-CA">
                <a:solidFill>
                  <a:srgbClr val="EAEAEA"/>
                </a:solidFill>
              </a:rPr>
              <a:pPr/>
              <a:t>‹N°›</a:t>
            </a:fld>
            <a:endParaRPr lang="fr-CA">
              <a:solidFill>
                <a:srgbClr val="EAEAEA"/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EAEAEA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EAEAEA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DE303-E438-41A7-8BEF-31ECE3702DDA}" type="slidenum">
              <a:rPr lang="fr-CA">
                <a:solidFill>
                  <a:srgbClr val="EAEAEA"/>
                </a:solidFill>
              </a:rPr>
              <a:pPr/>
              <a:t>‹N°›</a:t>
            </a:fld>
            <a:endParaRPr lang="fr-CA">
              <a:solidFill>
                <a:srgbClr val="EAEAEA"/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EAEAEA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EAEAEA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A206C-80A7-47C9-B35F-BE7DEE2A8E02}" type="slidenum">
              <a:rPr lang="fr-CA">
                <a:solidFill>
                  <a:srgbClr val="EAEAEA"/>
                </a:solidFill>
              </a:rPr>
              <a:pPr/>
              <a:t>‹N°›</a:t>
            </a:fld>
            <a:endParaRPr lang="fr-CA">
              <a:solidFill>
                <a:srgbClr val="EAEAEA"/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F60A-C58C-E549-AC15-BCF4463BD3E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4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42E7-51DF-E041-AE8E-121B1BEE12F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0597-7882-0443-B767-AB9ADF60CC3E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F60A-C58C-E549-AC15-BCF4463BD3E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11E7-A62E-B244-8632-1BB484D79A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6980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F60A-C58C-E549-AC15-BCF4463BD3E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11E7-A62E-B244-8632-1BB484D79A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7412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F60A-C58C-E549-AC15-BCF4463BD3E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11E7-A62E-B244-8632-1BB484D79A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2924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F60A-C58C-E549-AC15-BCF4463BD3E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11E7-A62E-B244-8632-1BB484D79A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953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F60A-C58C-E549-AC15-BCF4463BD3E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11E7-A62E-B244-8632-1BB484D79A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7200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F60A-C58C-E549-AC15-BCF4463BD3E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11E7-A62E-B244-8632-1BB484D79A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83533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F60A-C58C-E549-AC15-BCF4463BD3E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11E7-A62E-B244-8632-1BB484D79A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4381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F60A-C58C-E549-AC15-BCF4463BD3E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11E7-A62E-B244-8632-1BB484D79A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8748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F60A-C58C-E549-AC15-BCF4463BD3E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11E7-A62E-B244-8632-1BB484D79A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1720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F60A-C58C-E549-AC15-BCF4463BD3E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11E7-A62E-B244-8632-1BB484D79A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484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42E7-51DF-E041-AE8E-121B1BEE12F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0597-7882-0443-B767-AB9ADF60CC3E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fr-FR" sz="2400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6148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fr-FR" sz="2400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6150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3366"/>
                </a:solidFill>
              </a:endParaRPr>
            </a:p>
          </p:txBody>
        </p:sp>
        <p:sp>
          <p:nvSpPr>
            <p:cNvPr id="6151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3366"/>
                </a:solidFill>
              </a:endParaRPr>
            </a:p>
          </p:txBody>
        </p:sp>
      </p:grpSp>
      <p:sp>
        <p:nvSpPr>
          <p:cNvPr id="61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Cliquez pour modifier le style des sous-titres du masque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CA">
              <a:solidFill>
                <a:srgbClr val="FFFFFF"/>
              </a:solidFill>
            </a:endParaRP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fr-CA">
              <a:solidFill>
                <a:srgbClr val="003366"/>
              </a:solidFill>
            </a:endParaRP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012A108B-B455-41DF-9BB4-9A0D08BAD486}" type="slidenum">
              <a:rPr lang="fr-CA">
                <a:solidFill>
                  <a:srgbClr val="FFFFFF"/>
                </a:solidFill>
              </a:rPr>
              <a:pPr/>
              <a:t>‹N°›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615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r-CA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3366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3366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C4B73-A250-4655-A656-34889A8EB03F}" type="slidenum">
              <a:rPr lang="fr-CA">
                <a:solidFill>
                  <a:srgbClr val="FFFFFF"/>
                </a:solidFill>
              </a:rPr>
              <a:pPr/>
              <a:t>‹N°›</a:t>
            </a:fld>
            <a:endParaRPr lang="fr-CA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3366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3366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97413-BE52-4DD5-A931-9D94C20E9B31}" type="slidenum">
              <a:rPr lang="fr-CA">
                <a:solidFill>
                  <a:srgbClr val="FFFFFF"/>
                </a:solidFill>
              </a:rPr>
              <a:pPr/>
              <a:t>‹N°›</a:t>
            </a:fld>
            <a:endParaRPr lang="fr-CA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3366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3366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E31C0-27EC-4E52-97BD-154EFE7FEFF9}" type="slidenum">
              <a:rPr lang="fr-CA">
                <a:solidFill>
                  <a:srgbClr val="FFFFFF"/>
                </a:solidFill>
              </a:rPr>
              <a:pPr/>
              <a:t>‹N°›</a:t>
            </a:fld>
            <a:endParaRPr lang="fr-CA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3366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3366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C0D82-51B8-4379-8ABD-9C809C4A952C}" type="slidenum">
              <a:rPr lang="fr-CA">
                <a:solidFill>
                  <a:srgbClr val="FFFFFF"/>
                </a:solidFill>
              </a:rPr>
              <a:pPr/>
              <a:t>‹N°›</a:t>
            </a:fld>
            <a:endParaRPr lang="fr-CA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3366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3366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36BEC-8D2F-4571-9DCC-F869D0381C9C}" type="slidenum">
              <a:rPr lang="fr-CA">
                <a:solidFill>
                  <a:srgbClr val="FFFFFF"/>
                </a:solidFill>
              </a:rPr>
              <a:pPr/>
              <a:t>‹N°›</a:t>
            </a:fld>
            <a:endParaRPr lang="fr-CA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3366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336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CD290-1030-48D3-90D1-D4461478F932}" type="slidenum">
              <a:rPr lang="fr-CA">
                <a:solidFill>
                  <a:srgbClr val="FFFFFF"/>
                </a:solidFill>
              </a:rPr>
              <a:pPr/>
              <a:t>‹N°›</a:t>
            </a:fld>
            <a:endParaRPr lang="fr-CA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3366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3366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BD71C-67F4-486F-9D53-BC5A7F41465B}" type="slidenum">
              <a:rPr lang="fr-CA">
                <a:solidFill>
                  <a:srgbClr val="FFFFFF"/>
                </a:solidFill>
              </a:rPr>
              <a:pPr/>
              <a:t>‹N°›</a:t>
            </a:fld>
            <a:endParaRPr lang="fr-CA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3366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3366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02CE3-BA8E-4A00-8D2C-C31DD1BC34E5}" type="slidenum">
              <a:rPr lang="fr-CA">
                <a:solidFill>
                  <a:srgbClr val="FFFFFF"/>
                </a:solidFill>
              </a:rPr>
              <a:pPr/>
              <a:t>‹N°›</a:t>
            </a:fld>
            <a:endParaRPr lang="fr-CA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3366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3366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0E39C-B96A-4510-8F55-54DDD5E4D7CE}" type="slidenum">
              <a:rPr lang="fr-CA">
                <a:solidFill>
                  <a:srgbClr val="FFFFFF"/>
                </a:solidFill>
              </a:rPr>
              <a:pPr/>
              <a:t>‹N°›</a:t>
            </a:fld>
            <a:endParaRPr lang="fr-CA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32EA42E7-51DF-E041-AE8E-121B1BEE12F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CA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sz="54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3366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3366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3D0AA-13C3-4CA5-ABB8-330F249DC7E2}" type="slidenum">
              <a:rPr lang="fr-CA">
                <a:solidFill>
                  <a:srgbClr val="FFFFFF"/>
                </a:solidFill>
              </a:rPr>
              <a:pPr/>
              <a:t>‹N°›</a:t>
            </a:fld>
            <a:endParaRPr lang="fr-CA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CA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11/10/2015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C32D2E">
                  <a:shade val="75000"/>
                </a:srgbClr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BC7E7-EA8E-4DA7-915E-CC098D9BAD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11/10/2015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F5E10-5301-4EE6-90D2-A6C4A3F62BE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‹N°›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11/10/2015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C32D2E">
                  <a:shade val="75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BC7E7-EA8E-4DA7-915E-CC098D9BAD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11/10/2015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F5E10-5301-4EE6-90D2-A6C4A3F62BE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‹N°›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CA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CA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BC7E7-EA8E-4DA7-915E-CC098D9BAD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11/10/2015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F5E10-5301-4EE6-90D2-A6C4A3F62BE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‹N°›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BC7E7-EA8E-4DA7-915E-CC098D9BAD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11/10/2015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F5E10-5301-4EE6-90D2-A6C4A3F62BE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‹N°›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BC7E7-EA8E-4DA7-915E-CC098D9BAD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11/10/2015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F5E10-5301-4EE6-90D2-A6C4A3F62BE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‹N°›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BC7E7-EA8E-4DA7-915E-CC098D9BAD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11/10/2015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F5E10-5301-4EE6-90D2-A6C4A3F62BE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‹N°›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BC7E7-EA8E-4DA7-915E-CC098D9BAD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11/10/2015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F5E10-5301-4EE6-90D2-A6C4A3F62BE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‹N°›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CA" smtClean="0"/>
              <a:t>Faire glisser l'image vers l'espace réservé ou cliquer sur l'icône pour l'ajouter</a:t>
            </a:r>
            <a:endParaRPr kumimoji="0" lang="en-US" dirty="0"/>
          </a:p>
        </p:txBody>
      </p:sp>
      <p:sp>
        <p:nvSpPr>
          <p:cNvPr id="9" name="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CA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32EA42E7-51DF-E041-AE8E-121B1BEE12FA}" type="datetimeFigureOut">
              <a:rPr lang="en-US" smtClean="0">
                <a:solidFill>
                  <a:prstClr val="white"/>
                </a:solidFill>
              </a:rPr>
              <a:pPr/>
              <a:t>11/10/2015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540A0597-7882-0443-B767-AB9ADF60CC3E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sz="40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BC7E7-EA8E-4DA7-915E-CC098D9BAD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11/10/2015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F5E10-5301-4EE6-90D2-A6C4A3F62BE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‹N°›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BC7E7-EA8E-4DA7-915E-CC098D9BAD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11/10/2015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F5E10-5301-4EE6-90D2-A6C4A3F62BE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‹N°›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A" smtClean="0">
              <a:solidFill>
                <a:srgbClr val="000000"/>
              </a:solidFill>
            </a:endParaRPr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fr-CA" altLang="en-US" noProof="0" smtClean="0"/>
              <a:t>Click to edit Master title style</a:t>
            </a:r>
          </a:p>
        </p:txBody>
      </p:sp>
      <p:sp>
        <p:nvSpPr>
          <p:cNvPr id="67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200"/>
            </a:lvl1pPr>
          </a:lstStyle>
          <a:p>
            <a:pPr lvl="0"/>
            <a:r>
              <a:rPr lang="fr-CA" altLang="en-US" noProof="0" smtClean="0"/>
              <a:t>Click to edit Master subtitle style</a:t>
            </a:r>
          </a:p>
        </p:txBody>
      </p:sp>
      <p:sp>
        <p:nvSpPr>
          <p:cNvPr id="67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95DA7860-174B-4919-B060-1A82C06C1B23}" type="datetimeFigureOut">
              <a:rPr lang="fr-CA">
                <a:solidFill>
                  <a:srgbClr val="000000"/>
                </a:solidFill>
              </a:rPr>
              <a:pPr/>
              <a:t>2015-11-10</a:t>
            </a:fld>
            <a:endParaRPr lang="fr-CA" altLang="en-US">
              <a:solidFill>
                <a:srgbClr val="000000"/>
              </a:solidFill>
            </a:endParaRPr>
          </a:p>
        </p:txBody>
      </p:sp>
      <p:sp>
        <p:nvSpPr>
          <p:cNvPr id="67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en-US">
              <a:solidFill>
                <a:srgbClr val="000000"/>
              </a:solidFill>
            </a:endParaRPr>
          </a:p>
        </p:txBody>
      </p:sp>
      <p:sp>
        <p:nvSpPr>
          <p:cNvPr id="67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712516F-130F-41D3-A89D-F6B97572DFD9}" type="slidenum">
              <a:rPr lang="fr-CA" altLang="en-US">
                <a:solidFill>
                  <a:srgbClr val="000000"/>
                </a:solidFill>
              </a:rPr>
              <a:pPr/>
              <a:t>‹N°›</a:t>
            </a:fld>
            <a:endParaRPr lang="fr-CA" altLang="en-US">
              <a:solidFill>
                <a:srgbClr val="000000"/>
              </a:solidFill>
            </a:endParaRPr>
          </a:p>
        </p:txBody>
      </p:sp>
      <p:grpSp>
        <p:nvGrpSpPr>
          <p:cNvPr id="670728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70729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70730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70731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70732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70733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70734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70735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70736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70737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70738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70739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70740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70741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70742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70743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70744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70745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70746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70747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70748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70749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70750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70751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70752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70753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70754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70755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70756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70757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70758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70759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70760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516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F33E54-18D5-41F5-979E-7E98562D2475}" type="datetimeFigureOut">
              <a:rPr lang="fr-CA">
                <a:solidFill>
                  <a:srgbClr val="000000"/>
                </a:solidFill>
              </a:rPr>
              <a:pPr/>
              <a:t>2015-11-10</a:t>
            </a:fld>
            <a:endParaRPr lang="fr-CA" alt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2345A-F666-44D7-A479-A07558F2CE84}" type="slidenum">
              <a:rPr lang="fr-CA" altLang="en-US">
                <a:solidFill>
                  <a:srgbClr val="000000"/>
                </a:solidFill>
              </a:rPr>
              <a:pPr/>
              <a:t>‹N°›</a:t>
            </a:fld>
            <a:endParaRPr lang="fr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8555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C82845-1D53-4158-BCAD-468F5648CDEB}" type="datetimeFigureOut">
              <a:rPr lang="fr-CA">
                <a:solidFill>
                  <a:srgbClr val="000000"/>
                </a:solidFill>
              </a:rPr>
              <a:pPr/>
              <a:t>2015-11-10</a:t>
            </a:fld>
            <a:endParaRPr lang="fr-CA" alt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716CE-6BE5-42F0-833F-ADF402C13D5D}" type="slidenum">
              <a:rPr lang="fr-CA" altLang="en-US">
                <a:solidFill>
                  <a:srgbClr val="000000"/>
                </a:solidFill>
              </a:rPr>
              <a:pPr/>
              <a:t>‹N°›</a:t>
            </a:fld>
            <a:endParaRPr lang="fr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3280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4A6A13-FE4A-4E08-AC33-F0DCBC54B196}" type="datetimeFigureOut">
              <a:rPr lang="fr-CA">
                <a:solidFill>
                  <a:srgbClr val="000000"/>
                </a:solidFill>
              </a:rPr>
              <a:pPr/>
              <a:t>2015-11-10</a:t>
            </a:fld>
            <a:endParaRPr lang="fr-CA" alt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A1FA4-704D-4025-9423-C03AD0CADD35}" type="slidenum">
              <a:rPr lang="fr-CA" altLang="en-US">
                <a:solidFill>
                  <a:srgbClr val="000000"/>
                </a:solidFill>
              </a:rPr>
              <a:pPr/>
              <a:t>‹N°›</a:t>
            </a:fld>
            <a:endParaRPr lang="fr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94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B0C720-9C3A-4A3A-9ABD-60FF94828E33}" type="datetimeFigureOut">
              <a:rPr lang="fr-CA">
                <a:solidFill>
                  <a:srgbClr val="000000"/>
                </a:solidFill>
              </a:rPr>
              <a:pPr/>
              <a:t>2015-11-10</a:t>
            </a:fld>
            <a:endParaRPr lang="fr-CA" altLang="en-US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en-US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75934-ED04-4A80-9C84-8B3F3320BA74}" type="slidenum">
              <a:rPr lang="fr-CA" altLang="en-US">
                <a:solidFill>
                  <a:srgbClr val="000000"/>
                </a:solidFill>
              </a:rPr>
              <a:pPr/>
              <a:t>‹N°›</a:t>
            </a:fld>
            <a:endParaRPr lang="fr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2353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B08EF9-39EF-4BAB-B3B8-E6EAEDDA2CB1}" type="datetimeFigureOut">
              <a:rPr lang="fr-CA">
                <a:solidFill>
                  <a:srgbClr val="000000"/>
                </a:solidFill>
              </a:rPr>
              <a:pPr/>
              <a:t>2015-11-10</a:t>
            </a:fld>
            <a:endParaRPr lang="fr-CA" altLang="en-US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en-US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F27C1-02CC-4CE6-B552-5F3671832256}" type="slidenum">
              <a:rPr lang="fr-CA" altLang="en-US">
                <a:solidFill>
                  <a:srgbClr val="000000"/>
                </a:solidFill>
              </a:rPr>
              <a:pPr/>
              <a:t>‹N°›</a:t>
            </a:fld>
            <a:endParaRPr lang="fr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5901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9A7681-71CE-4B19-8345-AD4232237747}" type="datetimeFigureOut">
              <a:rPr lang="fr-CA">
                <a:solidFill>
                  <a:srgbClr val="000000"/>
                </a:solidFill>
              </a:rPr>
              <a:pPr/>
              <a:t>2015-11-10</a:t>
            </a:fld>
            <a:endParaRPr lang="fr-CA" altLang="en-US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en-US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8B5BD-B236-4B8D-B076-25926032E65B}" type="slidenum">
              <a:rPr lang="fr-CA" altLang="en-US">
                <a:solidFill>
                  <a:srgbClr val="000000"/>
                </a:solidFill>
              </a:rPr>
              <a:pPr/>
              <a:t>‹N°›</a:t>
            </a:fld>
            <a:endParaRPr lang="fr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31445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A26515-4981-42F3-8515-EF1C88FB56B2}" type="datetimeFigureOut">
              <a:rPr lang="fr-CA">
                <a:solidFill>
                  <a:srgbClr val="000000"/>
                </a:solidFill>
              </a:rPr>
              <a:pPr/>
              <a:t>2015-11-10</a:t>
            </a:fld>
            <a:endParaRPr lang="fr-CA" alt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E713E-BB13-4C81-8AF4-FA46AEC6E2F2}" type="slidenum">
              <a:rPr lang="fr-CA" altLang="en-US">
                <a:solidFill>
                  <a:srgbClr val="000000"/>
                </a:solidFill>
              </a:rPr>
              <a:pPr/>
              <a:t>‹N°›</a:t>
            </a:fld>
            <a:endParaRPr lang="fr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58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42E7-51DF-E041-AE8E-121B1BEE12F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0597-7882-0443-B767-AB9ADF60CC3E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6048C0-9489-4663-96A9-0E8379913BC5}" type="datetimeFigureOut">
              <a:rPr lang="fr-CA">
                <a:solidFill>
                  <a:srgbClr val="000000"/>
                </a:solidFill>
              </a:rPr>
              <a:pPr/>
              <a:t>2015-11-10</a:t>
            </a:fld>
            <a:endParaRPr lang="fr-CA" alt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2843-4503-4CE8-AB58-41C399865CB3}" type="slidenum">
              <a:rPr lang="fr-CA" altLang="en-US">
                <a:solidFill>
                  <a:srgbClr val="000000"/>
                </a:solidFill>
              </a:rPr>
              <a:pPr/>
              <a:t>‹N°›</a:t>
            </a:fld>
            <a:endParaRPr lang="fr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78520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9EFD05-9794-43EF-9050-D9265C0D9FE6}" type="datetimeFigureOut">
              <a:rPr lang="fr-CA">
                <a:solidFill>
                  <a:srgbClr val="000000"/>
                </a:solidFill>
              </a:rPr>
              <a:pPr/>
              <a:t>2015-11-10</a:t>
            </a:fld>
            <a:endParaRPr lang="fr-CA" alt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A7DB5-54F6-4695-9C16-60C36185AEE0}" type="slidenum">
              <a:rPr lang="fr-CA" altLang="en-US">
                <a:solidFill>
                  <a:srgbClr val="000000"/>
                </a:solidFill>
              </a:rPr>
              <a:pPr/>
              <a:t>‹N°›</a:t>
            </a:fld>
            <a:endParaRPr lang="fr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52012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08AC46-89F3-4159-8BAA-740601547EE9}" type="datetimeFigureOut">
              <a:rPr lang="fr-CA">
                <a:solidFill>
                  <a:srgbClr val="000000"/>
                </a:solidFill>
              </a:rPr>
              <a:pPr/>
              <a:t>2015-11-10</a:t>
            </a:fld>
            <a:endParaRPr lang="fr-CA" alt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54B6E-F301-4B0D-8807-451FCB15C122}" type="slidenum">
              <a:rPr lang="fr-CA" altLang="en-US">
                <a:solidFill>
                  <a:srgbClr val="000000"/>
                </a:solidFill>
              </a:rPr>
              <a:pPr/>
              <a:t>‹N°›</a:t>
            </a:fld>
            <a:endParaRPr lang="fr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2702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6177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1426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3900549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CA" smtClean="0"/>
              <a:t>Cliquez pour modifier les styles du texte du masque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04576434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>
                <a:solidFill>
                  <a:prstClr val="white"/>
                </a:solidFill>
              </a:rPr>
              <a:pPr/>
              <a:t>11/10/2015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6783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1902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10706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42E7-51DF-E041-AE8E-121B1BEE12F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0597-7882-0443-B767-AB9ADF60CC3E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5976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966396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961029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8406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3672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53092158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>
                <a:solidFill>
                  <a:srgbClr val="663366">
                    <a:lumMod val="60000"/>
                    <a:lumOff val="40000"/>
                  </a:srgbClr>
                </a:solidFill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171297424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>
                <a:solidFill>
                  <a:srgbClr val="663366">
                    <a:lumMod val="60000"/>
                    <a:lumOff val="40000"/>
                  </a:srgbClr>
                </a:solidFill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176569019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>
                <a:solidFill>
                  <a:prstClr val="white"/>
                </a:solidFill>
              </a:rPr>
              <a:pPr/>
              <a:t>11/10/2015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317805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>
                <a:solidFill>
                  <a:prstClr val="white"/>
                </a:solidFill>
              </a:rPr>
              <a:pPr/>
              <a:t>11/10/2015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8435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42E7-51DF-E041-AE8E-121B1BEE12F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540A0597-7882-0443-B767-AB9ADF60CC3E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>
                <a:solidFill>
                  <a:srgbClr val="663366">
                    <a:lumMod val="60000"/>
                    <a:lumOff val="40000"/>
                  </a:srgb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9517551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71645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67836895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9944-A26C-D041-BAE8-2DE02BD8C9FA}" type="datetimeFigureOut">
              <a:rPr lang="fr-FR"/>
              <a:pPr/>
              <a:t>10/11/2015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562157D-BC87-1A4F-891F-E1E45C6973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70957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9944-A26C-D041-BAE8-2DE02BD8C9FA}" type="datetimeFigureOut">
              <a:rPr lang="fr-FR"/>
              <a:pPr/>
              <a:t>10/11/2015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157D-BC87-1A4F-891F-E1E45C6973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19752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9944-A26C-D041-BAE8-2DE02BD8C9FA}" type="datetimeFigureOut">
              <a:rPr lang="fr-FR"/>
              <a:pPr/>
              <a:t>10/11/2015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157D-BC87-1A4F-891F-E1E45C6973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167001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9944-A26C-D041-BAE8-2DE02BD8C9FA}" type="datetimeFigureOut">
              <a:rPr lang="fr-FR"/>
              <a:pPr/>
              <a:t>10/11/2015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157D-BC87-1A4F-891F-E1E45C6973B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56271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9944-A26C-D041-BAE8-2DE02BD8C9FA}" type="datetimeFigureOut">
              <a:rPr lang="fr-FR"/>
              <a:pPr/>
              <a:t>10/11/2015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157D-BC87-1A4F-891F-E1E45C6973B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3990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9944-A26C-D041-BAE8-2DE02BD8C9FA}" type="datetimeFigureOut">
              <a:rPr lang="fr-FR"/>
              <a:pPr/>
              <a:t>10/11/2015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157D-BC87-1A4F-891F-E1E45C6973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75953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9944-A26C-D041-BAE8-2DE02BD8C9FA}" type="datetimeFigureOut">
              <a:rPr lang="fr-FR"/>
              <a:pPr/>
              <a:t>10/11/2015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157D-BC87-1A4F-891F-E1E45C6973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582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0240-2432-4C08-9E42-3397FB6BEF3B}" type="datetimeFigureOut">
              <a:rPr lang="fr-CA" smtClean="0"/>
              <a:pPr/>
              <a:t>2015-11-10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FC40-BB69-4455-8AE8-6904ED82A05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42E7-51DF-E041-AE8E-121B1BEE12F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0597-7882-0443-B767-AB9ADF60CC3E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9944-A26C-D041-BAE8-2DE02BD8C9FA}" type="datetimeFigureOut">
              <a:rPr lang="fr-FR"/>
              <a:pPr/>
              <a:t>10/11/2015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157D-BC87-1A4F-891F-E1E45C6973B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7639275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9944-A26C-D041-BAE8-2DE02BD8C9FA}" type="datetimeFigureOut">
              <a:rPr lang="fr-FR"/>
              <a:pPr/>
              <a:t>10/11/2015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157D-BC87-1A4F-891F-E1E45C6973B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3703461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9944-A26C-D041-BAE8-2DE02BD8C9FA}" type="datetimeFigureOut">
              <a:rPr lang="fr-FR"/>
              <a:pPr/>
              <a:t>10/11/2015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157D-BC87-1A4F-891F-E1E45C6973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6137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9944-A26C-D041-BAE8-2DE02BD8C9FA}" type="datetimeFigureOut">
              <a:rPr lang="fr-FR"/>
              <a:pPr/>
              <a:t>10/11/2015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157D-BC87-1A4F-891F-E1E45C6973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78342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DC616A8-45D2-4EBA-8372-4AE0ECA1F7D6}" type="datetimeFigureOut">
              <a:rPr lang="fr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2015-11-10</a:t>
            </a:fld>
            <a:endParaRPr lang="fr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fr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DA44-DC88-4E03-BAFB-918E568D3C06}" type="slidenum">
              <a:rPr lang="fr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‹N°›</a:t>
            </a:fld>
            <a:endParaRPr lang="fr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62599"/>
      </p:ext>
    </p:extLst>
  </p:cSld>
  <p:clrMapOvr>
    <a:masterClrMapping/>
  </p:clrMapOvr>
  <p:transition spd="slow">
    <p:randomBar dir="vert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16A8-45D2-4EBA-8372-4AE0ECA1F7D6}" type="datetimeFigureOut">
              <a:rPr lang="fr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2015-11-10</a:t>
            </a:fld>
            <a:endParaRPr lang="fr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DA44-DC88-4E03-BAFB-918E568D3C06}" type="slidenum">
              <a:rPr lang="fr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‹N°›</a:t>
            </a:fld>
            <a:endParaRPr lang="fr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03452"/>
      </p:ext>
    </p:extLst>
  </p:cSld>
  <p:clrMapOvr>
    <a:masterClrMapping/>
  </p:clrMapOvr>
  <p:transition spd="slow">
    <p:randomBar dir="vert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16A8-45D2-4EBA-8372-4AE0ECA1F7D6}" type="datetimeFigureOut">
              <a:rPr lang="fr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2015-11-10</a:t>
            </a:fld>
            <a:endParaRPr lang="fr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DA44-DC88-4E03-BAFB-918E568D3C06}" type="slidenum">
              <a:rPr lang="fr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‹N°›</a:t>
            </a:fld>
            <a:endParaRPr lang="fr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1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1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84918"/>
      </p:ext>
    </p:extLst>
  </p:cSld>
  <p:clrMapOvr>
    <a:masterClrMapping/>
  </p:clrMapOvr>
  <p:transition spd="slow">
    <p:randomBar dir="vert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1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16A8-45D2-4EBA-8372-4AE0ECA1F7D6}" type="datetimeFigureOut">
              <a:rPr lang="fr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2015-11-10</a:t>
            </a:fld>
            <a:endParaRPr lang="fr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DA44-DC88-4E03-BAFB-918E568D3C06}" type="slidenum">
              <a:rPr lang="fr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‹N°›</a:t>
            </a:fld>
            <a:endParaRPr lang="fr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1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24396"/>
      </p:ext>
    </p:extLst>
  </p:cSld>
  <p:clrMapOvr>
    <a:masterClrMapping/>
  </p:clrMapOvr>
  <p:transition spd="slow">
    <p:randomBar dir="vert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2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3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16A8-45D2-4EBA-8372-4AE0ECA1F7D6}" type="datetimeFigureOut">
              <a:rPr lang="fr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2015-11-10</a:t>
            </a:fld>
            <a:endParaRPr lang="fr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DA44-DC88-4E03-BAFB-918E568D3C06}" type="slidenum">
              <a:rPr lang="fr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‹N°›</a:t>
            </a:fld>
            <a:endParaRPr lang="fr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45409"/>
      </p:ext>
    </p:extLst>
  </p:cSld>
  <p:clrMapOvr>
    <a:masterClrMapping/>
  </p:clrMapOvr>
  <p:transition spd="slow">
    <p:randomBar dir="vert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16A8-45D2-4EBA-8372-4AE0ECA1F7D6}" type="datetimeFigureOut">
              <a:rPr lang="fr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2015-11-10</a:t>
            </a:fld>
            <a:endParaRPr lang="fr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DA44-DC88-4E03-BAFB-918E568D3C06}" type="slidenum">
              <a:rPr lang="fr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‹N°›</a:t>
            </a:fld>
            <a:endParaRPr lang="fr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99893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42E7-51DF-E041-AE8E-121B1BEE12F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0597-7882-0443-B767-AB9ADF60CC3E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16A8-45D2-4EBA-8372-4AE0ECA1F7D6}" type="datetimeFigureOut">
              <a:rPr lang="fr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2015-11-10</a:t>
            </a:fld>
            <a:endParaRPr lang="fr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DA44-DC88-4E03-BAFB-918E568D3C06}" type="slidenum">
              <a:rPr lang="fr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‹N°›</a:t>
            </a:fld>
            <a:endParaRPr lang="fr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89981"/>
      </p:ext>
    </p:extLst>
  </p:cSld>
  <p:clrMapOvr>
    <a:masterClrMapping/>
  </p:clrMapOvr>
  <p:transition spd="slow">
    <p:randomBar dir="vert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16A8-45D2-4EBA-8372-4AE0ECA1F7D6}" type="datetimeFigureOut">
              <a:rPr lang="fr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2015-11-10</a:t>
            </a:fld>
            <a:endParaRPr lang="fr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DA44-DC88-4E03-BAFB-918E568D3C06}" type="slidenum">
              <a:rPr lang="fr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‹N°›</a:t>
            </a:fld>
            <a:endParaRPr lang="fr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1"/>
            <a:ext cx="3276600" cy="3505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398563"/>
      </p:ext>
    </p:extLst>
  </p:cSld>
  <p:clrMapOvr>
    <a:masterClrMapping/>
  </p:clrMapOvr>
  <p:transition spd="slow">
    <p:randomBar dir="vert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 defTabSz="91435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16A8-45D2-4EBA-8372-4AE0ECA1F7D6}" type="datetimeFigureOut">
              <a:rPr lang="fr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2015-11-10</a:t>
            </a:fld>
            <a:endParaRPr lang="fr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DA44-DC88-4E03-BAFB-918E568D3C06}" type="slidenum">
              <a:rPr lang="fr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‹N°›</a:t>
            </a:fld>
            <a:endParaRPr lang="fr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86121"/>
      </p:ext>
    </p:extLst>
  </p:cSld>
  <p:clrMapOvr>
    <a:masterClrMapping/>
  </p:clrMapOvr>
  <p:transition spd="slow">
    <p:randomBar dir="vert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16A8-45D2-4EBA-8372-4AE0ECA1F7D6}" type="datetimeFigureOut">
              <a:rPr lang="fr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2015-11-10</a:t>
            </a:fld>
            <a:endParaRPr lang="fr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DA44-DC88-4E03-BAFB-918E568D3C06}" type="slidenum">
              <a:rPr lang="fr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‹N°›</a:t>
            </a:fld>
            <a:endParaRPr lang="fr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412059"/>
      </p:ext>
    </p:extLst>
  </p:cSld>
  <p:clrMapOvr>
    <a:masterClrMapping/>
  </p:clrMapOvr>
  <p:transition spd="slow">
    <p:randomBar dir="vert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1" y="1219200"/>
            <a:ext cx="5181600" cy="42672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16A8-45D2-4EBA-8372-4AE0ECA1F7D6}" type="datetimeFigureOut">
              <a:rPr lang="fr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2015-11-10</a:t>
            </a:fld>
            <a:endParaRPr lang="fr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DA44-DC88-4E03-BAFB-918E568D3C06}" type="slidenum">
              <a:rPr lang="fr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‹N°›</a:t>
            </a:fld>
            <a:endParaRPr lang="fr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09467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42E7-51DF-E041-AE8E-121B1BEE12F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0597-7882-0443-B767-AB9ADF60CC3E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42E7-51DF-E041-AE8E-121B1BEE12F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0597-7882-0443-B767-AB9ADF60CC3E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32EA42E7-51DF-E041-AE8E-121B1BEE12F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sz="54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32EA42E7-51DF-E041-AE8E-121B1BEE12F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0597-7882-0443-B767-AB9ADF60CC3E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sz="2400" b="1">
                <a:solidFill>
                  <a:srgbClr val="663366">
                    <a:lumMod val="60000"/>
                    <a:lumOff val="40000"/>
                  </a:srgb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42E7-51DF-E041-AE8E-121B1BEE12F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0597-7882-0443-B767-AB9ADF60CC3E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sz="2400" b="1">
                <a:solidFill>
                  <a:srgbClr val="663366">
                    <a:lumMod val="60000"/>
                    <a:lumOff val="40000"/>
                  </a:srgb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EA42E7-51DF-E041-AE8E-121B1BEE12FA}" type="datetimeFigureOut">
              <a:rPr lang="en-US" smtClean="0">
                <a:solidFill>
                  <a:prstClr val="white"/>
                </a:solidFill>
              </a:rPr>
              <a:pPr/>
              <a:t>11/10/2015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0597-7882-0443-B767-AB9ADF60CC3E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sz="54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EA42E7-51DF-E041-AE8E-121B1BEE12FA}" type="datetimeFigureOut">
              <a:rPr lang="en-US" smtClean="0">
                <a:solidFill>
                  <a:prstClr val="white"/>
                </a:solidFill>
              </a:rPr>
              <a:pPr/>
              <a:t>11/10/2015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0597-7882-0443-B767-AB9ADF60CC3E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sz="54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32EA42E7-51DF-E041-AE8E-121B1BEE12F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0597-7882-0443-B767-AB9ADF60CC3E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sz="2400" b="1">
                <a:solidFill>
                  <a:srgbClr val="663366">
                    <a:lumMod val="60000"/>
                    <a:lumOff val="40000"/>
                  </a:srgb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0240-2432-4C08-9E42-3397FB6BEF3B}" type="datetimeFigureOut">
              <a:rPr lang="fr-CA" smtClean="0"/>
              <a:pPr/>
              <a:t>2015-11-10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FC40-BB69-4455-8AE8-6904ED82A05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42E7-51DF-E041-AE8E-121B1BEE12F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0597-7882-0443-B767-AB9ADF60CC3E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42E7-51DF-E041-AE8E-121B1BEE12F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0597-7882-0443-B767-AB9ADF60CC3E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sz="3600" b="1">
                <a:solidFill>
                  <a:srgbClr val="663366">
                    <a:lumMod val="60000"/>
                    <a:lumOff val="40000"/>
                  </a:srgb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07CF-52C7-4351-A526-F82FFCE26EAF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2015-11-10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49C1-9BCE-4084-90E3-A842BE692ED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07CF-52C7-4351-A526-F82FFCE26EAF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2015-11-10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49C1-9BCE-4084-90E3-A842BE692ED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07CF-52C7-4351-A526-F82FFCE26EAF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2015-11-10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49C1-9BCE-4084-90E3-A842BE692ED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07CF-52C7-4351-A526-F82FFCE26EAF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2015-11-10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49C1-9BCE-4084-90E3-A842BE692ED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07CF-52C7-4351-A526-F82FFCE26EAF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2015-11-10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49C1-9BCE-4084-90E3-A842BE692ED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07CF-52C7-4351-A526-F82FFCE26EAF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2015-11-10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49C1-9BCE-4084-90E3-A842BE692ED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07CF-52C7-4351-A526-F82FFCE26EAF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2015-11-10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49C1-9BCE-4084-90E3-A842BE692ED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07CF-52C7-4351-A526-F82FFCE26EAF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2015-11-10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49C1-9BCE-4084-90E3-A842BE692ED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0240-2432-4C08-9E42-3397FB6BEF3B}" type="datetimeFigureOut">
              <a:rPr lang="fr-CA" smtClean="0"/>
              <a:pPr/>
              <a:t>2015-11-10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FC40-BB69-4455-8AE8-6904ED82A05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07CF-52C7-4351-A526-F82FFCE26EAF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2015-11-10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49C1-9BCE-4084-90E3-A842BE692ED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07CF-52C7-4351-A526-F82FFCE26EAF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2015-11-10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49C1-9BCE-4084-90E3-A842BE692ED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07CF-52C7-4351-A526-F82FFCE26EAF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2015-11-10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49C1-9BCE-4084-90E3-A842BE692ED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E827A4-44DC-41C7-9208-10F2157B9BD8}" type="datetimeFigureOut">
              <a:rPr lang="en-US" smtClean="0">
                <a:solidFill>
                  <a:prstClr val="white"/>
                </a:solidFill>
              </a:rPr>
              <a:pPr/>
              <a:t>11/10/2015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2B14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2E1A74E-B0BC-49DB-A312-20323A8C10C1}" type="slidenum">
              <a:rPr lang="en-US" smtClean="0">
                <a:solidFill>
                  <a:srgbClr val="2B142D">
                    <a:lumMod val="60000"/>
                    <a:lumOff val="40000"/>
                  </a:srgbClr>
                </a:solidFill>
              </a:rPr>
              <a:pPr/>
              <a:t>‹N°›</a:t>
            </a:fld>
            <a:endParaRPr lang="en-US">
              <a:solidFill>
                <a:srgbClr val="2B142D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20E827A4-44DC-41C7-9208-10F2157B9BD8}" type="datetimeFigureOut">
              <a:rPr lang="en-US" smtClean="0">
                <a:solidFill>
                  <a:srgbClr val="2B142D">
                    <a:lumMod val="60000"/>
                    <a:lumOff val="40000"/>
                  </a:srgbClr>
                </a:solidFill>
              </a:rPr>
              <a:pPr/>
              <a:t>11/10/2015</a:t>
            </a:fld>
            <a:endParaRPr lang="en-US">
              <a:solidFill>
                <a:srgbClr val="2B14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B14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A74E-B0BC-49DB-A312-20323A8C10C1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20E827A4-44DC-41C7-9208-10F2157B9BD8}" type="datetimeFigureOut">
              <a:rPr lang="en-US" smtClean="0">
                <a:solidFill>
                  <a:prstClr val="white"/>
                </a:solidFill>
              </a:rPr>
              <a:pPr/>
              <a:t>11/10/2015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>
              <a:solidFill>
                <a:srgbClr val="2B14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2E1A74E-B0BC-49DB-A312-20323A8C10C1}" type="slidenum">
              <a:rPr lang="en-US" smtClean="0">
                <a:solidFill>
                  <a:srgbClr val="2B142D">
                    <a:lumMod val="60000"/>
                    <a:lumOff val="40000"/>
                  </a:srgbClr>
                </a:solidFill>
              </a:rPr>
              <a:pPr/>
              <a:t>‹N°›</a:t>
            </a:fld>
            <a:endParaRPr lang="en-US">
              <a:solidFill>
                <a:srgbClr val="2B14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20E827A4-44DC-41C7-9208-10F2157B9BD8}" type="datetimeFigureOut">
              <a:rPr lang="en-US" smtClean="0">
                <a:solidFill>
                  <a:srgbClr val="2B142D">
                    <a:lumMod val="60000"/>
                    <a:lumOff val="40000"/>
                  </a:srgbClr>
                </a:solidFill>
              </a:rPr>
              <a:pPr/>
              <a:t>11/10/2015</a:t>
            </a:fld>
            <a:endParaRPr lang="en-US">
              <a:solidFill>
                <a:srgbClr val="2B14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>
              <a:solidFill>
                <a:srgbClr val="2B14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02E1A74E-B0BC-49DB-A312-20323A8C10C1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20E827A4-44DC-41C7-9208-10F2157B9BD8}" type="datetimeFigureOut">
              <a:rPr lang="en-US" smtClean="0">
                <a:solidFill>
                  <a:srgbClr val="2B142D">
                    <a:lumMod val="60000"/>
                    <a:lumOff val="40000"/>
                  </a:srgbClr>
                </a:solidFill>
              </a:rPr>
              <a:pPr/>
              <a:t>11/10/2015</a:t>
            </a:fld>
            <a:endParaRPr lang="en-US">
              <a:solidFill>
                <a:srgbClr val="2B14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>
              <a:solidFill>
                <a:srgbClr val="2B14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A74E-B0BC-49DB-A312-20323A8C10C1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02E1A74E-B0BC-49DB-A312-20323A8C10C1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27A4-44DC-41C7-9208-10F2157B9BD8}" type="datetimeFigureOut">
              <a:rPr lang="en-US" smtClean="0">
                <a:solidFill>
                  <a:srgbClr val="2B142D">
                    <a:lumMod val="60000"/>
                    <a:lumOff val="40000"/>
                  </a:srgbClr>
                </a:solidFill>
              </a:rPr>
              <a:pPr/>
              <a:t>11/10/2015</a:t>
            </a:fld>
            <a:endParaRPr lang="en-US">
              <a:solidFill>
                <a:srgbClr val="2B14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B14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A74E-B0BC-49DB-A312-20323A8C10C1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0240-2432-4C08-9E42-3397FB6BEF3B}" type="datetimeFigureOut">
              <a:rPr lang="fr-CA" smtClean="0"/>
              <a:pPr/>
              <a:t>2015-11-10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FC40-BB69-4455-8AE8-6904ED82A05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27A4-44DC-41C7-9208-10F2157B9BD8}" type="datetimeFigureOut">
              <a:rPr lang="en-US" smtClean="0">
                <a:solidFill>
                  <a:srgbClr val="2B142D">
                    <a:lumMod val="60000"/>
                    <a:lumOff val="40000"/>
                  </a:srgbClr>
                </a:solidFill>
              </a:rPr>
              <a:pPr/>
              <a:t>11/10/2015</a:t>
            </a:fld>
            <a:endParaRPr lang="en-US">
              <a:solidFill>
                <a:srgbClr val="2B14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B14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A74E-B0BC-49DB-A312-20323A8C10C1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27A4-44DC-41C7-9208-10F2157B9BD8}" type="datetimeFigureOut">
              <a:rPr lang="en-US" smtClean="0">
                <a:solidFill>
                  <a:srgbClr val="2B142D">
                    <a:lumMod val="60000"/>
                    <a:lumOff val="40000"/>
                  </a:srgbClr>
                </a:solidFill>
              </a:rPr>
              <a:pPr/>
              <a:t>11/10/2015</a:t>
            </a:fld>
            <a:endParaRPr lang="en-US">
              <a:solidFill>
                <a:srgbClr val="2B14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B14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A74E-B0BC-49DB-A312-20323A8C10C1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27A4-44DC-41C7-9208-10F2157B9BD8}" type="datetimeFigureOut">
              <a:rPr lang="en-US" smtClean="0">
                <a:solidFill>
                  <a:srgbClr val="2B142D">
                    <a:lumMod val="60000"/>
                    <a:lumOff val="40000"/>
                  </a:srgbClr>
                </a:solidFill>
              </a:rPr>
              <a:pPr/>
              <a:t>11/10/2015</a:t>
            </a:fld>
            <a:endParaRPr lang="en-US">
              <a:solidFill>
                <a:srgbClr val="2B14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B14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A74E-B0BC-49DB-A312-20323A8C10C1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27A4-44DC-41C7-9208-10F2157B9BD8}" type="datetimeFigureOut">
              <a:rPr lang="en-US" smtClean="0">
                <a:solidFill>
                  <a:srgbClr val="2B142D">
                    <a:lumMod val="60000"/>
                    <a:lumOff val="40000"/>
                  </a:srgbClr>
                </a:solidFill>
              </a:rPr>
              <a:pPr/>
              <a:t>11/10/2015</a:t>
            </a:fld>
            <a:endParaRPr lang="en-US">
              <a:solidFill>
                <a:srgbClr val="2B14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B14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A74E-B0BC-49DB-A312-20323A8C10C1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27A4-44DC-41C7-9208-10F2157B9BD8}" type="datetimeFigureOut">
              <a:rPr lang="en-US" smtClean="0">
                <a:solidFill>
                  <a:srgbClr val="2B142D">
                    <a:lumMod val="60000"/>
                    <a:lumOff val="40000"/>
                  </a:srgbClr>
                </a:solidFill>
              </a:rPr>
              <a:pPr/>
              <a:t>11/10/2015</a:t>
            </a:fld>
            <a:endParaRPr lang="en-US">
              <a:solidFill>
                <a:srgbClr val="2B14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B14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A74E-B0BC-49DB-A312-20323A8C10C1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27A4-44DC-41C7-9208-10F2157B9BD8}" type="datetimeFigureOut">
              <a:rPr lang="en-US" smtClean="0">
                <a:solidFill>
                  <a:srgbClr val="2B142D">
                    <a:lumMod val="60000"/>
                    <a:lumOff val="40000"/>
                  </a:srgbClr>
                </a:solidFill>
              </a:rPr>
              <a:pPr/>
              <a:t>11/10/2015</a:t>
            </a:fld>
            <a:endParaRPr lang="en-US">
              <a:solidFill>
                <a:srgbClr val="2B14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B14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A74E-B0BC-49DB-A312-20323A8C10C1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27A4-44DC-41C7-9208-10F2157B9BD8}" type="datetimeFigureOut">
              <a:rPr lang="en-US" smtClean="0">
                <a:solidFill>
                  <a:srgbClr val="2B142D">
                    <a:lumMod val="60000"/>
                    <a:lumOff val="40000"/>
                  </a:srgbClr>
                </a:solidFill>
              </a:rPr>
              <a:pPr/>
              <a:t>11/10/2015</a:t>
            </a:fld>
            <a:endParaRPr lang="en-US">
              <a:solidFill>
                <a:srgbClr val="2B14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B14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A74E-B0BC-49DB-A312-20323A8C10C1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20E827A4-44DC-41C7-9208-10F2157B9BD8}" type="datetimeFigureOut">
              <a:rPr lang="en-US" smtClean="0">
                <a:solidFill>
                  <a:srgbClr val="2B142D">
                    <a:lumMod val="60000"/>
                    <a:lumOff val="40000"/>
                  </a:srgbClr>
                </a:solidFill>
              </a:rPr>
              <a:pPr/>
              <a:t>11/10/2015</a:t>
            </a:fld>
            <a:endParaRPr lang="en-US">
              <a:solidFill>
                <a:srgbClr val="2B14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>
              <a:solidFill>
                <a:srgbClr val="2B14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A74E-B0BC-49DB-A312-20323A8C10C1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27A4-44DC-41C7-9208-10F2157B9BD8}" type="datetimeFigureOut">
              <a:rPr lang="en-US" smtClean="0">
                <a:solidFill>
                  <a:srgbClr val="2B142D">
                    <a:lumMod val="60000"/>
                    <a:lumOff val="40000"/>
                  </a:srgbClr>
                </a:solidFill>
              </a:rPr>
              <a:pPr/>
              <a:t>11/10/2015</a:t>
            </a:fld>
            <a:endParaRPr lang="en-US">
              <a:solidFill>
                <a:srgbClr val="2B14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B14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A74E-B0BC-49DB-A312-20323A8C10C1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27A4-44DC-41C7-9208-10F2157B9BD8}" type="datetimeFigureOut">
              <a:rPr lang="en-US" smtClean="0">
                <a:solidFill>
                  <a:srgbClr val="2B142D">
                    <a:lumMod val="60000"/>
                    <a:lumOff val="40000"/>
                  </a:srgbClr>
                </a:solidFill>
              </a:rPr>
              <a:pPr/>
              <a:t>11/10/2015</a:t>
            </a:fld>
            <a:endParaRPr lang="en-US">
              <a:solidFill>
                <a:srgbClr val="2B14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B14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A74E-B0BC-49DB-A312-20323A8C10C1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0240-2432-4C08-9E42-3397FB6BEF3B}" type="datetimeFigureOut">
              <a:rPr lang="fr-CA" smtClean="0"/>
              <a:pPr/>
              <a:t>2015-11-10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FC40-BB69-4455-8AE8-6904ED82A05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27A4-44DC-41C7-9208-10F2157B9BD8}" type="datetimeFigureOut">
              <a:rPr lang="en-US" smtClean="0">
                <a:solidFill>
                  <a:srgbClr val="2B142D">
                    <a:lumMod val="60000"/>
                    <a:lumOff val="40000"/>
                  </a:srgbClr>
                </a:solidFill>
              </a:rPr>
              <a:pPr/>
              <a:t>11/10/2015</a:t>
            </a:fld>
            <a:endParaRPr lang="en-US">
              <a:solidFill>
                <a:srgbClr val="2B14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B14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A74E-B0BC-49DB-A312-20323A8C10C1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27A4-44DC-41C7-9208-10F2157B9BD8}" type="datetimeFigureOut">
              <a:rPr lang="en-US" smtClean="0">
                <a:solidFill>
                  <a:srgbClr val="2B142D">
                    <a:lumMod val="60000"/>
                    <a:lumOff val="40000"/>
                  </a:srgbClr>
                </a:solidFill>
              </a:rPr>
              <a:pPr/>
              <a:t>11/10/2015</a:t>
            </a:fld>
            <a:endParaRPr lang="en-US">
              <a:solidFill>
                <a:srgbClr val="2B14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B14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A74E-B0BC-49DB-A312-20323A8C10C1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959-845C-4284-BAFC-B0A2249181D7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2015-11-10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A3D7-574E-4665-93FC-F41609BD3D37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959-845C-4284-BAFC-B0A2249181D7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2015-11-10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A3D7-574E-4665-93FC-F41609BD3D37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959-845C-4284-BAFC-B0A2249181D7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2015-11-10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A3D7-574E-4665-93FC-F41609BD3D37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959-845C-4284-BAFC-B0A2249181D7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2015-11-10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A3D7-574E-4665-93FC-F41609BD3D37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959-845C-4284-BAFC-B0A2249181D7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2015-11-10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A3D7-574E-4665-93FC-F41609BD3D37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959-845C-4284-BAFC-B0A2249181D7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2015-11-10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A3D7-574E-4665-93FC-F41609BD3D37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959-845C-4284-BAFC-B0A2249181D7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2015-11-10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A3D7-574E-4665-93FC-F41609BD3D37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959-845C-4284-BAFC-B0A2249181D7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2015-11-10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A3D7-574E-4665-93FC-F41609BD3D37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0240-2432-4C08-9E42-3397FB6BEF3B}" type="datetimeFigureOut">
              <a:rPr lang="fr-CA" smtClean="0"/>
              <a:pPr/>
              <a:t>2015-11-10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FC40-BB69-4455-8AE8-6904ED82A05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959-845C-4284-BAFC-B0A2249181D7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2015-11-10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A3D7-574E-4665-93FC-F41609BD3D37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959-845C-4284-BAFC-B0A2249181D7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2015-11-10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A3D7-574E-4665-93FC-F41609BD3D37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959-845C-4284-BAFC-B0A2249181D7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2015-11-10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A3D7-574E-4665-93FC-F41609BD3D37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54D9B70-D8CF-4776-BD1F-4BA534BAE959}" type="datetimeFigureOut">
              <a:rPr lang="fr-CA" smtClean="0">
                <a:solidFill>
                  <a:srgbClr val="7598D9"/>
                </a:solidFill>
              </a:rPr>
              <a:pPr/>
              <a:t>2015-11-10</a:t>
            </a:fld>
            <a:endParaRPr lang="fr-CA">
              <a:solidFill>
                <a:srgbClr val="7598D9"/>
              </a:solidFill>
            </a:endParaRPr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fr-CA">
              <a:solidFill>
                <a:srgbClr val="7598D9"/>
              </a:solidFill>
            </a:endParaRP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63CD7AF-CB9E-404A-8545-783F36C1E0B0}" type="slidenum">
              <a:rPr lang="fr-CA" smtClean="0">
                <a:solidFill>
                  <a:prstClr val="white"/>
                </a:solidFill>
              </a:rPr>
              <a:pPr/>
              <a:t>‹N°›</a:t>
            </a:fld>
            <a:endParaRPr lang="fr-CA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9B70-D8CF-4776-BD1F-4BA534BAE959}" type="datetimeFigureOut">
              <a:rPr lang="fr-CA" smtClean="0">
                <a:solidFill>
                  <a:srgbClr val="7598D9"/>
                </a:solidFill>
              </a:rPr>
              <a:pPr/>
              <a:t>2015-11-10</a:t>
            </a:fld>
            <a:endParaRPr lang="fr-CA">
              <a:solidFill>
                <a:srgbClr val="7598D9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7598D9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D7AF-CB9E-404A-8545-783F36C1E0B0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9B70-D8CF-4776-BD1F-4BA534BAE959}" type="datetimeFigureOut">
              <a:rPr lang="fr-CA" smtClean="0">
                <a:solidFill>
                  <a:srgbClr val="7598D9"/>
                </a:solidFill>
              </a:rPr>
              <a:pPr/>
              <a:t>2015-11-10</a:t>
            </a:fld>
            <a:endParaRPr lang="fr-CA">
              <a:solidFill>
                <a:srgbClr val="7598D9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7598D9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D7AF-CB9E-404A-8545-783F36C1E0B0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9B70-D8CF-4776-BD1F-4BA534BAE959}" type="datetimeFigureOut">
              <a:rPr lang="fr-CA" smtClean="0">
                <a:solidFill>
                  <a:srgbClr val="7598D9"/>
                </a:solidFill>
              </a:rPr>
              <a:pPr/>
              <a:t>2015-11-10</a:t>
            </a:fld>
            <a:endParaRPr lang="fr-CA">
              <a:solidFill>
                <a:srgbClr val="7598D9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7598D9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D7AF-CB9E-404A-8545-783F36C1E0B0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4D9B70-D8CF-4776-BD1F-4BA534BAE959}" type="datetimeFigureOut">
              <a:rPr lang="fr-CA" smtClean="0">
                <a:solidFill>
                  <a:srgbClr val="7598D9"/>
                </a:solidFill>
              </a:rPr>
              <a:pPr/>
              <a:t>2015-11-10</a:t>
            </a:fld>
            <a:endParaRPr lang="fr-CA">
              <a:solidFill>
                <a:srgbClr val="7598D9"/>
              </a:solidFill>
            </a:endParaRPr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3CD7AF-CB9E-404A-8545-783F36C1E0B0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CA">
              <a:solidFill>
                <a:srgbClr val="7598D9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54D9B70-D8CF-4776-BD1F-4BA534BAE959}" type="datetimeFigureOut">
              <a:rPr lang="fr-CA" smtClean="0">
                <a:solidFill>
                  <a:srgbClr val="7598D9"/>
                </a:solidFill>
              </a:rPr>
              <a:pPr/>
              <a:t>2015-11-10</a:t>
            </a:fld>
            <a:endParaRPr lang="fr-CA">
              <a:solidFill>
                <a:srgbClr val="7598D9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fr-CA">
              <a:solidFill>
                <a:srgbClr val="7598D9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63CD7AF-CB9E-404A-8545-783F36C1E0B0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9B70-D8CF-4776-BD1F-4BA534BAE959}" type="datetimeFigureOut">
              <a:rPr lang="fr-CA" smtClean="0">
                <a:solidFill>
                  <a:srgbClr val="7598D9"/>
                </a:solidFill>
              </a:rPr>
              <a:pPr/>
              <a:t>2015-11-10</a:t>
            </a:fld>
            <a:endParaRPr lang="fr-CA">
              <a:solidFill>
                <a:srgbClr val="7598D9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7598D9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D7AF-CB9E-404A-8545-783F36C1E0B0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0240-2432-4C08-9E42-3397FB6BEF3B}" type="datetimeFigureOut">
              <a:rPr lang="fr-CA" smtClean="0"/>
              <a:pPr/>
              <a:t>2015-11-10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FC40-BB69-4455-8AE8-6904ED82A05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9B70-D8CF-4776-BD1F-4BA534BAE959}" type="datetimeFigureOut">
              <a:rPr lang="fr-CA" smtClean="0">
                <a:solidFill>
                  <a:srgbClr val="7598D9"/>
                </a:solidFill>
              </a:rPr>
              <a:pPr/>
              <a:t>2015-11-10</a:t>
            </a:fld>
            <a:endParaRPr lang="fr-CA">
              <a:solidFill>
                <a:srgbClr val="7598D9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7598D9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D7AF-CB9E-404A-8545-783F36C1E0B0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9B70-D8CF-4776-BD1F-4BA534BAE959}" type="datetimeFigureOut">
              <a:rPr lang="fr-CA" smtClean="0">
                <a:solidFill>
                  <a:srgbClr val="7598D9"/>
                </a:solidFill>
              </a:rPr>
              <a:pPr/>
              <a:t>2015-11-10</a:t>
            </a:fld>
            <a:endParaRPr lang="fr-CA">
              <a:solidFill>
                <a:srgbClr val="7598D9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7598D9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D7AF-CB9E-404A-8545-783F36C1E0B0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9B70-D8CF-4776-BD1F-4BA534BAE959}" type="datetimeFigureOut">
              <a:rPr lang="fr-CA" smtClean="0">
                <a:solidFill>
                  <a:srgbClr val="7598D9"/>
                </a:solidFill>
              </a:rPr>
              <a:pPr/>
              <a:t>2015-11-10</a:t>
            </a:fld>
            <a:endParaRPr lang="fr-CA">
              <a:solidFill>
                <a:srgbClr val="7598D9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7598D9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D7AF-CB9E-404A-8545-783F36C1E0B0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9B70-D8CF-4776-BD1F-4BA534BAE959}" type="datetimeFigureOut">
              <a:rPr lang="fr-CA" smtClean="0">
                <a:solidFill>
                  <a:srgbClr val="7598D9"/>
                </a:solidFill>
              </a:rPr>
              <a:pPr/>
              <a:t>2015-11-10</a:t>
            </a:fld>
            <a:endParaRPr lang="fr-CA">
              <a:solidFill>
                <a:srgbClr val="7598D9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7598D9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D7AF-CB9E-404A-8545-783F36C1E0B0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0DC4-41F0-DB49-97A1-5B27D999D122}" type="datetimeFigureOut">
              <a:rPr lang="fr-FR" smtClean="0"/>
              <a:pPr/>
              <a:t>10/11/2015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59EE-92D3-B84C-B5FC-DBED6CFE9FE6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0DC4-41F0-DB49-97A1-5B27D999D122}" type="datetimeFigureOut">
              <a:rPr lang="fr-FR" smtClean="0"/>
              <a:pPr/>
              <a:t>10/11/2015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59EE-92D3-B84C-B5FC-DBED6CFE9F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0DC4-41F0-DB49-97A1-5B27D999D122}" type="datetimeFigureOut">
              <a:rPr lang="fr-FR" smtClean="0"/>
              <a:pPr/>
              <a:t>10/11/2015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59EE-92D3-B84C-B5FC-DBED6CFE9FE6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0DC4-41F0-DB49-97A1-5B27D999D122}" type="datetimeFigureOut">
              <a:rPr lang="fr-FR" smtClean="0"/>
              <a:pPr/>
              <a:t>10/11/2015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59EE-92D3-B84C-B5FC-DBED6CFE9F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0DC4-41F0-DB49-97A1-5B27D999D122}" type="datetimeFigureOut">
              <a:rPr lang="fr-FR" smtClean="0"/>
              <a:pPr/>
              <a:t>10/11/2015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59EE-92D3-B84C-B5FC-DBED6CFE9FE6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0DC4-41F0-DB49-97A1-5B27D999D122}" type="datetimeFigureOut">
              <a:rPr lang="fr-FR" smtClean="0"/>
              <a:pPr/>
              <a:t>10/11/2015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59EE-92D3-B84C-B5FC-DBED6CFE9F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0240-2432-4C08-9E42-3397FB6BEF3B}" type="datetimeFigureOut">
              <a:rPr lang="fr-CA" smtClean="0"/>
              <a:pPr/>
              <a:t>2015-11-10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FC40-BB69-4455-8AE8-6904ED82A05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0DC4-41F0-DB49-97A1-5B27D999D122}" type="datetimeFigureOut">
              <a:rPr lang="fr-FR" smtClean="0"/>
              <a:pPr/>
              <a:t>10/11/2015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59EE-92D3-B84C-B5FC-DBED6CFE9F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0DC4-41F0-DB49-97A1-5B27D999D122}" type="datetimeFigureOut">
              <a:rPr lang="fr-FR" smtClean="0"/>
              <a:pPr/>
              <a:t>10/11/2015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59EE-92D3-B84C-B5FC-DBED6CFE9FE6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0DC4-41F0-DB49-97A1-5B27D999D122}" type="datetimeFigureOut">
              <a:rPr lang="fr-FR" smtClean="0"/>
              <a:pPr/>
              <a:t>10/11/2015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59EE-92D3-B84C-B5FC-DBED6CFE9F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0DC4-41F0-DB49-97A1-5B27D999D122}" type="datetimeFigureOut">
              <a:rPr lang="fr-FR" smtClean="0"/>
              <a:pPr/>
              <a:t>10/11/2015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59EE-92D3-B84C-B5FC-DBED6CFE9F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0DC4-41F0-DB49-97A1-5B27D999D122}" type="datetimeFigureOut">
              <a:rPr lang="fr-FR" smtClean="0"/>
              <a:pPr/>
              <a:t>10/11/2015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59EE-92D3-B84C-B5FC-DBED6CFE9F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6405-6C76-4B54-A6BA-5B8032CD939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850-D63E-443F-98A4-C1658E9B712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746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6405-6C76-4B54-A6BA-5B8032CD939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850-D63E-443F-98A4-C1658E9B712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776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6405-6C76-4B54-A6BA-5B8032CD939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850-D63E-443F-98A4-C1658E9B712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8319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6405-6C76-4B54-A6BA-5B8032CD939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850-D63E-443F-98A4-C1658E9B712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4720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6405-6C76-4B54-A6BA-5B8032CD939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850-D63E-443F-98A4-C1658E9B712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74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slideLayout" Target="../slideLayouts/slideLayout185.xml"/><Relationship Id="rId18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75.xml"/><Relationship Id="rId21" Type="http://schemas.openxmlformats.org/officeDocument/2006/relationships/theme" Target="../theme/theme15.xml"/><Relationship Id="rId7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4.xml"/><Relationship Id="rId1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74.xml"/><Relationship Id="rId16" Type="http://schemas.openxmlformats.org/officeDocument/2006/relationships/slideLayout" Target="../slideLayouts/slideLayout188.xml"/><Relationship Id="rId20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82.xml"/><Relationship Id="rId19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slideLayout" Target="../slideLayouts/slideLayout18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image" Target="../media/image6.wmf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E0240-2432-4C08-9E42-3397FB6BEF3B}" type="datetimeFigureOut">
              <a:rPr lang="fr-CA" smtClean="0"/>
              <a:pPr/>
              <a:t>2015-11-10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5FC40-BB69-4455-8AE8-6904ED82A05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58723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>
                <a:solidFill>
                  <a:srgbClr val="EAEAEA"/>
                </a:solidFill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58725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8726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8727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8728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8729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8730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8731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8732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8733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8734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8735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8736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8737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8738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8739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8740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8741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8742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8743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8744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8745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8746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8747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8748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8749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grpSp>
            <p:nvGrpSpPr>
              <p:cNvPr id="4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58751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8752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8753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8754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8755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8756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8757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8758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8759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8760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8761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8762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8763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8764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8765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5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58767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8768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6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58770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8771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8772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8773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8774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8775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8776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8777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8778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CA">
                    <a:solidFill>
                      <a:srgbClr val="EAEAEA"/>
                    </a:solidFill>
                  </a:endParaRPr>
                </a:p>
              </p:txBody>
            </p:sp>
          </p:grpSp>
          <p:sp>
            <p:nvSpPr>
              <p:cNvPr id="158779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8780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8781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8782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8783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8784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8785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  <p:sp>
            <p:nvSpPr>
              <p:cNvPr id="158786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>
                  <a:solidFill>
                    <a:srgbClr val="EAEAEA"/>
                  </a:solidFill>
                </a:endParaRPr>
              </a:p>
            </p:txBody>
          </p:sp>
        </p:grpSp>
      </p:grpSp>
      <p:sp>
        <p:nvSpPr>
          <p:cNvPr id="15878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58788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A">
              <a:solidFill>
                <a:srgbClr val="EAEAEA"/>
              </a:solidFill>
            </a:endParaRPr>
          </a:p>
        </p:txBody>
      </p:sp>
      <p:sp>
        <p:nvSpPr>
          <p:cNvPr id="158789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A">
              <a:solidFill>
                <a:srgbClr val="EAEAEA"/>
              </a:solidFill>
            </a:endParaRPr>
          </a:p>
        </p:txBody>
      </p:sp>
      <p:sp>
        <p:nvSpPr>
          <p:cNvPr id="158790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8E4B35-0522-4220-AF8D-F72DB3BFAA0D}" type="slidenum">
              <a:rPr lang="fr-CA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CA">
              <a:solidFill>
                <a:srgbClr val="EAEAEA"/>
              </a:solidFill>
            </a:endParaRPr>
          </a:p>
        </p:txBody>
      </p:sp>
      <p:sp>
        <p:nvSpPr>
          <p:cNvPr id="158791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7"/>
            <a:fld id="{5508F60A-C58C-E549-AC15-BCF4463BD3E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177"/>
              <a:t>10/11/2015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7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7"/>
            <a:fld id="{C6FA11E7-A62E-B244-8632-1BB484D79A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177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9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defTabSz="4571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45717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45717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45717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45717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45717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5124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5125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 smtClean="0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5127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5128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CA" smtClean="0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5129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A" smtClean="0">
              <a:solidFill>
                <a:srgbClr val="003366"/>
              </a:solidFill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A" smtClean="0">
              <a:solidFill>
                <a:srgbClr val="003366"/>
              </a:solidFill>
            </a:endParaRP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62DEE7-95AA-43B6-8AAF-158CAA400A21}" type="slidenum">
              <a:rPr lang="fr-CA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CA" smtClean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CA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A" smtClean="0"/>
              <a:t>Deuxième niveau</a:t>
            </a:r>
          </a:p>
          <a:p>
            <a:pPr lvl="2" eaLnBrk="1" latinLnBrk="0" hangingPunct="1"/>
            <a:r>
              <a:rPr kumimoji="0" lang="fr-CA" smtClean="0"/>
              <a:t>Troisième niveau</a:t>
            </a:r>
          </a:p>
          <a:p>
            <a:pPr lvl="3" eaLnBrk="1" latinLnBrk="0" hangingPunct="1"/>
            <a:r>
              <a:rPr kumimoji="0" lang="fr-CA" smtClean="0"/>
              <a:t>Quatrième niveau</a:t>
            </a:r>
          </a:p>
          <a:p>
            <a:pPr lvl="4" eaLnBrk="1" latinLnBrk="0" hangingPunct="1"/>
            <a:r>
              <a:rPr kumimoji="0" lang="fr-CA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79BC7E7-EA8E-4DA7-915E-CC098D9BAD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11/10/2015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F2F5E10-5301-4EE6-90D2-A6C4A3F62BE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‹N°›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A" smtClean="0">
              <a:solidFill>
                <a:srgbClr val="000000"/>
              </a:solidFill>
            </a:endParaRP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en-US" smtClean="0"/>
              <a:t>Click to edit Master title style</a:t>
            </a:r>
          </a:p>
        </p:txBody>
      </p:sp>
      <p:sp>
        <p:nvSpPr>
          <p:cNvPr id="6697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en-US" smtClean="0"/>
              <a:t>Click to edit Master text styles</a:t>
            </a:r>
          </a:p>
          <a:p>
            <a:pPr lvl="1"/>
            <a:r>
              <a:rPr lang="fr-CA" altLang="en-US" smtClean="0"/>
              <a:t>Second level</a:t>
            </a:r>
          </a:p>
          <a:p>
            <a:pPr lvl="2"/>
            <a:r>
              <a:rPr lang="fr-CA" altLang="en-US" smtClean="0"/>
              <a:t>Third level</a:t>
            </a:r>
          </a:p>
          <a:p>
            <a:pPr lvl="3"/>
            <a:r>
              <a:rPr lang="fr-CA" altLang="en-US" smtClean="0"/>
              <a:t>Fourth level</a:t>
            </a:r>
          </a:p>
          <a:p>
            <a:pPr lvl="4"/>
            <a:r>
              <a:rPr lang="fr-CA" altLang="en-US" smtClean="0"/>
              <a:t>Fifth level</a:t>
            </a:r>
          </a:p>
        </p:txBody>
      </p:sp>
      <p:sp>
        <p:nvSpPr>
          <p:cNvPr id="66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A7D6B6-252A-4BBC-BADC-2F715E90EEE6}" type="datetimeFigureOut">
              <a:rPr lang="fr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2015-11-10</a:t>
            </a:fld>
            <a:endParaRPr lang="fr-CA" altLang="en-US" smtClean="0">
              <a:solidFill>
                <a:srgbClr val="000000"/>
              </a:solidFill>
            </a:endParaRPr>
          </a:p>
        </p:txBody>
      </p:sp>
      <p:sp>
        <p:nvSpPr>
          <p:cNvPr id="66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A" altLang="en-US" smtClean="0">
              <a:solidFill>
                <a:srgbClr val="000000"/>
              </a:solidFill>
            </a:endParaRPr>
          </a:p>
        </p:txBody>
      </p:sp>
      <p:sp>
        <p:nvSpPr>
          <p:cNvPr id="66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461EBC-0E40-4588-A09A-9528F5DE4671}" type="slidenum">
              <a:rPr lang="fr-C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CA" altLang="en-US" smtClean="0">
              <a:solidFill>
                <a:srgbClr val="000000"/>
              </a:solidFill>
            </a:endParaRPr>
          </a:p>
        </p:txBody>
      </p:sp>
      <p:grpSp>
        <p:nvGrpSpPr>
          <p:cNvPr id="669704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6970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6970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6970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6970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6970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697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697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697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697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697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697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697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697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697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697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697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697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697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697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697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697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697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697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697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697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697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697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697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697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697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  <p:sp>
          <p:nvSpPr>
            <p:cNvPr id="6697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CA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556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87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  <p:sldLayoutId id="2147483912" r:id="rId18"/>
    <p:sldLayoutId id="2147483913" r:id="rId19"/>
    <p:sldLayoutId id="2147483914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fld id="{8A469944-A26C-D041-BAE8-2DE02BD8C9FA}" type="datetimeFigureOut">
              <a:rPr lang="fr-FR"/>
              <a:pPr defTabSz="457200"/>
              <a:t>10/11/2015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pPr defTabSz="45720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pPr defTabSz="457200"/>
            <a:fld id="{3562157D-BC87-1A4F-891F-E1E45C6973BA}" type="slidenum">
              <a:rPr lang="fr-FR" smtClean="0"/>
              <a:pPr defTabSz="45720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567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35" tIns="45718" rIns="91435" bIns="45718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1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35" tIns="45718" rIns="91435" bIns="45718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914353"/>
            <a:fld id="{FDC616A8-45D2-4EBA-8372-4AE0ECA1F7D6}" type="datetimeFigureOut">
              <a:rPr lang="fr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 defTabSz="914353"/>
              <a:t>2015-11-10</a:t>
            </a:fld>
            <a:endParaRPr lang="fr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914353"/>
            <a:endParaRPr lang="fr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914353"/>
            <a:fld id="{2FE2DA44-DC88-4E03-BAFB-918E568D3C06}" type="slidenum">
              <a:rPr lang="fr-CA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 defTabSz="914353"/>
              <a:t>‹N°›</a:t>
            </a:fld>
            <a:endParaRPr lang="fr-CA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2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ransition spd="slow">
    <p:randomBar dir="vert"/>
  </p:transition>
  <p:txStyles>
    <p:titleStyle>
      <a:lvl1pPr algn="ctr" defTabSz="914353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06" algn="l" defTabSz="914353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28588" algn="l" defTabSz="914353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fld id="{32EA42E7-51DF-E041-AE8E-121B1BEE12F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11/10/2015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defTabSz="457200"/>
            <a:fld id="{540A0597-7882-0443-B767-AB9ADF60CC3E}" type="slidenum">
              <a:rPr lang="en-US" smtClean="0">
                <a:solidFill>
                  <a:prstClr val="white"/>
                </a:solidFill>
              </a:rPr>
              <a:pPr defTabSz="457200"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707CF-52C7-4351-A526-F82FFCE26EAF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2015-11-10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F49C1-9BCE-4084-90E3-A842BE692ED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0E827A4-44DC-41C7-9208-10F2157B9BD8}" type="datetimeFigureOut">
              <a:rPr lang="en-US" smtClean="0">
                <a:solidFill>
                  <a:srgbClr val="2B142D">
                    <a:lumMod val="60000"/>
                    <a:lumOff val="40000"/>
                  </a:srgbClr>
                </a:solidFill>
              </a:rPr>
              <a:pPr/>
              <a:t>11/10/2015</a:t>
            </a:fld>
            <a:endParaRPr lang="en-US">
              <a:solidFill>
                <a:srgbClr val="2B14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>
              <a:solidFill>
                <a:srgbClr val="2B142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02E1A74E-B0BC-49DB-A312-20323A8C10C1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75959-845C-4284-BAFC-B0A2249181D7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2015-11-10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AA3D7-574E-4665-93FC-F41609BD3D37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54D9B70-D8CF-4776-BD1F-4BA534BAE959}" type="datetimeFigureOut">
              <a:rPr lang="fr-CA" smtClean="0">
                <a:solidFill>
                  <a:srgbClr val="7598D9"/>
                </a:solidFill>
              </a:rPr>
              <a:pPr/>
              <a:t>2015-11-10</a:t>
            </a:fld>
            <a:endParaRPr lang="fr-CA">
              <a:solidFill>
                <a:srgbClr val="7598D9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fr-CA">
              <a:solidFill>
                <a:srgbClr val="7598D9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63CD7AF-CB9E-404A-8545-783F36C1E0B0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457200"/>
            <a:fld id="{6F510DC4-41F0-DB49-97A1-5B27D999D122}" type="datetimeFigureOut">
              <a:rPr lang="fr-FR" smtClean="0"/>
              <a:pPr defTabSz="457200"/>
              <a:t>10/11/2015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defTabSz="45720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defTabSz="457200"/>
            <a:fld id="{E7EA59EE-92D3-B84C-B5FC-DBED6CFE9FE6}" type="slidenum">
              <a:rPr lang="fr-FR" smtClean="0"/>
              <a:pPr defTabSz="45720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B6405-6C76-4B54-A6BA-5B8032CD939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10/11/2015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EE850-D63E-443F-98A4-C1658E9B712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24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610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  <a:endParaRPr lang="en-US" altLang="fr-FR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914400"/>
            <a:ext cx="7086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0026"/>
            <a:ext cx="21336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pPr defTabSz="914353" fontAlgn="base">
              <a:spcBef>
                <a:spcPct val="0"/>
              </a:spcBef>
              <a:spcAft>
                <a:spcPct val="0"/>
              </a:spcAft>
            </a:pPr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546850"/>
            <a:ext cx="28956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pPr algn="ctr" defTabSz="914353" fontAlgn="base">
              <a:spcBef>
                <a:spcPct val="0"/>
              </a:spcBef>
              <a:spcAft>
                <a:spcPct val="0"/>
              </a:spcAft>
            </a:pPr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46850"/>
            <a:ext cx="21336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pPr defTabSz="914353" fontAlgn="base">
              <a:spcBef>
                <a:spcPct val="0"/>
              </a:spcBef>
              <a:spcAft>
                <a:spcPct val="0"/>
              </a:spcAft>
            </a:pPr>
            <a:fld id="{FB83CEF8-9BF7-476B-B0E3-1C7383DA98FE}" type="slidenum">
              <a:rPr lang="en-US" altLang="fr-FR">
                <a:solidFill>
                  <a:srgbClr val="FFFFFF"/>
                </a:solidFill>
              </a:rPr>
              <a:pPr defTabSz="914353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5pPr>
      <a:lvl6pPr marL="457177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6pPr>
      <a:lvl7pPr marL="914353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7pPr>
      <a:lvl8pPr marL="137153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8pPr>
      <a:lvl9pPr marL="1828706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2942" indent="-228588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3pPr>
      <a:lvl4pPr marL="1600118" indent="-228588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295" indent="-228588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471" indent="-228588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6pPr>
      <a:lvl7pPr marL="2971648" indent="-228588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7pPr>
      <a:lvl8pPr marL="3428825" indent="-228588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8pPr>
      <a:lvl9pPr marL="3886001" indent="-228588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5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lm.tasse@umontreal.ca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file:///\\localhost\upload.wikimedia.org\wikipedia\commons\9\98\Hopital_Sacre_Coeur_Mtl.JPG" TargetMode="External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cathcournoyer@hotmail.com" TargetMode="External"/><Relationship Id="rId1" Type="http://schemas.openxmlformats.org/officeDocument/2006/relationships/slideLayout" Target="../slideLayouts/slideLayout17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CA" dirty="0" smtClean="0"/>
              <a:t>Présentation </a:t>
            </a:r>
            <a:br>
              <a:rPr lang="fr-CA" dirty="0" smtClean="0"/>
            </a:br>
            <a:r>
              <a:rPr lang="fr-CA" dirty="0" smtClean="0"/>
              <a:t>des UMF 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6640" cy="1752600"/>
          </a:xfrm>
        </p:spPr>
        <p:txBody>
          <a:bodyPr/>
          <a:lstStyle/>
          <a:p>
            <a:pPr algn="ctr"/>
            <a:r>
              <a:rPr lang="fr-CA" dirty="0" smtClean="0"/>
              <a:t>Automne 2015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1990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02233" y="-11430"/>
            <a:ext cx="7498080" cy="1143000"/>
          </a:xfrm>
        </p:spPr>
        <p:txBody>
          <a:bodyPr/>
          <a:lstStyle/>
          <a:p>
            <a:r>
              <a:rPr lang="fr-FR" dirty="0" smtClean="0"/>
              <a:t>En bref…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1058164" y="1226820"/>
            <a:ext cx="3767328" cy="545655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Médecine semi-urbaine</a:t>
            </a:r>
          </a:p>
          <a:p>
            <a:r>
              <a:rPr lang="fr-FR" dirty="0"/>
              <a:t>12 R1, 12 </a:t>
            </a:r>
            <a:r>
              <a:rPr lang="fr-FR" dirty="0" smtClean="0"/>
              <a:t>R2</a:t>
            </a:r>
          </a:p>
          <a:p>
            <a:r>
              <a:rPr lang="fr-FR" dirty="0" smtClean="0"/>
              <a:t>Gardes d’urgence (pas stages/gardes de soins intensifs)</a:t>
            </a:r>
          </a:p>
          <a:p>
            <a:r>
              <a:rPr lang="fr-FR" dirty="0" smtClean="0"/>
              <a:t>Dossier électronique</a:t>
            </a:r>
          </a:p>
          <a:p>
            <a:r>
              <a:rPr lang="fr-FR" dirty="0" smtClean="0"/>
              <a:t>Pas de stages de nuit</a:t>
            </a:r>
          </a:p>
          <a:p>
            <a:r>
              <a:rPr lang="fr-FR" dirty="0" smtClean="0"/>
              <a:t>Bourses 5000$/an</a:t>
            </a:r>
          </a:p>
          <a:p>
            <a:r>
              <a:rPr lang="fr-FR" dirty="0" smtClean="0"/>
              <a:t>Seulement deux stages décentralisés</a:t>
            </a:r>
          </a:p>
          <a:p>
            <a:r>
              <a:rPr lang="fr-FR" dirty="0" smtClean="0"/>
              <a:t>Centre régional traumatologie, 50 civières d’urgence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4904628" y="1226820"/>
            <a:ext cx="3767328" cy="3424556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Équipe </a:t>
            </a:r>
            <a:r>
              <a:rPr lang="fr-FR" dirty="0"/>
              <a:t>jeune et chaleureuse</a:t>
            </a:r>
          </a:p>
          <a:p>
            <a:r>
              <a:rPr lang="fr-FR" dirty="0" smtClean="0"/>
              <a:t>1,5 heures de </a:t>
            </a:r>
            <a:r>
              <a:rPr lang="fr-FR" dirty="0" err="1" smtClean="0"/>
              <a:t>Mtrl</a:t>
            </a:r>
            <a:r>
              <a:rPr lang="fr-FR" dirty="0" smtClean="0"/>
              <a:t> et QC</a:t>
            </a:r>
          </a:p>
          <a:p>
            <a:r>
              <a:rPr lang="fr-FR" dirty="0" smtClean="0"/>
              <a:t>Bonnes tables</a:t>
            </a:r>
          </a:p>
          <a:p>
            <a:r>
              <a:rPr lang="fr-FR" dirty="0" smtClean="0"/>
              <a:t>À 10 minutes du plein plein</a:t>
            </a:r>
          </a:p>
          <a:p>
            <a:r>
              <a:rPr lang="fr-FR" dirty="0" smtClean="0"/>
              <a:t>Aucun trafic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2253" y="4651376"/>
            <a:ext cx="3956772" cy="184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9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311424"/>
          </a:xfrm>
        </p:spPr>
        <p:txBody>
          <a:bodyPr>
            <a:normAutofit fontScale="90000"/>
          </a:bodyPr>
          <a:lstStyle/>
          <a:p>
            <a:pPr algn="ctr"/>
            <a:r>
              <a:rPr lang="fr-CA" sz="5400" dirty="0" smtClean="0"/>
              <a:t>Des questions pour les régions ?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18356" y="5229200"/>
            <a:ext cx="8507288" cy="441615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fr-CA" dirty="0" smtClean="0"/>
              <a:t>N’oubliez-pas que vous pouvez leur écrire!!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63087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UMF de Maria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910513" cy="4162425"/>
          </a:xfrm>
        </p:spPr>
        <p:txBody>
          <a:bodyPr/>
          <a:lstStyle/>
          <a:p>
            <a:r>
              <a:rPr lang="fr-CA" dirty="0"/>
              <a:t>UMF de région</a:t>
            </a:r>
          </a:p>
          <a:p>
            <a:r>
              <a:rPr lang="fr-CA" dirty="0"/>
              <a:t>Centre tertiaire à un avion-ambulance près !</a:t>
            </a:r>
          </a:p>
          <a:p>
            <a:r>
              <a:rPr lang="fr-CA" dirty="0"/>
              <a:t>Exposition à une clientèle autochtone</a:t>
            </a:r>
          </a:p>
          <a:p>
            <a:r>
              <a:rPr lang="fr-CA" dirty="0"/>
              <a:t>Lien privilégié entre l’UMF et l’hôpital</a:t>
            </a:r>
          </a:p>
          <a:p>
            <a:r>
              <a:rPr lang="fr-CA" dirty="0"/>
              <a:t>Formule 1 an / 1 an versus 2 </a:t>
            </a:r>
            <a:r>
              <a:rPr lang="fr-CA" dirty="0" smtClean="0"/>
              <a:t>ans</a:t>
            </a:r>
          </a:p>
          <a:p>
            <a:endParaRPr lang="fr-CA" dirty="0"/>
          </a:p>
          <a:p>
            <a:pPr marL="0" indent="0">
              <a:buNone/>
            </a:pPr>
            <a:r>
              <a:rPr lang="fr-CA" sz="2400" dirty="0" err="1" smtClean="0"/>
              <a:t>Coordo</a:t>
            </a:r>
            <a:r>
              <a:rPr lang="fr-CA" sz="2400" dirty="0" smtClean="0"/>
              <a:t> : Mike Langlois – mike.langlois@umontreal.ca</a:t>
            </a:r>
            <a:endParaRPr lang="fr-CA" sz="2400" dirty="0"/>
          </a:p>
          <a:p>
            <a:pPr marL="0" indent="0">
              <a:buNone/>
            </a:pPr>
            <a:endParaRPr lang="fr-CA" dirty="0"/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z="3200"/>
              <a:t>Qu’y aura-t-il en face de votre UMF?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90" name="Picture 22" descr="Ma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139950"/>
            <a:ext cx="7777163" cy="4745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064896" cy="1143001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CA" altLang="fr-FR" sz="3600" b="1" cap="all" dirty="0">
                <a:ln/>
                <a:solidFill>
                  <a:srgbClr val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UMF Bordeaux-</a:t>
            </a:r>
            <a:r>
              <a:rPr lang="fr-CA" altLang="fr-FR" sz="3600" b="1" cap="all" dirty="0" err="1">
                <a:ln/>
                <a:solidFill>
                  <a:srgbClr val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Cartierville</a:t>
            </a:r>
            <a:endParaRPr lang="fr-CA" altLang="fr-FR" sz="3600" b="1" cap="all" dirty="0">
              <a:ln/>
              <a:solidFill>
                <a:srgbClr val="0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880631" y="609028"/>
            <a:ext cx="7939841" cy="6248972"/>
          </a:xfrm>
          <a:ln w="19050">
            <a:noFill/>
            <a:prstDash val="dashDot"/>
          </a:ln>
          <a:effectLst>
            <a:outerShdw blurRad="50800" dist="38100" dir="2700000" algn="tl" rotWithShape="0">
              <a:schemeClr val="accent1">
                <a:lumMod val="40000"/>
                <a:lumOff val="60000"/>
                <a:alpha val="43000"/>
              </a:schemeClr>
            </a:outerShdw>
          </a:effectLst>
        </p:spPr>
        <p:txBody>
          <a:bodyPr rtlCol="0">
            <a:noAutofit/>
          </a:bodyPr>
          <a:lstStyle/>
          <a:p>
            <a:pPr>
              <a:defRPr/>
            </a:pPr>
            <a:endParaRPr lang="fr-CA" sz="1800" b="1" dirty="0" smtClean="0"/>
          </a:p>
          <a:p>
            <a:pPr>
              <a:defRPr/>
            </a:pPr>
            <a:r>
              <a:rPr lang="fr-CA" sz="1800" b="1" dirty="0" smtClean="0"/>
              <a:t>Vous </a:t>
            </a:r>
            <a:r>
              <a:rPr lang="fr-CA" sz="1800" b="1" dirty="0"/>
              <a:t>aimez </a:t>
            </a:r>
            <a:r>
              <a:rPr lang="fr-CA" sz="1800" b="1" dirty="0" smtClean="0"/>
              <a:t>l’</a:t>
            </a:r>
            <a:r>
              <a:rPr lang="fr-CA" sz="1800" b="1" dirty="0" smtClean="0">
                <a:solidFill>
                  <a:srgbClr val="FF0000"/>
                </a:solidFill>
              </a:rPr>
              <a:t>URGENCE</a:t>
            </a:r>
            <a:r>
              <a:rPr lang="fr-CA" sz="1800" b="1" dirty="0" smtClean="0"/>
              <a:t>…</a:t>
            </a:r>
            <a:endParaRPr lang="fr-CA" sz="1800" b="1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fr-CA" sz="1800" b="1" dirty="0"/>
              <a:t>Affilié à </a:t>
            </a:r>
            <a:r>
              <a:rPr lang="fr-CA" sz="1800" b="1" dirty="0" smtClean="0"/>
              <a:t>l’Hôpital </a:t>
            </a:r>
            <a:r>
              <a:rPr lang="fr-CA" sz="1800" b="1" dirty="0"/>
              <a:t>Sacré-Cœur de Montréal, centre de traumatologie et principal lieu du R3 </a:t>
            </a:r>
            <a:r>
              <a:rPr lang="fr-CA" sz="1800" b="1" dirty="0" smtClean="0"/>
              <a:t>en médecine </a:t>
            </a:r>
            <a:r>
              <a:rPr lang="fr-CA" sz="1800" b="1" dirty="0"/>
              <a:t>d’urgence: excellente exposition </a:t>
            </a:r>
            <a:r>
              <a:rPr lang="fr-CA" sz="1800" b="1" dirty="0" smtClean="0"/>
              <a:t>à des cas cliniques diversifiés et aux patrons…</a:t>
            </a:r>
            <a:endParaRPr lang="fr-CA" sz="1800" b="1" dirty="0"/>
          </a:p>
          <a:p>
            <a:pPr>
              <a:defRPr/>
            </a:pPr>
            <a:r>
              <a:rPr lang="fr-CA" sz="1800" b="1" dirty="0"/>
              <a:t>Vous aimez </a:t>
            </a:r>
            <a:r>
              <a:rPr lang="fr-CA" sz="1800" b="1" dirty="0" smtClean="0"/>
              <a:t>L’</a:t>
            </a:r>
            <a:r>
              <a:rPr lang="fr-CA" sz="1800" b="1" dirty="0" smtClean="0">
                <a:solidFill>
                  <a:srgbClr val="FF6600"/>
                </a:solidFill>
              </a:rPr>
              <a:t>HOSPIT</a:t>
            </a:r>
            <a:r>
              <a:rPr lang="fr-CA" sz="1800" b="1" dirty="0" smtClean="0"/>
              <a:t>…</a:t>
            </a:r>
            <a:endParaRPr lang="fr-CA" sz="1800" b="1" dirty="0" smtClean="0">
              <a:solidFill>
                <a:srgbClr val="FF6600"/>
              </a:solidFill>
            </a:endParaRP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fr-CA" sz="1800" b="1" dirty="0" smtClean="0"/>
              <a:t>Garde </a:t>
            </a:r>
            <a:r>
              <a:rPr lang="fr-CA" sz="1800" b="1" dirty="0"/>
              <a:t>de médecine interne la 1</a:t>
            </a:r>
            <a:r>
              <a:rPr lang="fr-CA" sz="1800" b="1" baseline="30000" dirty="0"/>
              <a:t>e</a:t>
            </a:r>
            <a:r>
              <a:rPr lang="fr-CA" sz="1800" b="1" dirty="0"/>
              <a:t> </a:t>
            </a:r>
            <a:r>
              <a:rPr lang="fr-CA" sz="1800" b="1" dirty="0" smtClean="0"/>
              <a:t>année… et pas de garde de nuit en R2!!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fr-CA" sz="1800" b="1" dirty="0" smtClean="0"/>
              <a:t>Excellente </a:t>
            </a:r>
            <a:r>
              <a:rPr lang="fr-CA" sz="1800" b="1" dirty="0"/>
              <a:t>exposition </a:t>
            </a:r>
            <a:r>
              <a:rPr lang="fr-CA" sz="1800" b="1" dirty="0" smtClean="0"/>
              <a:t>et acquisition rapide </a:t>
            </a:r>
            <a:r>
              <a:rPr lang="fr-CA" sz="1800" b="1" dirty="0"/>
              <a:t>d’un bon niveau </a:t>
            </a:r>
            <a:r>
              <a:rPr lang="fr-CA" sz="1800" b="1" dirty="0" smtClean="0"/>
              <a:t>d’autonomie à l’hospitalisation à St-Eustache (hôpital d’omni…)</a:t>
            </a:r>
            <a:endParaRPr lang="fr-CA" sz="1800" b="1" dirty="0"/>
          </a:p>
          <a:p>
            <a:pPr>
              <a:defRPr/>
            </a:pPr>
            <a:r>
              <a:rPr lang="fr-CA" sz="1800" b="1" dirty="0"/>
              <a:t>Vous aimez </a:t>
            </a:r>
            <a:r>
              <a:rPr lang="fr-CA" sz="1800" b="1" dirty="0" smtClean="0"/>
              <a:t>l’</a:t>
            </a:r>
            <a:r>
              <a:rPr lang="fr-CA" sz="1800" b="1" dirty="0" smtClean="0">
                <a:solidFill>
                  <a:srgbClr val="FF00FF"/>
                </a:solidFill>
              </a:rPr>
              <a:t>OBSTÉTRIQUE</a:t>
            </a:r>
            <a:r>
              <a:rPr lang="fr-CA" sz="1800" b="1" dirty="0" smtClean="0">
                <a:solidFill>
                  <a:srgbClr val="000000"/>
                </a:solidFill>
              </a:rPr>
              <a:t>…</a:t>
            </a:r>
            <a:r>
              <a:rPr lang="fr-CA" sz="1800" b="1" dirty="0" smtClean="0"/>
              <a:t> </a:t>
            </a:r>
            <a:r>
              <a:rPr lang="fr-CA" sz="1800" b="1" dirty="0"/>
              <a:t>et les enfants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fr-CA" sz="1800" b="1" dirty="0"/>
              <a:t>Belle </a:t>
            </a:r>
            <a:r>
              <a:rPr lang="fr-CA" sz="1800" b="1"/>
              <a:t>équipe </a:t>
            </a:r>
            <a:r>
              <a:rPr lang="fr-CA" sz="1800" b="1" smtClean="0"/>
              <a:t>d’obstétricien(</a:t>
            </a:r>
            <a:r>
              <a:rPr lang="fr-CA" sz="1800" b="1" dirty="0" smtClean="0"/>
              <a:t>ne)s</a:t>
            </a:r>
            <a:endParaRPr lang="fr-CA" sz="1800" b="1" dirty="0"/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fr-CA" sz="1800" b="1" dirty="0"/>
              <a:t>Bon bassin de femmes </a:t>
            </a:r>
            <a:r>
              <a:rPr lang="fr-CA" sz="1800" b="1" dirty="0" smtClean="0"/>
              <a:t>enceintes </a:t>
            </a:r>
            <a:r>
              <a:rPr lang="fr-CA" sz="1800" b="1" dirty="0"/>
              <a:t>et de suivi pédiatrique </a:t>
            </a:r>
          </a:p>
          <a:p>
            <a:pPr>
              <a:defRPr/>
            </a:pPr>
            <a:r>
              <a:rPr lang="fr-CA" sz="1800" b="1" dirty="0" smtClean="0"/>
              <a:t>Vous </a:t>
            </a:r>
            <a:r>
              <a:rPr lang="fr-CA" sz="1800" b="1" dirty="0"/>
              <a:t>avez un intérêt en santé mentale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fr-CA" sz="1800" b="1" dirty="0"/>
              <a:t>Clinique de santé mentale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fr-CA" sz="1800" b="1" dirty="0"/>
              <a:t>2 intervenantes (TS, psychologue) à notre service </a:t>
            </a:r>
            <a:r>
              <a:rPr lang="fr-CA" sz="1800" b="1" dirty="0" smtClean="0">
                <a:sym typeface="Wingdings" panose="05000000000000000000" pitchFamily="2" charset="2"/>
              </a:rPr>
              <a:t></a:t>
            </a:r>
            <a:endParaRPr lang="fr-CA" sz="1800" b="1" dirty="0">
              <a:sym typeface="Wingdings" panose="05000000000000000000" pitchFamily="2" charset="2"/>
            </a:endParaRPr>
          </a:p>
          <a:p>
            <a:pPr>
              <a:buFont typeface="Arial"/>
              <a:buChar char="•"/>
              <a:defRPr/>
            </a:pPr>
            <a:r>
              <a:rPr lang="fr-CA" sz="1800" b="1" dirty="0">
                <a:sym typeface="Wingdings" panose="05000000000000000000" pitchFamily="2" charset="2"/>
              </a:rPr>
              <a:t>Vous souhaitez recevoir un </a:t>
            </a:r>
            <a:r>
              <a:rPr lang="fr-CA" sz="1800" b="1" dirty="0" smtClean="0">
                <a:sym typeface="Wingdings" panose="05000000000000000000" pitchFamily="2" charset="2"/>
              </a:rPr>
              <a:t>enseignement </a:t>
            </a:r>
            <a:r>
              <a:rPr lang="fr-CA" sz="1800" b="1" dirty="0">
                <a:sym typeface="Wingdings" panose="05000000000000000000" pitchFamily="2" charset="2"/>
              </a:rPr>
              <a:t>de qualité par des patrons </a:t>
            </a:r>
            <a:r>
              <a:rPr lang="fr-CA" sz="1800" b="1" dirty="0" smtClean="0">
                <a:sym typeface="Wingdings" panose="05000000000000000000" pitchFamily="2" charset="2"/>
              </a:rPr>
              <a:t>érudits (MD, pharmaciens) et très </a:t>
            </a:r>
            <a:r>
              <a:rPr lang="fr-CA" sz="1800" b="1" dirty="0">
                <a:sym typeface="Wingdings" panose="05000000000000000000" pitchFamily="2" charset="2"/>
              </a:rPr>
              <a:t>impliqués </a:t>
            </a:r>
            <a:r>
              <a:rPr lang="fr-CA" sz="1800" b="1" dirty="0" smtClean="0">
                <a:sym typeface="Wingdings" panose="05000000000000000000" pitchFamily="2" charset="2"/>
              </a:rPr>
              <a:t>académiquement en plus de jouir du dossier informatisé…</a:t>
            </a:r>
          </a:p>
          <a:p>
            <a:pPr marL="0" indent="0" algn="r">
              <a:buNone/>
              <a:defRPr/>
            </a:pPr>
            <a:r>
              <a:rPr lang="fr-CA" sz="1600" i="1" dirty="0" smtClean="0"/>
              <a:t>Pour </a:t>
            </a:r>
            <a:r>
              <a:rPr lang="fr-CA" sz="1600" i="1" dirty="0"/>
              <a:t>informations, contactez </a:t>
            </a:r>
            <a:r>
              <a:rPr lang="fr-CA" sz="1600" i="1" dirty="0" smtClean="0"/>
              <a:t>Lisa</a:t>
            </a:r>
            <a:r>
              <a:rPr lang="fr-CA" sz="1600" i="1" dirty="0"/>
              <a:t>-Marie Tassé, résidente coordinatrice BCSTL</a:t>
            </a:r>
            <a:br>
              <a:rPr lang="fr-CA" sz="1600" i="1" dirty="0"/>
            </a:br>
            <a:r>
              <a:rPr lang="fr-CA" sz="1600" b="1" i="1" dirty="0">
                <a:solidFill>
                  <a:srgbClr val="FF0000"/>
                </a:solidFill>
                <a:hlinkClick r:id="rId3"/>
              </a:rPr>
              <a:t>lm.tasse@umontreal.ca</a:t>
            </a:r>
            <a:endParaRPr lang="fr-CA" sz="1600" b="1" i="1" dirty="0">
              <a:solidFill>
                <a:srgbClr val="FF0000"/>
              </a:solidFill>
            </a:endParaRPr>
          </a:p>
          <a:p>
            <a:pPr>
              <a:buFont typeface="Arial"/>
              <a:buChar char="•"/>
              <a:defRPr/>
            </a:pPr>
            <a:endParaRPr lang="fr-CA" sz="1600" dirty="0">
              <a:solidFill>
                <a:srgbClr val="1F4E79"/>
              </a:solidFill>
            </a:endParaRPr>
          </a:p>
          <a:p>
            <a:pPr>
              <a:buFont typeface="Arial"/>
              <a:buChar char="•"/>
              <a:defRPr/>
            </a:pPr>
            <a:endParaRPr lang="fr-CA" sz="1600" dirty="0"/>
          </a:p>
        </p:txBody>
      </p:sp>
    </p:spTree>
    <p:extLst>
      <p:ext uri="{BB962C8B-B14F-4D97-AF65-F5344CB8AC3E}">
        <p14:creationId xmlns:p14="http://schemas.microsoft.com/office/powerpoint/2010/main" val="42403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UMF Cité-de-la-Santé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371600" y="2132856"/>
            <a:ext cx="6400800" cy="3048001"/>
          </a:xfrm>
        </p:spPr>
        <p:txBody>
          <a:bodyPr>
            <a:noAutofit/>
          </a:bodyPr>
          <a:lstStyle/>
          <a:p>
            <a:r>
              <a:rPr lang="fr-CA" sz="1700" dirty="0">
                <a:solidFill>
                  <a:srgbClr val="0000FF"/>
                </a:solidFill>
              </a:rPr>
              <a:t>Exposition privilégiée en soins critiques (urgence de haut débit / USI )</a:t>
            </a:r>
          </a:p>
          <a:p>
            <a:r>
              <a:rPr lang="fr-CA" sz="1700" dirty="0">
                <a:solidFill>
                  <a:srgbClr val="0000FF"/>
                </a:solidFill>
              </a:rPr>
              <a:t>Plus gros centre accoucheur au Québec : (5000/année) !</a:t>
            </a:r>
          </a:p>
          <a:p>
            <a:r>
              <a:rPr lang="fr-CA" sz="1700" dirty="0">
                <a:solidFill>
                  <a:srgbClr val="0000FF"/>
                </a:solidFill>
              </a:rPr>
              <a:t>Clientèle favorisée et beaucoup de pédiatrie</a:t>
            </a:r>
          </a:p>
          <a:p>
            <a:r>
              <a:rPr lang="fr-CA" sz="1700" dirty="0">
                <a:solidFill>
                  <a:srgbClr val="0000FF"/>
                </a:solidFill>
              </a:rPr>
              <a:t>Milieu avec une longue tradition de collaboration entre les </a:t>
            </a:r>
            <a:r>
              <a:rPr lang="fr-CA" sz="1700" dirty="0" err="1">
                <a:solidFill>
                  <a:srgbClr val="0000FF"/>
                </a:solidFill>
              </a:rPr>
              <a:t>omnis</a:t>
            </a:r>
            <a:r>
              <a:rPr lang="fr-CA" sz="1700" dirty="0">
                <a:solidFill>
                  <a:srgbClr val="0000FF"/>
                </a:solidFill>
              </a:rPr>
              <a:t> et les spécialistes!</a:t>
            </a:r>
          </a:p>
          <a:p>
            <a:r>
              <a:rPr lang="fr-CA" sz="1700" dirty="0">
                <a:solidFill>
                  <a:srgbClr val="0000FF"/>
                </a:solidFill>
              </a:rPr>
              <a:t> Équipe multidisciplinaire et </a:t>
            </a:r>
            <a:r>
              <a:rPr lang="fr-CA" sz="1700" dirty="0" smtClean="0">
                <a:solidFill>
                  <a:srgbClr val="0000FF"/>
                </a:solidFill>
              </a:rPr>
              <a:t>dynamique</a:t>
            </a:r>
          </a:p>
          <a:p>
            <a:r>
              <a:rPr lang="fr-CA" sz="1700" dirty="0" smtClean="0">
                <a:solidFill>
                  <a:srgbClr val="0000FF"/>
                </a:solidFill>
              </a:rPr>
              <a:t>Plusieurs cliniques spécialisées dans les stages bloc</a:t>
            </a:r>
            <a:endParaRPr lang="fr-CA" sz="1700" dirty="0">
              <a:solidFill>
                <a:srgbClr val="0000FF"/>
              </a:solidFill>
            </a:endParaRPr>
          </a:p>
          <a:p>
            <a:r>
              <a:rPr lang="fr-CA" sz="1700" b="1" dirty="0" smtClean="0">
                <a:solidFill>
                  <a:srgbClr val="0000FF"/>
                </a:solidFill>
              </a:rPr>
              <a:t>Coordonnateur </a:t>
            </a:r>
            <a:r>
              <a:rPr lang="fr-CA" sz="1700" b="1" dirty="0">
                <a:solidFill>
                  <a:srgbClr val="0000FF"/>
                </a:solidFill>
              </a:rPr>
              <a:t>: </a:t>
            </a:r>
            <a:r>
              <a:rPr lang="fr-CA" sz="1700" b="1" dirty="0" smtClean="0">
                <a:solidFill>
                  <a:srgbClr val="0000FF"/>
                </a:solidFill>
              </a:rPr>
              <a:t>lawrence.leroux.1@ulaval.ca</a:t>
            </a:r>
            <a:endParaRPr lang="fr-CA" sz="17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059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UMF/GMF du CLSC des </a:t>
            </a:r>
            <a:r>
              <a:rPr lang="en-US" dirty="0" err="1" smtClean="0"/>
              <a:t>Faubourgs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L’UMF championne de la santé </a:t>
            </a:r>
            <a:r>
              <a:rPr lang="en-US" sz="2400" dirty="0" err="1" smtClean="0"/>
              <a:t>urbaine</a:t>
            </a:r>
            <a:r>
              <a:rPr lang="en-US" sz="2400" dirty="0" smtClean="0"/>
              <a:t> !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SzPct val="125000"/>
              <a:buFont typeface="Wingdings" charset="2"/>
              <a:buChar char="§"/>
            </a:pPr>
            <a:r>
              <a:rPr lang="en-US" altLang="fr-FR" sz="2100" dirty="0"/>
              <a:t> Population </a:t>
            </a:r>
            <a:r>
              <a:rPr lang="en-US" altLang="fr-FR" sz="2100" dirty="0" smtClean="0"/>
              <a:t>diverse, </a:t>
            </a:r>
            <a:r>
              <a:rPr lang="en-US" altLang="fr-FR" sz="2100" dirty="0" err="1" smtClean="0"/>
              <a:t>vulnérable</a:t>
            </a:r>
            <a:r>
              <a:rPr lang="en-US" altLang="fr-FR" sz="2100" dirty="0" smtClean="0"/>
              <a:t>, don</a:t>
            </a:r>
            <a:r>
              <a:rPr lang="fr-FR" altLang="fr-FR" sz="2100" dirty="0" err="1" smtClean="0"/>
              <a:t>t</a:t>
            </a:r>
            <a:endParaRPr lang="en-US" altLang="fr-FR" sz="2100" dirty="0" smtClean="0"/>
          </a:p>
          <a:p>
            <a:pPr lvl="1">
              <a:buSzPct val="125000"/>
              <a:buFont typeface="Wingdings" charset="2"/>
              <a:buChar char="§"/>
            </a:pPr>
            <a:r>
              <a:rPr lang="en-US" altLang="fr-FR" sz="2100" dirty="0" err="1"/>
              <a:t>J</a:t>
            </a:r>
            <a:r>
              <a:rPr lang="en-US" altLang="fr-FR" sz="2100" dirty="0" err="1" smtClean="0"/>
              <a:t>eunes</a:t>
            </a:r>
            <a:r>
              <a:rPr lang="en-US" altLang="fr-FR" sz="2100" dirty="0" smtClean="0"/>
              <a:t> </a:t>
            </a:r>
            <a:r>
              <a:rPr lang="en-US" altLang="fr-FR" sz="2100" dirty="0" err="1" smtClean="0"/>
              <a:t>familles</a:t>
            </a:r>
            <a:endParaRPr lang="en-US" altLang="fr-FR" sz="2100" dirty="0" smtClean="0"/>
          </a:p>
          <a:p>
            <a:pPr lvl="1">
              <a:buSzPct val="125000"/>
              <a:buFont typeface="Wingdings" charset="2"/>
              <a:buChar char="§"/>
            </a:pPr>
            <a:r>
              <a:rPr lang="en-US" altLang="fr-FR" sz="2100" dirty="0" smtClean="0"/>
              <a:t>Populations </a:t>
            </a:r>
            <a:r>
              <a:rPr lang="en-US" altLang="fr-FR" sz="2100" dirty="0" err="1" smtClean="0"/>
              <a:t>migrantes</a:t>
            </a:r>
            <a:endParaRPr lang="en-US" altLang="fr-FR" sz="2100" dirty="0"/>
          </a:p>
          <a:p>
            <a:pPr lvl="1">
              <a:buSzPct val="125000"/>
              <a:buFont typeface="Wingdings" charset="2"/>
              <a:buChar char="§"/>
            </a:pPr>
            <a:r>
              <a:rPr lang="en-US" altLang="fr-FR" sz="2100" dirty="0" smtClean="0"/>
              <a:t>Populations </a:t>
            </a:r>
            <a:r>
              <a:rPr lang="en-US" altLang="fr-FR" sz="2100" dirty="0" err="1" smtClean="0"/>
              <a:t>toxicomanes</a:t>
            </a:r>
            <a:endParaRPr lang="en-US" altLang="fr-FR" sz="2100" dirty="0" smtClean="0"/>
          </a:p>
          <a:p>
            <a:pPr lvl="1">
              <a:buSzPct val="125000"/>
              <a:buFont typeface="Wingdings" charset="2"/>
              <a:buChar char="§"/>
            </a:pPr>
            <a:r>
              <a:rPr lang="en-US" altLang="fr-FR" sz="2100" dirty="0" smtClean="0"/>
              <a:t>Populations </a:t>
            </a:r>
            <a:r>
              <a:rPr lang="en-US" altLang="fr-FR" sz="2100" dirty="0" err="1" smtClean="0"/>
              <a:t>itinérantes</a:t>
            </a:r>
            <a:endParaRPr lang="en-US" altLang="fr-FR" sz="2100" dirty="0" smtClean="0"/>
          </a:p>
          <a:p>
            <a:pPr lvl="1">
              <a:buSzPct val="125000"/>
              <a:buFont typeface="Wingdings" charset="2"/>
              <a:buChar char="§"/>
            </a:pPr>
            <a:r>
              <a:rPr lang="en-US" altLang="fr-FR" sz="2100" dirty="0" err="1" smtClean="0"/>
              <a:t>Communauté</a:t>
            </a:r>
            <a:r>
              <a:rPr lang="en-US" altLang="fr-FR" sz="2100" dirty="0" smtClean="0"/>
              <a:t> LGBT</a:t>
            </a:r>
            <a:endParaRPr lang="en-US" altLang="fr-FR" sz="2100" dirty="0"/>
          </a:p>
          <a:p>
            <a:pPr>
              <a:buSzPct val="125000"/>
              <a:buFont typeface="Wingdings" charset="2"/>
              <a:buChar char="§"/>
            </a:pPr>
            <a:r>
              <a:rPr lang="en-US" altLang="fr-FR" sz="2100" dirty="0" err="1" smtClean="0"/>
              <a:t>Gardes</a:t>
            </a:r>
            <a:r>
              <a:rPr lang="en-US" altLang="fr-FR" sz="2100" dirty="0" smtClean="0"/>
              <a:t> </a:t>
            </a:r>
            <a:r>
              <a:rPr lang="en-US" altLang="fr-FR" sz="2100" dirty="0" err="1" smtClean="0"/>
              <a:t>d’urgence</a:t>
            </a:r>
            <a:r>
              <a:rPr lang="en-US" altLang="fr-FR" sz="2100" dirty="0" smtClean="0"/>
              <a:t> au CHUM</a:t>
            </a:r>
            <a:endParaRPr lang="en-US" altLang="fr-FR" sz="2100" dirty="0"/>
          </a:p>
          <a:p>
            <a:pPr>
              <a:buSzPct val="125000"/>
              <a:buFont typeface="Wingdings" charset="2"/>
              <a:buChar char="§"/>
            </a:pPr>
            <a:r>
              <a:rPr lang="en-US" altLang="fr-FR" sz="2100" dirty="0" smtClean="0"/>
              <a:t>Formation en </a:t>
            </a:r>
            <a:r>
              <a:rPr lang="en-US" altLang="fr-FR" sz="2100" dirty="0" err="1" smtClean="0"/>
              <a:t>vue</a:t>
            </a:r>
            <a:r>
              <a:rPr lang="en-US" altLang="fr-FR" sz="2100" dirty="0" smtClean="0"/>
              <a:t> de </a:t>
            </a:r>
            <a:r>
              <a:rPr lang="en-US" altLang="fr-FR" sz="2100" dirty="0" err="1" smtClean="0"/>
              <a:t>l’obtention</a:t>
            </a:r>
            <a:r>
              <a:rPr lang="en-US" altLang="fr-FR" sz="2100" dirty="0" smtClean="0"/>
              <a:t> d’un </a:t>
            </a:r>
            <a:r>
              <a:rPr lang="en-US" altLang="fr-FR" sz="2100" dirty="0" err="1" smtClean="0"/>
              <a:t>permis</a:t>
            </a:r>
            <a:r>
              <a:rPr lang="en-US" altLang="fr-FR" sz="2100" dirty="0" smtClean="0"/>
              <a:t> </a:t>
            </a:r>
            <a:r>
              <a:rPr lang="en-US" altLang="fr-FR" sz="2100" dirty="0" err="1" smtClean="0"/>
              <a:t>méthadone</a:t>
            </a:r>
            <a:endParaRPr lang="en-US" altLang="fr-FR" sz="2100" dirty="0"/>
          </a:p>
          <a:p>
            <a:pPr>
              <a:buSzPct val="125000"/>
              <a:buFont typeface="Wingdings" charset="2"/>
              <a:buChar char="§"/>
            </a:pPr>
            <a:r>
              <a:rPr lang="en-US" altLang="fr-FR" sz="2100" dirty="0" err="1" smtClean="0"/>
              <a:t>Facilement</a:t>
            </a:r>
            <a:r>
              <a:rPr lang="en-US" altLang="fr-FR" sz="2100" dirty="0" smtClean="0"/>
              <a:t> accessible en transport en </a:t>
            </a:r>
            <a:r>
              <a:rPr lang="en-US" altLang="fr-FR" sz="2100" dirty="0" err="1" smtClean="0"/>
              <a:t>commun</a:t>
            </a:r>
            <a:r>
              <a:rPr lang="en-US" altLang="fr-FR" sz="2100" dirty="0" smtClean="0"/>
              <a:t>, en </a:t>
            </a:r>
            <a:r>
              <a:rPr lang="en-US" altLang="fr-FR" sz="2100" dirty="0" err="1" smtClean="0"/>
              <a:t>vélo</a:t>
            </a:r>
            <a:r>
              <a:rPr lang="en-US" altLang="fr-FR" sz="2100" dirty="0" smtClean="0"/>
              <a:t> et en </a:t>
            </a:r>
            <a:r>
              <a:rPr lang="en-US" altLang="fr-FR" sz="2100" dirty="0" err="1" smtClean="0"/>
              <a:t>Bixi</a:t>
            </a:r>
            <a:r>
              <a:rPr lang="en-US" altLang="fr-FR" sz="2100" dirty="0" smtClean="0"/>
              <a:t> (borne </a:t>
            </a:r>
            <a:r>
              <a:rPr lang="en-US" altLang="fr-FR" sz="2100" dirty="0" err="1" smtClean="0"/>
              <a:t>à</a:t>
            </a:r>
            <a:r>
              <a:rPr lang="en-US" altLang="fr-FR" sz="2100" dirty="0" smtClean="0"/>
              <a:t> </a:t>
            </a:r>
            <a:r>
              <a:rPr lang="en-US" altLang="fr-FR" sz="2100" dirty="0" err="1" smtClean="0"/>
              <a:t>proximité</a:t>
            </a:r>
            <a:r>
              <a:rPr lang="en-US" altLang="fr-FR" sz="2100" dirty="0" smtClean="0"/>
              <a:t>)</a:t>
            </a:r>
            <a:endParaRPr lang="en-US" altLang="fr-FR" sz="2100" dirty="0"/>
          </a:p>
          <a:p>
            <a:pPr>
              <a:buSzPct val="125000"/>
              <a:buFont typeface="Wingdings" charset="2"/>
              <a:buChar char="§"/>
            </a:pPr>
            <a:r>
              <a:rPr lang="en-US" sz="2100" dirty="0" err="1" smtClean="0"/>
              <a:t>Excellente</a:t>
            </a:r>
            <a:r>
              <a:rPr lang="en-US" sz="2100" dirty="0" smtClean="0"/>
              <a:t> </a:t>
            </a:r>
            <a:r>
              <a:rPr lang="en-US" sz="2100" dirty="0" err="1" smtClean="0"/>
              <a:t>cohésion</a:t>
            </a:r>
            <a:r>
              <a:rPr lang="en-US" sz="2100" dirty="0" smtClean="0"/>
              <a:t> entre </a:t>
            </a:r>
            <a:r>
              <a:rPr lang="en-US" sz="2100" dirty="0" err="1" smtClean="0"/>
              <a:t>résidents</a:t>
            </a:r>
            <a:r>
              <a:rPr lang="en-US" sz="2100" dirty="0" smtClean="0"/>
              <a:t>, </a:t>
            </a:r>
            <a:r>
              <a:rPr lang="en-US" sz="2100" dirty="0" err="1" smtClean="0"/>
              <a:t>fréquentes</a:t>
            </a:r>
            <a:r>
              <a:rPr lang="en-US" sz="2100" dirty="0" smtClean="0"/>
              <a:t> </a:t>
            </a:r>
            <a:r>
              <a:rPr lang="en-US" sz="2100" dirty="0" err="1" smtClean="0"/>
              <a:t>activités</a:t>
            </a:r>
            <a:r>
              <a:rPr lang="en-US" sz="2100" dirty="0" smtClean="0"/>
              <a:t> entre </a:t>
            </a:r>
            <a:r>
              <a:rPr lang="en-US" sz="2100" dirty="0" err="1" smtClean="0"/>
              <a:t>résidents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équipe</a:t>
            </a:r>
            <a:r>
              <a:rPr lang="en-US" dirty="0" smtClean="0"/>
              <a:t> </a:t>
            </a:r>
            <a:r>
              <a:rPr lang="en-US" dirty="0" err="1" smtClean="0"/>
              <a:t>unie</a:t>
            </a:r>
            <a:r>
              <a:rPr lang="en-US" dirty="0" smtClean="0"/>
              <a:t> et </a:t>
            </a:r>
            <a:r>
              <a:rPr lang="en-US" dirty="0" err="1" smtClean="0"/>
              <a:t>soucieuse</a:t>
            </a:r>
            <a:r>
              <a:rPr lang="en-US" dirty="0" smtClean="0"/>
              <a:t> du </a:t>
            </a:r>
            <a:r>
              <a:rPr lang="en-US" dirty="0" err="1" smtClean="0"/>
              <a:t>bien-être</a:t>
            </a:r>
            <a:r>
              <a:rPr lang="en-US" dirty="0" smtClean="0"/>
              <a:t> des </a:t>
            </a:r>
            <a:r>
              <a:rPr lang="en-US" dirty="0" err="1" smtClean="0"/>
              <a:t>résidents</a:t>
            </a:r>
            <a:endParaRPr lang="en-US" dirty="0"/>
          </a:p>
          <a:p>
            <a:r>
              <a:rPr lang="en-US" dirty="0" smtClean="0"/>
              <a:t>Exposition </a:t>
            </a:r>
            <a:r>
              <a:rPr lang="en-US" dirty="0" err="1" smtClean="0"/>
              <a:t>à</a:t>
            </a:r>
            <a:r>
              <a:rPr lang="en-US" dirty="0" smtClean="0"/>
              <a:t> des </a:t>
            </a:r>
            <a:r>
              <a:rPr lang="en-US" dirty="0" err="1" smtClean="0"/>
              <a:t>milieux</a:t>
            </a:r>
            <a:r>
              <a:rPr lang="en-US" dirty="0" smtClean="0"/>
              <a:t> </a:t>
            </a:r>
            <a:r>
              <a:rPr lang="en-US" dirty="0" err="1" smtClean="0"/>
              <a:t>diversifiés</a:t>
            </a:r>
            <a:endParaRPr lang="en-US" dirty="0" smtClean="0"/>
          </a:p>
          <a:p>
            <a:pPr lvl="1"/>
            <a:r>
              <a:rPr lang="en-US" dirty="0" smtClean="0"/>
              <a:t>CLSC</a:t>
            </a:r>
          </a:p>
          <a:p>
            <a:pPr lvl="1"/>
            <a:r>
              <a:rPr lang="en-US" dirty="0" smtClean="0"/>
              <a:t>CHSLD</a:t>
            </a:r>
          </a:p>
          <a:p>
            <a:pPr lvl="1"/>
            <a:r>
              <a:rPr lang="en-US" dirty="0" err="1" smtClean="0"/>
              <a:t>Hôpitaux</a:t>
            </a:r>
            <a:r>
              <a:rPr lang="en-US" dirty="0" smtClean="0"/>
              <a:t> </a:t>
            </a:r>
            <a:r>
              <a:rPr lang="en-US" dirty="0" err="1" smtClean="0"/>
              <a:t>communautaires</a:t>
            </a:r>
            <a:endParaRPr lang="en-US" dirty="0" smtClean="0"/>
          </a:p>
          <a:p>
            <a:pPr lvl="1"/>
            <a:r>
              <a:rPr lang="en-US" dirty="0" smtClean="0"/>
              <a:t>Centre </a:t>
            </a:r>
            <a:r>
              <a:rPr lang="en-US" dirty="0" err="1" smtClean="0"/>
              <a:t>universitaire</a:t>
            </a:r>
            <a:endParaRPr lang="en-US" dirty="0" smtClean="0"/>
          </a:p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équipe</a:t>
            </a:r>
            <a:r>
              <a:rPr lang="en-US" dirty="0" smtClean="0"/>
              <a:t> </a:t>
            </a:r>
            <a:r>
              <a:rPr lang="en-US" dirty="0" err="1" smtClean="0"/>
              <a:t>interdisciplinaire</a:t>
            </a:r>
            <a:endParaRPr lang="en-US" dirty="0" smtClean="0"/>
          </a:p>
          <a:p>
            <a:pPr lvl="1"/>
            <a:r>
              <a:rPr lang="en-US" dirty="0" smtClean="0"/>
              <a:t>2 </a:t>
            </a:r>
            <a:r>
              <a:rPr lang="en-US" dirty="0" err="1" smtClean="0"/>
              <a:t>infirmières</a:t>
            </a:r>
            <a:r>
              <a:rPr lang="en-US" dirty="0" smtClean="0"/>
              <a:t> GMF</a:t>
            </a:r>
          </a:p>
          <a:p>
            <a:pPr lvl="1"/>
            <a:r>
              <a:rPr lang="en-US" dirty="0"/>
              <a:t>2 </a:t>
            </a:r>
            <a:r>
              <a:rPr lang="en-US" dirty="0" err="1"/>
              <a:t>infirmières</a:t>
            </a:r>
            <a:r>
              <a:rPr lang="en-US" dirty="0"/>
              <a:t> IPS-PL</a:t>
            </a:r>
          </a:p>
          <a:p>
            <a:pPr lvl="1"/>
            <a:r>
              <a:rPr lang="en-US" dirty="0" smtClean="0"/>
              <a:t>1 </a:t>
            </a:r>
            <a:r>
              <a:rPr lang="en-US" dirty="0" err="1" smtClean="0"/>
              <a:t>infirmière</a:t>
            </a:r>
            <a:r>
              <a:rPr lang="en-US" dirty="0" smtClean="0"/>
              <a:t> UMF</a:t>
            </a:r>
          </a:p>
          <a:p>
            <a:pPr lvl="1"/>
            <a:r>
              <a:rPr lang="en-US" dirty="0" smtClean="0"/>
              <a:t>1 </a:t>
            </a:r>
            <a:r>
              <a:rPr lang="en-US" dirty="0" err="1" smtClean="0"/>
              <a:t>pharmacienne</a:t>
            </a:r>
            <a:r>
              <a:rPr lang="en-US" dirty="0" smtClean="0"/>
              <a:t> UMF</a:t>
            </a:r>
          </a:p>
          <a:p>
            <a:pPr lvl="1"/>
            <a:r>
              <a:rPr lang="en-US" dirty="0" smtClean="0"/>
              <a:t>1 </a:t>
            </a:r>
            <a:r>
              <a:rPr lang="en-US" dirty="0" err="1" smtClean="0"/>
              <a:t>psychologue</a:t>
            </a:r>
            <a:r>
              <a:rPr lang="en-US" dirty="0" smtClean="0"/>
              <a:t> UMF</a:t>
            </a:r>
          </a:p>
          <a:p>
            <a:pPr lvl="1"/>
            <a:r>
              <a:rPr lang="en-US" dirty="0" err="1" smtClean="0"/>
              <a:t>Équipe</a:t>
            </a:r>
            <a:r>
              <a:rPr lang="en-US" dirty="0" smtClean="0"/>
              <a:t> de support </a:t>
            </a:r>
            <a:r>
              <a:rPr lang="en-US" dirty="0" err="1" smtClean="0"/>
              <a:t>clérical</a:t>
            </a:r>
            <a:r>
              <a:rPr lang="en-US" dirty="0" smtClean="0"/>
              <a:t> hors-pair</a:t>
            </a:r>
          </a:p>
          <a:p>
            <a:pPr lvl="1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8474" y="6334780"/>
            <a:ext cx="6667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black"/>
                </a:solidFill>
              </a:rPr>
              <a:t>Pour </a:t>
            </a:r>
            <a:r>
              <a:rPr lang="en-US" sz="1400" dirty="0" err="1" smtClean="0">
                <a:solidFill>
                  <a:prstClr val="black"/>
                </a:solidFill>
              </a:rPr>
              <a:t>une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visite</a:t>
            </a:r>
            <a:r>
              <a:rPr lang="en-US" sz="1400" dirty="0" smtClean="0">
                <a:solidFill>
                  <a:prstClr val="black"/>
                </a:solidFill>
              </a:rPr>
              <a:t> de </a:t>
            </a:r>
            <a:r>
              <a:rPr lang="en-US" sz="1400" dirty="0" err="1" smtClean="0">
                <a:solidFill>
                  <a:prstClr val="black"/>
                </a:solidFill>
              </a:rPr>
              <a:t>l’UMF</a:t>
            </a:r>
            <a:r>
              <a:rPr lang="en-US" sz="1400" dirty="0" smtClean="0">
                <a:solidFill>
                  <a:prstClr val="black"/>
                </a:solidFill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</a:rPr>
              <a:t>contactez</a:t>
            </a:r>
            <a:r>
              <a:rPr lang="en-US" sz="1400" dirty="0" smtClean="0">
                <a:solidFill>
                  <a:prstClr val="black"/>
                </a:solidFill>
              </a:rPr>
              <a:t> :	Julien </a:t>
            </a:r>
            <a:r>
              <a:rPr lang="en-US" sz="1400" dirty="0" err="1" smtClean="0">
                <a:solidFill>
                  <a:prstClr val="black"/>
                </a:solidFill>
              </a:rPr>
              <a:t>Lamarche</a:t>
            </a:r>
            <a:r>
              <a:rPr lang="en-US" sz="1400" dirty="0" smtClean="0">
                <a:solidFill>
                  <a:prstClr val="black"/>
                </a:solidFill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</a:rPr>
              <a:t>résident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coordonnateur</a:t>
            </a:r>
            <a:endParaRPr lang="en-US" sz="1400" dirty="0" smtClean="0">
              <a:solidFill>
                <a:prstClr val="black"/>
              </a:solidFill>
            </a:endParaRPr>
          </a:p>
          <a:p>
            <a:pPr defTabSz="457200"/>
            <a:r>
              <a:rPr lang="en-US" sz="1400" dirty="0">
                <a:solidFill>
                  <a:prstClr val="black"/>
                </a:solidFill>
              </a:rPr>
              <a:t>	</a:t>
            </a:r>
            <a:r>
              <a:rPr lang="en-US" sz="1400" dirty="0" smtClean="0">
                <a:solidFill>
                  <a:prstClr val="black"/>
                </a:solidFill>
              </a:rPr>
              <a:t>						Julien.lamarche@umontreal.ca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57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488238" cy="1125538"/>
          </a:xfrm>
          <a:noFill/>
          <a:ln/>
        </p:spPr>
        <p:txBody>
          <a:bodyPr anchor="ctr"/>
          <a:lstStyle/>
          <a:p>
            <a:r>
              <a:rPr lang="fr-CA" sz="4000"/>
              <a:t>UMF Maisonneuve-Rosemont</a:t>
            </a:r>
          </a:p>
        </p:txBody>
      </p:sp>
      <p:sp>
        <p:nvSpPr>
          <p:cNvPr id="676869" name="ZoneTexte 8"/>
          <p:cNvSpPr txBox="1">
            <a:spLocks noChangeArrowheads="1"/>
          </p:cNvSpPr>
          <p:nvPr/>
        </p:nvSpPr>
        <p:spPr bwMode="auto">
          <a:xfrm>
            <a:off x="827088" y="6216650"/>
            <a:ext cx="6745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marL="342900" indent="-3429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455613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fr-CA" b="1" smtClean="0">
                <a:solidFill>
                  <a:srgbClr val="000000"/>
                </a:solidFill>
                <a:latin typeface="Arial" panose="020B0604020202020204" pitchFamily="34" charset="0"/>
              </a:rPr>
              <a:t>Écrivez pour visiter!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fr-CA" b="1" smtClean="0">
                <a:solidFill>
                  <a:srgbClr val="000000"/>
                </a:solidFill>
                <a:latin typeface="Arial" panose="020B0604020202020204" pitchFamily="34" charset="0"/>
              </a:rPr>
              <a:t>Francis Clément : francis.clement@umontreal.ca</a:t>
            </a:r>
          </a:p>
        </p:txBody>
      </p:sp>
      <p:sp>
        <p:nvSpPr>
          <p:cNvPr id="3" name="Espace réservé du contenu 2"/>
          <p:cNvSpPr>
            <a:spLocks/>
          </p:cNvSpPr>
          <p:nvPr/>
        </p:nvSpPr>
        <p:spPr bwMode="auto">
          <a:xfrm>
            <a:off x="4572000" y="1628775"/>
            <a:ext cx="4427538" cy="223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7013" indent="-227013" defTabSz="912813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4213" indent="-227013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330066"/>
              </a:buClr>
            </a:pPr>
            <a:r>
              <a:rPr lang="fr-CA" sz="1800" b="1" smtClean="0">
                <a:solidFill>
                  <a:srgbClr val="330066"/>
                </a:solidFill>
              </a:rPr>
              <a:t>Sexologue sur place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330066"/>
              </a:buClr>
            </a:pPr>
            <a:r>
              <a:rPr lang="fr-CA" sz="1800" b="1" smtClean="0">
                <a:solidFill>
                  <a:srgbClr val="330066"/>
                </a:solidFill>
              </a:rPr>
              <a:t>Professionnelle de recherche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330066"/>
              </a:buClr>
            </a:pPr>
            <a:r>
              <a:rPr lang="fr-CA" sz="1800" b="1" smtClean="0">
                <a:solidFill>
                  <a:srgbClr val="330066"/>
                </a:solidFill>
              </a:rPr>
              <a:t>Cours d’urgence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330066"/>
              </a:buClr>
            </a:pPr>
            <a:r>
              <a:rPr lang="fr-CA" sz="1800" b="1" smtClean="0">
                <a:solidFill>
                  <a:srgbClr val="330066"/>
                </a:solidFill>
              </a:rPr>
              <a:t>LA plus grosse urgence au Québec !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330066"/>
              </a:buClr>
            </a:pPr>
            <a:r>
              <a:rPr lang="fr-CA" sz="1800" b="1" smtClean="0">
                <a:solidFill>
                  <a:srgbClr val="330066"/>
                </a:solidFill>
              </a:rPr>
              <a:t>Gardes à l’urgence + en pédiatrie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330066"/>
              </a:buClr>
            </a:pPr>
            <a:r>
              <a:rPr lang="fr-CA" sz="1800" b="1" smtClean="0">
                <a:solidFill>
                  <a:srgbClr val="330066"/>
                </a:solidFill>
              </a:rPr>
              <a:t>Presque tous les stages sous le même toit</a:t>
            </a:r>
            <a:r>
              <a:rPr lang="fr-CA" sz="1600" b="1" smtClean="0">
                <a:solidFill>
                  <a:srgbClr val="330066"/>
                </a:solidFill>
              </a:rPr>
              <a:t>!</a:t>
            </a:r>
          </a:p>
        </p:txBody>
      </p:sp>
      <p:sp>
        <p:nvSpPr>
          <p:cNvPr id="2" name="Espace réservé du contenu 2"/>
          <p:cNvSpPr>
            <a:spLocks/>
          </p:cNvSpPr>
          <p:nvPr/>
        </p:nvSpPr>
        <p:spPr bwMode="auto">
          <a:xfrm>
            <a:off x="107950" y="1628775"/>
            <a:ext cx="4679950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7013" indent="-227013" defTabSz="912813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4213" indent="-227013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330066"/>
              </a:buClr>
            </a:pPr>
            <a:r>
              <a:rPr lang="fr-CA" sz="1800" b="1" smtClean="0">
                <a:solidFill>
                  <a:srgbClr val="330066"/>
                </a:solidFill>
              </a:rPr>
              <a:t>Locaux neufs!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330066"/>
              </a:buClr>
            </a:pPr>
            <a:r>
              <a:rPr lang="fr-CA" sz="1800" b="1" smtClean="0">
                <a:solidFill>
                  <a:srgbClr val="330066"/>
                </a:solidFill>
              </a:rPr>
              <a:t>Beaucoup d’obstétrique &amp; pédiatrie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330066"/>
              </a:buClr>
            </a:pPr>
            <a:r>
              <a:rPr lang="fr-CA" sz="1800" b="1" smtClean="0">
                <a:solidFill>
                  <a:srgbClr val="330066"/>
                </a:solidFill>
              </a:rPr>
              <a:t>3 semaines de + de clinique pédiatrie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330066"/>
              </a:buClr>
            </a:pPr>
            <a:r>
              <a:rPr lang="fr-CA" sz="1800" b="1" smtClean="0">
                <a:solidFill>
                  <a:srgbClr val="330066"/>
                </a:solidFill>
              </a:rPr>
              <a:t>Clientèle variée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330066"/>
              </a:buClr>
            </a:pPr>
            <a:r>
              <a:rPr lang="fr-CA" sz="1800" b="1" smtClean="0">
                <a:solidFill>
                  <a:srgbClr val="330066"/>
                </a:solidFill>
              </a:rPr>
              <a:t>Cliniques spécialisées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Clr>
                <a:srgbClr val="669999"/>
              </a:buClr>
            </a:pPr>
            <a:r>
              <a:rPr lang="fr-CA" sz="1600" b="1" smtClean="0">
                <a:solidFill>
                  <a:srgbClr val="330066"/>
                </a:solidFill>
              </a:rPr>
              <a:t>ITSS, VIH, jeunesse, pédiatrie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Clr>
                <a:srgbClr val="669999"/>
              </a:buClr>
            </a:pPr>
            <a:r>
              <a:rPr lang="fr-CA" sz="1600" b="1" smtClean="0">
                <a:solidFill>
                  <a:srgbClr val="330066"/>
                </a:solidFill>
              </a:rPr>
              <a:t>Locomoteur, plaies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Clr>
                <a:srgbClr val="669999"/>
              </a:buClr>
            </a:pPr>
            <a:r>
              <a:rPr lang="fr-CA" sz="1600" b="1" smtClean="0">
                <a:solidFill>
                  <a:srgbClr val="330066"/>
                </a:solidFill>
              </a:rPr>
              <a:t>Chirurgie mineure, gynéco</a:t>
            </a:r>
          </a:p>
        </p:txBody>
      </p:sp>
      <p:pic>
        <p:nvPicPr>
          <p:cNvPr id="67687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860800"/>
            <a:ext cx="345757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87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149725"/>
            <a:ext cx="33147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249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23000">
              <a:schemeClr val="tx2">
                <a:lumMod val="60000"/>
                <a:lumOff val="40000"/>
              </a:schemeClr>
            </a:gs>
            <a:gs pos="75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69159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fr-C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R1 et 7 R2</a:t>
            </a:r>
          </a:p>
          <a:p>
            <a:pPr>
              <a:spcAft>
                <a:spcPts val="1200"/>
              </a:spcAft>
            </a:pPr>
            <a:r>
              <a:rPr lang="fr-C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 nos stages hospitaliers à Cité-de-la-Santé</a:t>
            </a:r>
          </a:p>
          <a:p>
            <a:pPr>
              <a:spcAft>
                <a:spcPts val="1200"/>
              </a:spcAft>
            </a:pPr>
            <a:r>
              <a:rPr lang="fr-C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des plus grosses salles d’accouchement au Québec</a:t>
            </a:r>
          </a:p>
          <a:p>
            <a:pPr>
              <a:spcAft>
                <a:spcPts val="1200"/>
              </a:spcAft>
            </a:pPr>
            <a:r>
              <a:rPr lang="fr-C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Beaucoup d’exposition aux soins intensifs, dont nos gardes de nuit</a:t>
            </a:r>
            <a:endParaRPr lang="fr-C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grande diversité de « spécialisation » des patrons et une équipe d’expérience</a:t>
            </a:r>
          </a:p>
          <a:p>
            <a:endParaRPr lang="fr-C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A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Coordo</a:t>
            </a:r>
            <a:r>
              <a:rPr lang="fr-C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Marc De Ladurantaye – marc.de.ladurantaye@umontreal.ca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2301" y="188640"/>
            <a:ext cx="64593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7200" b="1" cap="none" spc="0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CLSC du Marigot</a:t>
            </a:r>
            <a:endParaRPr lang="fr-CA" sz="72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906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5536" y="25815"/>
            <a:ext cx="6508377" cy="882905"/>
          </a:xfrm>
        </p:spPr>
        <p:txBody>
          <a:bodyPr/>
          <a:lstStyle/>
          <a:p>
            <a:r>
              <a:rPr lang="fr-CA" b="1" u="sng" dirty="0" smtClean="0"/>
              <a:t>UMF Notre-Dame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9512" y="1196752"/>
            <a:ext cx="8712968" cy="566124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fr-CA" dirty="0">
                <a:latin typeface="Calibri"/>
                <a:cs typeface="Calibri"/>
              </a:rPr>
              <a:t>Milieu communautaire en centre </a:t>
            </a:r>
            <a:r>
              <a:rPr lang="fr-CA" dirty="0" smtClean="0">
                <a:latin typeface="Calibri"/>
                <a:cs typeface="Calibri"/>
              </a:rPr>
              <a:t>urbain</a:t>
            </a:r>
            <a:endParaRPr lang="fr-CA" sz="1800" dirty="0" smtClean="0">
              <a:latin typeface="Calibri"/>
              <a:cs typeface="Calibri"/>
            </a:endParaRPr>
          </a:p>
          <a:p>
            <a:pPr>
              <a:spcBef>
                <a:spcPts val="1200"/>
              </a:spcBef>
            </a:pPr>
            <a:r>
              <a:rPr lang="fr-CA" dirty="0" smtClean="0">
                <a:latin typeface="Calibri"/>
                <a:cs typeface="Calibri"/>
              </a:rPr>
              <a:t>Force de l’exposition en:</a:t>
            </a:r>
          </a:p>
          <a:p>
            <a:pPr lvl="1">
              <a:spcBef>
                <a:spcPts val="1200"/>
              </a:spcBef>
            </a:pPr>
            <a:r>
              <a:rPr lang="fr-CA" sz="2000" dirty="0" smtClean="0">
                <a:latin typeface="Calibri"/>
                <a:cs typeface="Calibri"/>
              </a:rPr>
              <a:t>Urgence </a:t>
            </a:r>
            <a:r>
              <a:rPr lang="fr-CA" dirty="0">
                <a:latin typeface="Calibri"/>
                <a:cs typeface="Calibri"/>
              </a:rPr>
              <a:t>(</a:t>
            </a:r>
            <a:r>
              <a:rPr lang="fr-CA" dirty="0" smtClean="0">
                <a:latin typeface="Calibri"/>
                <a:cs typeface="Calibri"/>
              </a:rPr>
              <a:t>gardes lors du bloc UMF, cours </a:t>
            </a:r>
            <a:r>
              <a:rPr lang="fr-CA" dirty="0">
                <a:latin typeface="Calibri"/>
                <a:cs typeface="Calibri"/>
              </a:rPr>
              <a:t>d’urgence et </a:t>
            </a:r>
            <a:r>
              <a:rPr lang="fr-CA" dirty="0" smtClean="0">
                <a:latin typeface="Calibri"/>
                <a:cs typeface="Calibri"/>
              </a:rPr>
              <a:t>simulations 1 à 2 </a:t>
            </a:r>
            <a:r>
              <a:rPr lang="fr-CA" dirty="0">
                <a:latin typeface="Calibri"/>
                <a:cs typeface="Calibri"/>
              </a:rPr>
              <a:t>fois par </a:t>
            </a:r>
            <a:r>
              <a:rPr lang="fr-CA" dirty="0" smtClean="0">
                <a:latin typeface="Calibri"/>
                <a:cs typeface="Calibri"/>
              </a:rPr>
              <a:t>mois)</a:t>
            </a:r>
          </a:p>
          <a:p>
            <a:pPr lvl="1">
              <a:spcBef>
                <a:spcPts val="1200"/>
              </a:spcBef>
            </a:pPr>
            <a:r>
              <a:rPr lang="fr-CA" sz="2000" dirty="0">
                <a:latin typeface="Calibri"/>
                <a:cs typeface="Calibri"/>
              </a:rPr>
              <a:t>S</a:t>
            </a:r>
            <a:r>
              <a:rPr lang="fr-CA" sz="2000" dirty="0" smtClean="0">
                <a:latin typeface="Calibri"/>
                <a:cs typeface="Calibri"/>
              </a:rPr>
              <a:t>oins aux enfants </a:t>
            </a:r>
            <a:r>
              <a:rPr lang="fr-CA" dirty="0" smtClean="0">
                <a:latin typeface="Calibri"/>
                <a:cs typeface="Calibri"/>
              </a:rPr>
              <a:t>(pédiatre sur place)</a:t>
            </a:r>
          </a:p>
          <a:p>
            <a:pPr lvl="1">
              <a:spcBef>
                <a:spcPts val="1200"/>
              </a:spcBef>
            </a:pPr>
            <a:r>
              <a:rPr lang="fr-CA" sz="2000" dirty="0">
                <a:latin typeface="Calibri"/>
                <a:cs typeface="Calibri"/>
              </a:rPr>
              <a:t>L</a:t>
            </a:r>
            <a:r>
              <a:rPr lang="fr-CA" sz="2000" dirty="0" smtClean="0">
                <a:latin typeface="Calibri"/>
                <a:cs typeface="Calibri"/>
              </a:rPr>
              <a:t>ocomoteur </a:t>
            </a:r>
          </a:p>
          <a:p>
            <a:pPr>
              <a:spcBef>
                <a:spcPts val="1200"/>
              </a:spcBef>
            </a:pPr>
            <a:r>
              <a:rPr lang="fr-CA" dirty="0" smtClean="0">
                <a:latin typeface="Calibri"/>
                <a:cs typeface="Calibri"/>
              </a:rPr>
              <a:t>Travail interdisciplinaire</a:t>
            </a:r>
            <a:r>
              <a:rPr lang="fr-CA" sz="1800" dirty="0" smtClean="0">
                <a:latin typeface="Calibri"/>
                <a:cs typeface="Calibri"/>
              </a:rPr>
              <a:t> (pharmacienne, infirmières, travailleuse sociale, psychologue)</a:t>
            </a:r>
          </a:p>
          <a:p>
            <a:pPr>
              <a:spcBef>
                <a:spcPts val="1200"/>
              </a:spcBef>
            </a:pPr>
            <a:r>
              <a:rPr lang="fr-CA" dirty="0" smtClean="0">
                <a:latin typeface="Calibri"/>
                <a:cs typeface="Calibri"/>
              </a:rPr>
              <a:t>Regroupement de tous les résidents les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fr-CA" dirty="0" smtClean="0">
                <a:latin typeface="Calibri"/>
                <a:cs typeface="Calibri"/>
              </a:rPr>
              <a:t>mardis matins </a:t>
            </a:r>
            <a:r>
              <a:rPr lang="fr-CA" dirty="0">
                <a:latin typeface="Calibri"/>
                <a:cs typeface="Calibri"/>
              </a:rPr>
              <a:t>pour une formation commune </a:t>
            </a:r>
            <a:endParaRPr lang="fr-CA" dirty="0" smtClean="0">
              <a:latin typeface="Calibri"/>
              <a:cs typeface="Calibri"/>
            </a:endParaRPr>
          </a:p>
          <a:p>
            <a:pPr>
              <a:spcBef>
                <a:spcPts val="1200"/>
              </a:spcBef>
            </a:pPr>
            <a:r>
              <a:rPr lang="fr-CA" dirty="0" smtClean="0">
                <a:latin typeface="Calibri"/>
                <a:cs typeface="Calibri"/>
              </a:rPr>
              <a:t>Ambiance de travail agréable </a:t>
            </a:r>
            <a:r>
              <a:rPr lang="fr-CA" sz="1800" dirty="0" smtClean="0">
                <a:latin typeface="Calibri"/>
                <a:cs typeface="Calibri"/>
              </a:rPr>
              <a:t>(patrons dévoués et </a:t>
            </a:r>
            <a:r>
              <a:rPr lang="fr-CA" sz="1800" dirty="0">
                <a:latin typeface="Calibri"/>
                <a:cs typeface="Calibri"/>
              </a:rPr>
              <a:t>à l’écoute, secrétaire </a:t>
            </a:r>
            <a:r>
              <a:rPr lang="fr-CA" sz="1800" dirty="0" smtClean="0">
                <a:latin typeface="Calibri"/>
                <a:cs typeface="Calibri"/>
              </a:rPr>
              <a:t>disponible</a:t>
            </a:r>
            <a:r>
              <a:rPr lang="fr-CA" sz="1800" dirty="0">
                <a:latin typeface="Calibri"/>
                <a:cs typeface="Calibri"/>
              </a:rPr>
              <a:t> </a:t>
            </a:r>
            <a:r>
              <a:rPr lang="fr-CA" sz="1800" dirty="0" smtClean="0">
                <a:latin typeface="Calibri"/>
                <a:cs typeface="Calibri"/>
              </a:rPr>
              <a:t>et efficace, locaux neufs, salle à manger commune,…)</a:t>
            </a:r>
          </a:p>
          <a:p>
            <a:pPr marL="0" indent="0">
              <a:spcBef>
                <a:spcPts val="1200"/>
              </a:spcBef>
              <a:buNone/>
            </a:pPr>
            <a:endParaRPr lang="fr-CA" sz="1800" i="1" u="sng" dirty="0" smtClean="0">
              <a:latin typeface="Calibri"/>
              <a:cs typeface="Calibri"/>
            </a:endParaRPr>
          </a:p>
          <a:p>
            <a:pPr algn="r">
              <a:lnSpc>
                <a:spcPct val="70000"/>
              </a:lnSpc>
              <a:buNone/>
            </a:pPr>
            <a:r>
              <a:rPr lang="fr-CA" sz="1800" i="1" u="sng" dirty="0" smtClean="0">
                <a:latin typeface="Calibri"/>
                <a:cs typeface="Calibri"/>
              </a:rPr>
              <a:t>Questions?</a:t>
            </a:r>
            <a:r>
              <a:rPr lang="fr-CA" sz="1800" dirty="0" smtClean="0">
                <a:latin typeface="Calibri"/>
                <a:cs typeface="Calibri"/>
              </a:rPr>
              <a:t> </a:t>
            </a:r>
            <a:r>
              <a:rPr lang="fr-CA" sz="1600" i="1" dirty="0" smtClean="0">
                <a:latin typeface="Calibri"/>
                <a:cs typeface="Calibri"/>
              </a:rPr>
              <a:t>Contactez Arianne </a:t>
            </a:r>
            <a:r>
              <a:rPr lang="fr-CA" sz="1600" i="1" dirty="0" err="1" smtClean="0">
                <a:latin typeface="Calibri"/>
                <a:cs typeface="Calibri"/>
              </a:rPr>
              <a:t>Bédard</a:t>
            </a:r>
            <a:r>
              <a:rPr lang="fr-CA" sz="1600" i="1" dirty="0" smtClean="0">
                <a:latin typeface="Calibri"/>
                <a:cs typeface="Calibri"/>
              </a:rPr>
              <a:t>, résidente coordonnatrice :</a:t>
            </a:r>
          </a:p>
          <a:p>
            <a:pPr algn="r">
              <a:lnSpc>
                <a:spcPct val="70000"/>
              </a:lnSpc>
              <a:buNone/>
            </a:pPr>
            <a:r>
              <a:rPr lang="fr-CA" sz="1600" b="1" i="1" dirty="0" err="1" smtClean="0">
                <a:solidFill>
                  <a:srgbClr val="0000FF"/>
                </a:solidFill>
                <a:latin typeface="Calibri"/>
                <a:cs typeface="Calibri"/>
              </a:rPr>
              <a:t>arianne.bedard@umontreal.ca</a:t>
            </a:r>
            <a:endParaRPr lang="fr-CA" sz="1600" b="1" i="1" dirty="0" smtClean="0">
              <a:solidFill>
                <a:srgbClr val="0000F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11424"/>
          </a:xfrm>
        </p:spPr>
        <p:txBody>
          <a:bodyPr/>
          <a:lstStyle/>
          <a:p>
            <a:r>
              <a:rPr lang="fr-CA" sz="5400" dirty="0" smtClean="0"/>
              <a:t>Les faits </a:t>
            </a:r>
            <a:r>
              <a:rPr lang="fr-CA" dirty="0" smtClean="0"/>
              <a:t>: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2060848"/>
            <a:ext cx="8507288" cy="441615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fr-CA" dirty="0" smtClean="0"/>
              <a:t>Vous deviendrez </a:t>
            </a:r>
            <a:r>
              <a:rPr lang="fr-CA" b="1" dirty="0" smtClean="0"/>
              <a:t>tous</a:t>
            </a:r>
            <a:r>
              <a:rPr lang="fr-CA" dirty="0" smtClean="0"/>
              <a:t> de bons médecins de famille dans chaque UMF !</a:t>
            </a:r>
          </a:p>
          <a:p>
            <a:pPr>
              <a:spcAft>
                <a:spcPts val="1200"/>
              </a:spcAft>
            </a:pPr>
            <a:r>
              <a:rPr lang="fr-CA" dirty="0" smtClean="0"/>
              <a:t>Vous ferez </a:t>
            </a:r>
            <a:r>
              <a:rPr lang="fr-CA" b="1" dirty="0" smtClean="0"/>
              <a:t>tous</a:t>
            </a:r>
            <a:r>
              <a:rPr lang="fr-CA" dirty="0" smtClean="0"/>
              <a:t> du bureau de façon longitudinale !</a:t>
            </a:r>
          </a:p>
          <a:p>
            <a:pPr>
              <a:spcAft>
                <a:spcPts val="1200"/>
              </a:spcAft>
            </a:pPr>
            <a:r>
              <a:rPr lang="fr-CA" dirty="0" smtClean="0"/>
              <a:t>Vous aurez </a:t>
            </a:r>
            <a:r>
              <a:rPr lang="fr-CA" b="1" dirty="0" smtClean="0"/>
              <a:t>tous</a:t>
            </a:r>
            <a:r>
              <a:rPr lang="fr-CA" dirty="0" smtClean="0"/>
              <a:t> des patientes enceintes à suivre !</a:t>
            </a:r>
          </a:p>
          <a:p>
            <a:pPr>
              <a:spcAft>
                <a:spcPts val="1200"/>
              </a:spcAft>
            </a:pPr>
            <a:r>
              <a:rPr lang="fr-CA" dirty="0" smtClean="0"/>
              <a:t>Vous pourrez </a:t>
            </a:r>
            <a:r>
              <a:rPr lang="fr-CA" b="1" dirty="0" smtClean="0"/>
              <a:t>tous</a:t>
            </a:r>
            <a:r>
              <a:rPr lang="fr-CA" dirty="0" smtClean="0"/>
              <a:t> vous « spécialiser » (stages à option) !</a:t>
            </a:r>
          </a:p>
          <a:p>
            <a:pPr>
              <a:spcAft>
                <a:spcPts val="1200"/>
              </a:spcAft>
            </a:pPr>
            <a:r>
              <a:rPr lang="fr-CA" dirty="0" smtClean="0"/>
              <a:t>Vous aurez </a:t>
            </a:r>
            <a:r>
              <a:rPr lang="fr-CA" b="1" dirty="0" smtClean="0"/>
              <a:t>tous</a:t>
            </a:r>
            <a:r>
              <a:rPr lang="fr-CA" dirty="0" smtClean="0"/>
              <a:t> une équipe dynamique !</a:t>
            </a:r>
          </a:p>
          <a:p>
            <a:pPr>
              <a:spcAft>
                <a:spcPts val="1200"/>
              </a:spcAft>
            </a:pPr>
            <a:r>
              <a:rPr lang="fr-CA" dirty="0" smtClean="0"/>
              <a:t>Vous serez </a:t>
            </a:r>
            <a:r>
              <a:rPr lang="fr-CA" b="1" dirty="0" smtClean="0"/>
              <a:t>tous</a:t>
            </a:r>
            <a:r>
              <a:rPr lang="fr-CA" dirty="0" smtClean="0"/>
              <a:t> HEUREUX au final !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2670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7313" y="333375"/>
            <a:ext cx="6692900" cy="936625"/>
          </a:xfrm>
        </p:spPr>
        <p:txBody>
          <a:bodyPr/>
          <a:lstStyle/>
          <a:p>
            <a:r>
              <a:rPr lang="fr-CA">
                <a:latin typeface="Verdana" pitchFamily="34" charset="0"/>
              </a:rPr>
              <a:t>UMF Sacré-Coeur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19700" y="1457325"/>
            <a:ext cx="4105275" cy="4710113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fr-CA" sz="2400" dirty="0">
                <a:latin typeface="Verdana" pitchFamily="34" charset="0"/>
              </a:rPr>
              <a:t>12 R1 et 12 R2</a:t>
            </a:r>
          </a:p>
          <a:p>
            <a:pPr algn="l">
              <a:spcAft>
                <a:spcPts val="600"/>
              </a:spcAft>
            </a:pPr>
            <a:r>
              <a:rPr lang="fr-CA" sz="2400" dirty="0">
                <a:latin typeface="Verdana" pitchFamily="34" charset="0"/>
              </a:rPr>
              <a:t>Locaux neufs</a:t>
            </a:r>
          </a:p>
          <a:p>
            <a:pPr algn="l">
              <a:spcAft>
                <a:spcPts val="600"/>
              </a:spcAft>
            </a:pPr>
            <a:r>
              <a:rPr lang="fr-CA" sz="2400" dirty="0">
                <a:latin typeface="Verdana" pitchFamily="34" charset="0"/>
              </a:rPr>
              <a:t>Équipe multidisciplinaire</a:t>
            </a:r>
          </a:p>
          <a:p>
            <a:pPr>
              <a:spcAft>
                <a:spcPts val="0"/>
              </a:spcAft>
            </a:pPr>
            <a:r>
              <a:rPr lang="fr-CA" sz="1800" dirty="0">
                <a:latin typeface="Verdana" pitchFamily="34" charset="0"/>
              </a:rPr>
              <a:t>2 </a:t>
            </a:r>
            <a:r>
              <a:rPr lang="fr-CA" sz="1800" dirty="0" smtClean="0">
                <a:latin typeface="Verdana" pitchFamily="34" charset="0"/>
              </a:rPr>
              <a:t>pharmaciens</a:t>
            </a:r>
          </a:p>
          <a:p>
            <a:pPr>
              <a:spcAft>
                <a:spcPts val="0"/>
              </a:spcAft>
            </a:pPr>
            <a:r>
              <a:rPr lang="fr-CA" sz="1800" dirty="0" smtClean="0">
                <a:latin typeface="Verdana" pitchFamily="34" charset="0"/>
              </a:rPr>
              <a:t>IPS</a:t>
            </a:r>
          </a:p>
          <a:p>
            <a:pPr>
              <a:spcAft>
                <a:spcPts val="0"/>
              </a:spcAft>
            </a:pPr>
            <a:r>
              <a:rPr lang="fr-CA" sz="1800" dirty="0" smtClean="0">
                <a:latin typeface="Verdana" pitchFamily="34" charset="0"/>
              </a:rPr>
              <a:t>Psychothérapeute</a:t>
            </a:r>
          </a:p>
          <a:p>
            <a:pPr>
              <a:spcAft>
                <a:spcPts val="0"/>
              </a:spcAft>
            </a:pPr>
            <a:r>
              <a:rPr lang="fr-CA" sz="1800" dirty="0" smtClean="0">
                <a:latin typeface="Verdana" pitchFamily="34" charset="0"/>
              </a:rPr>
              <a:t>Psychiatre</a:t>
            </a:r>
            <a:endParaRPr lang="fr-CA" sz="1800" dirty="0">
              <a:latin typeface="Verdana" pitchFamily="34" charset="0"/>
            </a:endParaRPr>
          </a:p>
          <a:p>
            <a:pPr>
              <a:spcAft>
                <a:spcPts val="0"/>
              </a:spcAft>
            </a:pPr>
            <a:r>
              <a:rPr lang="fr-CA" sz="1800" dirty="0">
                <a:latin typeface="Verdana" pitchFamily="34" charset="0"/>
              </a:rPr>
              <a:t>Gynécologue</a:t>
            </a:r>
          </a:p>
          <a:p>
            <a:pPr>
              <a:spcAft>
                <a:spcPts val="0"/>
              </a:spcAft>
            </a:pPr>
            <a:r>
              <a:rPr lang="fr-CA" sz="1800" dirty="0">
                <a:latin typeface="Verdana" pitchFamily="34" charset="0"/>
              </a:rPr>
              <a:t>Pédiatre</a:t>
            </a:r>
          </a:p>
          <a:p>
            <a:pPr algn="l">
              <a:spcAft>
                <a:spcPts val="600"/>
              </a:spcAft>
            </a:pPr>
            <a:r>
              <a:rPr lang="fr-CA" sz="2400" dirty="0">
                <a:latin typeface="Verdana" pitchFamily="34" charset="0"/>
              </a:rPr>
              <a:t>MU3 Urgence</a:t>
            </a:r>
          </a:p>
          <a:p>
            <a:pPr algn="l">
              <a:spcAft>
                <a:spcPts val="600"/>
              </a:spcAft>
            </a:pPr>
            <a:r>
              <a:rPr lang="fr-CA" sz="2400" dirty="0" err="1">
                <a:latin typeface="Verdana" pitchFamily="34" charset="0"/>
              </a:rPr>
              <a:t>Hospit</a:t>
            </a:r>
            <a:r>
              <a:rPr lang="fr-CA" sz="2400" dirty="0">
                <a:latin typeface="Verdana" pitchFamily="34" charset="0"/>
              </a:rPr>
              <a:t> à </a:t>
            </a:r>
            <a:r>
              <a:rPr lang="fr-CA" sz="2400" dirty="0" smtClean="0">
                <a:latin typeface="Verdana" pitchFamily="34" charset="0"/>
              </a:rPr>
              <a:t>St-Eustache</a:t>
            </a:r>
          </a:p>
          <a:p>
            <a:pPr algn="l"/>
            <a:endParaRPr lang="fr-CA" sz="2800" dirty="0">
              <a:latin typeface="Verdana" pitchFamily="34" charset="0"/>
            </a:endParaRPr>
          </a:p>
          <a:p>
            <a:pPr algn="r"/>
            <a:endParaRPr lang="fr-CA" sz="2800" dirty="0">
              <a:latin typeface="Verdana" pitchFamily="34" charset="0"/>
            </a:endParaRPr>
          </a:p>
        </p:txBody>
      </p:sp>
      <p:pic>
        <p:nvPicPr>
          <p:cNvPr id="2059" name="Picture 11" descr="File:Hopital Sacre Coeur Mt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222" y="555386"/>
            <a:ext cx="2677670" cy="2009518"/>
          </a:xfrm>
          <a:prstGeom prst="rect">
            <a:avLst/>
          </a:prstGeom>
          <a:noFill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222" y="2795647"/>
            <a:ext cx="4806404" cy="320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ZoneTexte 1"/>
          <p:cNvSpPr txBox="1"/>
          <p:nvPr/>
        </p:nvSpPr>
        <p:spPr>
          <a:xfrm>
            <a:off x="165222" y="6234324"/>
            <a:ext cx="6048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 smtClean="0"/>
              <a:t>Coordo</a:t>
            </a:r>
            <a:r>
              <a:rPr lang="fr-CA" dirty="0" smtClean="0"/>
              <a:t> : Amélie Gravel – amélie.gravel@umontreal.ca</a:t>
            </a:r>
            <a:endParaRPr lang="fr-C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33136"/>
            <a:ext cx="9144000" cy="724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UMF Saint-Eustache </a:t>
            </a:r>
            <a:r>
              <a:rPr lang="fr-FR" sz="2800" dirty="0" smtClean="0"/>
              <a:t>(à 25 min de Montréal)</a:t>
            </a:r>
            <a:endParaRPr lang="fr-FR" sz="28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fr-FR" dirty="0" smtClean="0"/>
              <a:t>Nouvelle UMF (2014) avec locaux neufs</a:t>
            </a:r>
          </a:p>
          <a:p>
            <a:pPr lvl="1"/>
            <a:r>
              <a:rPr lang="fr-FR" dirty="0" smtClean="0"/>
              <a:t>« Advanced </a:t>
            </a:r>
            <a:r>
              <a:rPr lang="fr-FR" dirty="0" err="1" smtClean="0"/>
              <a:t>access</a:t>
            </a:r>
            <a:r>
              <a:rPr lang="fr-FR" dirty="0" smtClean="0"/>
              <a:t> »</a:t>
            </a:r>
          </a:p>
          <a:p>
            <a:pPr lvl="1"/>
            <a:r>
              <a:rPr lang="fr-FR" dirty="0" smtClean="0"/>
              <a:t>Sans papiers </a:t>
            </a:r>
          </a:p>
          <a:p>
            <a:pPr lvl="1"/>
            <a:r>
              <a:rPr lang="fr-FR" dirty="0" smtClean="0"/>
              <a:t>Affilié au CHSE (Hôpital d’</a:t>
            </a:r>
            <a:r>
              <a:rPr lang="fr-FR" dirty="0" err="1" smtClean="0"/>
              <a:t>omnis</a:t>
            </a:r>
            <a:r>
              <a:rPr lang="fr-FR" dirty="0" smtClean="0"/>
              <a:t>!, 1500 accouchements/année)</a:t>
            </a:r>
          </a:p>
          <a:p>
            <a:r>
              <a:rPr lang="fr-FR" dirty="0" smtClean="0"/>
              <a:t>6 R1  et  6 R2</a:t>
            </a:r>
          </a:p>
          <a:p>
            <a:r>
              <a:rPr lang="fr-FR" dirty="0" smtClean="0"/>
              <a:t>Patrons jeunes et dynamiques!  </a:t>
            </a:r>
            <a:r>
              <a:rPr lang="fr-FR" sz="2000" dirty="0" smtClean="0"/>
              <a:t>Secrétaire efficace ++</a:t>
            </a:r>
          </a:p>
          <a:p>
            <a:r>
              <a:rPr lang="fr-FR" dirty="0" smtClean="0"/>
              <a:t>Soins aigus</a:t>
            </a:r>
          </a:p>
          <a:p>
            <a:pPr lvl="1"/>
            <a:r>
              <a:rPr lang="fr-FR" dirty="0" smtClean="0"/>
              <a:t>Urgence (centre de trauma 2</a:t>
            </a:r>
            <a:r>
              <a:rPr lang="fr-FR" baseline="30000" dirty="0" smtClean="0"/>
              <a:t>o</a:t>
            </a:r>
            <a:r>
              <a:rPr lang="fr-FR" dirty="0" smtClean="0"/>
              <a:t>, variée++), Soins intensifs (12 lits)</a:t>
            </a:r>
          </a:p>
          <a:p>
            <a:pPr lvl="1"/>
            <a:r>
              <a:rPr lang="fr-FR" dirty="0" smtClean="0"/>
              <a:t>Gardes à l’urgence ad 22h</a:t>
            </a:r>
          </a:p>
          <a:p>
            <a:r>
              <a:rPr lang="fr-FR" dirty="0" smtClean="0"/>
              <a:t>Stage de nuit </a:t>
            </a:r>
            <a:r>
              <a:rPr lang="fr-FR" sz="2000" dirty="0" smtClean="0"/>
              <a:t>(2x4 jours R1 et 2x4 jours R2)</a:t>
            </a:r>
          </a:p>
          <a:p>
            <a:pPr lvl="1"/>
            <a:r>
              <a:rPr lang="fr-FR" dirty="0" smtClean="0"/>
              <a:t>2</a:t>
            </a:r>
            <a:r>
              <a:rPr lang="fr-FR" baseline="30000" dirty="0" smtClean="0"/>
              <a:t>e</a:t>
            </a:r>
            <a:r>
              <a:rPr lang="fr-FR" dirty="0" smtClean="0"/>
              <a:t> appel à l’étage et USI, sinon travaillons à l’urgence</a:t>
            </a:r>
          </a:p>
          <a:p>
            <a:pPr marL="274320" lvl="1" indent="0">
              <a:buNone/>
            </a:pPr>
            <a:endParaRPr lang="fr-FR" sz="1000" dirty="0" smtClean="0"/>
          </a:p>
          <a:p>
            <a:pPr marL="274320" lvl="1" indent="0">
              <a:buNone/>
            </a:pPr>
            <a:r>
              <a:rPr lang="fr-FR" b="1" dirty="0" smtClean="0"/>
              <a:t> Venez visiter l’UMF : </a:t>
            </a:r>
            <a:r>
              <a:rPr lang="fr-FR" b="1" dirty="0" err="1" smtClean="0"/>
              <a:t>mathieu.savaria-houde@umontreal.ca</a:t>
            </a:r>
            <a:endParaRPr lang="fr-FR" b="1" dirty="0" smtClean="0"/>
          </a:p>
          <a:p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35161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UMF-GMF CLSC Saint-Hubert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98474" y="1255536"/>
            <a:ext cx="8333488" cy="5445522"/>
          </a:xfrm>
        </p:spPr>
        <p:txBody>
          <a:bodyPr>
            <a:normAutofit lnSpcReduction="10000"/>
          </a:bodyPr>
          <a:lstStyle/>
          <a:p>
            <a:r>
              <a:rPr lang="fr-FR" sz="1700" dirty="0" smtClean="0"/>
              <a:t>Seul UMF de </a:t>
            </a:r>
            <a:r>
              <a:rPr lang="fr-FR" sz="1700" dirty="0" err="1" smtClean="0"/>
              <a:t>UdeM</a:t>
            </a:r>
            <a:r>
              <a:rPr lang="fr-FR" sz="1700" dirty="0" smtClean="0"/>
              <a:t> sur la Rive-Sud de Montréal</a:t>
            </a:r>
          </a:p>
          <a:p>
            <a:r>
              <a:rPr lang="fr-FR" sz="1700" dirty="0" smtClean="0"/>
              <a:t>Hôpital d’attache: Pierre Boucher = hôpital d’omni </a:t>
            </a:r>
            <a:r>
              <a:rPr lang="fr-FR" sz="1700" dirty="0" smtClean="0">
                <a:sym typeface="Wingdings"/>
              </a:rPr>
              <a:t> </a:t>
            </a:r>
            <a:endParaRPr lang="fr-FR" sz="1700" dirty="0" smtClean="0"/>
          </a:p>
          <a:p>
            <a:r>
              <a:rPr lang="fr-FR" sz="1700" dirty="0" smtClean="0"/>
              <a:t>Clientèle variée, bon support personnel, milieu très à l’écoute, belle équipe.</a:t>
            </a:r>
          </a:p>
          <a:p>
            <a:r>
              <a:rPr lang="fr-FR" sz="1700" b="1" dirty="0" smtClean="0"/>
              <a:t>Les +</a:t>
            </a:r>
          </a:p>
          <a:p>
            <a:pPr lvl="1"/>
            <a:r>
              <a:rPr lang="fr-FR" sz="1700" dirty="0" smtClean="0"/>
              <a:t>Hospitalisation intéressante ++</a:t>
            </a:r>
          </a:p>
          <a:p>
            <a:pPr lvl="1"/>
            <a:r>
              <a:rPr lang="fr-FR" sz="1700" dirty="0" smtClean="0"/>
              <a:t>Obstétrique: seul milieu avec 2 mois en périnatalité, bonne exposition soins intermédiaires pédiatriques</a:t>
            </a:r>
            <a:endParaRPr lang="fr-FR" sz="1700" dirty="0"/>
          </a:p>
          <a:p>
            <a:pPr lvl="1"/>
            <a:r>
              <a:rPr lang="fr-FR" sz="1700" dirty="0" smtClean="0"/>
              <a:t>Cliniques </a:t>
            </a:r>
            <a:r>
              <a:rPr lang="fr-FR" sz="1700" dirty="0" err="1" smtClean="0"/>
              <a:t>musculosquelettiques</a:t>
            </a:r>
            <a:r>
              <a:rPr lang="fr-FR" sz="1700" dirty="0" smtClean="0"/>
              <a:t>/ physiothérapie</a:t>
            </a:r>
          </a:p>
          <a:p>
            <a:pPr lvl="1"/>
            <a:r>
              <a:rPr lang="fr-FR" sz="1700" dirty="0" smtClean="0"/>
              <a:t>Soins aigus: 2 mois urgence R1 (dont 1 stage à ICM en urgence cardio), 2 mois urgence R2, 1 mois de nuit soins intensifs Verdun R1</a:t>
            </a:r>
          </a:p>
          <a:p>
            <a:pPr lvl="1"/>
            <a:r>
              <a:rPr lang="fr-FR" sz="1700" dirty="0" smtClean="0"/>
              <a:t>Dossier médical électronique avec bientôt tablettes pour chaque résidents!</a:t>
            </a:r>
            <a:endParaRPr lang="fr-FR" sz="1700" dirty="0"/>
          </a:p>
          <a:p>
            <a:r>
              <a:rPr lang="fr-FR" sz="1700" b="1" dirty="0"/>
              <a:t>L</a:t>
            </a:r>
            <a:r>
              <a:rPr lang="fr-FR" sz="1700" b="1" dirty="0" smtClean="0"/>
              <a:t>es –</a:t>
            </a:r>
          </a:p>
          <a:p>
            <a:pPr lvl="1"/>
            <a:r>
              <a:rPr lang="fr-FR" sz="1700" dirty="0" smtClean="0"/>
              <a:t>Moins de toxico/médecine urbaine</a:t>
            </a:r>
          </a:p>
          <a:p>
            <a:pPr lvl="1"/>
            <a:r>
              <a:rPr lang="fr-FR" sz="1700" dirty="0" smtClean="0"/>
              <a:t>Besoin d’une voiture</a:t>
            </a:r>
          </a:p>
          <a:p>
            <a:pPr lvl="1"/>
            <a:r>
              <a:rPr lang="fr-FR" sz="1700" dirty="0" smtClean="0"/>
              <a:t>Soins à domicile + que d’autres milieux</a:t>
            </a:r>
          </a:p>
          <a:p>
            <a:pPr lvl="1"/>
            <a:endParaRPr lang="fr-FR" sz="1700" dirty="0"/>
          </a:p>
          <a:p>
            <a:pPr marL="228600" lvl="1" indent="0">
              <a:buNone/>
            </a:pPr>
            <a:endParaRPr lang="fr-FR" sz="1700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endParaRPr lang="fr-FR" dirty="0" smtClean="0"/>
          </a:p>
          <a:p>
            <a:pPr lvl="1"/>
            <a:endParaRPr lang="fr-FR" dirty="0"/>
          </a:p>
          <a:p>
            <a:pPr marL="228600" lvl="1" indent="0">
              <a:buNone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992613" y="5223730"/>
            <a:ext cx="3941537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</a:rPr>
              <a:t>RÉSIDENTE COORDO:</a:t>
            </a:r>
          </a:p>
          <a:p>
            <a:r>
              <a:rPr lang="fr-FR" dirty="0" smtClean="0">
                <a:solidFill>
                  <a:prstClr val="black"/>
                </a:solidFill>
                <a:hlinkClick r:id="rId2"/>
              </a:rPr>
              <a:t>cathcournoyer@hotmail.com</a:t>
            </a:r>
            <a:endParaRPr lang="fr-FR" dirty="0" smtClean="0">
              <a:solidFill>
                <a:prstClr val="black"/>
              </a:solidFill>
            </a:endParaRPr>
          </a:p>
          <a:p>
            <a:r>
              <a:rPr lang="fr-FR" b="1" dirty="0" smtClean="0">
                <a:solidFill>
                  <a:prstClr val="black"/>
                </a:solidFill>
              </a:rPr>
              <a:t>VISITES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</a:rPr>
              <a:t>14 décembre 2015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</a:rPr>
              <a:t>22 février 2015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0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3"/>
                </a:solidFill>
              </a:rPr>
              <a:t>UMF St-</a:t>
            </a:r>
            <a:r>
              <a:rPr lang="fr-FR" dirty="0" err="1" smtClean="0">
                <a:solidFill>
                  <a:schemeClr val="accent3"/>
                </a:solidFill>
              </a:rPr>
              <a:t>jérôme</a:t>
            </a:r>
            <a:endParaRPr lang="fr-FR" dirty="0">
              <a:solidFill>
                <a:schemeClr val="accent3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197139"/>
            <a:ext cx="7772400" cy="5544229"/>
          </a:xfrm>
        </p:spPr>
        <p:txBody>
          <a:bodyPr>
            <a:normAutofit/>
          </a:bodyPr>
          <a:lstStyle/>
          <a:p>
            <a:r>
              <a:rPr lang="fr-FR" dirty="0" smtClean="0"/>
              <a:t>Ambiance régionale à 25 minutes de Montréal</a:t>
            </a:r>
          </a:p>
          <a:p>
            <a:r>
              <a:rPr lang="fr-FR" dirty="0" smtClean="0"/>
              <a:t>Pratiquement tous les stages sont faits à St-Jérôme.</a:t>
            </a:r>
          </a:p>
          <a:p>
            <a:r>
              <a:rPr lang="fr-FR" dirty="0" smtClean="0"/>
              <a:t>Grandes variétés de spécialistes sur place.</a:t>
            </a:r>
          </a:p>
          <a:p>
            <a:r>
              <a:rPr lang="fr-FR" dirty="0" smtClean="0"/>
              <a:t>Clientèle vulnérable et variée.</a:t>
            </a:r>
          </a:p>
          <a:p>
            <a:r>
              <a:rPr lang="fr-FR" dirty="0" smtClean="0"/>
              <a:t>Grande exposition :</a:t>
            </a:r>
          </a:p>
          <a:p>
            <a:pPr lvl="1"/>
            <a:r>
              <a:rPr lang="fr-FR" sz="2000" dirty="0" smtClean="0"/>
              <a:t>médecine d’urgence (centre de traumatologie secondaire)</a:t>
            </a:r>
          </a:p>
          <a:p>
            <a:pPr lvl="1"/>
            <a:r>
              <a:rPr lang="fr-FR" sz="2000" dirty="0" smtClean="0"/>
              <a:t>Obstétrique (plus de 2000 accouchements / année)</a:t>
            </a:r>
          </a:p>
          <a:p>
            <a:pPr lvl="1"/>
            <a:r>
              <a:rPr lang="fr-FR" sz="2000" dirty="0" smtClean="0"/>
              <a:t>Gestes techniques</a:t>
            </a:r>
          </a:p>
          <a:p>
            <a:pPr marL="468630" lvl="1" indent="0">
              <a:buNone/>
            </a:pPr>
            <a:endParaRPr lang="fr-FR" sz="2000" dirty="0"/>
          </a:p>
          <a:p>
            <a:pPr marL="468630" lvl="1" indent="0">
              <a:buNone/>
            </a:pPr>
            <a:r>
              <a:rPr lang="fr-FR" sz="2000" dirty="0" smtClean="0"/>
              <a:t>PROCHAINE VISITE DE L’UMF : </a:t>
            </a:r>
            <a:r>
              <a:rPr lang="fr-FR" sz="2000" dirty="0" smtClean="0">
                <a:solidFill>
                  <a:srgbClr val="FAC810"/>
                </a:solidFill>
              </a:rPr>
              <a:t>17 janvier 2016</a:t>
            </a:r>
            <a:r>
              <a:rPr lang="fr-FR" sz="2000" dirty="0" smtClean="0"/>
              <a:t>.</a:t>
            </a:r>
          </a:p>
          <a:p>
            <a:pPr marL="468630" lvl="1" indent="0">
              <a:buNone/>
            </a:pPr>
            <a:r>
              <a:rPr lang="fr-FR" sz="2000" dirty="0" smtClean="0"/>
              <a:t>Vous recevrez bientôt un courriel de notre résidente-</a:t>
            </a:r>
            <a:r>
              <a:rPr lang="fr-FR" sz="2000" dirty="0" err="1" smtClean="0"/>
              <a:t>coordo</a:t>
            </a:r>
            <a:r>
              <a:rPr lang="fr-FR" sz="2000" dirty="0" smtClean="0"/>
              <a:t>.</a:t>
            </a:r>
          </a:p>
          <a:p>
            <a:pPr marL="468630" lvl="1" indent="0">
              <a:buNone/>
            </a:pPr>
            <a:endParaRPr lang="fr-FR" sz="2000" dirty="0" smtClean="0"/>
          </a:p>
          <a:p>
            <a:pPr marL="468630" lvl="1" indent="0">
              <a:buNone/>
            </a:pPr>
            <a:endParaRPr lang="fr-FR" sz="500" dirty="0"/>
          </a:p>
          <a:p>
            <a:pPr marL="0" lvl="1" indent="0">
              <a:buNone/>
            </a:pPr>
            <a:r>
              <a:rPr lang="fr-FR" sz="2000" dirty="0" err="1" smtClean="0"/>
              <a:t>Coordo</a:t>
            </a:r>
            <a:r>
              <a:rPr lang="fr-FR" sz="2000" dirty="0" smtClean="0"/>
              <a:t> : myrrha.barrette-goulet@umontreal.ca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5518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80512" cy="5877271"/>
          </a:xfrm>
          <a:prstGeom prst="rect">
            <a:avLst/>
          </a:prstGeom>
          <a:effectLst>
            <a:outerShdw dist="50800" dir="5400000" algn="ctr" rotWithShape="0">
              <a:srgbClr val="000000"/>
            </a:outerShdw>
          </a:effectLst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0"/>
            <a:ext cx="9144000" cy="594928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CA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CA" sz="3200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CA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CA" sz="3200" dirty="0"/>
          </a:p>
          <a:p>
            <a:pPr marL="457200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CA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Hôpital d’omni et neuf !</a:t>
            </a:r>
          </a:p>
          <a:p>
            <a:pPr marL="1081088" marR="0" lvl="1" indent="-9683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984250" algn="l"/>
              </a:tabLst>
              <a:defRPr/>
            </a:pPr>
            <a:r>
              <a:rPr kumimoji="0" lang="fr-CA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Excellente collaboration avec les MD spécialistes</a:t>
            </a:r>
          </a:p>
          <a:p>
            <a:pPr marL="457200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CA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Vous êtes les seuls Résidents (bonne autonomie)</a:t>
            </a:r>
          </a:p>
          <a:p>
            <a:pPr marL="457200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CA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UMF</a:t>
            </a:r>
            <a:r>
              <a:rPr kumimoji="0" lang="fr-CA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à 5-10 minutes de l’Hôpital </a:t>
            </a:r>
          </a:p>
          <a:p>
            <a:pPr marL="1081088" marR="0" lvl="0" indent="-9683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984250" algn="l"/>
              </a:tabLst>
              <a:defRPr/>
            </a:pPr>
            <a:r>
              <a:rPr lang="fr-CA" sz="3200" dirty="0" smtClean="0"/>
              <a:t>V</a:t>
            </a:r>
            <a:r>
              <a:rPr lang="fr-CA" sz="2700" dirty="0" smtClean="0"/>
              <a:t>oiture </a:t>
            </a:r>
            <a:r>
              <a:rPr lang="fr-CA" sz="2700" dirty="0"/>
              <a:t>obligatoire </a:t>
            </a:r>
            <a:r>
              <a:rPr lang="fr-CA" sz="2700" dirty="0">
                <a:sym typeface="Wingdings" pitchFamily="2" charset="2"/>
              </a:rPr>
              <a:t> à 25 minutes du métro </a:t>
            </a:r>
            <a:r>
              <a:rPr lang="fr-CA" sz="2700" dirty="0" smtClean="0">
                <a:sym typeface="Wingdings" pitchFamily="2" charset="2"/>
              </a:rPr>
              <a:t>Jean-Talon</a:t>
            </a:r>
            <a:endParaRPr lang="fr-CA" sz="2700" dirty="0"/>
          </a:p>
          <a:p>
            <a:pPr marL="1081088" marR="0" lvl="1" indent="-9683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984250" algn="l"/>
              </a:tabLst>
              <a:defRPr/>
            </a:pPr>
            <a:r>
              <a:rPr kumimoji="0" lang="fr-CA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Dossiers électroniques</a:t>
            </a:r>
          </a:p>
          <a:p>
            <a:pPr marL="1081088" marR="0" lvl="1" indent="-9683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984250" algn="l"/>
              </a:tabLst>
              <a:defRPr/>
            </a:pPr>
            <a:r>
              <a:rPr kumimoji="0" lang="fr-CA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Belle équipe multidisciplinaire </a:t>
            </a:r>
          </a:p>
          <a:p>
            <a:pPr marL="1081088" marR="0" lvl="1" indent="-9683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984250" algn="l"/>
              </a:tabLst>
              <a:defRPr/>
            </a:pPr>
            <a:r>
              <a:rPr kumimoji="0" lang="fr-CA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Pas d’exposition majeure à la clientèle vulnérable  </a:t>
            </a:r>
          </a:p>
          <a:p>
            <a:pPr marL="457200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CA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Exposition : </a:t>
            </a:r>
          </a:p>
          <a:p>
            <a:pPr marL="457200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CA" sz="3200" dirty="0"/>
          </a:p>
          <a:p>
            <a:pPr marL="457200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CA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CA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CA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Garde 1 soir par semaine (urgence ou soins inter)</a:t>
            </a:r>
          </a:p>
          <a:p>
            <a:pPr marL="1081088" marR="0" lvl="1" indent="-9683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984250" algn="l"/>
              </a:tabLst>
              <a:defRPr/>
            </a:pPr>
            <a:r>
              <a:rPr kumimoji="0" lang="fr-CA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Peu de garde de fin de semaine, sauf à l’hospitalisation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96751"/>
          </a:xfrm>
        </p:spPr>
        <p:txBody>
          <a:bodyPr>
            <a:normAutofit fontScale="90000"/>
          </a:bodyPr>
          <a:lstStyle/>
          <a:p>
            <a:r>
              <a:rPr lang="fr-CA" b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UMF</a:t>
            </a:r>
            <a:r>
              <a:rPr lang="fr-CA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du Sud de Lanaudière </a:t>
            </a:r>
            <a:r>
              <a:rPr lang="fr-CA" sz="3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(Le Gardeur)</a:t>
            </a:r>
            <a:endParaRPr lang="fr-CA" sz="36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5949280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Questions?						</a:t>
            </a:r>
          </a:p>
          <a:p>
            <a:r>
              <a:rPr lang="fr-CA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Émilie Bouffard-</a:t>
            </a:r>
            <a:r>
              <a:rPr lang="fr-CA" b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Laplante</a:t>
            </a:r>
            <a:r>
              <a:rPr lang="fr-CA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– emilie.bouffard-laplante@umontreal.ca</a:t>
            </a:r>
            <a:endParaRPr lang="fr-CA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539552" y="4174486"/>
          <a:ext cx="9361040" cy="1298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6408712"/>
              </a:tblGrid>
              <a:tr h="1080120">
                <a:tc>
                  <a:txBody>
                    <a:bodyPr/>
                    <a:lstStyle/>
                    <a:p>
                      <a:pPr marL="457200" marR="0" lvl="1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r-C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Urgence</a:t>
                      </a:r>
                    </a:p>
                    <a:p>
                      <a:pPr marL="457200" marR="0" lvl="1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r-C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Obstétrique</a:t>
                      </a:r>
                    </a:p>
                    <a:p>
                      <a:pPr marL="457200" marR="0" lvl="1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r-C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Hospitalisation</a:t>
                      </a:r>
                    </a:p>
                    <a:p>
                      <a:endParaRPr lang="fr-CA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r-C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Soins intensifs intermédiaires</a:t>
                      </a:r>
                    </a:p>
                    <a:p>
                      <a:pPr marL="457200" marR="0" lvl="1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r-C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Cliniques spécialisées à l’</a:t>
                      </a:r>
                      <a:r>
                        <a:rPr kumimoji="0" lang="fr-CA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UMF</a:t>
                      </a:r>
                      <a:r>
                        <a:rPr kumimoji="0" lang="fr-C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+ à l’hôpital</a:t>
                      </a:r>
                    </a:p>
                    <a:p>
                      <a:endParaRPr lang="fr-CA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936104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altLang="fr-FR" sz="6000" b="1" dirty="0" smtClean="0">
                <a:solidFill>
                  <a:schemeClr val="bg1"/>
                </a:solidFill>
                <a:latin typeface="Gabriola" pitchFamily="82" charset="0"/>
                <a:ea typeface="MS PGothic" pitchFamily="34" charset="-128"/>
              </a:rPr>
              <a:t>Pourquoi Verdun?</a:t>
            </a:r>
          </a:p>
        </p:txBody>
      </p:sp>
      <p:sp>
        <p:nvSpPr>
          <p:cNvPr id="23554" name="ZoneTexte 2"/>
          <p:cNvSpPr txBox="1">
            <a:spLocks noChangeArrowheads="1"/>
          </p:cNvSpPr>
          <p:nvPr/>
        </p:nvSpPr>
        <p:spPr bwMode="auto">
          <a:xfrm>
            <a:off x="149225" y="1196752"/>
            <a:ext cx="89027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1800" b="1" dirty="0" smtClean="0">
                <a:solidFill>
                  <a:prstClr val="black"/>
                </a:solidFill>
                <a:latin typeface="Gabriola" pitchFamily="82" charset="0"/>
                <a:cs typeface="Arial" pitchFamily="34" charset="0"/>
              </a:rPr>
              <a:t>Hôpital d’omnipraticiens</a:t>
            </a:r>
          </a:p>
          <a:p>
            <a:pPr lvl="1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1800" dirty="0" smtClean="0">
                <a:solidFill>
                  <a:prstClr val="black"/>
                </a:solidFill>
                <a:latin typeface="Gabriola" pitchFamily="82" charset="0"/>
                <a:cs typeface="Arial" pitchFamily="34" charset="0"/>
              </a:rPr>
              <a:t>Spécialistes consultants (excellentes relations)</a:t>
            </a:r>
            <a:endParaRPr lang="fr-FR" altLang="fr-FR" sz="1800" b="1" dirty="0" smtClean="0">
              <a:solidFill>
                <a:prstClr val="black"/>
              </a:solidFill>
              <a:latin typeface="Gabriola" pitchFamily="82" charset="0"/>
              <a:cs typeface="Arial" pitchFamily="34" charset="0"/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1800" b="1" dirty="0" smtClean="0">
                <a:solidFill>
                  <a:prstClr val="black"/>
                </a:solidFill>
                <a:latin typeface="Gabriola" pitchFamily="82" charset="0"/>
                <a:cs typeface="Arial" pitchFamily="34" charset="0"/>
              </a:rPr>
              <a:t>Soins aigus et critiques</a:t>
            </a:r>
          </a:p>
          <a:p>
            <a:pPr lvl="1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1800" dirty="0" smtClean="0">
                <a:solidFill>
                  <a:prstClr val="black"/>
                </a:solidFill>
                <a:latin typeface="Gabriola" pitchFamily="82" charset="0"/>
                <a:cs typeface="Arial" pitchFamily="34" charset="0"/>
              </a:rPr>
              <a:t>Gardes aux soins intensifs </a:t>
            </a:r>
          </a:p>
          <a:p>
            <a:pPr lvl="1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1800" dirty="0" smtClean="0">
                <a:solidFill>
                  <a:prstClr val="black"/>
                </a:solidFill>
                <a:latin typeface="Gabriola" pitchFamily="82" charset="0"/>
                <a:cs typeface="Arial" pitchFamily="34" charset="0"/>
              </a:rPr>
              <a:t>Enseignement aux externes</a:t>
            </a:r>
          </a:p>
          <a:p>
            <a:pPr lvl="1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1800" dirty="0" smtClean="0">
                <a:solidFill>
                  <a:prstClr val="black"/>
                </a:solidFill>
                <a:latin typeface="Gabriola" pitchFamily="82" charset="0"/>
                <a:cs typeface="Arial" pitchFamily="34" charset="0"/>
              </a:rPr>
              <a:t>Retour de garde incroyable!</a:t>
            </a:r>
          </a:p>
          <a:p>
            <a:pPr lvl="1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1800" dirty="0" smtClean="0">
                <a:solidFill>
                  <a:prstClr val="black"/>
                </a:solidFill>
                <a:latin typeface="Gabriola" pitchFamily="82" charset="0"/>
                <a:cs typeface="Arial" pitchFamily="34" charset="0"/>
              </a:rPr>
              <a:t>Autonomie des résidents (mais avec des patrons toujours disponibles)</a:t>
            </a:r>
          </a:p>
          <a:p>
            <a:pPr lvl="1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1800" dirty="0" smtClean="0">
                <a:solidFill>
                  <a:prstClr val="black"/>
                </a:solidFill>
                <a:latin typeface="Gabriola" pitchFamily="82" charset="0"/>
                <a:cs typeface="Arial" pitchFamily="34" charset="0"/>
              </a:rPr>
              <a:t>Échographie ciblée </a:t>
            </a:r>
          </a:p>
          <a:p>
            <a:pPr lvl="1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1800" dirty="0" smtClean="0">
                <a:solidFill>
                  <a:prstClr val="black"/>
                </a:solidFill>
                <a:latin typeface="Gabriola" pitchFamily="82" charset="0"/>
                <a:cs typeface="Arial" pitchFamily="34" charset="0"/>
              </a:rPr>
              <a:t>Techniques: voies centrales, drains thoraciques, intubation, canule artérielle, pacemaker </a:t>
            </a:r>
            <a:r>
              <a:rPr lang="fr-FR" altLang="fr-FR" sz="1800" dirty="0" err="1" smtClean="0">
                <a:solidFill>
                  <a:prstClr val="black"/>
                </a:solidFill>
                <a:latin typeface="Gabriola" pitchFamily="82" charset="0"/>
                <a:cs typeface="Arial" pitchFamily="34" charset="0"/>
              </a:rPr>
              <a:t>endoveineux</a:t>
            </a:r>
            <a:r>
              <a:rPr lang="fr-FR" altLang="fr-FR" sz="1800" dirty="0" smtClean="0">
                <a:solidFill>
                  <a:prstClr val="black"/>
                </a:solidFill>
                <a:latin typeface="Gabriola" pitchFamily="82" charset="0"/>
                <a:cs typeface="Arial" pitchFamily="34" charset="0"/>
              </a:rPr>
              <a:t> </a:t>
            </a:r>
            <a:r>
              <a:rPr lang="fr-FR" altLang="fr-FR" sz="1800" spc="-100" dirty="0" smtClean="0">
                <a:solidFill>
                  <a:prstClr val="black"/>
                </a:solidFill>
                <a:latin typeface="Gabriola" pitchFamily="82" charset="0"/>
                <a:cs typeface="Arial" pitchFamily="34" charset="0"/>
              </a:rPr>
              <a:t>…</a:t>
            </a:r>
            <a:endParaRPr lang="fr-FR" altLang="fr-FR" sz="1800" b="1" dirty="0" smtClean="0">
              <a:solidFill>
                <a:prstClr val="black"/>
              </a:solidFill>
              <a:latin typeface="Gabriola" pitchFamily="82" charset="0"/>
              <a:cs typeface="Arial" pitchFamily="34" charset="0"/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1800" b="1" dirty="0" smtClean="0">
                <a:solidFill>
                  <a:prstClr val="black"/>
                </a:solidFill>
                <a:latin typeface="Gabriola" pitchFamily="82" charset="0"/>
                <a:cs typeface="Arial" pitchFamily="34" charset="0"/>
              </a:rPr>
              <a:t>UMF polyvalente</a:t>
            </a:r>
          </a:p>
          <a:p>
            <a:pPr lvl="1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1800" dirty="0" smtClean="0">
                <a:solidFill>
                  <a:prstClr val="black"/>
                </a:solidFill>
                <a:latin typeface="Gabriola" pitchFamily="82" charset="0"/>
                <a:cs typeface="Arial" pitchFamily="34" charset="0"/>
              </a:rPr>
              <a:t>Bureau, SRV, cliniques spécialisées (pédiatrie, ITSS, santé des femmes, chirurgie mineure)</a:t>
            </a:r>
          </a:p>
          <a:p>
            <a:pPr lvl="1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1800" dirty="0" smtClean="0">
                <a:solidFill>
                  <a:prstClr val="black"/>
                </a:solidFill>
                <a:latin typeface="Gabriola" pitchFamily="82" charset="0"/>
                <a:cs typeface="Arial" pitchFamily="34" charset="0"/>
              </a:rPr>
              <a:t>Stage de soins à domicile: apprécié par tous!             </a:t>
            </a:r>
            <a:r>
              <a:rPr lang="fr-FR" altLang="fr-FR" sz="1800" i="1" dirty="0" smtClean="0">
                <a:solidFill>
                  <a:prstClr val="black"/>
                </a:solidFill>
                <a:latin typeface="Gabriola" pitchFamily="82" charset="0"/>
                <a:cs typeface="Arial" pitchFamily="34" charset="0"/>
              </a:rPr>
              <a:t>(Une pilule, une petite granule)</a:t>
            </a:r>
          </a:p>
          <a:p>
            <a:pPr lvl="1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1800" dirty="0" smtClean="0">
                <a:solidFill>
                  <a:prstClr val="black"/>
                </a:solidFill>
                <a:latin typeface="Gabriola" pitchFamily="82" charset="0"/>
                <a:cs typeface="Arial" pitchFamily="34" charset="0"/>
              </a:rPr>
              <a:t>Exposition à la dermatologie hors du commun</a:t>
            </a:r>
          </a:p>
          <a:p>
            <a:pPr lvl="1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1800" dirty="0" smtClean="0">
                <a:solidFill>
                  <a:prstClr val="black"/>
                </a:solidFill>
                <a:latin typeface="Gabriola" pitchFamily="82" charset="0"/>
                <a:cs typeface="Arial" pitchFamily="34" charset="0"/>
              </a:rPr>
              <a:t>Une équipe de superviseurs dévoués et compétents</a:t>
            </a:r>
          </a:p>
          <a:p>
            <a:pPr lvl="1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1800" dirty="0" smtClean="0">
                <a:solidFill>
                  <a:prstClr val="black"/>
                </a:solidFill>
                <a:latin typeface="Gabriola" pitchFamily="82" charset="0"/>
                <a:cs typeface="Arial" pitchFamily="34" charset="0"/>
              </a:rPr>
              <a:t>Résidents sympathiques, dynamiques et qui adorent les soins aigus!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1800" b="1" dirty="0" smtClean="0">
                <a:solidFill>
                  <a:prstClr val="black"/>
                </a:solidFill>
                <a:latin typeface="Gabriola" pitchFamily="82" charset="0"/>
                <a:cs typeface="Arial" pitchFamily="34" charset="0"/>
              </a:rPr>
              <a:t>Une excellente préparation à notre rôle de patron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1800" b="1" dirty="0" smtClean="0">
                <a:solidFill>
                  <a:prstClr val="black"/>
                </a:solidFill>
                <a:latin typeface="Gabriola" pitchFamily="82" charset="0"/>
                <a:cs typeface="Arial" pitchFamily="34" charset="0"/>
              </a:rPr>
              <a:t>Points faibles</a:t>
            </a:r>
          </a:p>
          <a:p>
            <a:pPr lvl="1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1800" dirty="0" smtClean="0">
                <a:solidFill>
                  <a:prstClr val="black"/>
                </a:solidFill>
                <a:latin typeface="Gabriola" pitchFamily="82" charset="0"/>
                <a:cs typeface="Arial" pitchFamily="34" charset="0"/>
              </a:rPr>
              <a:t>Peu d’exposition à l’obstétrique et à la traumatologie</a:t>
            </a:r>
          </a:p>
          <a:p>
            <a:pPr lvl="1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fr-FR" altLang="fr-FR" sz="1000" dirty="0" smtClean="0">
              <a:solidFill>
                <a:prstClr val="black"/>
              </a:solidFill>
              <a:latin typeface="Gabriola" pitchFamily="82" charset="0"/>
              <a:cs typeface="Arial" pitchFamily="34" charset="0"/>
            </a:endParaRPr>
          </a:p>
          <a:p>
            <a:pPr marL="0" lvl="1" indent="0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 err="1" smtClean="0">
                <a:solidFill>
                  <a:prstClr val="black"/>
                </a:solidFill>
                <a:latin typeface="Gabriola" pitchFamily="82" charset="0"/>
                <a:cs typeface="Arial" pitchFamily="34" charset="0"/>
              </a:rPr>
              <a:t>Coordo</a:t>
            </a:r>
            <a:r>
              <a:rPr lang="fr-FR" altLang="fr-FR" sz="2000" dirty="0" smtClean="0">
                <a:solidFill>
                  <a:prstClr val="black"/>
                </a:solidFill>
                <a:latin typeface="Gabriola" pitchFamily="82" charset="0"/>
                <a:cs typeface="Arial" pitchFamily="34" charset="0"/>
              </a:rPr>
              <a:t> : Aurélie </a:t>
            </a:r>
            <a:r>
              <a:rPr lang="fr-FR" altLang="fr-FR" sz="2000" dirty="0" err="1" smtClean="0">
                <a:solidFill>
                  <a:prstClr val="black"/>
                </a:solidFill>
                <a:latin typeface="Gabriola" pitchFamily="82" charset="0"/>
                <a:cs typeface="Arial" pitchFamily="34" charset="0"/>
              </a:rPr>
              <a:t>Lauzier</a:t>
            </a:r>
            <a:r>
              <a:rPr lang="fr-FR" altLang="fr-FR" sz="2000" dirty="0" smtClean="0">
                <a:solidFill>
                  <a:prstClr val="black"/>
                </a:solidFill>
                <a:latin typeface="Gabriola" pitchFamily="82" charset="0"/>
                <a:cs typeface="Arial" pitchFamily="34" charset="0"/>
              </a:rPr>
              <a:t>-Hudon – aurélie.lauzier.hudon@umontreal.ca</a:t>
            </a:r>
            <a:endParaRPr lang="fr-FR" altLang="fr-FR" sz="3200" dirty="0" smtClean="0">
              <a:solidFill>
                <a:prstClr val="black"/>
              </a:solidFill>
            </a:endParaRPr>
          </a:p>
        </p:txBody>
      </p:sp>
      <p:pic>
        <p:nvPicPr>
          <p:cNvPr id="1026" name="Picture 2" descr="C:\Users\pc\Desktop\verdu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5623" y="5589240"/>
            <a:ext cx="2968377" cy="1080922"/>
          </a:xfrm>
          <a:prstGeom prst="rect">
            <a:avLst/>
          </a:prstGeom>
          <a:noFill/>
        </p:spPr>
      </p:pic>
      <p:pic>
        <p:nvPicPr>
          <p:cNvPr id="1027" name="Picture 3" descr="C:\Users\pc\Desktop\Scope_TA_SAO2_C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1152" y="1556792"/>
            <a:ext cx="1969449" cy="1440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829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En conclusion :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Nous sommes disponibles à l’avant pour vos questions individuelles.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 smtClean="0"/>
              <a:t>Bonne fin de CARMS !</a:t>
            </a:r>
          </a:p>
          <a:p>
            <a:endParaRPr lang="fr-CA" dirty="0"/>
          </a:p>
          <a:p>
            <a:r>
              <a:rPr lang="fr-CA" dirty="0" smtClean="0"/>
              <a:t>L’équipe des </a:t>
            </a:r>
            <a:r>
              <a:rPr lang="fr-CA" dirty="0" err="1" smtClean="0"/>
              <a:t>coordos</a:t>
            </a:r>
            <a:r>
              <a:rPr lang="fr-CA" dirty="0" smtClean="0"/>
              <a:t> </a:t>
            </a:r>
            <a:r>
              <a:rPr lang="fr-CA" dirty="0" smtClean="0">
                <a:sym typeface="Wingdings" panose="05000000000000000000" pitchFamily="2" charset="2"/>
              </a:rPr>
              <a:t>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6764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11424"/>
          </a:xfrm>
        </p:spPr>
        <p:txBody>
          <a:bodyPr/>
          <a:lstStyle/>
          <a:p>
            <a:r>
              <a:rPr lang="fr-CA" sz="5400" dirty="0" smtClean="0"/>
              <a:t>Le plan de la soirée </a:t>
            </a:r>
            <a:r>
              <a:rPr lang="fr-CA" dirty="0" smtClean="0"/>
              <a:t>: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2060848"/>
            <a:ext cx="8507288" cy="441615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fr-CA" dirty="0" smtClean="0"/>
              <a:t>Présentation des </a:t>
            </a:r>
            <a:r>
              <a:rPr lang="fr-CA" dirty="0" err="1" smtClean="0"/>
              <a:t>UMFs</a:t>
            </a:r>
            <a:r>
              <a:rPr lang="fr-CA" dirty="0" smtClean="0"/>
              <a:t> régionales en visioconférence</a:t>
            </a:r>
          </a:p>
          <a:p>
            <a:pPr>
              <a:spcAft>
                <a:spcPts val="1200"/>
              </a:spcAft>
            </a:pPr>
            <a:r>
              <a:rPr lang="fr-CA" dirty="0" smtClean="0"/>
              <a:t>Période de questions pour les régions</a:t>
            </a:r>
          </a:p>
          <a:p>
            <a:pPr>
              <a:spcAft>
                <a:spcPts val="1200"/>
              </a:spcAft>
            </a:pPr>
            <a:r>
              <a:rPr lang="fr-CA" dirty="0" smtClean="0"/>
              <a:t>Présentation des </a:t>
            </a:r>
            <a:r>
              <a:rPr lang="fr-CA" dirty="0" err="1" smtClean="0"/>
              <a:t>UMFs</a:t>
            </a:r>
            <a:r>
              <a:rPr lang="fr-CA" dirty="0" smtClean="0"/>
              <a:t> présentes ici</a:t>
            </a:r>
          </a:p>
          <a:p>
            <a:pPr>
              <a:spcAft>
                <a:spcPts val="1200"/>
              </a:spcAft>
            </a:pPr>
            <a:r>
              <a:rPr lang="fr-CA" dirty="0" smtClean="0"/>
              <a:t>Réponses aux questions individuelles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0027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 descr="image mont-lauri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251520" y="1196752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2000" b="1" dirty="0" smtClean="0">
              <a:solidFill>
                <a:prstClr val="white"/>
              </a:solidFill>
            </a:endParaRPr>
          </a:p>
          <a:p>
            <a:endParaRPr lang="fr-CA" sz="2000" b="1" dirty="0" smtClean="0">
              <a:solidFill>
                <a:prstClr val="white"/>
              </a:solidFill>
            </a:endParaRPr>
          </a:p>
          <a:p>
            <a:r>
              <a:rPr lang="fr-CA" sz="2000" b="1" dirty="0" smtClean="0">
                <a:solidFill>
                  <a:prstClr val="white"/>
                </a:solidFill>
              </a:rPr>
              <a:t>Mont-Laurier</a:t>
            </a:r>
            <a:r>
              <a:rPr lang="fr-CA" sz="2000" dirty="0" smtClean="0">
                <a:solidFill>
                  <a:prstClr val="white"/>
                </a:solidFill>
              </a:rPr>
              <a:t> (2h30 au nord de Montréal, 1h15 de Mont-Tremblant)</a:t>
            </a:r>
          </a:p>
          <a:p>
            <a:endParaRPr lang="fr-CA" sz="2000" dirty="0" smtClean="0">
              <a:solidFill>
                <a:prstClr val="white"/>
              </a:solidFill>
            </a:endParaRPr>
          </a:p>
          <a:p>
            <a:pPr>
              <a:buClr>
                <a:prstClr val="white"/>
              </a:buClr>
              <a:buFont typeface="Wingdings" pitchFamily="2" charset="2"/>
              <a:buChar char="v"/>
            </a:pPr>
            <a:r>
              <a:rPr lang="fr-CA" sz="2000" dirty="0" smtClean="0">
                <a:solidFill>
                  <a:prstClr val="white"/>
                </a:solidFill>
              </a:rPr>
              <a:t>12 résidents permanents</a:t>
            </a:r>
          </a:p>
          <a:p>
            <a:pPr>
              <a:buFont typeface="Wingdings" pitchFamily="2" charset="2"/>
              <a:buChar char="v"/>
            </a:pPr>
            <a:r>
              <a:rPr lang="fr-CA" sz="2000" dirty="0" smtClean="0">
                <a:solidFill>
                  <a:prstClr val="white"/>
                </a:solidFill>
              </a:rPr>
              <a:t>Programme </a:t>
            </a:r>
            <a:r>
              <a:rPr lang="fr-CA" sz="2000" dirty="0" err="1" smtClean="0">
                <a:solidFill>
                  <a:prstClr val="white"/>
                </a:solidFill>
              </a:rPr>
              <a:t>horizontalisé</a:t>
            </a:r>
            <a:r>
              <a:rPr lang="fr-CA" sz="2000" dirty="0" smtClean="0">
                <a:solidFill>
                  <a:prstClr val="white"/>
                </a:solidFill>
              </a:rPr>
              <a:t> sur 2 ans (20 périodes UMF,  3 stages à option, GYN-OB, </a:t>
            </a:r>
            <a:r>
              <a:rPr lang="fr-CA" sz="2000" dirty="0" err="1" smtClean="0">
                <a:solidFill>
                  <a:prstClr val="white"/>
                </a:solidFill>
              </a:rPr>
              <a:t>ped</a:t>
            </a:r>
            <a:r>
              <a:rPr lang="fr-CA" sz="2000" dirty="0" smtClean="0">
                <a:solidFill>
                  <a:prstClr val="white"/>
                </a:solidFill>
              </a:rPr>
              <a:t> </a:t>
            </a:r>
            <a:r>
              <a:rPr lang="fr-CA" sz="2000" dirty="0" err="1" smtClean="0">
                <a:solidFill>
                  <a:prstClr val="white"/>
                </a:solidFill>
              </a:rPr>
              <a:t>hospit</a:t>
            </a:r>
            <a:r>
              <a:rPr lang="fr-CA" sz="2000" dirty="0" smtClean="0">
                <a:solidFill>
                  <a:prstClr val="white"/>
                </a:solidFill>
              </a:rPr>
              <a:t> et </a:t>
            </a:r>
            <a:r>
              <a:rPr lang="fr-CA" sz="2000" dirty="0" err="1" smtClean="0">
                <a:solidFill>
                  <a:prstClr val="white"/>
                </a:solidFill>
              </a:rPr>
              <a:t>ped</a:t>
            </a:r>
            <a:r>
              <a:rPr lang="fr-CA" sz="2000" dirty="0" smtClean="0">
                <a:solidFill>
                  <a:prstClr val="white"/>
                </a:solidFill>
              </a:rPr>
              <a:t> urgence)</a:t>
            </a:r>
          </a:p>
          <a:p>
            <a:endParaRPr lang="fr-CA" sz="2000" dirty="0" smtClean="0">
              <a:solidFill>
                <a:prstClr val="white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CA" sz="2000" dirty="0" smtClean="0">
                <a:solidFill>
                  <a:prstClr val="white"/>
                </a:solidFill>
              </a:rPr>
              <a:t>Médecine diversifiée (hospitalisation, bureau)</a:t>
            </a:r>
          </a:p>
          <a:p>
            <a:pPr>
              <a:buFont typeface="Wingdings" pitchFamily="2" charset="2"/>
              <a:buChar char="v"/>
            </a:pPr>
            <a:r>
              <a:rPr lang="fr-CA" sz="2000" dirty="0" smtClean="0">
                <a:solidFill>
                  <a:prstClr val="white"/>
                </a:solidFill>
              </a:rPr>
              <a:t>1 semaine de garde en disponibilité par mois</a:t>
            </a:r>
          </a:p>
          <a:p>
            <a:pPr>
              <a:buFont typeface="Wingdings" pitchFamily="2" charset="2"/>
              <a:buChar char="v"/>
            </a:pPr>
            <a:r>
              <a:rPr lang="fr-CA" sz="2000" dirty="0" smtClean="0">
                <a:solidFill>
                  <a:prstClr val="white"/>
                </a:solidFill>
              </a:rPr>
              <a:t>Exposition privilégiée à l’urgence (1 quart/sem., 1 résident)</a:t>
            </a:r>
          </a:p>
          <a:p>
            <a:pPr>
              <a:buFont typeface="Wingdings" pitchFamily="2" charset="2"/>
              <a:buChar char="v"/>
            </a:pPr>
            <a:r>
              <a:rPr lang="fr-CA" sz="2000" dirty="0" smtClean="0">
                <a:solidFill>
                  <a:prstClr val="white"/>
                </a:solidFill>
              </a:rPr>
              <a:t>Diverses cliniques spécialisées (locomoteur, ECG, hémato, </a:t>
            </a:r>
            <a:r>
              <a:rPr lang="fr-CA" sz="2000" dirty="0" err="1" smtClean="0">
                <a:solidFill>
                  <a:prstClr val="white"/>
                </a:solidFill>
              </a:rPr>
              <a:t>uro</a:t>
            </a:r>
            <a:r>
              <a:rPr lang="fr-CA" sz="2000" dirty="0" smtClean="0">
                <a:solidFill>
                  <a:prstClr val="white"/>
                </a:solidFill>
              </a:rPr>
              <a:t>, etc.)</a:t>
            </a:r>
          </a:p>
          <a:p>
            <a:pPr>
              <a:buFont typeface="Wingdings" pitchFamily="2" charset="2"/>
              <a:buChar char="v"/>
            </a:pPr>
            <a:r>
              <a:rPr lang="fr-CA" sz="2000" dirty="0" smtClean="0">
                <a:solidFill>
                  <a:prstClr val="white"/>
                </a:solidFill>
              </a:rPr>
              <a:t>Cliniques de village, clinique en milieu autochtone</a:t>
            </a:r>
          </a:p>
          <a:p>
            <a:endParaRPr lang="fr-CA" sz="2000" dirty="0" smtClean="0">
              <a:solidFill>
                <a:prstClr val="white"/>
              </a:solidFill>
            </a:endParaRPr>
          </a:p>
          <a:p>
            <a:r>
              <a:rPr lang="fr-CA" sz="2000" dirty="0" smtClean="0">
                <a:solidFill>
                  <a:prstClr val="white"/>
                </a:solidFill>
              </a:rPr>
              <a:t>Un milieu jeune, à l’écoute, en changement</a:t>
            </a:r>
          </a:p>
          <a:p>
            <a:r>
              <a:rPr lang="fr-CA" sz="2000" dirty="0" smtClean="0">
                <a:solidFill>
                  <a:prstClr val="white"/>
                </a:solidFill>
              </a:rPr>
              <a:t>Un rythme de vie plus humain, plus équilibré…</a:t>
            </a:r>
          </a:p>
          <a:p>
            <a:endParaRPr lang="fr-CA" sz="2000" dirty="0">
              <a:solidFill>
                <a:prstClr val="white"/>
              </a:solidFill>
            </a:endParaRPr>
          </a:p>
          <a:p>
            <a:r>
              <a:rPr lang="fr-CA" sz="2000" dirty="0" err="1" smtClean="0">
                <a:solidFill>
                  <a:prstClr val="white"/>
                </a:solidFill>
              </a:rPr>
              <a:t>Coordo</a:t>
            </a:r>
            <a:r>
              <a:rPr lang="fr-CA" sz="2000" dirty="0" smtClean="0">
                <a:solidFill>
                  <a:prstClr val="white"/>
                </a:solidFill>
              </a:rPr>
              <a:t> : Marie-Pierre </a:t>
            </a:r>
            <a:r>
              <a:rPr lang="fr-CA" sz="2000" dirty="0" err="1" smtClean="0">
                <a:solidFill>
                  <a:prstClr val="white"/>
                </a:solidFill>
              </a:rPr>
              <a:t>Codsi</a:t>
            </a:r>
            <a:r>
              <a:rPr lang="fr-CA" sz="2000" dirty="0" smtClean="0">
                <a:solidFill>
                  <a:prstClr val="white"/>
                </a:solidFill>
              </a:rPr>
              <a:t> – marie-pierre.codsi@umontreal.ca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1520" y="764704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>
                <a:solidFill>
                  <a:prstClr val="black"/>
                </a:solidFill>
                <a:latin typeface="Lucida Handwriting" pitchFamily="66" charset="0"/>
              </a:rPr>
              <a:t>UMF des Hautes-Laurentides</a:t>
            </a:r>
            <a:endParaRPr lang="fr-CA" sz="4000" dirty="0">
              <a:solidFill>
                <a:prstClr val="black"/>
              </a:solidFill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ssica\Desktop\UMF A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380" y="908721"/>
            <a:ext cx="2855913" cy="2132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304800"/>
            <a:ext cx="8960296" cy="609600"/>
          </a:xfrm>
        </p:spPr>
        <p:txBody>
          <a:bodyPr/>
          <a:lstStyle/>
          <a:p>
            <a:pPr algn="ctr"/>
            <a:r>
              <a:rPr lang="en-US" altLang="fr-FR" sz="36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UMF des </a:t>
            </a:r>
            <a:r>
              <a:rPr lang="en-US" altLang="fr-FR" sz="36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Aurores-Boréales</a:t>
            </a:r>
            <a:r>
              <a:rPr lang="en-US" altLang="fr-FR" sz="36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de La </a:t>
            </a:r>
            <a:r>
              <a:rPr lang="en-US" altLang="fr-FR" sz="36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Sarre</a:t>
            </a:r>
            <a:endParaRPr lang="en-US" altLang="fr-FR" sz="3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39258" y="836712"/>
            <a:ext cx="9036496" cy="41924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fr-CA" sz="2300" dirty="0" smtClean="0">
                <a:solidFill>
                  <a:srgbClr val="141FF8"/>
                </a:solidFill>
              </a:rPr>
              <a:t>Stages </a:t>
            </a:r>
            <a:r>
              <a:rPr lang="fr-CA" sz="2300" dirty="0" err="1" smtClean="0">
                <a:solidFill>
                  <a:srgbClr val="141FF8"/>
                </a:solidFill>
              </a:rPr>
              <a:t>horizontalisés</a:t>
            </a:r>
            <a:r>
              <a:rPr lang="fr-CA" sz="2300" dirty="0" smtClean="0">
                <a:solidFill>
                  <a:srgbClr val="141FF8"/>
                </a:solidFill>
              </a:rPr>
              <a:t> pour un vrai </a:t>
            </a:r>
          </a:p>
          <a:p>
            <a:pPr>
              <a:buNone/>
            </a:pPr>
            <a:r>
              <a:rPr lang="fr-CA" sz="2300" dirty="0" smtClean="0">
                <a:solidFill>
                  <a:srgbClr val="141FF8"/>
                </a:solidFill>
              </a:rPr>
              <a:t>	reflet de la pratique 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sz="2300" dirty="0" smtClean="0">
                <a:solidFill>
                  <a:srgbClr val="141FF8"/>
                </a:solidFill>
              </a:rPr>
              <a:t>Formation modulée selon nos besoins </a:t>
            </a:r>
          </a:p>
          <a:p>
            <a:pPr>
              <a:buNone/>
            </a:pPr>
            <a:r>
              <a:rPr lang="fr-CA" sz="2300" dirty="0" smtClean="0">
                <a:solidFill>
                  <a:srgbClr val="141FF8"/>
                </a:solidFill>
              </a:rPr>
              <a:t>	et intérêts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sz="2300" dirty="0" smtClean="0">
                <a:solidFill>
                  <a:srgbClr val="141FF8"/>
                </a:solidFill>
              </a:rPr>
              <a:t>Programme 1 ou 2 ans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sz="2300" dirty="0" smtClean="0">
                <a:solidFill>
                  <a:srgbClr val="141FF8"/>
                </a:solidFill>
              </a:rPr>
              <a:t>Pas de stage de nuit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sz="2300" dirty="0" smtClean="0">
                <a:solidFill>
                  <a:srgbClr val="141FF8"/>
                </a:solidFill>
              </a:rPr>
              <a:t>Choix de 50% des patients pris en charge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sz="2300" dirty="0" smtClean="0">
                <a:solidFill>
                  <a:srgbClr val="141FF8"/>
                </a:solidFill>
              </a:rPr>
              <a:t>Patrons très disponibles, autonomie progressive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sz="2300" dirty="0" smtClean="0">
                <a:solidFill>
                  <a:srgbClr val="141FF8"/>
                </a:solidFill>
              </a:rPr>
              <a:t>Avantages financiers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sz="2300" dirty="0" smtClean="0">
                <a:solidFill>
                  <a:srgbClr val="141FF8"/>
                </a:solidFill>
              </a:rPr>
              <a:t>Les résidents font partie de l’équipe et sont au               centre de l’action !</a:t>
            </a:r>
            <a:endParaRPr lang="fr-FR" sz="2300" dirty="0">
              <a:solidFill>
                <a:srgbClr val="141FF8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5562600"/>
            <a:ext cx="7543800" cy="92332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 defTabSz="914353" fontAlgn="base">
              <a:spcBef>
                <a:spcPct val="0"/>
              </a:spcBef>
              <a:spcAft>
                <a:spcPct val="0"/>
              </a:spcAft>
            </a:pPr>
            <a:r>
              <a:rPr lang="fr-CA" dirty="0" smtClean="0">
                <a:solidFill>
                  <a:srgbClr val="FFFFFF"/>
                </a:solidFill>
              </a:rPr>
              <a:t>Vous </a:t>
            </a:r>
            <a:r>
              <a:rPr lang="fr-CA" dirty="0">
                <a:solidFill>
                  <a:srgbClr val="FFFFFF"/>
                </a:solidFill>
              </a:rPr>
              <a:t>désirez</a:t>
            </a:r>
            <a:r>
              <a:rPr lang="fr-CA" dirty="0" smtClean="0">
                <a:solidFill>
                  <a:srgbClr val="FFFFFF"/>
                </a:solidFill>
              </a:rPr>
              <a:t> nous rencontrer ? </a:t>
            </a:r>
            <a:r>
              <a:rPr lang="fr-CA" dirty="0">
                <a:solidFill>
                  <a:srgbClr val="FFFFFF"/>
                </a:solidFill>
              </a:rPr>
              <a:t>Nous organisons des</a:t>
            </a:r>
            <a:r>
              <a:rPr lang="fr-CA" dirty="0" smtClean="0">
                <a:solidFill>
                  <a:srgbClr val="FFFFFF"/>
                </a:solidFill>
              </a:rPr>
              <a:t> visites sur mesure ! Écrivez-nous !</a:t>
            </a:r>
          </a:p>
          <a:p>
            <a:pPr algn="ctr" defTabSz="914353" fontAlgn="base">
              <a:spcBef>
                <a:spcPct val="0"/>
              </a:spcBef>
              <a:spcAft>
                <a:spcPct val="0"/>
              </a:spcAft>
            </a:pPr>
            <a:r>
              <a:rPr lang="fr-CA" dirty="0" smtClean="0">
                <a:solidFill>
                  <a:srgbClr val="FFFFFF"/>
                </a:solidFill>
              </a:rPr>
              <a:t>Élise Gingras-Lafond : </a:t>
            </a:r>
            <a:r>
              <a:rPr lang="fr-CA" dirty="0" err="1" smtClean="0">
                <a:solidFill>
                  <a:srgbClr val="FFFFFF"/>
                </a:solidFill>
              </a:rPr>
              <a:t>elise.gingras-lafond@umontreal.ca</a:t>
            </a:r>
            <a:endParaRPr lang="fr-CA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5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UMF des Eskers d’Amos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CA" dirty="0" smtClean="0"/>
              <a:t>Exposition très variée de médecine générale rurale</a:t>
            </a:r>
          </a:p>
          <a:p>
            <a:r>
              <a:rPr lang="fr-CA" dirty="0" smtClean="0"/>
              <a:t>CH qui est le centre de référence régional en trauma, </a:t>
            </a:r>
            <a:r>
              <a:rPr lang="fr-CA" dirty="0" err="1" smtClean="0"/>
              <a:t>chx</a:t>
            </a:r>
            <a:r>
              <a:rPr lang="fr-CA" dirty="0" smtClean="0"/>
              <a:t> vasculaire et thoracique/</a:t>
            </a:r>
            <a:r>
              <a:rPr lang="fr-CA" dirty="0" err="1" smtClean="0"/>
              <a:t>maxillo</a:t>
            </a:r>
            <a:r>
              <a:rPr lang="fr-CA" dirty="0" smtClean="0"/>
              <a:t>/plastie/ortho</a:t>
            </a:r>
          </a:p>
          <a:p>
            <a:r>
              <a:rPr lang="fr-CA" dirty="0" smtClean="0"/>
              <a:t>Réserve amérindienne de </a:t>
            </a:r>
            <a:r>
              <a:rPr lang="fr-CA" dirty="0" err="1" smtClean="0"/>
              <a:t>Pikogan</a:t>
            </a:r>
            <a:endParaRPr lang="fr-CA" dirty="0" smtClean="0"/>
          </a:p>
          <a:p>
            <a:pPr marL="0" indent="0">
              <a:buNone/>
            </a:pPr>
            <a:endParaRPr lang="fr-CA" dirty="0" smtClean="0"/>
          </a:p>
          <a:p>
            <a:r>
              <a:rPr lang="fr-CA" dirty="0" smtClean="0"/>
              <a:t>Infrastructures de plein air hors pair</a:t>
            </a:r>
          </a:p>
          <a:p>
            <a:r>
              <a:rPr lang="fr-CA" dirty="0" smtClean="0"/>
              <a:t>Eau la plus pure au Québec! (</a:t>
            </a:r>
            <a:r>
              <a:rPr lang="fr-CA" dirty="0" err="1" smtClean="0"/>
              <a:t>Eska</a:t>
            </a:r>
            <a:r>
              <a:rPr lang="fr-CA" dirty="0" smtClean="0"/>
              <a:t>!) </a:t>
            </a:r>
          </a:p>
          <a:p>
            <a:endParaRPr lang="fr-CA" dirty="0"/>
          </a:p>
          <a:p>
            <a:r>
              <a:rPr lang="fr-CA" b="1" dirty="0" err="1" smtClean="0"/>
              <a:t>Coordo</a:t>
            </a:r>
            <a:r>
              <a:rPr lang="fr-CA" b="1" dirty="0" smtClean="0"/>
              <a:t>: Jean-Simon Roch Matte</a:t>
            </a:r>
          </a:p>
          <a:p>
            <a:r>
              <a:rPr lang="fr-CA" b="1" dirty="0" smtClean="0"/>
              <a:t>Courriel: </a:t>
            </a:r>
            <a:r>
              <a:rPr lang="fr-CA" b="1" dirty="0" err="1" smtClean="0"/>
              <a:t>jean-simon.roch.matte@umontreal.ca</a:t>
            </a:r>
            <a:endParaRPr lang="fr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10" y="3717032"/>
            <a:ext cx="4536357" cy="287971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/>
          <a:lstStyle/>
          <a:p>
            <a:r>
              <a:rPr lang="fr-CA" dirty="0" smtClean="0"/>
              <a:t>UMF Shawinigan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7848872" cy="4608512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fr-CA" dirty="0" smtClean="0"/>
              <a:t>Région géniale située entre Montréal et Québec </a:t>
            </a:r>
          </a:p>
          <a:p>
            <a:pPr algn="l">
              <a:buFont typeface="Arial" pitchFamily="34" charset="0"/>
              <a:buChar char="•"/>
            </a:pPr>
            <a:r>
              <a:rPr lang="fr-CA" dirty="0" smtClean="0"/>
              <a:t>Beaucoup d’attraits, surtout pour les amateurs de plein-air</a:t>
            </a:r>
          </a:p>
          <a:p>
            <a:pPr algn="l">
              <a:buFont typeface="Arial" pitchFamily="34" charset="0"/>
              <a:buChar char="•"/>
            </a:pPr>
            <a:r>
              <a:rPr lang="fr-CA" dirty="0" smtClean="0"/>
              <a:t>16 résidents </a:t>
            </a:r>
            <a:br>
              <a:rPr lang="fr-CA" dirty="0" smtClean="0"/>
            </a:br>
            <a:r>
              <a:rPr lang="fr-CA" dirty="0" smtClean="0"/>
              <a:t> (8 R1 et 8 R2)</a:t>
            </a:r>
          </a:p>
        </p:txBody>
      </p:sp>
    </p:spTree>
    <p:extLst>
      <p:ext uri="{BB962C8B-B14F-4D97-AF65-F5344CB8AC3E}">
        <p14:creationId xmlns:p14="http://schemas.microsoft.com/office/powerpoint/2010/main" val="3082229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158775"/>
            <a:ext cx="7772400" cy="1470025"/>
          </a:xfrm>
        </p:spPr>
        <p:txBody>
          <a:bodyPr/>
          <a:lstStyle/>
          <a:p>
            <a:r>
              <a:rPr lang="fr-CA" dirty="0" smtClean="0"/>
              <a:t>UMF Shawinigan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7848872" cy="4968552"/>
          </a:xfrm>
        </p:spPr>
        <p:txBody>
          <a:bodyPr>
            <a:normAutofit fontScale="55000" lnSpcReduction="20000"/>
          </a:bodyPr>
          <a:lstStyle/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fr-CA" dirty="0" smtClean="0"/>
              <a:t>Hôpital dédié à la médecine</a:t>
            </a:r>
            <a:br>
              <a:rPr lang="fr-CA" dirty="0" smtClean="0"/>
            </a:br>
            <a:r>
              <a:rPr lang="fr-CA" dirty="0" smtClean="0"/>
              <a:t>familiale où ne se trouve que</a:t>
            </a:r>
            <a:br>
              <a:rPr lang="fr-CA" dirty="0" smtClean="0"/>
            </a:br>
            <a:r>
              <a:rPr lang="fr-CA" dirty="0" smtClean="0"/>
              <a:t>peu de spécialistes qui n’agissent</a:t>
            </a:r>
            <a:br>
              <a:rPr lang="fr-CA" dirty="0" smtClean="0"/>
            </a:br>
            <a:r>
              <a:rPr lang="fr-CA" dirty="0" smtClean="0"/>
              <a:t>qu’à titre de consultants</a:t>
            </a:r>
            <a:br>
              <a:rPr lang="fr-CA" dirty="0" smtClean="0"/>
            </a:br>
            <a:r>
              <a:rPr lang="fr-CA" sz="2300" dirty="0" smtClean="0"/>
              <a:t>(médecine interne, chirurgie, anesthésie, </a:t>
            </a:r>
            <a:br>
              <a:rPr lang="fr-CA" sz="2300" dirty="0" smtClean="0"/>
            </a:br>
            <a:r>
              <a:rPr lang="fr-CA" sz="2300" dirty="0" smtClean="0"/>
              <a:t>ORL, orthopédiste, psychiatrie)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fr-CA" dirty="0" smtClean="0"/>
              <a:t>Proximité avec le CH de</a:t>
            </a:r>
            <a:br>
              <a:rPr lang="fr-CA" dirty="0" smtClean="0"/>
            </a:br>
            <a:r>
              <a:rPr lang="fr-CA" dirty="0" smtClean="0"/>
              <a:t>Trois-Rivières où se trouvent </a:t>
            </a:r>
            <a:br>
              <a:rPr lang="fr-CA" dirty="0" smtClean="0"/>
            </a:br>
            <a:r>
              <a:rPr lang="fr-CA" dirty="0" smtClean="0"/>
              <a:t>beaucoup de spécialistes en cas </a:t>
            </a:r>
            <a:br>
              <a:rPr lang="fr-CA" dirty="0" smtClean="0"/>
            </a:br>
            <a:r>
              <a:rPr lang="fr-CA" dirty="0" smtClean="0"/>
              <a:t>de besoin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fr-CA" dirty="0" smtClean="0"/>
              <a:t>Beaucoup d’exposition à la salle d’urgence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fr-CA" dirty="0" smtClean="0"/>
              <a:t>Stage aux soins intensifs inclus dans le curriculum de formation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fr-CA" dirty="0" smtClean="0"/>
              <a:t>Équipe de patrons jeune et dynamique </a:t>
            </a:r>
          </a:p>
          <a:p>
            <a:pPr algn="l">
              <a:buFont typeface="Arial" pitchFamily="34" charset="0"/>
              <a:buChar char="•"/>
            </a:pPr>
            <a:endParaRPr lang="fr-CA" dirty="0"/>
          </a:p>
          <a:p>
            <a:pPr algn="l"/>
            <a:r>
              <a:rPr lang="fr-CA" dirty="0" err="1" smtClean="0"/>
              <a:t>Coordo</a:t>
            </a:r>
            <a:r>
              <a:rPr lang="fr-CA" dirty="0" smtClean="0"/>
              <a:t> : Pascale </a:t>
            </a:r>
            <a:r>
              <a:rPr lang="fr-CA" dirty="0" err="1" smtClean="0"/>
              <a:t>Frenette</a:t>
            </a:r>
            <a:r>
              <a:rPr lang="fr-CA" dirty="0" smtClean="0"/>
              <a:t>-Marier – pascale.frenette.marier@umontreal.ca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523235"/>
            <a:ext cx="3987330" cy="258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55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08074" y="168276"/>
            <a:ext cx="8228013" cy="1117600"/>
          </a:xfrm>
        </p:spPr>
        <p:txBody>
          <a:bodyPr/>
          <a:lstStyle/>
          <a:p>
            <a:r>
              <a:rPr lang="fr-FR" dirty="0" smtClean="0"/>
              <a:t>UMF de Trois-Rivières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55699" y="5619376"/>
            <a:ext cx="8228013" cy="10668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fr-FR" dirty="0" smtClean="0">
                <a:solidFill>
                  <a:schemeClr val="tx1"/>
                </a:solidFill>
              </a:rPr>
              <a:t>Xavier Marchand, </a:t>
            </a:r>
          </a:p>
          <a:p>
            <a:pPr algn="l"/>
            <a:r>
              <a:rPr lang="fr-FR" dirty="0" smtClean="0">
                <a:solidFill>
                  <a:schemeClr val="tx1"/>
                </a:solidFill>
              </a:rPr>
              <a:t>Résident coordonnateur</a:t>
            </a:r>
          </a:p>
          <a:p>
            <a:pPr algn="l"/>
            <a:r>
              <a:rPr lang="fr-FR" dirty="0" smtClean="0">
                <a:solidFill>
                  <a:schemeClr val="tx1"/>
                </a:solidFill>
              </a:rPr>
              <a:t>Xavier.marchand@umontreal.ca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1623" y="1508123"/>
            <a:ext cx="3365127" cy="3365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6712" y="1508123"/>
            <a:ext cx="4338668" cy="3381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260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Grille estompée">
  <a:themeElements>
    <a:clrScheme name="Grille estompée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Grille estomp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ille estompée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lle estompée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lle estompée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lle estompée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lle estompée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lle estompée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lle estompée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lle estompée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lle estompée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A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Pop urbaine">
  <a:themeElements>
    <a:clrScheme name="Pop urbaine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Pop urbain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op urba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ravate noir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laza">
  <a:themeElements>
    <a:clrScheme name="A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Urbain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larté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visiting_the_doctor">
  <a:themeElements>
    <a:clrScheme name="web_haz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b_hazard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eb_haz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_haz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_haz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_haz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_haz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_haz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Clarté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5226</TotalTime>
  <Words>1471</Words>
  <Application>Microsoft Office PowerPoint</Application>
  <PresentationFormat>Affichage à l'écran (4:3)</PresentationFormat>
  <Paragraphs>305</Paragraphs>
  <Slides>26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21</vt:i4>
      </vt:variant>
      <vt:variant>
        <vt:lpstr>Thème</vt:lpstr>
      </vt:variant>
      <vt:variant>
        <vt:i4>17</vt:i4>
      </vt:variant>
      <vt:variant>
        <vt:lpstr>Titres des diapositives</vt:lpstr>
      </vt:variant>
      <vt:variant>
        <vt:i4>26</vt:i4>
      </vt:variant>
    </vt:vector>
  </HeadingPairs>
  <TitlesOfParts>
    <vt:vector size="64" baseType="lpstr">
      <vt:lpstr>MS PGothic</vt:lpstr>
      <vt:lpstr>Aharoni</vt:lpstr>
      <vt:lpstr>Arial</vt:lpstr>
      <vt:lpstr>Calibri</vt:lpstr>
      <vt:lpstr>Calibri Light</vt:lpstr>
      <vt:lpstr>Cambria</vt:lpstr>
      <vt:lpstr>Century Gothic</vt:lpstr>
      <vt:lpstr>Gabriola</vt:lpstr>
      <vt:lpstr>Garamond</vt:lpstr>
      <vt:lpstr>Georgia</vt:lpstr>
      <vt:lpstr>Gill Sans MT</vt:lpstr>
      <vt:lpstr>Lucida Handwriting</vt:lpstr>
      <vt:lpstr>News Gothic MT</vt:lpstr>
      <vt:lpstr>Rockwell</vt:lpstr>
      <vt:lpstr>Tahoma</vt:lpstr>
      <vt:lpstr>Times New Roman</vt:lpstr>
      <vt:lpstr>Trebuchet MS</vt:lpstr>
      <vt:lpstr>Verdana</vt:lpstr>
      <vt:lpstr>Wingdings</vt:lpstr>
      <vt:lpstr>Wingdings 2</vt:lpstr>
      <vt:lpstr>Wingdings 3</vt:lpstr>
      <vt:lpstr>Thème Office</vt:lpstr>
      <vt:lpstr>Advantage</vt:lpstr>
      <vt:lpstr>1_Thème Office</vt:lpstr>
      <vt:lpstr>Plaza</vt:lpstr>
      <vt:lpstr>Office Theme</vt:lpstr>
      <vt:lpstr>Urbain</vt:lpstr>
      <vt:lpstr>Clarté</vt:lpstr>
      <vt:lpstr>1_Office Theme</vt:lpstr>
      <vt:lpstr>visiting_the_doctor</vt:lpstr>
      <vt:lpstr>Grille estompée</vt:lpstr>
      <vt:lpstr>3_Thème Office</vt:lpstr>
      <vt:lpstr>Capsules</vt:lpstr>
      <vt:lpstr>Solstice</vt:lpstr>
      <vt:lpstr>Network</vt:lpstr>
      <vt:lpstr>Avantage</vt:lpstr>
      <vt:lpstr>Pop urbaine</vt:lpstr>
      <vt:lpstr>Couture</vt:lpstr>
      <vt:lpstr>Présentation  des UMF </vt:lpstr>
      <vt:lpstr>Les faits :</vt:lpstr>
      <vt:lpstr>Le plan de la soirée :</vt:lpstr>
      <vt:lpstr>Présentation PowerPoint</vt:lpstr>
      <vt:lpstr>UMF des Aurores-Boréales de La Sarre</vt:lpstr>
      <vt:lpstr>UMF des Eskers d’Amos</vt:lpstr>
      <vt:lpstr>UMF Shawinigan</vt:lpstr>
      <vt:lpstr>UMF Shawinigan</vt:lpstr>
      <vt:lpstr>UMF de Trois-Rivières</vt:lpstr>
      <vt:lpstr>En bref…</vt:lpstr>
      <vt:lpstr>Des questions pour les régions ?</vt:lpstr>
      <vt:lpstr>UMF de Maria</vt:lpstr>
      <vt:lpstr>Qu’y aura-t-il en face de votre UMF?</vt:lpstr>
      <vt:lpstr>UMF Bordeaux-Cartierville</vt:lpstr>
      <vt:lpstr>UMF Cité-de-la-Santé</vt:lpstr>
      <vt:lpstr>UMF/GMF du CLSC des Faubourgs L’UMF championne de la santé urbaine !</vt:lpstr>
      <vt:lpstr>UMF Maisonneuve-Rosemont</vt:lpstr>
      <vt:lpstr>Présentation PowerPoint</vt:lpstr>
      <vt:lpstr>UMF Notre-Dame</vt:lpstr>
      <vt:lpstr>UMF Sacré-Coeur</vt:lpstr>
      <vt:lpstr>UMF Saint-Eustache (à 25 min de Montréal)</vt:lpstr>
      <vt:lpstr>UMF-GMF CLSC Saint-Hubert</vt:lpstr>
      <vt:lpstr>UMF St-jérôme</vt:lpstr>
      <vt:lpstr>UMF du Sud de Lanaudière (Le Gardeur)</vt:lpstr>
      <vt:lpstr>Pourquoi Verdun?</vt:lpstr>
      <vt:lpstr>En conclusion 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UMF du Sud de Lanaudière (Le Gardeur)</dc:title>
  <dc:creator>Val</dc:creator>
  <cp:lastModifiedBy>De Ladurantaye Marc</cp:lastModifiedBy>
  <cp:revision>60</cp:revision>
  <dcterms:created xsi:type="dcterms:W3CDTF">2014-10-23T00:45:24Z</dcterms:created>
  <dcterms:modified xsi:type="dcterms:W3CDTF">2015-11-10T22:38:26Z</dcterms:modified>
</cp:coreProperties>
</file>