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75" r:id="rId4"/>
    <p:sldId id="276" r:id="rId5"/>
    <p:sldId id="258" r:id="rId6"/>
    <p:sldId id="259" r:id="rId7"/>
    <p:sldId id="260" r:id="rId8"/>
    <p:sldId id="261" r:id="rId9"/>
    <p:sldId id="262" r:id="rId10"/>
    <p:sldId id="270" r:id="rId11"/>
    <p:sldId id="273" r:id="rId12"/>
    <p:sldId id="266" r:id="rId13"/>
    <p:sldId id="265" r:id="rId14"/>
    <p:sldId id="267" r:id="rId15"/>
    <p:sldId id="269" r:id="rId16"/>
    <p:sldId id="272" r:id="rId17"/>
    <p:sldId id="263" r:id="rId18"/>
    <p:sldId id="264"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142" d="100"/>
          <a:sy n="142" d="100"/>
        </p:scale>
        <p:origin x="-17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062" name="Group 14"/>
          <p:cNvGrpSpPr>
            <a:grpSpLocks/>
          </p:cNvGrpSpPr>
          <p:nvPr/>
        </p:nvGrpSpPr>
        <p:grpSpPr bwMode="auto">
          <a:xfrm>
            <a:off x="0" y="0"/>
            <a:ext cx="9142413" cy="6856413"/>
            <a:chOff x="0" y="0"/>
            <a:chExt cx="5759" cy="4319"/>
          </a:xfrm>
        </p:grpSpPr>
        <p:sp>
          <p:nvSpPr>
            <p:cNvPr id="2050" name="Rectangle 2"/>
            <p:cNvSpPr>
              <a:spLocks noChangeArrowheads="1"/>
            </p:cNvSpPr>
            <p:nvPr/>
          </p:nvSpPr>
          <p:spPr bwMode="ltGray">
            <a:xfrm>
              <a:off x="0" y="0"/>
              <a:ext cx="923" cy="43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a:p>
          </p:txBody>
        </p:sp>
        <p:pic>
          <p:nvPicPr>
            <p:cNvPr id="2051"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991"/>
              <a:ext cx="920"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52" name="Freeform 4"/>
            <p:cNvSpPr>
              <a:spLocks/>
            </p:cNvSpPr>
            <p:nvPr/>
          </p:nvSpPr>
          <p:spPr bwMode="ltGray">
            <a:xfrm>
              <a:off x="0" y="15"/>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2053" name="Freeform 5"/>
            <p:cNvSpPr>
              <a:spLocks/>
            </p:cNvSpPr>
            <p:nvPr/>
          </p:nvSpPr>
          <p:spPr bwMode="ltGray">
            <a:xfrm>
              <a:off x="6" y="2087"/>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2054" name="Freeform 6"/>
            <p:cNvSpPr>
              <a:spLocks/>
            </p:cNvSpPr>
            <p:nvPr/>
          </p:nvSpPr>
          <p:spPr bwMode="ltGray">
            <a:xfrm>
              <a:off x="6" y="3160"/>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grpSp>
          <p:nvGrpSpPr>
            <p:cNvPr id="2061" name="Group 13"/>
            <p:cNvGrpSpPr>
              <a:grpSpLocks/>
            </p:cNvGrpSpPr>
            <p:nvPr/>
          </p:nvGrpSpPr>
          <p:grpSpPr bwMode="auto">
            <a:xfrm>
              <a:off x="993" y="1940"/>
              <a:ext cx="4766" cy="119"/>
              <a:chOff x="993" y="1940"/>
              <a:chExt cx="4766" cy="119"/>
            </a:xfrm>
          </p:grpSpPr>
          <p:sp>
            <p:nvSpPr>
              <p:cNvPr id="2055" name="Rectangle 7"/>
              <p:cNvSpPr>
                <a:spLocks noChangeArrowheads="1"/>
              </p:cNvSpPr>
              <p:nvPr/>
            </p:nvSpPr>
            <p:spPr bwMode="ltGray">
              <a:xfrm>
                <a:off x="996" y="1947"/>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a:p>
            </p:txBody>
          </p:sp>
          <p:sp>
            <p:nvSpPr>
              <p:cNvPr id="2056" name="Line 8"/>
              <p:cNvSpPr>
                <a:spLocks noChangeShapeType="1"/>
              </p:cNvSpPr>
              <p:nvPr/>
            </p:nvSpPr>
            <p:spPr bwMode="ltGray">
              <a:xfrm>
                <a:off x="999" y="2057"/>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2057" name="Line 9"/>
              <p:cNvSpPr>
                <a:spLocks noChangeShapeType="1"/>
              </p:cNvSpPr>
              <p:nvPr/>
            </p:nvSpPr>
            <p:spPr bwMode="ltGray">
              <a:xfrm>
                <a:off x="999" y="2033"/>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2058" name="Line 10"/>
              <p:cNvSpPr>
                <a:spLocks noChangeShapeType="1"/>
              </p:cNvSpPr>
              <p:nvPr/>
            </p:nvSpPr>
            <p:spPr bwMode="ltGray">
              <a:xfrm>
                <a:off x="999" y="2003"/>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2059" name="Line 11"/>
              <p:cNvSpPr>
                <a:spLocks noChangeShapeType="1"/>
              </p:cNvSpPr>
              <p:nvPr/>
            </p:nvSpPr>
            <p:spPr bwMode="ltGray">
              <a:xfrm>
                <a:off x="999" y="1969"/>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2060" name="Freeform 12"/>
              <p:cNvSpPr>
                <a:spLocks/>
              </p:cNvSpPr>
              <p:nvPr/>
            </p:nvSpPr>
            <p:spPr bwMode="ltGray">
              <a:xfrm>
                <a:off x="993" y="1940"/>
                <a:ext cx="4765" cy="119"/>
              </a:xfrm>
              <a:custGeom>
                <a:avLst/>
                <a:gdLst>
                  <a:gd name="T0" fmla="*/ 0 w 4765"/>
                  <a:gd name="T1" fmla="*/ 118 h 119"/>
                  <a:gd name="T2" fmla="*/ 0 w 4765"/>
                  <a:gd name="T3" fmla="*/ 0 h 119"/>
                  <a:gd name="T4" fmla="*/ 4764 w 4765"/>
                  <a:gd name="T5" fmla="*/ 0 h 119"/>
                </a:gdLst>
                <a:ahLst/>
                <a:cxnLst>
                  <a:cxn ang="0">
                    <a:pos x="T0" y="T1"/>
                  </a:cxn>
                  <a:cxn ang="0">
                    <a:pos x="T2" y="T3"/>
                  </a:cxn>
                  <a:cxn ang="0">
                    <a:pos x="T4" y="T5"/>
                  </a:cxn>
                </a:cxnLst>
                <a:rect l="0" t="0" r="r" b="b"/>
                <a:pathLst>
                  <a:path w="4765" h="119">
                    <a:moveTo>
                      <a:pt x="0" y="118"/>
                    </a:moveTo>
                    <a:lnTo>
                      <a:pt x="0" y="0"/>
                    </a:lnTo>
                    <a:lnTo>
                      <a:pt x="4764" y="0"/>
                    </a:lnTo>
                  </a:path>
                </a:pathLst>
              </a:custGeom>
              <a:noFill/>
              <a:ln w="12700" cap="rnd">
                <a:solidFill>
                  <a:srgbClr val="FFCC66"/>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grpSp>
      </p:grpSp>
      <p:sp>
        <p:nvSpPr>
          <p:cNvPr id="2063" name="Rectangle 15"/>
          <p:cNvSpPr>
            <a:spLocks noGrp="1" noChangeArrowheads="1"/>
          </p:cNvSpPr>
          <p:nvPr>
            <p:ph type="ctrTitle" sz="quarter"/>
          </p:nvPr>
        </p:nvSpPr>
        <p:spPr>
          <a:xfrm>
            <a:off x="1371600" y="1600200"/>
            <a:ext cx="7772400" cy="1143000"/>
          </a:xfrm>
        </p:spPr>
        <p:txBody>
          <a:bodyPr anchor="b"/>
          <a:lstStyle>
            <a:lvl1pPr>
              <a:defRPr/>
            </a:lvl1pPr>
          </a:lstStyle>
          <a:p>
            <a:pPr lvl="0"/>
            <a:r>
              <a:rPr lang="fr-CA" noProof="0" smtClean="0"/>
              <a:t>Cliquez et modifiez le titre</a:t>
            </a:r>
            <a:endParaRPr lang="en-US" noProof="0" smtClean="0"/>
          </a:p>
        </p:txBody>
      </p:sp>
      <p:sp>
        <p:nvSpPr>
          <p:cNvPr id="2064" name="Rectangle 16"/>
          <p:cNvSpPr>
            <a:spLocks noGrp="1" noChangeArrowheads="1"/>
          </p:cNvSpPr>
          <p:nvPr>
            <p:ph type="subTitle" sz="quarter" idx="1"/>
          </p:nvPr>
        </p:nvSpPr>
        <p:spPr>
          <a:xfrm>
            <a:off x="2057400" y="3733800"/>
            <a:ext cx="6400800" cy="1752600"/>
          </a:xfrm>
        </p:spPr>
        <p:txBody>
          <a:bodyPr/>
          <a:lstStyle>
            <a:lvl1pPr marL="0" indent="0" algn="ctr">
              <a:buFontTx/>
              <a:buNone/>
              <a:defRPr/>
            </a:lvl1pPr>
          </a:lstStyle>
          <a:p>
            <a:pPr lvl="0"/>
            <a:r>
              <a:rPr lang="fr-CA" noProof="0" smtClean="0"/>
              <a:t>Cliquez pour modifier le style des sous-titres du masque</a:t>
            </a:r>
            <a:endParaRPr lang="en-US" noProof="0" smtClean="0"/>
          </a:p>
        </p:txBody>
      </p:sp>
      <p:sp>
        <p:nvSpPr>
          <p:cNvPr id="2065" name="Rectangle 17"/>
          <p:cNvSpPr>
            <a:spLocks noGrp="1" noChangeArrowheads="1"/>
          </p:cNvSpPr>
          <p:nvPr>
            <p:ph type="dt" sz="quarter" idx="2"/>
          </p:nvPr>
        </p:nvSpPr>
        <p:spPr/>
        <p:txBody>
          <a:bodyPr/>
          <a:lstStyle>
            <a:lvl1pPr>
              <a:defRPr/>
            </a:lvl1pPr>
          </a:lstStyle>
          <a:p>
            <a:endParaRPr lang="en-US"/>
          </a:p>
        </p:txBody>
      </p:sp>
      <p:sp>
        <p:nvSpPr>
          <p:cNvPr id="2066" name="Rectangle 18"/>
          <p:cNvSpPr>
            <a:spLocks noGrp="1" noChangeArrowheads="1"/>
          </p:cNvSpPr>
          <p:nvPr>
            <p:ph type="ftr" sz="quarter" idx="3"/>
          </p:nvPr>
        </p:nvSpPr>
        <p:spPr/>
        <p:txBody>
          <a:bodyPr/>
          <a:lstStyle>
            <a:lvl1pPr>
              <a:defRPr/>
            </a:lvl1pPr>
          </a:lstStyle>
          <a:p>
            <a:endParaRPr lang="en-US"/>
          </a:p>
        </p:txBody>
      </p:sp>
      <p:sp>
        <p:nvSpPr>
          <p:cNvPr id="2067" name="Rectangle 19"/>
          <p:cNvSpPr>
            <a:spLocks noGrp="1" noChangeArrowheads="1"/>
          </p:cNvSpPr>
          <p:nvPr>
            <p:ph type="sldNum" sz="quarter" idx="4"/>
          </p:nvPr>
        </p:nvSpPr>
        <p:spPr/>
        <p:txBody>
          <a:bodyPr/>
          <a:lstStyle>
            <a:lvl1pPr>
              <a:defRPr/>
            </a:lvl1pPr>
          </a:lstStyle>
          <a:p>
            <a:fld id="{A968C3D1-FA28-C24C-82B9-524B920A64D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en-CA"/>
          </a:p>
        </p:txBody>
      </p:sp>
      <p:sp>
        <p:nvSpPr>
          <p:cNvPr id="3" name="Espace réservé du texte vertical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E583A009-990E-5549-988E-EEC80603A924}" type="slidenum">
              <a:rPr lang="en-US"/>
              <a:pPr/>
              <a:t>‹#›</a:t>
            </a:fld>
            <a:endParaRPr lang="en-US"/>
          </a:p>
        </p:txBody>
      </p:sp>
    </p:spTree>
    <p:extLst>
      <p:ext uri="{BB962C8B-B14F-4D97-AF65-F5344CB8AC3E}">
        <p14:creationId xmlns:p14="http://schemas.microsoft.com/office/powerpoint/2010/main" val="3870547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99313" y="304800"/>
            <a:ext cx="1943100" cy="5791200"/>
          </a:xfrm>
        </p:spPr>
        <p:txBody>
          <a:bodyPr vert="eaVert"/>
          <a:lstStyle/>
          <a:p>
            <a:r>
              <a:rPr lang="fr-CA" smtClean="0"/>
              <a:t>Cliquez et modifiez le titre</a:t>
            </a:r>
            <a:endParaRPr lang="en-CA"/>
          </a:p>
        </p:txBody>
      </p:sp>
      <p:sp>
        <p:nvSpPr>
          <p:cNvPr id="3" name="Espace réservé du texte vertical 2"/>
          <p:cNvSpPr>
            <a:spLocks noGrp="1"/>
          </p:cNvSpPr>
          <p:nvPr>
            <p:ph type="body" orient="vert" idx="1"/>
          </p:nvPr>
        </p:nvSpPr>
        <p:spPr>
          <a:xfrm>
            <a:off x="1370013" y="304800"/>
            <a:ext cx="5676900" cy="5791200"/>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EE597FC7-42AF-5B44-9182-A98C1211A778}" type="slidenum">
              <a:rPr lang="en-US"/>
              <a:pPr/>
              <a:t>‹#›</a:t>
            </a:fld>
            <a:endParaRPr lang="en-US"/>
          </a:p>
        </p:txBody>
      </p:sp>
    </p:spTree>
    <p:extLst>
      <p:ext uri="{BB962C8B-B14F-4D97-AF65-F5344CB8AC3E}">
        <p14:creationId xmlns:p14="http://schemas.microsoft.com/office/powerpoint/2010/main" val="272812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en-CA"/>
          </a:p>
        </p:txBody>
      </p:sp>
      <p:sp>
        <p:nvSpPr>
          <p:cNvPr id="3" name="Espace réservé du contenu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D1ACF643-A05B-B44A-B85D-B2497AFAB0F4}" type="slidenum">
              <a:rPr lang="en-US"/>
              <a:pPr/>
              <a:t>‹#›</a:t>
            </a:fld>
            <a:endParaRPr lang="en-US"/>
          </a:p>
        </p:txBody>
      </p:sp>
    </p:spTree>
    <p:extLst>
      <p:ext uri="{BB962C8B-B14F-4D97-AF65-F5344CB8AC3E}">
        <p14:creationId xmlns:p14="http://schemas.microsoft.com/office/powerpoint/2010/main" val="79442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smtClean="0"/>
              <a:t>Cliquez et modifiez le titre</a:t>
            </a:r>
            <a:endParaRPr lang="en-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C79FF783-EB1B-5445-A7DF-007B7B600C27}" type="slidenum">
              <a:rPr lang="en-US"/>
              <a:pPr/>
              <a:t>‹#›</a:t>
            </a:fld>
            <a:endParaRPr lang="en-US"/>
          </a:p>
        </p:txBody>
      </p:sp>
    </p:spTree>
    <p:extLst>
      <p:ext uri="{BB962C8B-B14F-4D97-AF65-F5344CB8AC3E}">
        <p14:creationId xmlns:p14="http://schemas.microsoft.com/office/powerpoint/2010/main" val="97295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en-CA"/>
          </a:p>
        </p:txBody>
      </p:sp>
      <p:sp>
        <p:nvSpPr>
          <p:cNvPr id="3" name="Espace réservé du contenu 2"/>
          <p:cNvSpPr>
            <a:spLocks noGrp="1"/>
          </p:cNvSpPr>
          <p:nvPr>
            <p:ph sz="half" idx="1"/>
          </p:nvPr>
        </p:nvSpPr>
        <p:spPr>
          <a:xfrm>
            <a:off x="1370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4" name="Espace réservé du contenu 3"/>
          <p:cNvSpPr>
            <a:spLocks noGrp="1"/>
          </p:cNvSpPr>
          <p:nvPr>
            <p:ph sz="half" idx="2"/>
          </p:nvPr>
        </p:nvSpPr>
        <p:spPr>
          <a:xfrm>
            <a:off x="5332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79EC76FA-8EEC-DA4B-8B39-F0B7ED22581E}" type="slidenum">
              <a:rPr lang="en-US"/>
              <a:pPr/>
              <a:t>‹#›</a:t>
            </a:fld>
            <a:endParaRPr lang="en-US"/>
          </a:p>
        </p:txBody>
      </p:sp>
    </p:spTree>
    <p:extLst>
      <p:ext uri="{BB962C8B-B14F-4D97-AF65-F5344CB8AC3E}">
        <p14:creationId xmlns:p14="http://schemas.microsoft.com/office/powerpoint/2010/main" val="26019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CA" smtClean="0"/>
              <a:t>Cliquez et modifiez le titre</a:t>
            </a:r>
            <a:endParaRPr lang="en-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3B34C95E-0176-EE41-8920-D6DEA242F7F5}" type="slidenum">
              <a:rPr lang="en-US"/>
              <a:pPr/>
              <a:t>‹#›</a:t>
            </a:fld>
            <a:endParaRPr lang="en-US"/>
          </a:p>
        </p:txBody>
      </p:sp>
    </p:spTree>
    <p:extLst>
      <p:ext uri="{BB962C8B-B14F-4D97-AF65-F5344CB8AC3E}">
        <p14:creationId xmlns:p14="http://schemas.microsoft.com/office/powerpoint/2010/main" val="56067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en-CA"/>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7EF45206-89D7-A045-BC9A-762F3F4C657F}" type="slidenum">
              <a:rPr lang="en-US"/>
              <a:pPr/>
              <a:t>‹#›</a:t>
            </a:fld>
            <a:endParaRPr lang="en-US"/>
          </a:p>
        </p:txBody>
      </p:sp>
    </p:spTree>
    <p:extLst>
      <p:ext uri="{BB962C8B-B14F-4D97-AF65-F5344CB8AC3E}">
        <p14:creationId xmlns:p14="http://schemas.microsoft.com/office/powerpoint/2010/main" val="30834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A592B246-6F18-654A-9D9B-AB261E6F20B7}" type="slidenum">
              <a:rPr lang="en-US"/>
              <a:pPr/>
              <a:t>‹#›</a:t>
            </a:fld>
            <a:endParaRPr lang="en-US"/>
          </a:p>
        </p:txBody>
      </p:sp>
    </p:spTree>
    <p:extLst>
      <p:ext uri="{BB962C8B-B14F-4D97-AF65-F5344CB8AC3E}">
        <p14:creationId xmlns:p14="http://schemas.microsoft.com/office/powerpoint/2010/main" val="154657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smtClean="0"/>
              <a:t>Cliquez et modifiez le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BEA8DDD9-FD20-5A4B-BA5A-5627EB593636}" type="slidenum">
              <a:rPr lang="en-US"/>
              <a:pPr/>
              <a:t>‹#›</a:t>
            </a:fld>
            <a:endParaRPr lang="en-US"/>
          </a:p>
        </p:txBody>
      </p:sp>
    </p:spTree>
    <p:extLst>
      <p:ext uri="{BB962C8B-B14F-4D97-AF65-F5344CB8AC3E}">
        <p14:creationId xmlns:p14="http://schemas.microsoft.com/office/powerpoint/2010/main" val="171738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smtClean="0"/>
              <a:t>Cliquez et modifiez le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8A7DC41B-53A1-B742-B1FB-549A5FFEDEE3}" type="slidenum">
              <a:rPr lang="en-US"/>
              <a:pPr/>
              <a:t>‹#›</a:t>
            </a:fld>
            <a:endParaRPr lang="en-US"/>
          </a:p>
        </p:txBody>
      </p:sp>
    </p:spTree>
    <p:extLst>
      <p:ext uri="{BB962C8B-B14F-4D97-AF65-F5344CB8AC3E}">
        <p14:creationId xmlns:p14="http://schemas.microsoft.com/office/powerpoint/2010/main" val="1731643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folHlink"/>
            </a:gs>
          </a:gsLst>
          <a:path path="rect">
            <a:fillToRect r="100000" b="100000"/>
          </a:path>
        </a:gradFill>
        <a:effectLst/>
      </p:bgPr>
    </p:bg>
    <p:spTree>
      <p:nvGrpSpPr>
        <p:cNvPr id="1" name=""/>
        <p:cNvGrpSpPr/>
        <p:nvPr/>
      </p:nvGrpSpPr>
      <p:grpSpPr>
        <a:xfrm>
          <a:off x="0" y="0"/>
          <a:ext cx="0" cy="0"/>
          <a:chOff x="0" y="0"/>
          <a:chExt cx="0" cy="0"/>
        </a:xfrm>
      </p:grpSpPr>
      <p:grpSp>
        <p:nvGrpSpPr>
          <p:cNvPr id="1039" name="Group 15"/>
          <p:cNvGrpSpPr>
            <a:grpSpLocks/>
          </p:cNvGrpSpPr>
          <p:nvPr/>
        </p:nvGrpSpPr>
        <p:grpSpPr bwMode="auto">
          <a:xfrm>
            <a:off x="0" y="0"/>
            <a:ext cx="9142413" cy="6856413"/>
            <a:chOff x="0" y="0"/>
            <a:chExt cx="5759" cy="4319"/>
          </a:xfrm>
        </p:grpSpPr>
        <p:grpSp>
          <p:nvGrpSpPr>
            <p:cNvPr id="1031" name="Group 7"/>
            <p:cNvGrpSpPr>
              <a:grpSpLocks/>
            </p:cNvGrpSpPr>
            <p:nvPr/>
          </p:nvGrpSpPr>
          <p:grpSpPr bwMode="auto">
            <a:xfrm>
              <a:off x="0" y="0"/>
              <a:ext cx="926" cy="4319"/>
              <a:chOff x="0" y="0"/>
              <a:chExt cx="926" cy="4319"/>
            </a:xfrm>
          </p:grpSpPr>
          <p:sp>
            <p:nvSpPr>
              <p:cNvPr id="1026" name="Rectangle 2"/>
              <p:cNvSpPr>
                <a:spLocks noChangeArrowheads="1"/>
              </p:cNvSpPr>
              <p:nvPr/>
            </p:nvSpPr>
            <p:spPr bwMode="ltGray">
              <a:xfrm>
                <a:off x="0" y="0"/>
                <a:ext cx="923" cy="43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a:p>
            </p:txBody>
          </p:sp>
          <p:pic>
            <p:nvPicPr>
              <p:cNvPr id="1027" name="Picture 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6" y="31"/>
                <a:ext cx="920"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28" name="Freeform 4"/>
              <p:cNvSpPr>
                <a:spLocks/>
              </p:cNvSpPr>
              <p:nvPr/>
            </p:nvSpPr>
            <p:spPr bwMode="ltGray">
              <a:xfrm>
                <a:off x="6" y="1023"/>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1029" name="Freeform 5"/>
              <p:cNvSpPr>
                <a:spLocks/>
              </p:cNvSpPr>
              <p:nvPr/>
            </p:nvSpPr>
            <p:spPr bwMode="ltGray">
              <a:xfrm>
                <a:off x="6" y="2087"/>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1030" name="Freeform 6"/>
              <p:cNvSpPr>
                <a:spLocks/>
              </p:cNvSpPr>
              <p:nvPr/>
            </p:nvSpPr>
            <p:spPr bwMode="ltGray">
              <a:xfrm>
                <a:off x="6" y="3160"/>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grpSp>
        <p:grpSp>
          <p:nvGrpSpPr>
            <p:cNvPr id="1038" name="Group 14"/>
            <p:cNvGrpSpPr>
              <a:grpSpLocks/>
            </p:cNvGrpSpPr>
            <p:nvPr/>
          </p:nvGrpSpPr>
          <p:grpSpPr bwMode="auto">
            <a:xfrm>
              <a:off x="993" y="1028"/>
              <a:ext cx="4766" cy="119"/>
              <a:chOff x="993" y="1028"/>
              <a:chExt cx="4766" cy="119"/>
            </a:xfrm>
          </p:grpSpPr>
          <p:sp>
            <p:nvSpPr>
              <p:cNvPr id="1032" name="Rectangle 8"/>
              <p:cNvSpPr>
                <a:spLocks noChangeArrowheads="1"/>
              </p:cNvSpPr>
              <p:nvPr/>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a:p>
            </p:txBody>
          </p:sp>
          <p:sp>
            <p:nvSpPr>
              <p:cNvPr id="1033" name="Line 9"/>
              <p:cNvSpPr>
                <a:spLocks noChangeShapeType="1"/>
              </p:cNvSpPr>
              <p:nvPr/>
            </p:nvSpPr>
            <p:spPr bwMode="ltGray">
              <a:xfrm>
                <a:off x="999" y="1145"/>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1034" name="Line 10"/>
              <p:cNvSpPr>
                <a:spLocks noChangeShapeType="1"/>
              </p:cNvSpPr>
              <p:nvPr/>
            </p:nvSpPr>
            <p:spPr bwMode="ltGray">
              <a:xfrm>
                <a:off x="999" y="112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1035" name="Line 11"/>
              <p:cNvSpPr>
                <a:spLocks noChangeShapeType="1"/>
              </p:cNvSpPr>
              <p:nvPr/>
            </p:nvSpPr>
            <p:spPr bwMode="ltGray">
              <a:xfrm>
                <a:off x="999" y="109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1036" name="Line 12"/>
              <p:cNvSpPr>
                <a:spLocks noChangeShapeType="1"/>
              </p:cNvSpPr>
              <p:nvPr/>
            </p:nvSpPr>
            <p:spPr bwMode="ltGray">
              <a:xfrm>
                <a:off x="999" y="1057"/>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sp>
            <p:nvSpPr>
              <p:cNvPr id="1037" name="Freeform 13"/>
              <p:cNvSpPr>
                <a:spLocks/>
              </p:cNvSpPr>
              <p:nvPr/>
            </p:nvSpPr>
            <p:spPr bwMode="ltGray">
              <a:xfrm>
                <a:off x="993" y="1028"/>
                <a:ext cx="4765" cy="119"/>
              </a:xfrm>
              <a:custGeom>
                <a:avLst/>
                <a:gdLst>
                  <a:gd name="T0" fmla="*/ 0 w 4765"/>
                  <a:gd name="T1" fmla="*/ 118 h 119"/>
                  <a:gd name="T2" fmla="*/ 0 w 4765"/>
                  <a:gd name="T3" fmla="*/ 0 h 119"/>
                  <a:gd name="T4" fmla="*/ 4764 w 4765"/>
                  <a:gd name="T5" fmla="*/ 0 h 119"/>
                </a:gdLst>
                <a:ahLst/>
                <a:cxnLst>
                  <a:cxn ang="0">
                    <a:pos x="T0" y="T1"/>
                  </a:cxn>
                  <a:cxn ang="0">
                    <a:pos x="T2" y="T3"/>
                  </a:cxn>
                  <a:cxn ang="0">
                    <a:pos x="T4" y="T5"/>
                  </a:cxn>
                </a:cxnLst>
                <a:rect l="0" t="0" r="r" b="b"/>
                <a:pathLst>
                  <a:path w="4765" h="119">
                    <a:moveTo>
                      <a:pt x="0" y="118"/>
                    </a:moveTo>
                    <a:lnTo>
                      <a:pt x="0" y="0"/>
                    </a:lnTo>
                    <a:lnTo>
                      <a:pt x="4764" y="0"/>
                    </a:lnTo>
                  </a:path>
                </a:pathLst>
              </a:custGeom>
              <a:noFill/>
              <a:ln w="12700" cap="rnd">
                <a:solidFill>
                  <a:srgbClr val="FFCC66"/>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CA"/>
              </a:p>
            </p:txBody>
          </p:sp>
        </p:grpSp>
      </p:grpSp>
      <p:sp>
        <p:nvSpPr>
          <p:cNvPr id="1040" name="Rectangle 16"/>
          <p:cNvSpPr>
            <a:spLocks noGrp="1" noChangeArrowheads="1"/>
          </p:cNvSpPr>
          <p:nvPr>
            <p:ph type="title"/>
          </p:nvPr>
        </p:nvSpPr>
        <p:spPr bwMode="auto">
          <a:xfrm>
            <a:off x="1370013"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7" rIns="92075" bIns="46037" numCol="1" anchor="ctr" anchorCtr="0" compatLnSpc="1">
            <a:prstTxWarp prst="textNoShape">
              <a:avLst/>
            </a:prstTxWarp>
          </a:bodyPr>
          <a:lstStyle/>
          <a:p>
            <a:pPr lvl="0"/>
            <a:r>
              <a:rPr lang="en-US"/>
              <a:t>Cliquer pour modifier le style du titre du masque</a:t>
            </a:r>
          </a:p>
        </p:txBody>
      </p:sp>
      <p:sp>
        <p:nvSpPr>
          <p:cNvPr id="1041" name="Rectangle 17"/>
          <p:cNvSpPr>
            <a:spLocks noGrp="1" noChangeArrowheads="1"/>
          </p:cNvSpPr>
          <p:nvPr>
            <p:ph type="body" idx="1"/>
          </p:nvPr>
        </p:nvSpPr>
        <p:spPr bwMode="auto">
          <a:xfrm>
            <a:off x="1370013"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7" rIns="92075" bIns="46037" numCol="1" anchor="t" anchorCtr="0" compatLnSpc="1">
            <a:prstTxWarp prst="textNoShape">
              <a:avLst/>
            </a:prstTxWarp>
          </a:bodyPr>
          <a:lstStyle/>
          <a:p>
            <a:pPr lvl="0"/>
            <a:r>
              <a:rPr lang="en-US"/>
              <a:t>Cliquer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1042" name="Rectangle 18"/>
          <p:cNvSpPr>
            <a:spLocks noGrp="1" noChangeArrowheads="1"/>
          </p:cNvSpPr>
          <p:nvPr>
            <p:ph type="dt" sz="half" idx="2"/>
          </p:nvPr>
        </p:nvSpPr>
        <p:spPr bwMode="auto">
          <a:xfrm>
            <a:off x="13589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7" rIns="92075" bIns="46037" numCol="1" anchor="ctr" anchorCtr="0" compatLnSpc="1">
            <a:prstTxWarp prst="textNoShape">
              <a:avLst/>
            </a:prstTxWarp>
          </a:bodyPr>
          <a:lstStyle>
            <a:lvl1pPr>
              <a:defRPr sz="1400">
                <a:solidFill>
                  <a:schemeClr val="tx2"/>
                </a:solidFill>
              </a:defRPr>
            </a:lvl1pPr>
          </a:lstStyle>
          <a:p>
            <a:endParaRPr lang="en-US"/>
          </a:p>
        </p:txBody>
      </p:sp>
      <p:sp>
        <p:nvSpPr>
          <p:cNvPr id="1043" name="Rectangle 19"/>
          <p:cNvSpPr>
            <a:spLocks noGrp="1" noChangeArrowheads="1"/>
          </p:cNvSpPr>
          <p:nvPr>
            <p:ph type="ftr" sz="quarter" idx="3"/>
          </p:nvPr>
        </p:nvSpPr>
        <p:spPr bwMode="auto">
          <a:xfrm>
            <a:off x="37973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7" rIns="92075" bIns="46037" numCol="1" anchor="ctr" anchorCtr="0" compatLnSpc="1">
            <a:prstTxWarp prst="textNoShape">
              <a:avLst/>
            </a:prstTxWarp>
          </a:bodyPr>
          <a:lstStyle>
            <a:lvl1pPr algn="ctr">
              <a:defRPr sz="1400">
                <a:solidFill>
                  <a:schemeClr val="tx2"/>
                </a:solidFill>
              </a:defRPr>
            </a:lvl1pPr>
          </a:lstStyle>
          <a:p>
            <a:endParaRPr lang="en-US"/>
          </a:p>
        </p:txBody>
      </p:sp>
      <p:sp>
        <p:nvSpPr>
          <p:cNvPr id="1044" name="Rectangle 20"/>
          <p:cNvSpPr>
            <a:spLocks noGrp="1" noChangeArrowheads="1"/>
          </p:cNvSpPr>
          <p:nvPr>
            <p:ph type="sldNum" sz="quarter" idx="4"/>
          </p:nvPr>
        </p:nvSpPr>
        <p:spPr bwMode="auto">
          <a:xfrm>
            <a:off x="72263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7" rIns="92075" bIns="46037" numCol="1" anchor="ctr" anchorCtr="0" compatLnSpc="1">
            <a:prstTxWarp prst="textNoShape">
              <a:avLst/>
            </a:prstTxWarp>
          </a:bodyPr>
          <a:lstStyle>
            <a:lvl1pPr algn="r">
              <a:defRPr sz="1400">
                <a:solidFill>
                  <a:schemeClr val="tx2"/>
                </a:solidFill>
              </a:defRPr>
            </a:lvl1pPr>
          </a:lstStyle>
          <a:p>
            <a:fld id="{B75254E7-0B6F-C444-BCB6-415E7918AB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i="1">
          <a:solidFill>
            <a:schemeClr val="tx2"/>
          </a:solidFill>
          <a:latin typeface="+mj-lt"/>
          <a:ea typeface="+mj-ea"/>
          <a:cs typeface="+mj-cs"/>
        </a:defRPr>
      </a:lvl1pPr>
      <a:lvl2pPr algn="ctr" rtl="0" eaLnBrk="1" fontAlgn="base" hangingPunct="1">
        <a:spcBef>
          <a:spcPct val="0"/>
        </a:spcBef>
        <a:spcAft>
          <a:spcPct val="0"/>
        </a:spcAft>
        <a:defRPr sz="4400" i="1">
          <a:solidFill>
            <a:schemeClr val="tx2"/>
          </a:solidFill>
          <a:latin typeface="Times New Roman" charset="0"/>
          <a:ea typeface="ＭＳ Ｐゴシック" charset="0"/>
        </a:defRPr>
      </a:lvl2pPr>
      <a:lvl3pPr algn="ctr" rtl="0" eaLnBrk="1" fontAlgn="base" hangingPunct="1">
        <a:spcBef>
          <a:spcPct val="0"/>
        </a:spcBef>
        <a:spcAft>
          <a:spcPct val="0"/>
        </a:spcAft>
        <a:defRPr sz="4400" i="1">
          <a:solidFill>
            <a:schemeClr val="tx2"/>
          </a:solidFill>
          <a:latin typeface="Times New Roman" charset="0"/>
          <a:ea typeface="ＭＳ Ｐゴシック" charset="0"/>
        </a:defRPr>
      </a:lvl3pPr>
      <a:lvl4pPr algn="ctr" rtl="0" eaLnBrk="1" fontAlgn="base" hangingPunct="1">
        <a:spcBef>
          <a:spcPct val="0"/>
        </a:spcBef>
        <a:spcAft>
          <a:spcPct val="0"/>
        </a:spcAft>
        <a:defRPr sz="4400" i="1">
          <a:solidFill>
            <a:schemeClr val="tx2"/>
          </a:solidFill>
          <a:latin typeface="Times New Roman" charset="0"/>
          <a:ea typeface="ＭＳ Ｐゴシック" charset="0"/>
        </a:defRPr>
      </a:lvl4pPr>
      <a:lvl5pPr algn="ctr" rtl="0" eaLnBrk="1" fontAlgn="base" hangingPunct="1">
        <a:spcBef>
          <a:spcPct val="0"/>
        </a:spcBef>
        <a:spcAft>
          <a:spcPct val="0"/>
        </a:spcAft>
        <a:defRPr sz="4400" i="1">
          <a:solidFill>
            <a:schemeClr val="tx2"/>
          </a:solidFill>
          <a:latin typeface="Times New Roman" charset="0"/>
          <a:ea typeface="ＭＳ Ｐゴシック" charset="0"/>
        </a:defRPr>
      </a:lvl5pPr>
      <a:lvl6pPr marL="457200" algn="ctr" rtl="0" eaLnBrk="1" fontAlgn="base" hangingPunct="1">
        <a:spcBef>
          <a:spcPct val="0"/>
        </a:spcBef>
        <a:spcAft>
          <a:spcPct val="0"/>
        </a:spcAft>
        <a:defRPr sz="4400" i="1">
          <a:solidFill>
            <a:schemeClr val="tx2"/>
          </a:solidFill>
          <a:latin typeface="Times New Roman" charset="0"/>
          <a:ea typeface="ＭＳ Ｐゴシック" charset="0"/>
        </a:defRPr>
      </a:lvl6pPr>
      <a:lvl7pPr marL="914400" algn="ctr" rtl="0" eaLnBrk="1" fontAlgn="base" hangingPunct="1">
        <a:spcBef>
          <a:spcPct val="0"/>
        </a:spcBef>
        <a:spcAft>
          <a:spcPct val="0"/>
        </a:spcAft>
        <a:defRPr sz="4400" i="1">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4400" i="1">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4400" i="1">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p.umontreal.ca/" TargetMode="External"/><Relationship Id="rId3" Type="http://schemas.openxmlformats.org/officeDocument/2006/relationships/hyperlink" Target="http://www.cesar.umontreal.ca/apprentissage/accueil.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mcgill.ca/medwell/yourwellness" TargetMode="External"/><Relationship Id="rId4" Type="http://schemas.openxmlformats.org/officeDocument/2006/relationships/hyperlink" Target="http://www.pgme.utoronto.ca/content/resident-wellness" TargetMode="External"/><Relationship Id="rId1" Type="http://schemas.openxmlformats.org/officeDocument/2006/relationships/slideLayout" Target="../slideLayouts/slideLayout2.xml"/><Relationship Id="rId2" Type="http://schemas.openxmlformats.org/officeDocument/2006/relationships/hyperlink" Target="http://residentdoctors.ca/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sz="quarter"/>
          </p:nvPr>
        </p:nvSpPr>
        <p:spPr/>
        <p:txBody>
          <a:bodyPr/>
          <a:lstStyle/>
          <a:p>
            <a:r>
              <a:rPr lang="fr-FR" b="1" i="0" dirty="0"/>
              <a:t>B</a:t>
            </a:r>
            <a:r>
              <a:rPr lang="fr-FR" b="1" i="0" dirty="0" smtClean="0"/>
              <a:t>ien-être des résidents</a:t>
            </a:r>
            <a:endParaRPr lang="en-CA" b="1" i="0" dirty="0"/>
          </a:p>
        </p:txBody>
      </p:sp>
      <p:sp>
        <p:nvSpPr>
          <p:cNvPr id="3" name="Sous-titre 2"/>
          <p:cNvSpPr>
            <a:spLocks noGrp="1"/>
          </p:cNvSpPr>
          <p:nvPr>
            <p:ph type="subTitle" sz="quarter" idx="1"/>
          </p:nvPr>
        </p:nvSpPr>
        <p:spPr/>
        <p:txBody>
          <a:bodyPr/>
          <a:lstStyle/>
          <a:p>
            <a:r>
              <a:rPr lang="fr-FR" dirty="0" smtClean="0"/>
              <a:t>Comité de programme </a:t>
            </a:r>
          </a:p>
          <a:p>
            <a:r>
              <a:rPr lang="fr-FR" dirty="0" smtClean="0"/>
              <a:t>20 novembre 2015</a:t>
            </a:r>
            <a:endParaRPr lang="en-CA" dirty="0"/>
          </a:p>
        </p:txBody>
      </p:sp>
    </p:spTree>
    <p:extLst>
      <p:ext uri="{BB962C8B-B14F-4D97-AF65-F5344CB8AC3E}">
        <p14:creationId xmlns:p14="http://schemas.microsoft.com/office/powerpoint/2010/main" val="14188064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i="0" dirty="0" smtClean="0"/>
              <a:t>1-Activités </a:t>
            </a:r>
            <a:r>
              <a:rPr lang="fr-FR" i="0" dirty="0" smtClean="0"/>
              <a:t>académiques</a:t>
            </a:r>
            <a:r>
              <a:rPr lang="en-CA" i="0" dirty="0" smtClean="0"/>
              <a:t> </a:t>
            </a:r>
            <a:r>
              <a:rPr lang="fr-FR" i="0" dirty="0" smtClean="0"/>
              <a:t>liées</a:t>
            </a:r>
            <a:r>
              <a:rPr lang="en-CA" i="0" dirty="0" smtClean="0"/>
              <a:t> au </a:t>
            </a:r>
            <a:r>
              <a:rPr lang="en-CA" i="0" dirty="0" err="1" smtClean="0"/>
              <a:t>bien-être</a:t>
            </a:r>
            <a:endParaRPr lang="en-CA" i="0" dirty="0"/>
          </a:p>
        </p:txBody>
      </p:sp>
      <p:sp>
        <p:nvSpPr>
          <p:cNvPr id="3" name="Espace réservé du contenu 2"/>
          <p:cNvSpPr>
            <a:spLocks noGrp="1"/>
          </p:cNvSpPr>
          <p:nvPr>
            <p:ph idx="1"/>
          </p:nvPr>
        </p:nvSpPr>
        <p:spPr/>
        <p:txBody>
          <a:bodyPr/>
          <a:lstStyle/>
          <a:p>
            <a:pPr marL="0" indent="0">
              <a:buNone/>
            </a:pPr>
            <a:r>
              <a:rPr lang="en-CA" dirty="0" smtClean="0"/>
              <a:t>1)Activités académiques; </a:t>
            </a:r>
          </a:p>
          <a:p>
            <a:pPr lvl="2"/>
            <a:r>
              <a:rPr lang="fr-FR" dirty="0" smtClean="0"/>
              <a:t>C</a:t>
            </a:r>
            <a:r>
              <a:rPr lang="en-CA" dirty="0" smtClean="0"/>
              <a:t>ours/atelier </a:t>
            </a:r>
            <a:r>
              <a:rPr lang="fr-CA" dirty="0" smtClean="0"/>
              <a:t>sur</a:t>
            </a:r>
            <a:r>
              <a:rPr lang="en-CA" dirty="0" smtClean="0"/>
              <a:t> divers sujets;la gestion-régulation stress, la résilience, le </a:t>
            </a:r>
            <a:r>
              <a:rPr lang="fr-CA" dirty="0" smtClean="0"/>
              <a:t>partage</a:t>
            </a:r>
            <a:r>
              <a:rPr lang="en-CA" dirty="0" smtClean="0"/>
              <a:t> </a:t>
            </a:r>
            <a:r>
              <a:rPr lang="en-CA" dirty="0" err="1" smtClean="0"/>
              <a:t>outils-stratégies</a:t>
            </a:r>
            <a:r>
              <a:rPr lang="en-CA" dirty="0" smtClean="0"/>
              <a:t> </a:t>
            </a:r>
            <a:r>
              <a:rPr lang="en-CA" dirty="0" err="1" smtClean="0"/>
              <a:t>à</a:t>
            </a:r>
            <a:r>
              <a:rPr lang="en-CA" dirty="0" smtClean="0"/>
              <a:t> la </a:t>
            </a:r>
            <a:r>
              <a:rPr lang="en-CA" dirty="0" err="1" smtClean="0"/>
              <a:t>gestion</a:t>
            </a:r>
            <a:r>
              <a:rPr lang="en-CA" dirty="0" smtClean="0"/>
              <a:t> du stress, </a:t>
            </a:r>
            <a:r>
              <a:rPr lang="en-CA" dirty="0" err="1" smtClean="0"/>
              <a:t>l’équilibre</a:t>
            </a:r>
            <a:r>
              <a:rPr lang="en-CA" dirty="0" smtClean="0"/>
              <a:t> travail-vie </a:t>
            </a:r>
            <a:r>
              <a:rPr lang="en-CA" dirty="0" err="1" smtClean="0"/>
              <a:t>personnelle</a:t>
            </a:r>
            <a:r>
              <a:rPr lang="en-CA" dirty="0" smtClean="0"/>
              <a:t>, la </a:t>
            </a:r>
            <a:r>
              <a:rPr lang="en-CA" dirty="0" err="1" smtClean="0"/>
              <a:t>prévention</a:t>
            </a:r>
            <a:r>
              <a:rPr lang="en-CA" dirty="0" smtClean="0"/>
              <a:t> en santé </a:t>
            </a:r>
            <a:r>
              <a:rPr lang="en-CA" dirty="0" err="1" smtClean="0"/>
              <a:t>mentale</a:t>
            </a:r>
            <a:r>
              <a:rPr lang="en-CA" dirty="0" smtClean="0"/>
              <a:t> des </a:t>
            </a:r>
            <a:r>
              <a:rPr lang="en-CA" dirty="0" err="1" smtClean="0"/>
              <a:t>médecins</a:t>
            </a:r>
            <a:r>
              <a:rPr lang="en-CA" dirty="0" smtClean="0"/>
              <a:t>,</a:t>
            </a:r>
            <a:r>
              <a:rPr lang="fr-FR" dirty="0" smtClean="0"/>
              <a:t>…</a:t>
            </a:r>
            <a:endParaRPr lang="en-CA" dirty="0" smtClean="0"/>
          </a:p>
          <a:p>
            <a:pPr lvl="2"/>
            <a:r>
              <a:rPr lang="fr-FR" dirty="0" smtClean="0"/>
              <a:t>G</a:t>
            </a:r>
            <a:r>
              <a:rPr lang="en-CA" dirty="0" err="1" smtClean="0"/>
              <a:t>estion</a:t>
            </a:r>
            <a:r>
              <a:rPr lang="en-CA" dirty="0" smtClean="0"/>
              <a:t> de la début de </a:t>
            </a:r>
            <a:r>
              <a:rPr lang="en-CA" dirty="0" err="1" smtClean="0"/>
              <a:t>pratique</a:t>
            </a:r>
            <a:r>
              <a:rPr lang="en-CA" dirty="0" smtClean="0"/>
              <a:t>, </a:t>
            </a:r>
            <a:r>
              <a:rPr lang="en-CA" dirty="0" err="1" smtClean="0"/>
              <a:t>gestion</a:t>
            </a:r>
            <a:r>
              <a:rPr lang="en-CA" dirty="0" smtClean="0"/>
              <a:t> du temps</a:t>
            </a:r>
          </a:p>
          <a:p>
            <a:pPr lvl="2"/>
            <a:r>
              <a:rPr lang="fr-FR" dirty="0" smtClean="0"/>
              <a:t>Q</a:t>
            </a:r>
            <a:r>
              <a:rPr lang="en-CA" dirty="0" err="1" smtClean="0"/>
              <a:t>ui</a:t>
            </a:r>
            <a:r>
              <a:rPr lang="en-CA" dirty="0" smtClean="0"/>
              <a:t>?  </a:t>
            </a:r>
            <a:r>
              <a:rPr lang="fr-FR" dirty="0" smtClean="0"/>
              <a:t>M</a:t>
            </a:r>
            <a:r>
              <a:rPr lang="en-CA" dirty="0" err="1" smtClean="0"/>
              <a:t>édecin</a:t>
            </a:r>
            <a:r>
              <a:rPr lang="en-CA" dirty="0" smtClean="0"/>
              <a:t> et/</a:t>
            </a:r>
            <a:r>
              <a:rPr lang="en-CA" dirty="0" err="1" smtClean="0"/>
              <a:t>ou</a:t>
            </a:r>
            <a:r>
              <a:rPr lang="en-CA" dirty="0" smtClean="0"/>
              <a:t> </a:t>
            </a:r>
            <a:r>
              <a:rPr lang="en-CA" dirty="0" err="1" smtClean="0"/>
              <a:t>autres</a:t>
            </a:r>
            <a:r>
              <a:rPr lang="en-CA" dirty="0" smtClean="0"/>
              <a:t> </a:t>
            </a:r>
            <a:r>
              <a:rPr lang="en-CA" dirty="0" err="1" smtClean="0"/>
              <a:t>professionnels</a:t>
            </a:r>
            <a:endParaRPr lang="en-CA" dirty="0" smtClean="0"/>
          </a:p>
          <a:p>
            <a:pPr marL="914400" lvl="2" indent="0">
              <a:buNone/>
            </a:pPr>
            <a:endParaRPr lang="en-CA" dirty="0" smtClean="0"/>
          </a:p>
          <a:p>
            <a:pPr marL="0" indent="0">
              <a:buNone/>
            </a:pPr>
            <a:endParaRPr lang="en-CA" dirty="0"/>
          </a:p>
        </p:txBody>
      </p:sp>
    </p:spTree>
    <p:extLst>
      <p:ext uri="{BB962C8B-B14F-4D97-AF65-F5344CB8AC3E}">
        <p14:creationId xmlns:p14="http://schemas.microsoft.com/office/powerpoint/2010/main" val="1396234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smtClean="0"/>
              <a:t>S</a:t>
            </a:r>
            <a:r>
              <a:rPr lang="fr-CA" i="0" dirty="0" err="1" smtClean="0"/>
              <a:t>uite</a:t>
            </a:r>
            <a:r>
              <a:rPr lang="fr-CA" i="0" dirty="0" smtClean="0"/>
              <a:t>-activités académiques liés au bien-être</a:t>
            </a:r>
            <a:endParaRPr lang="fr-CA" i="0" dirty="0"/>
          </a:p>
        </p:txBody>
      </p:sp>
      <p:sp>
        <p:nvSpPr>
          <p:cNvPr id="3" name="Espace réservé du contenu 2"/>
          <p:cNvSpPr>
            <a:spLocks noGrp="1"/>
          </p:cNvSpPr>
          <p:nvPr>
            <p:ph idx="1"/>
          </p:nvPr>
        </p:nvSpPr>
        <p:spPr/>
        <p:txBody>
          <a:bodyPr/>
          <a:lstStyle/>
          <a:p>
            <a:pPr lvl="2"/>
            <a:r>
              <a:rPr lang="fr-FR" dirty="0"/>
              <a:t>A</a:t>
            </a:r>
            <a:r>
              <a:rPr lang="en-CA" dirty="0" err="1"/>
              <a:t>ctivités</a:t>
            </a:r>
            <a:r>
              <a:rPr lang="en-CA" dirty="0"/>
              <a:t> de </a:t>
            </a:r>
            <a:r>
              <a:rPr lang="en-CA" dirty="0" err="1"/>
              <a:t>préparation</a:t>
            </a:r>
            <a:r>
              <a:rPr lang="en-CA" dirty="0"/>
              <a:t> aux </a:t>
            </a:r>
            <a:r>
              <a:rPr lang="en-CA" dirty="0" err="1"/>
              <a:t>examens</a:t>
            </a:r>
            <a:r>
              <a:rPr lang="en-CA" dirty="0"/>
              <a:t>; </a:t>
            </a:r>
            <a:r>
              <a:rPr lang="en-CA" dirty="0" err="1" smtClean="0"/>
              <a:t>si</a:t>
            </a:r>
            <a:r>
              <a:rPr lang="en-CA" dirty="0" smtClean="0"/>
              <a:t> </a:t>
            </a:r>
            <a:r>
              <a:rPr lang="en-CA" dirty="0"/>
              <a:t>possible, </a:t>
            </a:r>
            <a:r>
              <a:rPr lang="en-CA" dirty="0" err="1"/>
              <a:t>selon</a:t>
            </a:r>
            <a:r>
              <a:rPr lang="en-CA" dirty="0"/>
              <a:t> les </a:t>
            </a:r>
            <a:r>
              <a:rPr lang="en-CA" dirty="0" err="1"/>
              <a:t>ressources</a:t>
            </a:r>
            <a:r>
              <a:rPr lang="en-CA" dirty="0"/>
              <a:t> du milieu, </a:t>
            </a:r>
            <a:r>
              <a:rPr lang="en-CA" dirty="0" err="1"/>
              <a:t>offrir</a:t>
            </a:r>
            <a:r>
              <a:rPr lang="en-CA" dirty="0"/>
              <a:t> </a:t>
            </a:r>
            <a:r>
              <a:rPr lang="en-CA" dirty="0" err="1"/>
              <a:t>pratique</a:t>
            </a:r>
            <a:r>
              <a:rPr lang="en-CA" dirty="0"/>
              <a:t> </a:t>
            </a:r>
            <a:r>
              <a:rPr lang="en-CA" dirty="0" err="1"/>
              <a:t>d’examens</a:t>
            </a:r>
            <a:endParaRPr lang="en-CA" dirty="0"/>
          </a:p>
          <a:p>
            <a:pPr lvl="2"/>
            <a:endParaRPr lang="en-CA" dirty="0"/>
          </a:p>
          <a:p>
            <a:pPr lvl="2"/>
            <a:r>
              <a:rPr lang="fr-FR" dirty="0" smtClean="0"/>
              <a:t>P</a:t>
            </a:r>
            <a:r>
              <a:rPr lang="en-CA" dirty="0" err="1" smtClean="0"/>
              <a:t>artage</a:t>
            </a:r>
            <a:r>
              <a:rPr lang="en-CA" dirty="0" smtClean="0"/>
              <a:t> </a:t>
            </a:r>
            <a:r>
              <a:rPr lang="en-CA" dirty="0" err="1"/>
              <a:t>d’outils</a:t>
            </a:r>
            <a:r>
              <a:rPr lang="en-CA" dirty="0"/>
              <a:t> entre les UMF </a:t>
            </a:r>
            <a:r>
              <a:rPr lang="en-CA" dirty="0" err="1"/>
              <a:t>serait</a:t>
            </a:r>
            <a:r>
              <a:rPr lang="en-CA" dirty="0"/>
              <a:t> </a:t>
            </a:r>
            <a:r>
              <a:rPr lang="en-CA" dirty="0" smtClean="0"/>
              <a:t>profitable et </a:t>
            </a:r>
            <a:r>
              <a:rPr lang="en-CA" dirty="0" err="1" smtClean="0"/>
              <a:t>à</a:t>
            </a:r>
            <a:r>
              <a:rPr lang="en-CA" dirty="0" smtClean="0"/>
              <a:t> </a:t>
            </a:r>
            <a:r>
              <a:rPr lang="en-CA" dirty="0" err="1" smtClean="0"/>
              <a:t>développer</a:t>
            </a:r>
            <a:endParaRPr lang="en-CA" dirty="0"/>
          </a:p>
          <a:p>
            <a:endParaRPr lang="fr-CA" dirty="0"/>
          </a:p>
        </p:txBody>
      </p:sp>
    </p:spTree>
    <p:extLst>
      <p:ext uri="{BB962C8B-B14F-4D97-AF65-F5344CB8AC3E}">
        <p14:creationId xmlns:p14="http://schemas.microsoft.com/office/powerpoint/2010/main" val="30051713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i="0" dirty="0" smtClean="0"/>
              <a:t>2-Activités </a:t>
            </a:r>
            <a:r>
              <a:rPr lang="en-CA" i="0" dirty="0" err="1" smtClean="0"/>
              <a:t>sociales</a:t>
            </a:r>
            <a:endParaRPr lang="en-CA" i="0" dirty="0"/>
          </a:p>
        </p:txBody>
      </p:sp>
      <p:sp>
        <p:nvSpPr>
          <p:cNvPr id="3" name="Espace réservé du contenu 2"/>
          <p:cNvSpPr>
            <a:spLocks noGrp="1"/>
          </p:cNvSpPr>
          <p:nvPr>
            <p:ph idx="1"/>
          </p:nvPr>
        </p:nvSpPr>
        <p:spPr/>
        <p:txBody>
          <a:bodyPr/>
          <a:lstStyle/>
          <a:p>
            <a:pPr marL="571500" indent="-457200"/>
            <a:r>
              <a:rPr lang="fr-FR" dirty="0" smtClean="0"/>
              <a:t>S</a:t>
            </a:r>
            <a:r>
              <a:rPr lang="en-CA" dirty="0" err="1" smtClean="0"/>
              <a:t>uggestion</a:t>
            </a:r>
            <a:r>
              <a:rPr lang="en-CA" dirty="0"/>
              <a:t> </a:t>
            </a:r>
            <a:r>
              <a:rPr lang="en-CA" dirty="0" smtClean="0"/>
              <a:t>de minimum 2 </a:t>
            </a:r>
            <a:r>
              <a:rPr lang="en-CA" dirty="0" err="1" smtClean="0"/>
              <a:t>activités</a:t>
            </a:r>
            <a:r>
              <a:rPr lang="en-CA" dirty="0" smtClean="0"/>
              <a:t> par </a:t>
            </a:r>
            <a:r>
              <a:rPr lang="en-CA" dirty="0" err="1" smtClean="0"/>
              <a:t>année</a:t>
            </a:r>
            <a:endParaRPr lang="en-CA" dirty="0" smtClean="0"/>
          </a:p>
          <a:p>
            <a:pPr marL="571500" indent="-457200"/>
            <a:r>
              <a:rPr lang="fr-FR" dirty="0"/>
              <a:t>À</a:t>
            </a:r>
            <a:r>
              <a:rPr lang="en-CA" dirty="0" smtClean="0"/>
              <a:t> la </a:t>
            </a:r>
            <a:r>
              <a:rPr lang="en-CA" dirty="0" err="1" smtClean="0"/>
              <a:t>saveur</a:t>
            </a:r>
            <a:r>
              <a:rPr lang="en-CA" dirty="0" smtClean="0"/>
              <a:t> de </a:t>
            </a:r>
            <a:r>
              <a:rPr lang="en-CA" dirty="0" err="1" smtClean="0"/>
              <a:t>chaque</a:t>
            </a:r>
            <a:r>
              <a:rPr lang="en-CA" dirty="0" smtClean="0"/>
              <a:t> UMF</a:t>
            </a:r>
          </a:p>
          <a:p>
            <a:pPr marL="571500" indent="-457200"/>
            <a:r>
              <a:rPr lang="en-CA" dirty="0" err="1" smtClean="0"/>
              <a:t>Intérêt</a:t>
            </a:r>
            <a:r>
              <a:rPr lang="en-CA" dirty="0" smtClean="0"/>
              <a:t> de </a:t>
            </a:r>
            <a:r>
              <a:rPr lang="en-CA" dirty="0" err="1" smtClean="0"/>
              <a:t>marquer</a:t>
            </a:r>
            <a:r>
              <a:rPr lang="en-CA" dirty="0" smtClean="0"/>
              <a:t> les transitions (début et fin </a:t>
            </a:r>
            <a:r>
              <a:rPr lang="en-CA" dirty="0" err="1" smtClean="0"/>
              <a:t>résidence</a:t>
            </a:r>
            <a:r>
              <a:rPr lang="en-CA" dirty="0" smtClean="0"/>
              <a:t>) </a:t>
            </a:r>
          </a:p>
          <a:p>
            <a:pPr marL="114300" indent="0">
              <a:buNone/>
            </a:pPr>
            <a:endParaRPr lang="en-CA" dirty="0" smtClean="0"/>
          </a:p>
          <a:p>
            <a:pPr marL="114300" indent="0">
              <a:buNone/>
            </a:pPr>
            <a:endParaRPr lang="en-CA" dirty="0"/>
          </a:p>
          <a:p>
            <a:endParaRPr lang="en-CA" dirty="0" smtClean="0"/>
          </a:p>
          <a:p>
            <a:endParaRPr lang="en-CA" dirty="0" smtClean="0"/>
          </a:p>
          <a:p>
            <a:endParaRPr lang="en-CA" dirty="0"/>
          </a:p>
        </p:txBody>
      </p:sp>
    </p:spTree>
    <p:extLst>
      <p:ext uri="{BB962C8B-B14F-4D97-AF65-F5344CB8AC3E}">
        <p14:creationId xmlns:p14="http://schemas.microsoft.com/office/powerpoint/2010/main" val="18237017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smtClean="0"/>
              <a:t>3-A</a:t>
            </a:r>
            <a:r>
              <a:rPr lang="en-CA" i="0" dirty="0" err="1" smtClean="0"/>
              <a:t>ctivités</a:t>
            </a:r>
            <a:r>
              <a:rPr lang="en-CA" i="0" dirty="0" smtClean="0"/>
              <a:t> </a:t>
            </a:r>
            <a:r>
              <a:rPr lang="en-CA" i="0" dirty="0" err="1" smtClean="0"/>
              <a:t>formelles</a:t>
            </a:r>
            <a:r>
              <a:rPr lang="en-CA" i="0" dirty="0" smtClean="0"/>
              <a:t> de </a:t>
            </a:r>
            <a:r>
              <a:rPr lang="en-CA" i="0" dirty="0" err="1" smtClean="0"/>
              <a:t>soutien</a:t>
            </a:r>
            <a:endParaRPr lang="en-CA" i="0" dirty="0"/>
          </a:p>
        </p:txBody>
      </p:sp>
      <p:sp>
        <p:nvSpPr>
          <p:cNvPr id="3" name="Espace réservé du contenu 2"/>
          <p:cNvSpPr>
            <a:spLocks noGrp="1"/>
          </p:cNvSpPr>
          <p:nvPr>
            <p:ph idx="1"/>
          </p:nvPr>
        </p:nvSpPr>
        <p:spPr/>
        <p:txBody>
          <a:bodyPr/>
          <a:lstStyle/>
          <a:p>
            <a:r>
              <a:rPr lang="fr-FR" sz="2400" dirty="0" smtClean="0"/>
              <a:t>A</a:t>
            </a:r>
            <a:r>
              <a:rPr lang="en-CA" sz="2400" dirty="0" err="1" smtClean="0"/>
              <a:t>ctivités</a:t>
            </a:r>
            <a:r>
              <a:rPr lang="en-CA" sz="2400" dirty="0" smtClean="0"/>
              <a:t> </a:t>
            </a:r>
            <a:r>
              <a:rPr lang="en-CA" sz="2400" dirty="0" err="1" smtClean="0"/>
              <a:t>formelles</a:t>
            </a:r>
            <a:r>
              <a:rPr lang="en-CA" sz="2400" dirty="0" smtClean="0"/>
              <a:t> de </a:t>
            </a:r>
            <a:r>
              <a:rPr lang="en-CA" sz="2400" dirty="0" err="1" smtClean="0"/>
              <a:t>soutien</a:t>
            </a:r>
            <a:r>
              <a:rPr lang="en-CA" sz="2400" dirty="0" smtClean="0"/>
              <a:t> avec un </a:t>
            </a:r>
            <a:r>
              <a:rPr lang="en-CA" sz="2400" dirty="0" err="1" smtClean="0"/>
              <a:t>professionnel</a:t>
            </a:r>
            <a:r>
              <a:rPr lang="en-CA" sz="2400" dirty="0" smtClean="0"/>
              <a:t> qui </a:t>
            </a:r>
            <a:r>
              <a:rPr lang="en-CA" sz="2400" dirty="0" err="1" smtClean="0"/>
              <a:t>n’est</a:t>
            </a:r>
            <a:r>
              <a:rPr lang="en-CA" sz="2400" dirty="0" smtClean="0"/>
              <a:t> pas </a:t>
            </a:r>
            <a:r>
              <a:rPr lang="en-CA" sz="2400" dirty="0" err="1" smtClean="0"/>
              <a:t>impliqué</a:t>
            </a:r>
            <a:r>
              <a:rPr lang="en-CA" sz="2400" dirty="0" smtClean="0"/>
              <a:t> </a:t>
            </a:r>
            <a:r>
              <a:rPr lang="en-CA" sz="2400" dirty="0" err="1" smtClean="0"/>
              <a:t>dans</a:t>
            </a:r>
            <a:r>
              <a:rPr lang="en-CA" sz="2400" dirty="0" smtClean="0"/>
              <a:t> le </a:t>
            </a:r>
            <a:r>
              <a:rPr lang="en-CA" sz="2400" dirty="0" err="1" smtClean="0"/>
              <a:t>processus</a:t>
            </a:r>
            <a:r>
              <a:rPr lang="en-CA" sz="2400" dirty="0" smtClean="0"/>
              <a:t> </a:t>
            </a:r>
            <a:r>
              <a:rPr lang="en-CA" sz="2400" dirty="0" err="1" smtClean="0"/>
              <a:t>d’évaluation</a:t>
            </a:r>
            <a:endParaRPr lang="en-CA" sz="2400" dirty="0" smtClean="0"/>
          </a:p>
          <a:p>
            <a:pPr lvl="1"/>
            <a:r>
              <a:rPr lang="fr-FR" sz="2400" dirty="0" smtClean="0"/>
              <a:t>ex; TS ou psychologue du CIUSS, service de santé, ancien résident en pratique, ….</a:t>
            </a:r>
          </a:p>
          <a:p>
            <a:pPr lvl="1"/>
            <a:r>
              <a:rPr lang="fr-FR" sz="2400" dirty="0" smtClean="0"/>
              <a:t>saisir les opportunités…</a:t>
            </a:r>
          </a:p>
          <a:p>
            <a:pPr lvl="1"/>
            <a:endParaRPr lang="en-CA" sz="2400" dirty="0"/>
          </a:p>
          <a:p>
            <a:r>
              <a:rPr lang="fr-FR" sz="2400" dirty="0" smtClean="0"/>
              <a:t>Objectifs; la satisfaction personnelle et professionnelle, les enjeux pour maintenir un équilibre de vie, les erreurs médicales et leur impact sur la confiance en soi, la résilience, les défis ou les autres préoccupations, …</a:t>
            </a:r>
            <a:endParaRPr lang="en-CA" sz="2400" dirty="0"/>
          </a:p>
        </p:txBody>
      </p:sp>
    </p:spTree>
    <p:extLst>
      <p:ext uri="{BB962C8B-B14F-4D97-AF65-F5344CB8AC3E}">
        <p14:creationId xmlns:p14="http://schemas.microsoft.com/office/powerpoint/2010/main" val="18276654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smtClean="0"/>
              <a:t>4-S</a:t>
            </a:r>
            <a:r>
              <a:rPr lang="en-CA" i="0" dirty="0" err="1" smtClean="0"/>
              <a:t>upport</a:t>
            </a:r>
            <a:r>
              <a:rPr lang="en-CA" i="0" dirty="0" smtClean="0"/>
              <a:t> par les pairs</a:t>
            </a:r>
            <a:endParaRPr lang="en-CA" i="0" dirty="0"/>
          </a:p>
        </p:txBody>
      </p:sp>
      <p:sp>
        <p:nvSpPr>
          <p:cNvPr id="3" name="Espace réservé du contenu 2"/>
          <p:cNvSpPr>
            <a:spLocks noGrp="1"/>
          </p:cNvSpPr>
          <p:nvPr>
            <p:ph idx="1"/>
          </p:nvPr>
        </p:nvSpPr>
        <p:spPr/>
        <p:txBody>
          <a:bodyPr/>
          <a:lstStyle/>
          <a:p>
            <a:r>
              <a:rPr lang="fr-FR" dirty="0" smtClean="0"/>
              <a:t>O</a:t>
            </a:r>
            <a:r>
              <a:rPr lang="en-CA" dirty="0" err="1" smtClean="0"/>
              <a:t>fficialiser</a:t>
            </a:r>
            <a:r>
              <a:rPr lang="en-CA" dirty="0" smtClean="0"/>
              <a:t> le </a:t>
            </a:r>
            <a:r>
              <a:rPr lang="en-CA" dirty="0" err="1" smtClean="0"/>
              <a:t>jumelage</a:t>
            </a:r>
            <a:r>
              <a:rPr lang="en-CA" dirty="0" smtClean="0"/>
              <a:t> R1-R2</a:t>
            </a:r>
          </a:p>
          <a:p>
            <a:pPr marL="0" indent="0">
              <a:buNone/>
            </a:pPr>
            <a:endParaRPr lang="en-CA" dirty="0"/>
          </a:p>
        </p:txBody>
      </p:sp>
    </p:spTree>
    <p:extLst>
      <p:ext uri="{BB962C8B-B14F-4D97-AF65-F5344CB8AC3E}">
        <p14:creationId xmlns:p14="http://schemas.microsoft.com/office/powerpoint/2010/main" val="11751554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i="0" dirty="0" smtClean="0"/>
              <a:t>5-Tutorat et </a:t>
            </a:r>
            <a:r>
              <a:rPr lang="en-CA" i="0" dirty="0" err="1" smtClean="0"/>
              <a:t>rencontre</a:t>
            </a:r>
            <a:r>
              <a:rPr lang="en-CA" i="0" dirty="0" smtClean="0"/>
              <a:t> avec DLP-chef UMF</a:t>
            </a:r>
            <a:endParaRPr lang="en-CA" i="0" dirty="0"/>
          </a:p>
        </p:txBody>
      </p:sp>
      <p:sp>
        <p:nvSpPr>
          <p:cNvPr id="3" name="Espace réservé du contenu 2"/>
          <p:cNvSpPr>
            <a:spLocks noGrp="1"/>
          </p:cNvSpPr>
          <p:nvPr>
            <p:ph idx="1"/>
          </p:nvPr>
        </p:nvSpPr>
        <p:spPr/>
        <p:txBody>
          <a:bodyPr/>
          <a:lstStyle/>
          <a:p>
            <a:r>
              <a:rPr lang="en-CA" dirty="0" smtClean="0"/>
              <a:t>Continuer de </a:t>
            </a:r>
            <a:r>
              <a:rPr lang="en-CA" dirty="0" err="1" smtClean="0"/>
              <a:t>promouvoir</a:t>
            </a:r>
            <a:r>
              <a:rPr lang="en-CA" dirty="0" smtClean="0"/>
              <a:t> le </a:t>
            </a:r>
            <a:r>
              <a:rPr lang="en-CA" dirty="0" err="1" smtClean="0"/>
              <a:t>rôle</a:t>
            </a:r>
            <a:r>
              <a:rPr lang="en-CA" dirty="0" smtClean="0"/>
              <a:t> du </a:t>
            </a:r>
            <a:r>
              <a:rPr lang="en-CA" dirty="0" err="1" smtClean="0"/>
              <a:t>tuteur</a:t>
            </a:r>
            <a:endParaRPr lang="en-CA" dirty="0" smtClean="0"/>
          </a:p>
          <a:p>
            <a:r>
              <a:rPr lang="en-CA" dirty="0" err="1" smtClean="0"/>
              <a:t>Rencontre</a:t>
            </a:r>
            <a:r>
              <a:rPr lang="en-CA" dirty="0" smtClean="0"/>
              <a:t> minimum de 2 </a:t>
            </a:r>
            <a:r>
              <a:rPr lang="en-CA" dirty="0" err="1" smtClean="0"/>
              <a:t>fois</a:t>
            </a:r>
            <a:r>
              <a:rPr lang="en-CA" dirty="0" smtClean="0"/>
              <a:t> par </a:t>
            </a:r>
            <a:r>
              <a:rPr lang="en-CA" dirty="0" err="1" smtClean="0"/>
              <a:t>année</a:t>
            </a:r>
            <a:r>
              <a:rPr lang="en-CA" dirty="0" smtClean="0"/>
              <a:t> entre le DLP-chef UMF et les </a:t>
            </a:r>
            <a:r>
              <a:rPr lang="en-CA" dirty="0" err="1" smtClean="0"/>
              <a:t>résidents</a:t>
            </a:r>
            <a:endParaRPr lang="en-CA" dirty="0" smtClean="0"/>
          </a:p>
        </p:txBody>
      </p:sp>
    </p:spTree>
    <p:extLst>
      <p:ext uri="{BB962C8B-B14F-4D97-AF65-F5344CB8AC3E}">
        <p14:creationId xmlns:p14="http://schemas.microsoft.com/office/powerpoint/2010/main" val="42888022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a:t>6</a:t>
            </a:r>
            <a:r>
              <a:rPr lang="fr-FR" i="0" dirty="0" smtClean="0"/>
              <a:t>-C</a:t>
            </a:r>
            <a:r>
              <a:rPr lang="en-CA" i="0" dirty="0" err="1" smtClean="0"/>
              <a:t>omité</a:t>
            </a:r>
            <a:r>
              <a:rPr lang="en-CA" i="0" dirty="0" smtClean="0"/>
              <a:t> </a:t>
            </a:r>
            <a:r>
              <a:rPr lang="en-CA" i="0" dirty="0" err="1" smtClean="0"/>
              <a:t>d’évaluation</a:t>
            </a:r>
            <a:r>
              <a:rPr lang="en-CA" i="0" dirty="0" smtClean="0"/>
              <a:t> local</a:t>
            </a:r>
            <a:r>
              <a:rPr lang="fr-FR" i="0" dirty="0" smtClean="0"/>
              <a:t>–</a:t>
            </a:r>
            <a:r>
              <a:rPr lang="en-CA" i="0" dirty="0" err="1" smtClean="0"/>
              <a:t>rencontre</a:t>
            </a:r>
            <a:r>
              <a:rPr lang="en-CA" i="0" dirty="0" smtClean="0"/>
              <a:t> </a:t>
            </a:r>
            <a:r>
              <a:rPr lang="en-CA" i="0" dirty="0" err="1" smtClean="0"/>
              <a:t>d’évaluation</a:t>
            </a:r>
            <a:endParaRPr lang="en-CA" i="0" dirty="0"/>
          </a:p>
        </p:txBody>
      </p:sp>
      <p:sp>
        <p:nvSpPr>
          <p:cNvPr id="3" name="Espace réservé du contenu 2"/>
          <p:cNvSpPr>
            <a:spLocks noGrp="1"/>
          </p:cNvSpPr>
          <p:nvPr>
            <p:ph idx="1"/>
          </p:nvPr>
        </p:nvSpPr>
        <p:spPr/>
        <p:txBody>
          <a:bodyPr/>
          <a:lstStyle/>
          <a:p>
            <a:r>
              <a:rPr lang="fr-FR" dirty="0" smtClean="0"/>
              <a:t>Membres doivent être sensibiliser à la détresse des résidents</a:t>
            </a:r>
          </a:p>
          <a:p>
            <a:r>
              <a:rPr lang="fr-FR" dirty="0" smtClean="0"/>
              <a:t>Ils doivent la détecter et être outiller à référer les résidents aux bonnes ressources  </a:t>
            </a:r>
            <a:endParaRPr lang="en-CA" dirty="0"/>
          </a:p>
        </p:txBody>
      </p:sp>
    </p:spTree>
    <p:extLst>
      <p:ext uri="{BB962C8B-B14F-4D97-AF65-F5344CB8AC3E}">
        <p14:creationId xmlns:p14="http://schemas.microsoft.com/office/powerpoint/2010/main" val="35379690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CA"/>
          </a:p>
        </p:txBody>
      </p:sp>
      <p:sp>
        <p:nvSpPr>
          <p:cNvPr id="3" name="Espace réservé du contenu 2"/>
          <p:cNvSpPr>
            <a:spLocks noGrp="1"/>
          </p:cNvSpPr>
          <p:nvPr>
            <p:ph idx="1"/>
          </p:nvPr>
        </p:nvSpPr>
        <p:spPr/>
        <p:txBody>
          <a:bodyPr/>
          <a:lstStyle/>
          <a:p>
            <a:r>
              <a:rPr lang="fr-FR" sz="2400" b="1" dirty="0">
                <a:solidFill>
                  <a:schemeClr val="tx1"/>
                </a:solidFill>
              </a:rPr>
              <a:t>Bureau d’aide aux </a:t>
            </a:r>
            <a:r>
              <a:rPr lang="fr-FR" sz="2400" b="1" dirty="0" err="1">
                <a:solidFill>
                  <a:schemeClr val="tx1"/>
                </a:solidFill>
              </a:rPr>
              <a:t>étudiants</a:t>
            </a:r>
            <a:r>
              <a:rPr lang="fr-FR" sz="2400" b="1" dirty="0">
                <a:solidFill>
                  <a:schemeClr val="tx1"/>
                </a:solidFill>
              </a:rPr>
              <a:t> et aux </a:t>
            </a:r>
            <a:r>
              <a:rPr lang="fr-FR" sz="2400" b="1" dirty="0" err="1">
                <a:solidFill>
                  <a:schemeClr val="tx1"/>
                </a:solidFill>
              </a:rPr>
              <a:t>résidents</a:t>
            </a:r>
            <a:r>
              <a:rPr lang="fr-FR" sz="2400" b="1" dirty="0">
                <a:solidFill>
                  <a:schemeClr val="tx1"/>
                </a:solidFill>
              </a:rPr>
              <a:t> (BAER) </a:t>
            </a:r>
            <a:endParaRPr lang="fr-FR" sz="2400" b="1" dirty="0"/>
          </a:p>
          <a:p>
            <a:pPr lvl="1"/>
            <a:r>
              <a:rPr lang="fr-FR" sz="1600" dirty="0" smtClean="0">
                <a:solidFill>
                  <a:schemeClr val="tx1"/>
                </a:solidFill>
              </a:rPr>
              <a:t>Dr </a:t>
            </a:r>
            <a:r>
              <a:rPr lang="fr-FR" sz="1600" dirty="0" err="1">
                <a:solidFill>
                  <a:schemeClr val="tx1"/>
                </a:solidFill>
              </a:rPr>
              <a:t>Ramses</a:t>
            </a:r>
            <a:r>
              <a:rPr lang="fr-FR" sz="1600" dirty="0">
                <a:solidFill>
                  <a:schemeClr val="tx1"/>
                </a:solidFill>
              </a:rPr>
              <a:t> </a:t>
            </a:r>
            <a:r>
              <a:rPr lang="fr-FR" sz="1600" dirty="0" err="1">
                <a:solidFill>
                  <a:schemeClr val="tx1"/>
                </a:solidFill>
              </a:rPr>
              <a:t>Wassef</a:t>
            </a:r>
            <a:r>
              <a:rPr lang="fr-FR" sz="1600" dirty="0">
                <a:solidFill>
                  <a:schemeClr val="tx1"/>
                </a:solidFill>
              </a:rPr>
              <a:t>, directeur</a:t>
            </a:r>
            <a:br>
              <a:rPr lang="fr-FR" sz="1600" dirty="0">
                <a:solidFill>
                  <a:schemeClr val="tx1"/>
                </a:solidFill>
              </a:rPr>
            </a:br>
            <a:r>
              <a:rPr lang="fr-FR" sz="1600" dirty="0">
                <a:solidFill>
                  <a:schemeClr val="tx1"/>
                </a:solidFill>
              </a:rPr>
              <a:t>514 343-6603 – 1 866 862-5642 </a:t>
            </a:r>
            <a:r>
              <a:rPr lang="fr-FR" sz="1600" b="1" dirty="0">
                <a:solidFill>
                  <a:schemeClr val="tx1"/>
                </a:solidFill>
              </a:rPr>
              <a:t>www.med.umontreal.ca/</a:t>
            </a:r>
            <a:r>
              <a:rPr lang="fr-FR" sz="1600" b="1" dirty="0" err="1">
                <a:solidFill>
                  <a:schemeClr val="tx1"/>
                </a:solidFill>
              </a:rPr>
              <a:t>communaute_facultaire</a:t>
            </a:r>
            <a:r>
              <a:rPr lang="fr-FR" sz="1600" b="1" dirty="0">
                <a:solidFill>
                  <a:schemeClr val="tx1"/>
                </a:solidFill>
              </a:rPr>
              <a:t>/</a:t>
            </a:r>
            <a:r>
              <a:rPr lang="fr-FR" sz="1600" b="1" dirty="0" err="1">
                <a:solidFill>
                  <a:schemeClr val="tx1"/>
                </a:solidFill>
              </a:rPr>
              <a:t>ressources_etudiants</a:t>
            </a:r>
            <a:r>
              <a:rPr lang="fr-FR" sz="1600" b="1" dirty="0">
                <a:solidFill>
                  <a:schemeClr val="tx1"/>
                </a:solidFill>
              </a:rPr>
              <a:t>/ </a:t>
            </a:r>
            <a:r>
              <a:rPr lang="fr-FR" sz="1600" b="1" dirty="0" err="1">
                <a:solidFill>
                  <a:schemeClr val="tx1"/>
                </a:solidFill>
              </a:rPr>
              <a:t>baer.html</a:t>
            </a:r>
            <a:r>
              <a:rPr lang="fr-FR" sz="1600" b="1" dirty="0">
                <a:solidFill>
                  <a:schemeClr val="tx1"/>
                </a:solidFill>
              </a:rPr>
              <a:t> </a:t>
            </a:r>
            <a:endParaRPr lang="fr-FR" sz="1600" dirty="0" smtClean="0"/>
          </a:p>
          <a:p>
            <a:endParaRPr lang="en-US" sz="1800" b="1" dirty="0" smtClean="0">
              <a:solidFill>
                <a:schemeClr val="tx1"/>
              </a:solidFill>
            </a:endParaRPr>
          </a:p>
          <a:p>
            <a:r>
              <a:rPr lang="en-US" sz="2000" b="1" dirty="0" smtClean="0">
                <a:solidFill>
                  <a:schemeClr val="tx1"/>
                </a:solidFill>
              </a:rPr>
              <a:t>FÉDÉRATION </a:t>
            </a:r>
            <a:r>
              <a:rPr lang="en-US" sz="2000" b="1" dirty="0">
                <a:solidFill>
                  <a:schemeClr val="tx1"/>
                </a:solidFill>
              </a:rPr>
              <a:t>DES MÉDECINS RÉSIDENTS DU QUÉBEC (FMRQ) </a:t>
            </a:r>
            <a:endParaRPr lang="en-US" sz="2000" dirty="0" smtClean="0"/>
          </a:p>
          <a:p>
            <a:pPr lvl="1"/>
            <a:r>
              <a:rPr lang="en-US" sz="1400" dirty="0">
                <a:solidFill>
                  <a:schemeClr val="tx1"/>
                </a:solidFill>
              </a:rPr>
              <a:t>514 282 0256 – 1 800 465-0215 – </a:t>
            </a:r>
            <a:r>
              <a:rPr lang="en-US" sz="1400" b="1" dirty="0" err="1">
                <a:solidFill>
                  <a:schemeClr val="tx1"/>
                </a:solidFill>
              </a:rPr>
              <a:t>fmrq@fmrq.qc.ca</a:t>
            </a:r>
            <a:r>
              <a:rPr lang="en-US" sz="1400" b="1" dirty="0">
                <a:solidFill>
                  <a:schemeClr val="tx1"/>
                </a:solidFill>
              </a:rPr>
              <a:t> </a:t>
            </a:r>
            <a:endParaRPr lang="en-US" sz="1400" dirty="0" smtClean="0"/>
          </a:p>
          <a:p>
            <a:endParaRPr lang="en-US" sz="1800" b="1" dirty="0" smtClean="0">
              <a:solidFill>
                <a:schemeClr val="tx1"/>
              </a:solidFill>
            </a:endParaRPr>
          </a:p>
          <a:p>
            <a:r>
              <a:rPr lang="en-US" sz="1800" b="1" dirty="0" smtClean="0">
                <a:solidFill>
                  <a:schemeClr val="tx1"/>
                </a:solidFill>
              </a:rPr>
              <a:t>PROGRAMME </a:t>
            </a:r>
            <a:r>
              <a:rPr lang="en-US" sz="1800" b="1" dirty="0">
                <a:solidFill>
                  <a:schemeClr val="tx1"/>
                </a:solidFill>
              </a:rPr>
              <a:t>D’AIDE AUX MÉDECINS DU QUÉBEC (PAMQ) </a:t>
            </a:r>
            <a:endParaRPr lang="en-US" sz="1800" dirty="0" smtClean="0"/>
          </a:p>
          <a:p>
            <a:pPr lvl="1"/>
            <a:r>
              <a:rPr lang="en-US" sz="1400" dirty="0" smtClean="0">
                <a:solidFill>
                  <a:schemeClr val="tx1"/>
                </a:solidFill>
              </a:rPr>
              <a:t>514 </a:t>
            </a:r>
            <a:r>
              <a:rPr lang="en-US" sz="1400" dirty="0">
                <a:solidFill>
                  <a:schemeClr val="tx1"/>
                </a:solidFill>
              </a:rPr>
              <a:t>397-0888 – 1 800 387-4166 – </a:t>
            </a:r>
            <a:r>
              <a:rPr lang="en-US" sz="1400" b="1" dirty="0" err="1">
                <a:solidFill>
                  <a:schemeClr val="tx1"/>
                </a:solidFill>
              </a:rPr>
              <a:t>info@pamq.org</a:t>
            </a:r>
            <a:r>
              <a:rPr lang="en-US" sz="1400" b="1" dirty="0">
                <a:solidFill>
                  <a:schemeClr val="tx1"/>
                </a:solidFill>
              </a:rPr>
              <a:t> </a:t>
            </a:r>
            <a:r>
              <a:rPr lang="en-US" sz="1400" dirty="0">
                <a:solidFill>
                  <a:schemeClr val="tx1"/>
                </a:solidFill>
              </a:rPr>
              <a:t>– </a:t>
            </a:r>
            <a:r>
              <a:rPr lang="en-US" sz="1400" b="1" dirty="0" err="1">
                <a:solidFill>
                  <a:schemeClr val="tx1"/>
                </a:solidFill>
              </a:rPr>
              <a:t>www.pamq.org</a:t>
            </a:r>
            <a:r>
              <a:rPr lang="en-US" sz="1400" b="1" dirty="0">
                <a:solidFill>
                  <a:schemeClr val="tx1"/>
                </a:solidFill>
              </a:rPr>
              <a:t> </a:t>
            </a:r>
            <a:endParaRPr lang="en-US" sz="1400" dirty="0" smtClean="0"/>
          </a:p>
          <a:p>
            <a:endParaRPr lang="en-CA" dirty="0"/>
          </a:p>
        </p:txBody>
      </p:sp>
    </p:spTree>
    <p:extLst>
      <p:ext uri="{BB962C8B-B14F-4D97-AF65-F5344CB8AC3E}">
        <p14:creationId xmlns:p14="http://schemas.microsoft.com/office/powerpoint/2010/main" val="37302947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CA"/>
          </a:p>
        </p:txBody>
      </p:sp>
      <p:sp>
        <p:nvSpPr>
          <p:cNvPr id="3" name="Espace réservé du contenu 2"/>
          <p:cNvSpPr>
            <a:spLocks noGrp="1"/>
          </p:cNvSpPr>
          <p:nvPr>
            <p:ph idx="1"/>
          </p:nvPr>
        </p:nvSpPr>
        <p:spPr/>
        <p:txBody>
          <a:bodyPr/>
          <a:lstStyle/>
          <a:p>
            <a:r>
              <a:rPr lang="fr-FR" sz="1800" b="1" dirty="0">
                <a:solidFill>
                  <a:schemeClr val="tx1"/>
                </a:solidFill>
              </a:rPr>
              <a:t>Centre de santé et consultation psychologique de l'Université de Montréal Pavillon 2101, boul. Edouard-</a:t>
            </a:r>
            <a:r>
              <a:rPr lang="fr-FR" sz="1800" b="1" dirty="0" err="1">
                <a:solidFill>
                  <a:schemeClr val="tx1"/>
                </a:solidFill>
              </a:rPr>
              <a:t>Montpetit</a:t>
            </a:r>
            <a:r>
              <a:rPr lang="fr-FR" sz="1800" b="1" dirty="0">
                <a:solidFill>
                  <a:schemeClr val="tx1"/>
                </a:solidFill>
              </a:rPr>
              <a:t>, porte 220 </a:t>
            </a:r>
            <a:r>
              <a:rPr lang="fr-FR" sz="1800" dirty="0">
                <a:solidFill>
                  <a:schemeClr val="tx1"/>
                </a:solidFill>
              </a:rPr>
              <a:t>514  343-6452  rendez-vous  </a:t>
            </a:r>
            <a:r>
              <a:rPr lang="fr-FR" sz="1800" b="1" u="sng" dirty="0">
                <a:solidFill>
                  <a:schemeClr val="tx1"/>
                </a:solidFill>
                <a:hlinkClick r:id="rId2"/>
              </a:rPr>
              <a:t>http://www.scp.umontreal.ca</a:t>
            </a:r>
            <a:r>
              <a:rPr lang="fr-FR" sz="1800" u="sng" dirty="0">
                <a:solidFill>
                  <a:schemeClr val="tx1"/>
                </a:solidFill>
                <a:hlinkClick r:id="rId2"/>
              </a:rPr>
              <a:t> </a:t>
            </a:r>
            <a:r>
              <a:rPr lang="fr-FR" sz="1800" b="1" u="sng" dirty="0">
                <a:solidFill>
                  <a:schemeClr val="tx1"/>
                </a:solidFill>
                <a:hlinkClick r:id="rId2"/>
              </a:rPr>
              <a:t> Programme d'aide aux employés du CHUM  </a:t>
            </a:r>
            <a:r>
              <a:rPr lang="fr-FR" sz="1800" u="sng" dirty="0">
                <a:solidFill>
                  <a:schemeClr val="tx1"/>
                </a:solidFill>
                <a:hlinkClick r:id="rId2"/>
              </a:rPr>
              <a:t>514  875-</a:t>
            </a:r>
            <a:r>
              <a:rPr lang="fr-FR" sz="1800" u="sng" dirty="0" smtClean="0">
                <a:solidFill>
                  <a:schemeClr val="tx1"/>
                </a:solidFill>
                <a:hlinkClick r:id="rId2"/>
              </a:rPr>
              <a:t>0720</a:t>
            </a:r>
            <a:endParaRPr lang="fr-FR" sz="1800" u="sng" dirty="0" smtClean="0">
              <a:solidFill>
                <a:schemeClr val="tx1"/>
              </a:solidFill>
            </a:endParaRPr>
          </a:p>
          <a:p>
            <a:endParaRPr lang="fr-FR" sz="1800" u="sng" dirty="0"/>
          </a:p>
          <a:p>
            <a:r>
              <a:rPr lang="fr-FR" sz="1800" b="1" dirty="0">
                <a:solidFill>
                  <a:schemeClr val="tx1"/>
                </a:solidFill>
              </a:rPr>
              <a:t>CENTRE DE SOUTIEN À L'APPRENTISSAGE DE L'UNIVERSITÉ DE </a:t>
            </a:r>
            <a:r>
              <a:rPr lang="fr-FR" sz="1800" b="1" dirty="0" smtClean="0">
                <a:solidFill>
                  <a:schemeClr val="tx1"/>
                </a:solidFill>
              </a:rPr>
              <a:t>MONTRÉAL (CESAR)</a:t>
            </a:r>
            <a:endParaRPr lang="fr-FR" sz="1800" dirty="0">
              <a:solidFill>
                <a:schemeClr val="tx1"/>
              </a:solidFill>
            </a:endParaRPr>
          </a:p>
          <a:p>
            <a:pPr lvl="1"/>
            <a:r>
              <a:rPr lang="fr-FR" sz="1400" dirty="0">
                <a:solidFill>
                  <a:schemeClr val="tx1"/>
                </a:solidFill>
              </a:rPr>
              <a:t>2101, boul. Édouard-</a:t>
            </a:r>
            <a:r>
              <a:rPr lang="fr-FR" sz="1400" dirty="0" err="1">
                <a:solidFill>
                  <a:schemeClr val="tx1"/>
                </a:solidFill>
              </a:rPr>
              <a:t>Montpetit</a:t>
            </a:r>
            <a:r>
              <a:rPr lang="fr-FR" sz="1400" dirty="0">
                <a:solidFill>
                  <a:schemeClr val="tx1"/>
                </a:solidFill>
              </a:rPr>
              <a:t>, local 330 514 343-6736 </a:t>
            </a:r>
            <a:r>
              <a:rPr lang="fr-FR" sz="1400" b="1" u="sng" dirty="0">
                <a:solidFill>
                  <a:schemeClr val="tx1"/>
                </a:solidFill>
                <a:hlinkClick r:id="rId3"/>
              </a:rPr>
              <a:t>http://www.cesar.umontreal.ca/apprentissage/accueil.htm</a:t>
            </a:r>
            <a:r>
              <a:rPr lang="fr-FR" sz="1400" u="sng" dirty="0">
                <a:solidFill>
                  <a:schemeClr val="tx1"/>
                </a:solidFill>
                <a:hlinkClick r:id="rId3"/>
              </a:rPr>
              <a:t>	</a:t>
            </a:r>
          </a:p>
          <a:p>
            <a:endParaRPr lang="en-CA" sz="1800" dirty="0"/>
          </a:p>
        </p:txBody>
      </p:sp>
    </p:spTree>
    <p:extLst>
      <p:ext uri="{BB962C8B-B14F-4D97-AF65-F5344CB8AC3E}">
        <p14:creationId xmlns:p14="http://schemas.microsoft.com/office/powerpoint/2010/main" val="31521485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FR" dirty="0" smtClean="0">
              <a:hlinkClick r:id="rId2"/>
            </a:endParaRPr>
          </a:p>
          <a:p>
            <a:r>
              <a:rPr lang="fr-FR" dirty="0" smtClean="0">
                <a:hlinkClick r:id="rId2"/>
              </a:rPr>
              <a:t>http</a:t>
            </a:r>
            <a:r>
              <a:rPr lang="fr-FR" dirty="0">
                <a:hlinkClick r:id="rId2"/>
              </a:rPr>
              <a:t>://residentdoctors.ca/fr</a:t>
            </a:r>
            <a:r>
              <a:rPr lang="fr-FR" dirty="0" smtClean="0">
                <a:hlinkClick r:id="rId2"/>
              </a:rPr>
              <a:t>/</a:t>
            </a:r>
            <a:endParaRPr lang="fr-FR" dirty="0" smtClean="0"/>
          </a:p>
          <a:p>
            <a:r>
              <a:rPr lang="de-DE" dirty="0" smtClean="0">
                <a:hlinkClick r:id="rId3"/>
              </a:rPr>
              <a:t>https://www.mcgill.ca/medwell/yourwellness</a:t>
            </a:r>
            <a:endParaRPr lang="fr-FR" dirty="0" smtClean="0"/>
          </a:p>
          <a:p>
            <a:r>
              <a:rPr lang="pl-PL" dirty="0" smtClean="0">
                <a:hlinkClick r:id="rId4"/>
              </a:rPr>
              <a:t>http://www.pgme.utoronto.ca/content/resident-wellness</a:t>
            </a:r>
            <a:endParaRPr lang="fr-FR" dirty="0" smtClean="0"/>
          </a:p>
        </p:txBody>
      </p:sp>
    </p:spTree>
    <p:extLst>
      <p:ext uri="{BB962C8B-B14F-4D97-AF65-F5344CB8AC3E}">
        <p14:creationId xmlns:p14="http://schemas.microsoft.com/office/powerpoint/2010/main" val="42417050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5969" y="304800"/>
            <a:ext cx="7772400" cy="1143000"/>
          </a:xfrm>
        </p:spPr>
        <p:txBody>
          <a:bodyPr/>
          <a:lstStyle/>
          <a:p>
            <a:r>
              <a:rPr lang="fr-FR" sz="3600" b="1" i="0" dirty="0" smtClean="0"/>
              <a:t>Projet proposé par vice-décanat aux études médicales postdoctorales</a:t>
            </a:r>
            <a:endParaRPr lang="en-CA" sz="3600" b="1" i="0" dirty="0"/>
          </a:p>
        </p:txBody>
      </p:sp>
      <p:sp>
        <p:nvSpPr>
          <p:cNvPr id="3" name="Espace réservé du contenu 2"/>
          <p:cNvSpPr>
            <a:spLocks noGrp="1"/>
          </p:cNvSpPr>
          <p:nvPr>
            <p:ph idx="1"/>
          </p:nvPr>
        </p:nvSpPr>
        <p:spPr/>
        <p:txBody>
          <a:bodyPr/>
          <a:lstStyle/>
          <a:p>
            <a:r>
              <a:rPr lang="en-CA" dirty="0" err="1" smtClean="0"/>
              <a:t>Projet</a:t>
            </a:r>
            <a:r>
              <a:rPr lang="en-CA" dirty="0" smtClean="0"/>
              <a:t> </a:t>
            </a:r>
            <a:r>
              <a:rPr lang="en-CA" dirty="0" err="1" smtClean="0"/>
              <a:t>pilote</a:t>
            </a:r>
            <a:r>
              <a:rPr lang="en-CA" dirty="0" smtClean="0"/>
              <a:t> en </a:t>
            </a:r>
            <a:r>
              <a:rPr lang="en-CA" dirty="0" err="1" smtClean="0"/>
              <a:t>cours</a:t>
            </a:r>
            <a:endParaRPr lang="en-CA" dirty="0" smtClean="0"/>
          </a:p>
          <a:p>
            <a:r>
              <a:rPr lang="fr-FR" dirty="0" smtClean="0"/>
              <a:t>O</a:t>
            </a:r>
            <a:r>
              <a:rPr lang="fr-CA" dirty="0" err="1" smtClean="0"/>
              <a:t>rientations</a:t>
            </a:r>
            <a:r>
              <a:rPr lang="fr-CA" dirty="0" smtClean="0"/>
              <a:t> vice-décanat</a:t>
            </a:r>
            <a:endParaRPr lang="fr-CA" dirty="0"/>
          </a:p>
        </p:txBody>
      </p:sp>
    </p:spTree>
    <p:extLst>
      <p:ext uri="{BB962C8B-B14F-4D97-AF65-F5344CB8AC3E}">
        <p14:creationId xmlns:p14="http://schemas.microsoft.com/office/powerpoint/2010/main" val="18046267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i="0" dirty="0" smtClean="0"/>
              <a:t>Compétences à développer chez le résident</a:t>
            </a:r>
            <a:endParaRPr lang="fr-CA" i="0" dirty="0"/>
          </a:p>
        </p:txBody>
      </p:sp>
      <p:sp>
        <p:nvSpPr>
          <p:cNvPr id="3" name="Espace réservé du contenu 2"/>
          <p:cNvSpPr>
            <a:spLocks noGrp="1"/>
          </p:cNvSpPr>
          <p:nvPr>
            <p:ph idx="1"/>
          </p:nvPr>
        </p:nvSpPr>
        <p:spPr/>
        <p:txBody>
          <a:bodyPr/>
          <a:lstStyle/>
          <a:p>
            <a:r>
              <a:rPr lang="fr-FR" dirty="0"/>
              <a:t>Priorise systématiquement de façon appropriée ses différentes obligations professionnelles devant des exigences </a:t>
            </a:r>
            <a:r>
              <a:rPr lang="fr-FR" dirty="0" smtClean="0"/>
              <a:t>multiples </a:t>
            </a:r>
            <a:endParaRPr lang="fr-FR" dirty="0" smtClean="0"/>
          </a:p>
          <a:p>
            <a:r>
              <a:rPr lang="fr-FR" dirty="0" smtClean="0"/>
              <a:t>Se </a:t>
            </a:r>
            <a:r>
              <a:rPr lang="fr-FR" dirty="0"/>
              <a:t>réserve systématiquement un temps approprié pour satisfaire ses besoins </a:t>
            </a:r>
            <a:r>
              <a:rPr lang="fr-FR" dirty="0" smtClean="0"/>
              <a:t>personnels</a:t>
            </a:r>
          </a:p>
          <a:p>
            <a:r>
              <a:rPr lang="fr-FR" dirty="0"/>
              <a:t>Développe des outils de gestion du stress</a:t>
            </a:r>
          </a:p>
          <a:p>
            <a:endParaRPr lang="fr-FR" dirty="0" smtClean="0"/>
          </a:p>
          <a:p>
            <a:endParaRPr lang="fr-CA" dirty="0"/>
          </a:p>
        </p:txBody>
      </p:sp>
    </p:spTree>
    <p:extLst>
      <p:ext uri="{BB962C8B-B14F-4D97-AF65-F5344CB8AC3E}">
        <p14:creationId xmlns:p14="http://schemas.microsoft.com/office/powerpoint/2010/main" val="37214601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smtClean="0"/>
              <a:t>S</a:t>
            </a:r>
            <a:r>
              <a:rPr lang="fr-CA" i="0" dirty="0" err="1" smtClean="0"/>
              <a:t>uite</a:t>
            </a:r>
            <a:r>
              <a:rPr lang="fr-CA" i="0" dirty="0" smtClean="0"/>
              <a:t>-Compétences</a:t>
            </a:r>
            <a:endParaRPr lang="fr-CA" i="0" dirty="0"/>
          </a:p>
        </p:txBody>
      </p:sp>
      <p:sp>
        <p:nvSpPr>
          <p:cNvPr id="3" name="Espace réservé du contenu 2"/>
          <p:cNvSpPr>
            <a:spLocks noGrp="1"/>
          </p:cNvSpPr>
          <p:nvPr>
            <p:ph idx="1"/>
          </p:nvPr>
        </p:nvSpPr>
        <p:spPr/>
        <p:txBody>
          <a:bodyPr/>
          <a:lstStyle/>
          <a:p>
            <a:r>
              <a:rPr lang="fr-FR" dirty="0"/>
              <a:t>Lorsqu’on porte à son attention un conflit entre ses activités professionnelles et personnelles, il le discute spontanément et s'ajuste en </a:t>
            </a:r>
            <a:r>
              <a:rPr lang="fr-FR" dirty="0" smtClean="0"/>
              <a:t>conséquence</a:t>
            </a:r>
            <a:endParaRPr lang="fr-FR" dirty="0" smtClean="0"/>
          </a:p>
          <a:p>
            <a:r>
              <a:rPr lang="fr-FR" i="1" dirty="0" smtClean="0">
                <a:solidFill>
                  <a:srgbClr val="FF0000"/>
                </a:solidFill>
              </a:rPr>
              <a:t>Identifie précocement les signes et sympt</a:t>
            </a:r>
            <a:r>
              <a:rPr lang="fr-FR" i="1" dirty="0" smtClean="0">
                <a:solidFill>
                  <a:srgbClr val="FF0000"/>
                </a:solidFill>
              </a:rPr>
              <a:t>ô</a:t>
            </a:r>
            <a:r>
              <a:rPr lang="fr-FR" i="1" dirty="0" smtClean="0">
                <a:solidFill>
                  <a:srgbClr val="FF0000"/>
                </a:solidFill>
              </a:rPr>
              <a:t>mes de difficultés liés au bien-</a:t>
            </a:r>
            <a:r>
              <a:rPr lang="fr-FR" i="1" dirty="0" smtClean="0">
                <a:solidFill>
                  <a:srgbClr val="FF0000"/>
                </a:solidFill>
              </a:rPr>
              <a:t>être </a:t>
            </a:r>
            <a:r>
              <a:rPr lang="fr-FR" i="1" dirty="0" smtClean="0">
                <a:solidFill>
                  <a:srgbClr val="FF0000"/>
                </a:solidFill>
              </a:rPr>
              <a:t>et connait les </a:t>
            </a:r>
            <a:r>
              <a:rPr lang="fr-FR" i="1" dirty="0" smtClean="0">
                <a:solidFill>
                  <a:srgbClr val="FF0000"/>
                </a:solidFill>
              </a:rPr>
              <a:t>ressources </a:t>
            </a:r>
            <a:r>
              <a:rPr lang="fr-FR" i="1" dirty="0" smtClean="0">
                <a:solidFill>
                  <a:srgbClr val="FF0000"/>
                </a:solidFill>
              </a:rPr>
              <a:t>appropriées </a:t>
            </a:r>
            <a:r>
              <a:rPr lang="fr-FR" i="1" dirty="0">
                <a:solidFill>
                  <a:srgbClr val="FF0000"/>
                </a:solidFill>
              </a:rPr>
              <a:t>q</a:t>
            </a:r>
            <a:r>
              <a:rPr lang="fr-FR" i="1" dirty="0" smtClean="0">
                <a:solidFill>
                  <a:srgbClr val="FF0000"/>
                </a:solidFill>
              </a:rPr>
              <a:t>u’</a:t>
            </a:r>
            <a:r>
              <a:rPr lang="fr-FR" i="1" dirty="0" smtClean="0">
                <a:solidFill>
                  <a:srgbClr val="FF0000"/>
                </a:solidFill>
              </a:rPr>
              <a:t>il peut consulter au besoin</a:t>
            </a:r>
            <a:endParaRPr lang="fr-FR" i="1" dirty="0" smtClean="0">
              <a:solidFill>
                <a:srgbClr val="FF0000"/>
              </a:solidFill>
            </a:endParaRPr>
          </a:p>
          <a:p>
            <a:endParaRPr lang="fr-FR" dirty="0"/>
          </a:p>
          <a:p>
            <a:endParaRPr lang="fr-CA" dirty="0"/>
          </a:p>
        </p:txBody>
      </p:sp>
    </p:spTree>
    <p:extLst>
      <p:ext uri="{BB962C8B-B14F-4D97-AF65-F5344CB8AC3E}">
        <p14:creationId xmlns:p14="http://schemas.microsoft.com/office/powerpoint/2010/main" val="10862768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smtClean="0"/>
              <a:t>R</a:t>
            </a:r>
            <a:r>
              <a:rPr lang="en-CA" i="0" dirty="0" err="1" smtClean="0"/>
              <a:t>ecensement</a:t>
            </a:r>
            <a:r>
              <a:rPr lang="en-CA" i="0" dirty="0" smtClean="0"/>
              <a:t> </a:t>
            </a:r>
            <a:r>
              <a:rPr lang="en-CA" i="0" dirty="0" err="1" smtClean="0"/>
              <a:t>activités</a:t>
            </a:r>
            <a:r>
              <a:rPr lang="en-CA" i="0" dirty="0" smtClean="0"/>
              <a:t> </a:t>
            </a:r>
            <a:r>
              <a:rPr lang="en-CA" i="0" dirty="0" err="1" smtClean="0"/>
              <a:t>liées</a:t>
            </a:r>
            <a:r>
              <a:rPr lang="en-CA" i="0" dirty="0" smtClean="0"/>
              <a:t> au </a:t>
            </a:r>
            <a:r>
              <a:rPr lang="en-CA" i="0" dirty="0" err="1" smtClean="0"/>
              <a:t>bien-être</a:t>
            </a:r>
            <a:r>
              <a:rPr lang="en-CA" i="0" dirty="0" smtClean="0"/>
              <a:t> </a:t>
            </a:r>
            <a:r>
              <a:rPr lang="en-CA" i="0" dirty="0" err="1" smtClean="0"/>
              <a:t>dans</a:t>
            </a:r>
            <a:r>
              <a:rPr lang="en-CA" i="0" dirty="0" smtClean="0"/>
              <a:t> </a:t>
            </a:r>
            <a:r>
              <a:rPr lang="en-CA" i="0" dirty="0" err="1" smtClean="0"/>
              <a:t>nos</a:t>
            </a:r>
            <a:r>
              <a:rPr lang="en-CA" i="0" dirty="0" smtClean="0"/>
              <a:t> UMFs</a:t>
            </a:r>
            <a:endParaRPr lang="en-CA" i="0" dirty="0"/>
          </a:p>
        </p:txBody>
      </p:sp>
      <p:sp>
        <p:nvSpPr>
          <p:cNvPr id="5" name="Espace réservé du contenu 4"/>
          <p:cNvSpPr>
            <a:spLocks noGrp="1"/>
          </p:cNvSpPr>
          <p:nvPr>
            <p:ph idx="1"/>
          </p:nvPr>
        </p:nvSpPr>
        <p:spPr/>
        <p:txBody>
          <a:bodyPr/>
          <a:lstStyle/>
          <a:p>
            <a:r>
              <a:rPr lang="en-CA" sz="2000" dirty="0" smtClean="0"/>
              <a:t>Activités </a:t>
            </a:r>
            <a:r>
              <a:rPr lang="en-CA" sz="2000" dirty="0" err="1" smtClean="0"/>
              <a:t>académiques</a:t>
            </a:r>
            <a:r>
              <a:rPr lang="en-CA" sz="2000" dirty="0" smtClean="0"/>
              <a:t>;</a:t>
            </a:r>
          </a:p>
          <a:p>
            <a:pPr lvl="1"/>
            <a:r>
              <a:rPr lang="fr-CA" sz="1400" dirty="0">
                <a:solidFill>
                  <a:schemeClr val="tx1"/>
                </a:solidFill>
                <a:latin typeface="+mn-lt"/>
                <a:ea typeface="+mn-ea"/>
                <a:cs typeface="+mn-cs"/>
              </a:rPr>
              <a:t>Cours facilitateur d’apprentissage (position d’apprenant) 1h30 1/année </a:t>
            </a:r>
            <a:r>
              <a:rPr lang="fr-CA" sz="1400" dirty="0" smtClean="0">
                <a:solidFill>
                  <a:schemeClr val="tx1"/>
                </a:solidFill>
                <a:latin typeface="+mn-lt"/>
                <a:ea typeface="+mn-ea"/>
                <a:cs typeface="+mn-cs"/>
              </a:rPr>
              <a:t>avec </a:t>
            </a:r>
            <a:r>
              <a:rPr lang="fr-CA" sz="1400" dirty="0">
                <a:solidFill>
                  <a:schemeClr val="tx1"/>
                </a:solidFill>
                <a:latin typeface="+mn-lt"/>
                <a:ea typeface="+mn-ea"/>
                <a:cs typeface="+mn-cs"/>
              </a:rPr>
              <a:t>psy</a:t>
            </a:r>
          </a:p>
          <a:p>
            <a:pPr lvl="1"/>
            <a:r>
              <a:rPr lang="fr-CA" sz="1400" dirty="0" err="1">
                <a:solidFill>
                  <a:schemeClr val="tx1"/>
                </a:solidFill>
                <a:latin typeface="+mn-lt"/>
                <a:ea typeface="+mn-ea"/>
                <a:cs typeface="+mn-cs"/>
              </a:rPr>
              <a:t>Psynéma</a:t>
            </a:r>
            <a:r>
              <a:rPr lang="fr-CA" sz="1400" dirty="0">
                <a:solidFill>
                  <a:schemeClr val="tx1"/>
                </a:solidFill>
                <a:latin typeface="+mn-lt"/>
                <a:ea typeface="+mn-ea"/>
                <a:cs typeface="+mn-cs"/>
              </a:rPr>
              <a:t> </a:t>
            </a:r>
          </a:p>
          <a:p>
            <a:pPr lvl="1"/>
            <a:r>
              <a:rPr lang="fr-CA" sz="1400" dirty="0">
                <a:solidFill>
                  <a:schemeClr val="tx1"/>
                </a:solidFill>
                <a:latin typeface="+mn-lt"/>
                <a:ea typeface="+mn-ea"/>
                <a:cs typeface="+mn-cs"/>
              </a:rPr>
              <a:t>Ciné-cure  </a:t>
            </a:r>
          </a:p>
          <a:p>
            <a:pPr lvl="1"/>
            <a:r>
              <a:rPr lang="fr-CA" sz="1400" dirty="0">
                <a:solidFill>
                  <a:schemeClr val="tx1"/>
                </a:solidFill>
                <a:latin typeface="+mn-lt"/>
                <a:ea typeface="+mn-ea"/>
                <a:cs typeface="+mn-cs"/>
              </a:rPr>
              <a:t>Cours sur la manipulation/patient anxieux avec psy </a:t>
            </a:r>
          </a:p>
          <a:p>
            <a:pPr lvl="1"/>
            <a:r>
              <a:rPr lang="fr-CA" sz="1400" dirty="0">
                <a:solidFill>
                  <a:schemeClr val="tx1"/>
                </a:solidFill>
                <a:latin typeface="+mn-lt"/>
                <a:ea typeface="+mn-ea"/>
                <a:cs typeface="+mn-cs"/>
              </a:rPr>
              <a:t>Gestion de la pratique </a:t>
            </a:r>
          </a:p>
          <a:p>
            <a:pPr lvl="1"/>
            <a:r>
              <a:rPr lang="fr-CA" sz="1400" dirty="0">
                <a:solidFill>
                  <a:schemeClr val="tx1"/>
                </a:solidFill>
                <a:latin typeface="+mn-lt"/>
                <a:ea typeface="+mn-ea"/>
                <a:cs typeface="+mn-cs"/>
              </a:rPr>
              <a:t>Préparation à la pratique </a:t>
            </a:r>
          </a:p>
          <a:p>
            <a:pPr lvl="1"/>
            <a:r>
              <a:rPr lang="fr-CA" sz="1400" dirty="0">
                <a:solidFill>
                  <a:schemeClr val="tx1"/>
                </a:solidFill>
                <a:latin typeface="+mn-lt"/>
                <a:ea typeface="+mn-ea"/>
                <a:cs typeface="+mn-cs"/>
              </a:rPr>
              <a:t>Diner préparatoire PREM/examen </a:t>
            </a:r>
            <a:r>
              <a:rPr lang="fr-CA" sz="1400" dirty="0" smtClean="0">
                <a:solidFill>
                  <a:schemeClr val="tx1"/>
                </a:solidFill>
                <a:latin typeface="+mn-lt"/>
                <a:ea typeface="+mn-ea"/>
                <a:cs typeface="+mn-cs"/>
              </a:rPr>
              <a:t>1h30 </a:t>
            </a:r>
            <a:r>
              <a:rPr lang="fr-CA" sz="1400" dirty="0">
                <a:solidFill>
                  <a:schemeClr val="tx1"/>
                </a:solidFill>
                <a:latin typeface="+mn-lt"/>
                <a:ea typeface="+mn-ea"/>
                <a:cs typeface="+mn-cs"/>
              </a:rPr>
              <a:t>1/</a:t>
            </a:r>
            <a:r>
              <a:rPr lang="fr-CA" sz="1400" dirty="0" smtClean="0">
                <a:solidFill>
                  <a:schemeClr val="tx1"/>
                </a:solidFill>
                <a:latin typeface="+mn-lt"/>
                <a:ea typeface="+mn-ea"/>
                <a:cs typeface="+mn-cs"/>
              </a:rPr>
              <a:t>année</a:t>
            </a:r>
          </a:p>
          <a:p>
            <a:endParaRPr lang="fr-FR" sz="2000" dirty="0" smtClean="0"/>
          </a:p>
          <a:p>
            <a:r>
              <a:rPr lang="fr-CA" sz="2000" dirty="0" smtClean="0"/>
              <a:t>Support par les pairs; </a:t>
            </a:r>
          </a:p>
          <a:p>
            <a:pPr lvl="1"/>
            <a:r>
              <a:rPr lang="fr-CA" sz="1400" dirty="0" smtClean="0">
                <a:solidFill>
                  <a:schemeClr val="tx1"/>
                </a:solidFill>
                <a:latin typeface="+mn-lt"/>
                <a:ea typeface="+mn-ea"/>
                <a:cs typeface="+mn-cs"/>
              </a:rPr>
              <a:t>Jumelage R1-</a:t>
            </a:r>
            <a:r>
              <a:rPr lang="fr-CA" sz="1400" dirty="0">
                <a:solidFill>
                  <a:schemeClr val="tx1"/>
                </a:solidFill>
                <a:latin typeface="+mn-lt"/>
                <a:ea typeface="+mn-ea"/>
                <a:cs typeface="+mn-cs"/>
              </a:rPr>
              <a:t>R2 </a:t>
            </a:r>
            <a:endParaRPr lang="fr-CA" sz="1400" dirty="0" smtClean="0">
              <a:solidFill>
                <a:schemeClr val="tx1"/>
              </a:solidFill>
              <a:latin typeface="+mn-lt"/>
              <a:ea typeface="+mn-ea"/>
              <a:cs typeface="+mn-cs"/>
            </a:endParaRPr>
          </a:p>
          <a:p>
            <a:pPr lvl="1"/>
            <a:r>
              <a:rPr lang="fr-CA" sz="1400" dirty="0" smtClean="0">
                <a:solidFill>
                  <a:schemeClr val="tx1"/>
                </a:solidFill>
                <a:latin typeface="+mn-lt"/>
                <a:ea typeface="+mn-ea"/>
                <a:cs typeface="+mn-cs"/>
              </a:rPr>
              <a:t>groupe Facebook résident confidentiel</a:t>
            </a:r>
            <a:endParaRPr lang="fr-CA" sz="1200" dirty="0">
              <a:solidFill>
                <a:schemeClr val="tx1"/>
              </a:solidFill>
              <a:latin typeface="+mn-lt"/>
              <a:ea typeface="+mn-ea"/>
              <a:cs typeface="+mn-cs"/>
            </a:endParaRPr>
          </a:p>
          <a:p>
            <a:pPr lvl="1"/>
            <a:endParaRPr lang="en-CA" sz="1600" dirty="0"/>
          </a:p>
        </p:txBody>
      </p:sp>
    </p:spTree>
    <p:extLst>
      <p:ext uri="{BB962C8B-B14F-4D97-AF65-F5344CB8AC3E}">
        <p14:creationId xmlns:p14="http://schemas.microsoft.com/office/powerpoint/2010/main" val="660185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i="0" dirty="0" smtClean="0"/>
              <a:t>suite</a:t>
            </a:r>
            <a:endParaRPr lang="en-CA" i="0" dirty="0"/>
          </a:p>
        </p:txBody>
      </p:sp>
      <p:sp>
        <p:nvSpPr>
          <p:cNvPr id="3" name="Espace réservé du contenu 2"/>
          <p:cNvSpPr>
            <a:spLocks noGrp="1"/>
          </p:cNvSpPr>
          <p:nvPr>
            <p:ph idx="1"/>
          </p:nvPr>
        </p:nvSpPr>
        <p:spPr/>
        <p:txBody>
          <a:bodyPr/>
          <a:lstStyle/>
          <a:p>
            <a:r>
              <a:rPr lang="fr-CA" sz="2000" dirty="0" smtClean="0">
                <a:solidFill>
                  <a:schemeClr val="tx1"/>
                </a:solidFill>
                <a:latin typeface="+mn-lt"/>
                <a:ea typeface="+mn-ea"/>
                <a:cs typeface="+mn-cs"/>
              </a:rPr>
              <a:t> Activités de soutien (animées par médecin);</a:t>
            </a:r>
          </a:p>
          <a:p>
            <a:pPr lvl="1"/>
            <a:r>
              <a:rPr lang="fr-CA" sz="1400" dirty="0">
                <a:solidFill>
                  <a:schemeClr val="tx1"/>
                </a:solidFill>
                <a:latin typeface="+mn-lt"/>
                <a:ea typeface="+mn-ea"/>
              </a:rPr>
              <a:t>Soirées vin fromage </a:t>
            </a:r>
            <a:r>
              <a:rPr lang="fr-CA" sz="1400" dirty="0" smtClean="0">
                <a:solidFill>
                  <a:schemeClr val="tx1"/>
                </a:solidFill>
                <a:latin typeface="+mn-lt"/>
                <a:ea typeface="+mn-ea"/>
              </a:rPr>
              <a:t>1 </a:t>
            </a:r>
            <a:r>
              <a:rPr lang="fr-CA" sz="1400" dirty="0">
                <a:solidFill>
                  <a:schemeClr val="tx1"/>
                </a:solidFill>
                <a:latin typeface="+mn-lt"/>
                <a:ea typeface="+mn-ea"/>
              </a:rPr>
              <a:t>fois par année</a:t>
            </a:r>
          </a:p>
          <a:p>
            <a:pPr lvl="1"/>
            <a:r>
              <a:rPr lang="fr-CA" sz="1400" dirty="0">
                <a:solidFill>
                  <a:schemeClr val="tx1"/>
                </a:solidFill>
                <a:latin typeface="+mn-lt"/>
                <a:ea typeface="+mn-ea"/>
              </a:rPr>
              <a:t>Pourquoi suis-je médecin?  1x/année</a:t>
            </a:r>
          </a:p>
          <a:p>
            <a:pPr lvl="1"/>
            <a:r>
              <a:rPr lang="fr-CA" sz="1400" dirty="0">
                <a:solidFill>
                  <a:schemeClr val="tx1"/>
                </a:solidFill>
                <a:latin typeface="+mn-lt"/>
                <a:ea typeface="+mn-ea"/>
              </a:rPr>
              <a:t>Activités SOS résident   1 heure /mois mardi </a:t>
            </a:r>
            <a:endParaRPr lang="fr-CA" sz="1400" dirty="0" smtClean="0">
              <a:solidFill>
                <a:schemeClr val="tx1"/>
              </a:solidFill>
              <a:latin typeface="+mn-lt"/>
              <a:ea typeface="+mn-ea"/>
            </a:endParaRPr>
          </a:p>
          <a:p>
            <a:pPr lvl="1"/>
            <a:r>
              <a:rPr lang="fr-CA" sz="1400" dirty="0" err="1" smtClean="0">
                <a:solidFill>
                  <a:schemeClr val="tx1"/>
                </a:solidFill>
                <a:latin typeface="+mn-lt"/>
                <a:ea typeface="+mn-ea"/>
              </a:rPr>
              <a:t>Faubourgeoises</a:t>
            </a:r>
            <a:r>
              <a:rPr lang="fr-CA" sz="1400" dirty="0" smtClean="0">
                <a:solidFill>
                  <a:schemeClr val="tx1"/>
                </a:solidFill>
                <a:latin typeface="+mn-lt"/>
                <a:ea typeface="+mn-ea"/>
              </a:rPr>
              <a:t> </a:t>
            </a:r>
            <a:r>
              <a:rPr lang="fr-CA" sz="1400" dirty="0">
                <a:solidFill>
                  <a:schemeClr val="tx1"/>
                </a:solidFill>
                <a:latin typeface="+mn-lt"/>
                <a:ea typeface="+mn-ea"/>
              </a:rPr>
              <a:t>2-3hres   6x/année  </a:t>
            </a:r>
            <a:endParaRPr lang="fr-CA" sz="1400" dirty="0" smtClean="0">
              <a:solidFill>
                <a:schemeClr val="tx1"/>
              </a:solidFill>
              <a:latin typeface="+mn-lt"/>
              <a:ea typeface="+mn-ea"/>
            </a:endParaRPr>
          </a:p>
          <a:p>
            <a:pPr lvl="1"/>
            <a:r>
              <a:rPr lang="fr-CA" sz="1400" dirty="0" smtClean="0">
                <a:solidFill>
                  <a:schemeClr val="tx1"/>
                </a:solidFill>
                <a:latin typeface="+mn-lt"/>
                <a:ea typeface="+mn-ea"/>
              </a:rPr>
              <a:t>Conférence </a:t>
            </a:r>
            <a:r>
              <a:rPr lang="fr-CA" sz="1400" dirty="0">
                <a:solidFill>
                  <a:schemeClr val="tx1"/>
                </a:solidFill>
                <a:latin typeface="+mn-lt"/>
                <a:ea typeface="+mn-ea"/>
              </a:rPr>
              <a:t>médecine et gestion du stress 3hres, 1x par </a:t>
            </a:r>
            <a:r>
              <a:rPr lang="fr-CA" sz="1400" dirty="0" smtClean="0">
                <a:solidFill>
                  <a:schemeClr val="tx1"/>
                </a:solidFill>
                <a:latin typeface="+mn-lt"/>
                <a:ea typeface="+mn-ea"/>
              </a:rPr>
              <a:t>année</a:t>
            </a:r>
          </a:p>
          <a:p>
            <a:pPr lvl="1"/>
            <a:endParaRPr lang="fr-CA" sz="1400" dirty="0"/>
          </a:p>
          <a:p>
            <a:r>
              <a:rPr lang="fr-CA" sz="1800" dirty="0" smtClean="0"/>
              <a:t>Activités sociales;</a:t>
            </a:r>
          </a:p>
          <a:p>
            <a:pPr lvl="1"/>
            <a:r>
              <a:rPr lang="fr-CA" sz="1400" dirty="0">
                <a:solidFill>
                  <a:schemeClr val="tx1"/>
                </a:solidFill>
                <a:latin typeface="+mn-lt"/>
                <a:ea typeface="+mn-ea"/>
                <a:cs typeface="+mn-cs"/>
              </a:rPr>
              <a:t>Activités diverses; BBQ, 5-7, souper Noel, activités de fin d’année, spa, diner de Noel, cabane </a:t>
            </a:r>
            <a:r>
              <a:rPr lang="fr-CA" sz="1400" dirty="0" smtClean="0">
                <a:solidFill>
                  <a:schemeClr val="tx1"/>
                </a:solidFill>
                <a:latin typeface="+mn-lt"/>
                <a:ea typeface="+mn-ea"/>
                <a:cs typeface="+mn-cs"/>
              </a:rPr>
              <a:t>à </a:t>
            </a:r>
            <a:r>
              <a:rPr lang="fr-CA" sz="1400" dirty="0">
                <a:solidFill>
                  <a:schemeClr val="tx1"/>
                </a:solidFill>
                <a:latin typeface="+mn-lt"/>
                <a:ea typeface="+mn-ea"/>
                <a:cs typeface="+mn-cs"/>
              </a:rPr>
              <a:t>sucre, activités </a:t>
            </a:r>
            <a:r>
              <a:rPr lang="fr-CA" sz="1400" dirty="0" smtClean="0">
                <a:solidFill>
                  <a:schemeClr val="tx1"/>
                </a:solidFill>
                <a:latin typeface="+mn-lt"/>
                <a:ea typeface="+mn-ea"/>
                <a:cs typeface="+mn-cs"/>
              </a:rPr>
              <a:t>sportives, </a:t>
            </a:r>
            <a:r>
              <a:rPr lang="fr-FR" sz="1400" dirty="0" smtClean="0">
                <a:solidFill>
                  <a:schemeClr val="tx1"/>
                </a:solidFill>
                <a:latin typeface="+mn-lt"/>
                <a:ea typeface="+mn-ea"/>
                <a:cs typeface="+mn-cs"/>
              </a:rPr>
              <a:t>…</a:t>
            </a:r>
            <a:endParaRPr lang="fr-CA" sz="1400" dirty="0">
              <a:solidFill>
                <a:schemeClr val="tx1"/>
              </a:solidFill>
              <a:latin typeface="+mn-lt"/>
              <a:ea typeface="+mn-ea"/>
              <a:cs typeface="+mn-cs"/>
            </a:endParaRPr>
          </a:p>
          <a:p>
            <a:pPr lvl="1"/>
            <a:r>
              <a:rPr lang="fr-CA" sz="1400" dirty="0">
                <a:solidFill>
                  <a:schemeClr val="tx1"/>
                </a:solidFill>
                <a:latin typeface="+mn-lt"/>
                <a:ea typeface="+mn-ea"/>
                <a:cs typeface="+mn-cs"/>
              </a:rPr>
              <a:t>Power yoga 1x/an </a:t>
            </a:r>
            <a:endParaRPr lang="fr-CA" sz="1400" dirty="0" smtClean="0">
              <a:solidFill>
                <a:schemeClr val="tx1"/>
              </a:solidFill>
              <a:latin typeface="+mn-lt"/>
              <a:ea typeface="+mn-ea"/>
              <a:cs typeface="+mn-cs"/>
            </a:endParaRPr>
          </a:p>
          <a:p>
            <a:pPr lvl="1"/>
            <a:r>
              <a:rPr lang="fr-CA" sz="1400" dirty="0" smtClean="0">
                <a:solidFill>
                  <a:schemeClr val="tx1"/>
                </a:solidFill>
                <a:latin typeface="+mn-lt"/>
                <a:ea typeface="+mn-ea"/>
                <a:cs typeface="+mn-cs"/>
              </a:rPr>
              <a:t>Aérobie </a:t>
            </a:r>
            <a:r>
              <a:rPr lang="fr-CA" sz="1400" dirty="0">
                <a:solidFill>
                  <a:schemeClr val="tx1"/>
                </a:solidFill>
                <a:latin typeface="+mn-lt"/>
                <a:ea typeface="+mn-ea"/>
                <a:cs typeface="+mn-cs"/>
              </a:rPr>
              <a:t>extérieur 1x/an </a:t>
            </a:r>
            <a:endParaRPr lang="fr-CA" sz="1400" dirty="0" smtClean="0">
              <a:solidFill>
                <a:schemeClr val="tx1"/>
              </a:solidFill>
              <a:latin typeface="+mn-lt"/>
              <a:ea typeface="+mn-ea"/>
              <a:cs typeface="+mn-cs"/>
            </a:endParaRPr>
          </a:p>
          <a:p>
            <a:pPr lvl="1"/>
            <a:r>
              <a:rPr lang="fr-CA" sz="1400" dirty="0" smtClean="0">
                <a:solidFill>
                  <a:schemeClr val="tx1"/>
                </a:solidFill>
                <a:latin typeface="+mn-lt"/>
                <a:ea typeface="+mn-ea"/>
                <a:cs typeface="+mn-cs"/>
              </a:rPr>
              <a:t>Activités accueil des nouveaux résidents; </a:t>
            </a:r>
            <a:r>
              <a:rPr lang="fr-CA" sz="1400" dirty="0">
                <a:solidFill>
                  <a:schemeClr val="tx1"/>
                </a:solidFill>
                <a:latin typeface="+mn-lt"/>
                <a:ea typeface="+mn-ea"/>
                <a:cs typeface="+mn-cs"/>
              </a:rPr>
              <a:t>5-7, diner, cocktail</a:t>
            </a:r>
          </a:p>
          <a:p>
            <a:endParaRPr lang="fr-CA" sz="1800" dirty="0" smtClean="0"/>
          </a:p>
          <a:p>
            <a:endParaRPr lang="fr-CA" sz="1800" dirty="0" smtClean="0"/>
          </a:p>
          <a:p>
            <a:endParaRPr lang="fr-CA" sz="1800" dirty="0"/>
          </a:p>
          <a:p>
            <a:endParaRPr lang="fr-CA" sz="1800" dirty="0" smtClean="0"/>
          </a:p>
          <a:p>
            <a:pPr lvl="1"/>
            <a:endParaRPr lang="fr-CA" sz="1400" dirty="0">
              <a:solidFill>
                <a:schemeClr val="tx1"/>
              </a:solidFill>
              <a:latin typeface="+mn-lt"/>
              <a:ea typeface="+mn-ea"/>
            </a:endParaRPr>
          </a:p>
          <a:p>
            <a:endParaRPr lang="fr-CA" sz="1800" dirty="0" smtClean="0">
              <a:solidFill>
                <a:schemeClr val="tx1"/>
              </a:solidFill>
              <a:latin typeface="+mn-lt"/>
              <a:ea typeface="+mn-ea"/>
            </a:endParaRPr>
          </a:p>
        </p:txBody>
      </p:sp>
    </p:spTree>
    <p:extLst>
      <p:ext uri="{BB962C8B-B14F-4D97-AF65-F5344CB8AC3E}">
        <p14:creationId xmlns:p14="http://schemas.microsoft.com/office/powerpoint/2010/main" val="14242937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i="0" dirty="0" smtClean="0"/>
              <a:t>suite</a:t>
            </a:r>
            <a:endParaRPr lang="en-CA" i="0" dirty="0"/>
          </a:p>
        </p:txBody>
      </p:sp>
      <p:sp>
        <p:nvSpPr>
          <p:cNvPr id="3" name="Espace réservé du contenu 2"/>
          <p:cNvSpPr>
            <a:spLocks noGrp="1"/>
          </p:cNvSpPr>
          <p:nvPr>
            <p:ph idx="1"/>
          </p:nvPr>
        </p:nvSpPr>
        <p:spPr/>
        <p:txBody>
          <a:bodyPr/>
          <a:lstStyle/>
          <a:p>
            <a:r>
              <a:rPr lang="en-CA" sz="2000" dirty="0" smtClean="0"/>
              <a:t>Activités de </a:t>
            </a:r>
            <a:r>
              <a:rPr lang="en-CA" sz="2000" dirty="0" err="1" smtClean="0"/>
              <a:t>soutien</a:t>
            </a:r>
            <a:r>
              <a:rPr lang="en-CA" sz="2000" dirty="0" smtClean="0"/>
              <a:t> avec </a:t>
            </a:r>
            <a:r>
              <a:rPr lang="en-CA" sz="2000" dirty="0" err="1" smtClean="0"/>
              <a:t>intervenants</a:t>
            </a:r>
            <a:r>
              <a:rPr lang="en-CA" sz="2000" dirty="0" smtClean="0"/>
              <a:t> en relation </a:t>
            </a:r>
            <a:r>
              <a:rPr lang="en-CA" sz="2000" dirty="0" err="1" smtClean="0"/>
              <a:t>d’aide</a:t>
            </a:r>
            <a:r>
              <a:rPr lang="en-CA" sz="2000" dirty="0" smtClean="0"/>
              <a:t> (TS, </a:t>
            </a:r>
            <a:r>
              <a:rPr lang="en-CA" sz="2000" dirty="0" err="1" smtClean="0"/>
              <a:t>psychologue</a:t>
            </a:r>
            <a:r>
              <a:rPr lang="en-CA" sz="2000" dirty="0" smtClean="0"/>
              <a:t> </a:t>
            </a:r>
            <a:r>
              <a:rPr lang="en-CA" sz="2000" dirty="0" err="1" smtClean="0"/>
              <a:t>ou</a:t>
            </a:r>
            <a:r>
              <a:rPr lang="en-CA" sz="2000" dirty="0" smtClean="0"/>
              <a:t> </a:t>
            </a:r>
            <a:r>
              <a:rPr lang="en-CA" sz="2000" dirty="0" err="1" smtClean="0"/>
              <a:t>psychiatre</a:t>
            </a:r>
            <a:r>
              <a:rPr lang="en-CA" sz="2000" dirty="0" smtClean="0"/>
              <a:t>);</a:t>
            </a:r>
          </a:p>
          <a:p>
            <a:pPr lvl="1"/>
            <a:r>
              <a:rPr lang="fr-CA" sz="1400" dirty="0" smtClean="0">
                <a:solidFill>
                  <a:schemeClr val="tx1"/>
                </a:solidFill>
              </a:rPr>
              <a:t>Rencontre avec psychologues 2hr/2x par année, 2-3/année 3 heure, rencontre avec responsable relation aide 1hr 2x/année </a:t>
            </a:r>
          </a:p>
          <a:p>
            <a:pPr lvl="1"/>
            <a:r>
              <a:rPr lang="fr-CA" sz="1400" dirty="0" err="1" smtClean="0">
                <a:solidFill>
                  <a:schemeClr val="tx1"/>
                </a:solidFill>
              </a:rPr>
              <a:t>Ballint</a:t>
            </a:r>
            <a:r>
              <a:rPr lang="fr-CA" sz="1400" dirty="0" smtClean="0">
                <a:solidFill>
                  <a:schemeClr val="tx1"/>
                </a:solidFill>
              </a:rPr>
              <a:t> groupe 1h30 1-2x/mois </a:t>
            </a:r>
          </a:p>
          <a:p>
            <a:pPr lvl="1"/>
            <a:r>
              <a:rPr lang="fr-CA" sz="1400" dirty="0" smtClean="0">
                <a:solidFill>
                  <a:schemeClr val="tx1"/>
                </a:solidFill>
              </a:rPr>
              <a:t>Cours atelier Temps pour soi 3hre 1x/année </a:t>
            </a:r>
          </a:p>
          <a:p>
            <a:pPr lvl="1"/>
            <a:r>
              <a:rPr lang="fr-CA" sz="1400" dirty="0" smtClean="0">
                <a:solidFill>
                  <a:schemeClr val="tx1"/>
                </a:solidFill>
              </a:rPr>
              <a:t>Rencontre avec TS hors UMF 1h30 1x/année </a:t>
            </a:r>
          </a:p>
          <a:p>
            <a:pPr lvl="1"/>
            <a:r>
              <a:rPr lang="fr-CA" sz="1400" dirty="0" smtClean="0">
                <a:solidFill>
                  <a:schemeClr val="tx1"/>
                </a:solidFill>
              </a:rPr>
              <a:t>Atelier gestion du stress 1h30 1x/année </a:t>
            </a:r>
          </a:p>
          <a:p>
            <a:pPr lvl="1"/>
            <a:r>
              <a:rPr lang="fr-CA" sz="1400" dirty="0" smtClean="0">
                <a:solidFill>
                  <a:schemeClr val="tx1"/>
                </a:solidFill>
              </a:rPr>
              <a:t>2hres 1/année à 4x/année </a:t>
            </a:r>
          </a:p>
          <a:p>
            <a:pPr lvl="1"/>
            <a:r>
              <a:rPr lang="fr-CA" sz="1400" dirty="0" smtClean="0">
                <a:solidFill>
                  <a:schemeClr val="tx1"/>
                </a:solidFill>
              </a:rPr>
              <a:t>Cours stress d’être médecin  avec psychiatre/md 2hres 1x/année </a:t>
            </a:r>
          </a:p>
          <a:p>
            <a:pPr lvl="1"/>
            <a:r>
              <a:rPr lang="fr-CA" sz="1400" dirty="0" smtClean="0">
                <a:solidFill>
                  <a:schemeClr val="tx1"/>
                </a:solidFill>
              </a:rPr>
              <a:t>Atelier avec psychiatre enjeux de la vie de résident </a:t>
            </a:r>
          </a:p>
          <a:p>
            <a:pPr lvl="1"/>
            <a:r>
              <a:rPr lang="fr-CA" sz="1400" dirty="0" smtClean="0">
                <a:solidFill>
                  <a:schemeClr val="tx1"/>
                </a:solidFill>
              </a:rPr>
              <a:t>Pourquoi suis-je DR? #1, #2,#3  R1 avec  TS </a:t>
            </a:r>
          </a:p>
          <a:p>
            <a:pPr lvl="1"/>
            <a:r>
              <a:rPr lang="fr-CA" sz="1400" dirty="0" smtClean="0">
                <a:solidFill>
                  <a:schemeClr val="tx1"/>
                </a:solidFill>
              </a:rPr>
              <a:t>Diner psy-cause 1hr 1x/mois</a:t>
            </a:r>
            <a:endParaRPr lang="fr-CA" sz="1400" dirty="0"/>
          </a:p>
          <a:p>
            <a:pPr marL="0" indent="0">
              <a:buNone/>
            </a:pPr>
            <a:endParaRPr lang="en-CA" dirty="0"/>
          </a:p>
        </p:txBody>
      </p:sp>
    </p:spTree>
    <p:extLst>
      <p:ext uri="{BB962C8B-B14F-4D97-AF65-F5344CB8AC3E}">
        <p14:creationId xmlns:p14="http://schemas.microsoft.com/office/powerpoint/2010/main" val="23342647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i="0" dirty="0" smtClean="0"/>
              <a:t>suite</a:t>
            </a:r>
            <a:endParaRPr lang="en-CA" i="0" dirty="0"/>
          </a:p>
        </p:txBody>
      </p:sp>
      <p:sp>
        <p:nvSpPr>
          <p:cNvPr id="3" name="Espace réservé du contenu 2"/>
          <p:cNvSpPr>
            <a:spLocks noGrp="1"/>
          </p:cNvSpPr>
          <p:nvPr>
            <p:ph idx="1"/>
          </p:nvPr>
        </p:nvSpPr>
        <p:spPr/>
        <p:txBody>
          <a:bodyPr/>
          <a:lstStyle/>
          <a:p>
            <a:r>
              <a:rPr lang="en-CA" sz="2000" dirty="0" smtClean="0"/>
              <a:t>Activités de </a:t>
            </a:r>
            <a:r>
              <a:rPr lang="fr-CA" sz="2000" dirty="0" smtClean="0"/>
              <a:t>préparation</a:t>
            </a:r>
            <a:r>
              <a:rPr lang="en-CA" sz="2000" dirty="0" smtClean="0"/>
              <a:t> aux </a:t>
            </a:r>
            <a:r>
              <a:rPr lang="en-CA" sz="2000" dirty="0" err="1" smtClean="0"/>
              <a:t>examens</a:t>
            </a:r>
            <a:endParaRPr lang="en-CA" sz="2000" dirty="0" smtClean="0"/>
          </a:p>
          <a:p>
            <a:r>
              <a:rPr lang="en-CA" sz="2000" dirty="0" err="1" smtClean="0"/>
              <a:t>Rencontre</a:t>
            </a:r>
            <a:r>
              <a:rPr lang="en-CA" sz="2000" dirty="0" smtClean="0"/>
              <a:t> avec le DLP</a:t>
            </a:r>
          </a:p>
          <a:p>
            <a:pPr lvl="1"/>
            <a:r>
              <a:rPr lang="fr-FR" sz="1600" dirty="0" smtClean="0"/>
              <a:t>A</a:t>
            </a:r>
            <a:r>
              <a:rPr lang="en-CA" sz="1600" dirty="0" err="1" smtClean="0"/>
              <a:t>vec</a:t>
            </a:r>
            <a:r>
              <a:rPr lang="en-CA" sz="1600" dirty="0" smtClean="0"/>
              <a:t> </a:t>
            </a:r>
            <a:r>
              <a:rPr lang="en-CA" sz="1600" dirty="0" err="1" smtClean="0"/>
              <a:t>résident</a:t>
            </a:r>
            <a:r>
              <a:rPr lang="en-CA" sz="1600" dirty="0" smtClean="0"/>
              <a:t> </a:t>
            </a:r>
            <a:r>
              <a:rPr lang="en-CA" sz="1600" dirty="0" err="1" smtClean="0"/>
              <a:t>coordonnateur</a:t>
            </a:r>
            <a:r>
              <a:rPr lang="en-CA" sz="1600" dirty="0" smtClean="0"/>
              <a:t> 1x/ </a:t>
            </a:r>
            <a:r>
              <a:rPr lang="en-CA" sz="1600" dirty="0" err="1" smtClean="0"/>
              <a:t>mois</a:t>
            </a:r>
            <a:r>
              <a:rPr lang="en-CA" sz="1600" dirty="0" smtClean="0"/>
              <a:t> </a:t>
            </a:r>
          </a:p>
          <a:p>
            <a:pPr lvl="1"/>
            <a:r>
              <a:rPr lang="en-CA" sz="1600" dirty="0" err="1" smtClean="0"/>
              <a:t>Rencontre</a:t>
            </a:r>
            <a:r>
              <a:rPr lang="en-CA" sz="1600" dirty="0" smtClean="0"/>
              <a:t> avec les </a:t>
            </a:r>
            <a:r>
              <a:rPr lang="en-CA" sz="1600" dirty="0" err="1" smtClean="0"/>
              <a:t>résidents</a:t>
            </a:r>
            <a:r>
              <a:rPr lang="en-CA" sz="1600" dirty="0" smtClean="0"/>
              <a:t> 2-4x/</a:t>
            </a:r>
            <a:r>
              <a:rPr lang="en-CA" sz="1600" dirty="0" err="1" smtClean="0"/>
              <a:t>année</a:t>
            </a:r>
            <a:endParaRPr lang="en-CA" sz="1600" dirty="0"/>
          </a:p>
        </p:txBody>
      </p:sp>
    </p:spTree>
    <p:extLst>
      <p:ext uri="{BB962C8B-B14F-4D97-AF65-F5344CB8AC3E}">
        <p14:creationId xmlns:p14="http://schemas.microsoft.com/office/powerpoint/2010/main" val="27783150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0" dirty="0" smtClean="0"/>
              <a:t>Plan d’action proposé</a:t>
            </a:r>
            <a:endParaRPr lang="en-CA" i="0" dirty="0"/>
          </a:p>
        </p:txBody>
      </p:sp>
      <p:sp>
        <p:nvSpPr>
          <p:cNvPr id="3" name="Espace réservé du contenu 2"/>
          <p:cNvSpPr>
            <a:spLocks noGrp="1"/>
          </p:cNvSpPr>
          <p:nvPr>
            <p:ph idx="1"/>
          </p:nvPr>
        </p:nvSpPr>
        <p:spPr/>
        <p:txBody>
          <a:bodyPr/>
          <a:lstStyle/>
          <a:p>
            <a:pPr marL="0" indent="0">
              <a:buNone/>
            </a:pPr>
            <a:r>
              <a:rPr lang="en-CA" dirty="0" smtClean="0"/>
              <a:t>Proposition de </a:t>
            </a:r>
            <a:r>
              <a:rPr lang="en-CA" dirty="0" err="1" smtClean="0"/>
              <a:t>diverses</a:t>
            </a:r>
            <a:r>
              <a:rPr lang="en-CA" dirty="0" smtClean="0"/>
              <a:t> </a:t>
            </a:r>
            <a:r>
              <a:rPr lang="en-CA" dirty="0" err="1" smtClean="0"/>
              <a:t>activités</a:t>
            </a:r>
            <a:r>
              <a:rPr lang="en-CA" dirty="0" smtClean="0"/>
              <a:t>;</a:t>
            </a:r>
          </a:p>
          <a:p>
            <a:r>
              <a:rPr lang="en-CA" sz="2800" dirty="0" smtClean="0"/>
              <a:t>1) </a:t>
            </a:r>
            <a:r>
              <a:rPr lang="en-CA" sz="2800" dirty="0" err="1" smtClean="0"/>
              <a:t>activités</a:t>
            </a:r>
            <a:r>
              <a:rPr lang="en-CA" sz="2800" dirty="0" smtClean="0"/>
              <a:t> </a:t>
            </a:r>
            <a:r>
              <a:rPr lang="en-CA" sz="2800" dirty="0" err="1" smtClean="0"/>
              <a:t>académiques</a:t>
            </a:r>
            <a:r>
              <a:rPr lang="en-CA" sz="2800" dirty="0" smtClean="0"/>
              <a:t> </a:t>
            </a:r>
            <a:r>
              <a:rPr lang="en-CA" sz="2800" dirty="0" err="1" smtClean="0"/>
              <a:t>liées</a:t>
            </a:r>
            <a:r>
              <a:rPr lang="en-CA" sz="2800" dirty="0" smtClean="0"/>
              <a:t> au </a:t>
            </a:r>
            <a:r>
              <a:rPr lang="en-CA" sz="2800" dirty="0" err="1" smtClean="0"/>
              <a:t>bien-être</a:t>
            </a:r>
            <a:endParaRPr lang="en-CA" sz="2800" dirty="0" smtClean="0"/>
          </a:p>
          <a:p>
            <a:r>
              <a:rPr lang="en-CA" sz="2800" dirty="0" smtClean="0"/>
              <a:t>2) </a:t>
            </a:r>
            <a:r>
              <a:rPr lang="en-CA" sz="2800" dirty="0" err="1" smtClean="0"/>
              <a:t>activités</a:t>
            </a:r>
            <a:r>
              <a:rPr lang="en-CA" sz="2800" dirty="0"/>
              <a:t> </a:t>
            </a:r>
            <a:r>
              <a:rPr lang="en-CA" sz="2800" dirty="0" err="1" smtClean="0"/>
              <a:t>sociales</a:t>
            </a:r>
            <a:endParaRPr lang="en-CA" sz="2800" dirty="0" smtClean="0"/>
          </a:p>
          <a:p>
            <a:r>
              <a:rPr lang="en-CA" sz="2800" dirty="0" smtClean="0"/>
              <a:t>3) </a:t>
            </a:r>
            <a:r>
              <a:rPr lang="en-CA" sz="2800" dirty="0" err="1" smtClean="0"/>
              <a:t>activités</a:t>
            </a:r>
            <a:r>
              <a:rPr lang="en-CA" sz="2800" dirty="0" smtClean="0"/>
              <a:t> </a:t>
            </a:r>
            <a:r>
              <a:rPr lang="en-CA" sz="2800" dirty="0" err="1" smtClean="0"/>
              <a:t>formelles</a:t>
            </a:r>
            <a:r>
              <a:rPr lang="en-CA" sz="2800" dirty="0" smtClean="0"/>
              <a:t> de </a:t>
            </a:r>
            <a:r>
              <a:rPr lang="en-CA" sz="2800" dirty="0" err="1" smtClean="0"/>
              <a:t>soutien</a:t>
            </a:r>
            <a:endParaRPr lang="en-CA" sz="2800" dirty="0" smtClean="0"/>
          </a:p>
          <a:p>
            <a:r>
              <a:rPr lang="en-CA" sz="2800" dirty="0" smtClean="0"/>
              <a:t>4) support par les pairs</a:t>
            </a:r>
          </a:p>
          <a:p>
            <a:r>
              <a:rPr lang="en-CA" sz="2800" dirty="0" smtClean="0"/>
              <a:t>5) </a:t>
            </a:r>
            <a:r>
              <a:rPr lang="en-CA" sz="2800" dirty="0" err="1" smtClean="0"/>
              <a:t>tutorat</a:t>
            </a:r>
            <a:r>
              <a:rPr lang="en-CA" sz="2800" dirty="0" smtClean="0"/>
              <a:t> et </a:t>
            </a:r>
            <a:r>
              <a:rPr lang="en-CA" sz="2800" dirty="0" err="1" smtClean="0"/>
              <a:t>rencontre</a:t>
            </a:r>
            <a:r>
              <a:rPr lang="en-CA" sz="2800" dirty="0" smtClean="0"/>
              <a:t> DLP</a:t>
            </a:r>
          </a:p>
          <a:p>
            <a:r>
              <a:rPr lang="en-CA" sz="2800" dirty="0"/>
              <a:t>6</a:t>
            </a:r>
            <a:r>
              <a:rPr lang="en-CA" sz="2800" dirty="0" smtClean="0"/>
              <a:t>) </a:t>
            </a:r>
            <a:r>
              <a:rPr lang="en-CA" sz="2800" dirty="0" err="1" smtClean="0"/>
              <a:t>comité</a:t>
            </a:r>
            <a:r>
              <a:rPr lang="en-CA" sz="2800" dirty="0" smtClean="0"/>
              <a:t> </a:t>
            </a:r>
            <a:r>
              <a:rPr lang="en-CA" sz="2800" dirty="0" err="1" smtClean="0"/>
              <a:t>évaluation-rencontre</a:t>
            </a:r>
            <a:r>
              <a:rPr lang="en-CA" sz="2800" dirty="0" smtClean="0"/>
              <a:t> </a:t>
            </a:r>
            <a:r>
              <a:rPr lang="en-CA" sz="2800" dirty="0" err="1" smtClean="0"/>
              <a:t>évaluation</a:t>
            </a:r>
            <a:endParaRPr lang="en-CA" sz="2800" dirty="0" smtClean="0"/>
          </a:p>
        </p:txBody>
      </p:sp>
    </p:spTree>
    <p:extLst>
      <p:ext uri="{BB962C8B-B14F-4D97-AF65-F5344CB8AC3E}">
        <p14:creationId xmlns:p14="http://schemas.microsoft.com/office/powerpoint/2010/main" val="41088541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01069080">
  <a:themeElements>
    <a:clrScheme name="Thème Office 1">
      <a:dk1>
        <a:srgbClr val="000000"/>
      </a:dk1>
      <a:lt1>
        <a:srgbClr val="FFCC66"/>
      </a:lt1>
      <a:dk2>
        <a:srgbClr val="996633"/>
      </a:dk2>
      <a:lt2>
        <a:srgbClr val="CC6600"/>
      </a:lt2>
      <a:accent1>
        <a:srgbClr val="FF9933"/>
      </a:accent1>
      <a:accent2>
        <a:srgbClr val="FF5050"/>
      </a:accent2>
      <a:accent3>
        <a:srgbClr val="FFE2B8"/>
      </a:accent3>
      <a:accent4>
        <a:srgbClr val="000000"/>
      </a:accent4>
      <a:accent5>
        <a:srgbClr val="FFCAAD"/>
      </a:accent5>
      <a:accent6>
        <a:srgbClr val="E74848"/>
      </a:accent6>
      <a:hlink>
        <a:srgbClr val="CC9900"/>
      </a:hlink>
      <a:folHlink>
        <a:srgbClr val="CCCCCC"/>
      </a:folHlink>
    </a:clrScheme>
    <a:fontScheme name="Thème Office">
      <a:majorFont>
        <a:latin typeface="Times New Roman"/>
        <a:ea typeface="ＭＳ Ｐゴシック"/>
        <a:cs typeface=""/>
      </a:majorFont>
      <a:minorFont>
        <a:latin typeface="Times New Roman"/>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Thème Office 1">
        <a:dk1>
          <a:srgbClr val="000000"/>
        </a:dk1>
        <a:lt1>
          <a:srgbClr val="FFCC66"/>
        </a:lt1>
        <a:dk2>
          <a:srgbClr val="996633"/>
        </a:dk2>
        <a:lt2>
          <a:srgbClr val="CC6600"/>
        </a:lt2>
        <a:accent1>
          <a:srgbClr val="FF9933"/>
        </a:accent1>
        <a:accent2>
          <a:srgbClr val="FF5050"/>
        </a:accent2>
        <a:accent3>
          <a:srgbClr val="FFE2B8"/>
        </a:accent3>
        <a:accent4>
          <a:srgbClr val="000000"/>
        </a:accent4>
        <a:accent5>
          <a:srgbClr val="FFCAAD"/>
        </a:accent5>
        <a:accent6>
          <a:srgbClr val="E74848"/>
        </a:accent6>
        <a:hlink>
          <a:srgbClr val="CC9900"/>
        </a:hlink>
        <a:folHlink>
          <a:srgbClr val="CCCCCC"/>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CC"/>
        </a:lt1>
        <a:dk2>
          <a:srgbClr val="996633"/>
        </a:dk2>
        <a:lt2>
          <a:srgbClr val="CC9900"/>
        </a:lt2>
        <a:accent1>
          <a:srgbClr val="FF9933"/>
        </a:accent1>
        <a:accent2>
          <a:srgbClr val="FF5050"/>
        </a:accent2>
        <a:accent3>
          <a:srgbClr val="FFFFE2"/>
        </a:accent3>
        <a:accent4>
          <a:srgbClr val="000000"/>
        </a:accent4>
        <a:accent5>
          <a:srgbClr val="FFCAAD"/>
        </a:accent5>
        <a:accent6>
          <a:srgbClr val="E74848"/>
        </a:accent6>
        <a:hlink>
          <a:srgbClr val="FFCC66"/>
        </a:hlink>
        <a:folHlink>
          <a:srgbClr val="FFFFFF"/>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8F8F8"/>
        </a:lt1>
        <a:dk2>
          <a:srgbClr val="006600"/>
        </a:dk2>
        <a:lt2>
          <a:srgbClr val="FFCC00"/>
        </a:lt2>
        <a:accent1>
          <a:srgbClr val="9999FF"/>
        </a:accent1>
        <a:accent2>
          <a:srgbClr val="6600CC"/>
        </a:accent2>
        <a:accent3>
          <a:srgbClr val="AAB8AA"/>
        </a:accent3>
        <a:accent4>
          <a:srgbClr val="D4D4D4"/>
        </a:accent4>
        <a:accent5>
          <a:srgbClr val="CACAFF"/>
        </a:accent5>
        <a:accent6>
          <a:srgbClr val="5C00B9"/>
        </a:accent6>
        <a:hlink>
          <a:srgbClr val="009966"/>
        </a:hlink>
        <a:folHlink>
          <a:srgbClr val="003300"/>
        </a:folHlink>
      </a:clrScheme>
      <a:clrMap bg1="dk2" tx1="lt1" bg2="dk1" tx2="lt2" accent1="accent1" accent2="accent2" accent3="accent3" accent4="accent4" accent5="accent5" accent6="accent6" hlink="hlink" folHlink="folHlink"/>
    </a:extraClrScheme>
    <a:extraClrScheme>
      <a:clrScheme name="Thème Office 5">
        <a:dk1>
          <a:srgbClr val="000000"/>
        </a:dk1>
        <a:lt1>
          <a:srgbClr val="F8F8F8"/>
        </a:lt1>
        <a:dk2>
          <a:srgbClr val="990099"/>
        </a:dk2>
        <a:lt2>
          <a:srgbClr val="FFCC00"/>
        </a:lt2>
        <a:accent1>
          <a:srgbClr val="9999FF"/>
        </a:accent1>
        <a:accent2>
          <a:srgbClr val="6600CC"/>
        </a:accent2>
        <a:accent3>
          <a:srgbClr val="CAAACA"/>
        </a:accent3>
        <a:accent4>
          <a:srgbClr val="D4D4D4"/>
        </a:accent4>
        <a:accent5>
          <a:srgbClr val="CACAFF"/>
        </a:accent5>
        <a:accent6>
          <a:srgbClr val="5C00B9"/>
        </a:accent6>
        <a:hlink>
          <a:srgbClr val="CC00CC"/>
        </a:hlink>
        <a:folHlink>
          <a:srgbClr val="660066"/>
        </a:folHlink>
      </a:clrScheme>
      <a:clrMap bg1="dk2" tx1="lt1" bg2="dk1" tx2="lt2" accent1="accent1" accent2="accent2" accent3="accent3" accent4="accent4" accent5="accent5" accent6="accent6" hlink="hlink" folHlink="folHlink"/>
    </a:extraClrScheme>
    <a:extraClrScheme>
      <a:clrScheme name="Thème Office 6">
        <a:dk1>
          <a:srgbClr val="000000"/>
        </a:dk1>
        <a:lt1>
          <a:srgbClr val="F8F8F8"/>
        </a:lt1>
        <a:dk2>
          <a:srgbClr val="0000FF"/>
        </a:dk2>
        <a:lt2>
          <a:srgbClr val="FFCC00"/>
        </a:lt2>
        <a:accent1>
          <a:srgbClr val="0099FF"/>
        </a:accent1>
        <a:accent2>
          <a:srgbClr val="CC00CC"/>
        </a:accent2>
        <a:accent3>
          <a:srgbClr val="AAAAFF"/>
        </a:accent3>
        <a:accent4>
          <a:srgbClr val="D4D4D4"/>
        </a:accent4>
        <a:accent5>
          <a:srgbClr val="AACAFF"/>
        </a:accent5>
        <a:accent6>
          <a:srgbClr val="B900B9"/>
        </a:accent6>
        <a:hlink>
          <a:srgbClr val="3333CC"/>
        </a:hlink>
        <a:folHlink>
          <a:srgbClr val="0000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TM01069080</Template>
  <TotalTime>222</TotalTime>
  <Words>861</Words>
  <Application>Microsoft Macintosh PowerPoint</Application>
  <PresentationFormat>Présentation à l'écran (4:3)</PresentationFormat>
  <Paragraphs>114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TM01069080</vt:lpstr>
      <vt:lpstr>Bien-être des résidents</vt:lpstr>
      <vt:lpstr>Projet proposé par vice-décanat aux études médicales postdoctorales</vt:lpstr>
      <vt:lpstr>Compétences à développer chez le résident</vt:lpstr>
      <vt:lpstr>Suite-Compétences</vt:lpstr>
      <vt:lpstr>Recensement activités liées au bien-être dans nos UMFs</vt:lpstr>
      <vt:lpstr>suite</vt:lpstr>
      <vt:lpstr>suite</vt:lpstr>
      <vt:lpstr>suite</vt:lpstr>
      <vt:lpstr>Plan d’action proposé</vt:lpstr>
      <vt:lpstr>1-Activités académiques liées au bien-être</vt:lpstr>
      <vt:lpstr>Suite-activités académiques liés au bien-être</vt:lpstr>
      <vt:lpstr>2-Activités sociales</vt:lpstr>
      <vt:lpstr>3-Activités formelles de soutien</vt:lpstr>
      <vt:lpstr>4-Support par les pairs</vt:lpstr>
      <vt:lpstr>5-Tutorat et rencontre avec DLP-chef UMF</vt:lpstr>
      <vt:lpstr>6-Comité d’évaluation local–rencontre d’évaluation</vt:lpstr>
      <vt:lpstr>Présentation PowerPoint</vt:lpstr>
      <vt:lpstr>Présentation PowerPoint</vt:lpstr>
      <vt:lpstr>Présentation PowerPoint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bien-être</dc:title>
  <dc:subject/>
  <dc:creator/>
  <cp:keywords/>
  <dc:description/>
  <cp:lastModifiedBy>Isabelle Gosselin</cp:lastModifiedBy>
  <cp:revision>20</cp:revision>
  <dcterms:created xsi:type="dcterms:W3CDTF">2006-01-19T12:04:29Z</dcterms:created>
  <dcterms:modified xsi:type="dcterms:W3CDTF">2015-11-18T02:16:35Z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TC010690801036</vt:lpwstr>
  </property>
</Properties>
</file>