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33" r:id="rId2"/>
    <p:sldId id="332" r:id="rId3"/>
    <p:sldId id="334" r:id="rId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589E0A8-60B6-4C86-B39B-0F9A59E71C96}">
          <p14:sldIdLst>
            <p14:sldId id="333"/>
            <p14:sldId id="332"/>
            <p14:sldId id="334"/>
          </p14:sldIdLst>
        </p14:section>
        <p14:section name="Exemples de graphique" id="{3A7C4A0B-6188-430D-BF9C-DD7D6877969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8"/>
    <a:srgbClr val="006EAA"/>
    <a:srgbClr val="4CC7EC"/>
    <a:srgbClr val="005BBA"/>
    <a:srgbClr val="00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3" autoAdjust="0"/>
    <p:restoredTop sz="87589" autoAdjust="0"/>
  </p:normalViewPr>
  <p:slideViewPr>
    <p:cSldViewPr snapToGrid="0" showGuides="1">
      <p:cViewPr varScale="1">
        <p:scale>
          <a:sx n="84" d="100"/>
          <a:sy n="84" d="100"/>
        </p:scale>
        <p:origin x="704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0EC4E97-FBA6-4F96-AB08-81C984925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454E3-4570-4D07-A4D3-7A91F3FB7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079674-7B15-428E-B766-8264B735E8FC}" type="datetimeFigureOut">
              <a:rPr lang="fr-CA" smtClean="0"/>
              <a:pPr/>
              <a:t>2021-03-23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FCB905-6DC9-42B2-8E98-9BA15EA4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999846-CC15-4925-A766-9BA0466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1D8E1B-E537-4689-805D-9DCAB24D4C5E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2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0C871E-3976-4589-977B-F53F8C859689}" type="datetimeFigureOut">
              <a:rPr lang="fr-CA" smtClean="0"/>
              <a:pPr/>
              <a:t>2021-03-23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AAE2E4-D0D8-4037-BF21-48FEB6BF9DD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6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263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5847347" y="745957"/>
            <a:ext cx="6344653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18" y="5588281"/>
            <a:ext cx="1347218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2" y="5294778"/>
            <a:ext cx="2877290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47345" y="5186635"/>
            <a:ext cx="3204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100" b="0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47345" y="4492897"/>
            <a:ext cx="6344654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600" b="1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47346" y="745956"/>
            <a:ext cx="6344653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4" y="5473764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17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27063" indent="-28733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077913" indent="-26987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53856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355600" indent="-174625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804863" indent="-17462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09600" y="0"/>
            <a:ext cx="55824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53856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5200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5200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4631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4632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40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23187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5936515" y="1227431"/>
            <a:ext cx="28404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5" y="2012435"/>
            <a:ext cx="2492380" cy="1246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7" y="1793560"/>
            <a:ext cx="2832853" cy="15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2900" y="552451"/>
            <a:ext cx="2520950" cy="54789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800">
                <a:solidFill>
                  <a:schemeClr val="tx2"/>
                </a:solidFill>
              </a:defRPr>
            </a:lvl1pPr>
            <a:lvl2pPr marL="171450" indent="0">
              <a:spcAft>
                <a:spcPts val="1200"/>
              </a:spcAft>
              <a:buNone/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077029"/>
            <a:ext cx="7559207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8148538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723900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78768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627063" indent="-228600"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627063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-1"/>
            <a:ext cx="316865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5327" y="1"/>
            <a:ext cx="838976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98400" y="6038849"/>
            <a:ext cx="7127291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8"/>
            <a:ext cx="7877699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10351" y="0"/>
            <a:ext cx="5581649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1" y="3000829"/>
            <a:ext cx="538664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1" y="365125"/>
            <a:ext cx="5386649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2"/>
                </a:solidFill>
              </a:defRPr>
            </a:lvl1pPr>
          </a:lstStyle>
          <a:p>
            <a:r>
              <a:rPr lang="fr-CA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pPr/>
              <a:t>2021-03-23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96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3" r:id="rId3"/>
    <p:sldLayoutId id="2147483718" r:id="rId4"/>
    <p:sldLayoutId id="2147483696" r:id="rId5"/>
    <p:sldLayoutId id="2147483689" r:id="rId6"/>
    <p:sldLayoutId id="2147483709" r:id="rId7"/>
    <p:sldLayoutId id="2147483710" r:id="rId8"/>
    <p:sldLayoutId id="2147483712" r:id="rId9"/>
    <p:sldLayoutId id="2147483711" r:id="rId10"/>
    <p:sldLayoutId id="2147483713" r:id="rId11"/>
    <p:sldLayoutId id="2147483692" r:id="rId12"/>
    <p:sldLayoutId id="2147483693" r:id="rId13"/>
    <p:sldLayoutId id="2147483700" r:id="rId14"/>
    <p:sldLayoutId id="2147483701" r:id="rId15"/>
    <p:sldLayoutId id="2147483725" r:id="rId16"/>
    <p:sldLayoutId id="2147483722" r:id="rId17"/>
    <p:sldLayoutId id="2147483723" r:id="rId18"/>
    <p:sldLayoutId id="2147483721" r:id="rId19"/>
    <p:sldLayoutId id="2147483724" r:id="rId20"/>
    <p:sldLayoutId id="2147483694" r:id="rId21"/>
    <p:sldLayoutId id="2147483707" r:id="rId22"/>
    <p:sldLayoutId id="214748371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00000"/>
        </a:lnSpc>
        <a:spcBef>
          <a:spcPts val="500"/>
        </a:spcBef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995BA18-0223-B34F-9DC8-203EB4EAC1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/>
              <a:t>Cette formation n’a reçu aucun soutien financier ou non-financier d’aucun partenaire médical ou non-médical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3405D5-F357-8F46-9D2B-7FBE91D4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Divulgation d’un soutien </a:t>
            </a:r>
          </a:p>
        </p:txBody>
      </p:sp>
    </p:spTree>
    <p:extLst>
      <p:ext uri="{BB962C8B-B14F-4D97-AF65-F5344CB8AC3E}">
        <p14:creationId xmlns:p14="http://schemas.microsoft.com/office/powerpoint/2010/main" val="38758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i="1" dirty="0"/>
              <a:t>À LISTER selon les instructions du comité scientifique, le cas échéant. </a:t>
            </a:r>
          </a:p>
          <a:p>
            <a:r>
              <a:rPr lang="fr-CA" i="1" dirty="0"/>
              <a:t>Si aucun potentiel de conflits d’intérêts, indiquer « Sans objet ».</a:t>
            </a:r>
          </a:p>
          <a:p>
            <a:endParaRPr lang="fr-CA" i="1" dirty="0"/>
          </a:p>
          <a:p>
            <a:r>
              <a:rPr lang="fr-CA" i="1" dirty="0"/>
              <a:t>Exemples d’énoncés:</a:t>
            </a:r>
          </a:p>
          <a:p>
            <a:endParaRPr lang="fr-CA" dirty="0"/>
          </a:p>
          <a:p>
            <a:r>
              <a:rPr lang="fr-CA" dirty="0"/>
              <a:t>{</a:t>
            </a:r>
            <a:r>
              <a:rPr lang="fr-CA" i="1" dirty="0"/>
              <a:t>Nom du conférencier</a:t>
            </a:r>
            <a:r>
              <a:rPr lang="fr-CA" dirty="0"/>
              <a:t>} a reçu {</a:t>
            </a:r>
            <a:r>
              <a:rPr lang="fr-CA" i="1" dirty="0"/>
              <a:t>honoraires/subventions/etc…</a:t>
            </a:r>
            <a:r>
              <a:rPr lang="fr-CA" dirty="0"/>
              <a:t>} de la part de {</a:t>
            </a:r>
            <a:r>
              <a:rPr lang="fr-CA" i="1" dirty="0"/>
              <a:t>organisme offrant un soutien financier  ET/OU organisme dont les produits sont discutés dans le cadre de la formation</a:t>
            </a:r>
            <a:r>
              <a:rPr lang="fr-CA" dirty="0"/>
              <a:t>}</a:t>
            </a:r>
          </a:p>
          <a:p>
            <a:endParaRPr lang="fr-CA" dirty="0"/>
          </a:p>
          <a:p>
            <a:r>
              <a:rPr lang="fr-CA" dirty="0"/>
              <a:t>{</a:t>
            </a:r>
            <a:r>
              <a:rPr lang="fr-CA" i="1" dirty="0"/>
              <a:t>Nom de l’organisme appuyant le programme</a:t>
            </a:r>
            <a:r>
              <a:rPr lang="fr-CA" dirty="0"/>
              <a:t>} {</a:t>
            </a:r>
            <a:r>
              <a:rPr lang="fr-CA" i="1" dirty="0"/>
              <a:t>a développé/accorde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Divulgation</a:t>
            </a:r>
            <a:r>
              <a:rPr lang="da-DK" dirty="0"/>
              <a:t> de potentiels </a:t>
            </a:r>
            <a:r>
              <a:rPr lang="da-DK" dirty="0" err="1"/>
              <a:t>conflits</a:t>
            </a:r>
            <a:r>
              <a:rPr lang="da-DK" dirty="0"/>
              <a:t> </a:t>
            </a:r>
            <a:r>
              <a:rPr lang="da-DK" dirty="0" err="1"/>
              <a:t>d’intérêts</a:t>
            </a:r>
            <a:endParaRPr lang="fr-CA" dirty="0"/>
          </a:p>
        </p:txBody>
      </p:sp>
      <p:pic>
        <p:nvPicPr>
          <p:cNvPr id="8" name="Image 7" descr="DEPTPlan de travail 1 copi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8491"/>
            <a:ext cx="5174156" cy="8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AF03B07-9203-424C-BDAB-41DE2B2360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i="1" dirty="0"/>
              <a:t>{Le comité scientifique doit expliquer ici comment les sources potentielles de partialité commerciale identifiées dans la diapositive précédente ont été atténuées}</a:t>
            </a:r>
          </a:p>
          <a:p>
            <a:endParaRPr lang="fr-CA" i="1" dirty="0"/>
          </a:p>
          <a:p>
            <a:r>
              <a:rPr lang="fr-CA" i="1" dirty="0"/>
              <a:t>Si aucun potentiel de conflit à la diapositive précédente, indiquer sur cette diapo « Sans objet »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D5380CE-C317-AD45-9770-3F5FB669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CA" dirty="0">
                <a:ea typeface="+mn-ea"/>
                <a:cs typeface="+mn-cs"/>
              </a:rPr>
              <a:t>Mesures d’atténuation des sources potentielles de partialité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14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9198</TotalTime>
  <Words>152</Words>
  <Application>Microsoft Macintosh PowerPoint</Application>
  <PresentationFormat>Grand écran</PresentationFormat>
  <Paragraphs>16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Symbol</vt:lpstr>
      <vt:lpstr>Thème Office</vt:lpstr>
      <vt:lpstr>Divulgation d’un soutien </vt:lpstr>
      <vt:lpstr>Divulgation de potentiels conflits d’intérêts</vt:lpstr>
      <vt:lpstr>Mesures d’atténuation des sources potentielles de partialité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Riverin Annie</dc:creator>
  <cp:lastModifiedBy>Ménard Lyne</cp:lastModifiedBy>
  <cp:revision>221</cp:revision>
  <cp:lastPrinted>2017-09-12T15:16:34Z</cp:lastPrinted>
  <dcterms:created xsi:type="dcterms:W3CDTF">2017-06-08T13:31:13Z</dcterms:created>
  <dcterms:modified xsi:type="dcterms:W3CDTF">2021-03-23T19:39:34Z</dcterms:modified>
</cp:coreProperties>
</file>