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77509"/>
  </p:normalViewPr>
  <p:slideViewPr>
    <p:cSldViewPr snapToGrid="0" snapToObjects="1">
      <p:cViewPr varScale="1">
        <p:scale>
          <a:sx n="69" d="100"/>
          <a:sy n="69" d="100"/>
        </p:scale>
        <p:origin x="2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67BC8-E6E9-5E4E-8292-B662EBDD1E37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B9F2D-CA68-3A4E-8FAD-A4945AFA8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Logo de </a:t>
            </a:r>
            <a:r>
              <a:rPr lang="fr-FR" dirty="0" err="1"/>
              <a:t>UdeM</a:t>
            </a:r>
            <a:r>
              <a:rPr lang="fr-FR" dirty="0"/>
              <a:t> et Département à mettre stp.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B9F2D-CA68-3A4E-8FAD-A4945AFA89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8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B9F2D-CA68-3A4E-8FAD-A4945AFA89E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12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B9F2D-CA68-3A4E-8FAD-A4945AFA89E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51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B9F2D-CA68-3A4E-8FAD-A4945AFA89E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57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Au lieu de organigramme dire comprendre le rôle du DMFMU dans le soutien de sa carrière d’enseignement ou </a:t>
            </a:r>
            <a:r>
              <a:rPr lang="fr-CA" dirty="0" err="1"/>
              <a:t>qq</a:t>
            </a:r>
            <a:r>
              <a:rPr lang="fr-CA" dirty="0"/>
              <a:t> chose du genre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B9F2D-CA68-3A4E-8FAD-A4945AFA89E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65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164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982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2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302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97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870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05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33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514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879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695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64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58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5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8FCC822-9EF3-CB42-8A54-34724EB502F1}" type="datetimeFigureOut">
              <a:rPr lang="fr-CA" smtClean="0"/>
              <a:t>19-06-10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07F9FE4-17DB-6749-8091-C04A6294BB1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8192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perspectives.com/tp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endre.med.uottawa.ca/formation-medicale-continue/?cate=cpd_pdt" TargetMode="External"/><Relationship Id="rId2" Type="http://schemas.openxmlformats.org/officeDocument/2006/relationships/hyperlink" Target="https://cnfs.ca/professionnels-de-la-sante/formation-a-la-supervision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endre.med.uottawa.ca/formation-medicale-continue/?cate=cpd_pdt" TargetMode="External"/><Relationship Id="rId2" Type="http://schemas.openxmlformats.org/officeDocument/2006/relationships/hyperlink" Target="https://cnfs.ca/professionnels-de-la-sante/formation-a-la-supervision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106F0-B25D-4C44-9F1D-E0FC8E3714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PANPro</a:t>
            </a:r>
            <a:r>
              <a:rPr lang="fr-CA" dirty="0"/>
              <a:t> 2.0</a:t>
            </a:r>
            <a:br>
              <a:rPr lang="fr-CA" dirty="0"/>
            </a:br>
            <a:r>
              <a:rPr lang="fr-CA" dirty="0"/>
              <a:t>Nouveau curriculum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4F4935-24D2-7D41-9EE3-3342ECB80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D8C6489-8322-DF41-A379-CBAB2ADB0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31" y="5954171"/>
            <a:ext cx="7645400" cy="6223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DFC0265-36B3-6F4D-BDF7-295E1B478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158" y="588496"/>
            <a:ext cx="4088074" cy="20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10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1C9F-A445-F143-9C17-4918F5D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Longitudinal sur 3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D8122-10AE-7A4B-9D13-B4E995AC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635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b="1" dirty="0"/>
              <a:t>****Processus de coaching</a:t>
            </a:r>
          </a:p>
          <a:p>
            <a:pPr lvl="0"/>
            <a:r>
              <a:rPr lang="fr-CA" dirty="0"/>
              <a:t>Présentation du processus lors de l’accueil</a:t>
            </a:r>
          </a:p>
          <a:p>
            <a:pPr lvl="0"/>
            <a:r>
              <a:rPr lang="fr-CA" dirty="0"/>
              <a:t>Chaque participant doit se trouver un coach local (collègue sénior) et transmettre ses coordonnées à la responsable du </a:t>
            </a:r>
            <a:r>
              <a:rPr lang="fr-CA" dirty="0" err="1"/>
              <a:t>PANPro</a:t>
            </a:r>
            <a:r>
              <a:rPr lang="fr-CA" dirty="0"/>
              <a:t> 2.0 avant 1er novembre de l’année 1</a:t>
            </a:r>
          </a:p>
          <a:p>
            <a:pPr lvl="0"/>
            <a:r>
              <a:rPr lang="fr-CA" dirty="0"/>
              <a:t>Responsable transmettra les documents de coaching (lettre, how-to, grille </a:t>
            </a:r>
            <a:r>
              <a:rPr lang="fr-CA" dirty="0" err="1"/>
              <a:t>métasupervision</a:t>
            </a:r>
            <a:r>
              <a:rPr lang="fr-CA" dirty="0"/>
              <a:t>, document réflexif) à chaque coach ensuite</a:t>
            </a:r>
          </a:p>
          <a:p>
            <a:pPr lvl="0"/>
            <a:r>
              <a:rPr lang="fr-CA" dirty="0"/>
              <a:t>Suggestion de 4 rencontre d’une heure par année avec le coach, dont au moins une </a:t>
            </a:r>
            <a:r>
              <a:rPr lang="fr-CA" dirty="0" err="1"/>
              <a:t>métasupervision</a:t>
            </a:r>
            <a:r>
              <a:rPr lang="fr-CA" dirty="0"/>
              <a:t> (adapter selon besoins, la </a:t>
            </a:r>
            <a:r>
              <a:rPr lang="fr-CA" dirty="0" err="1"/>
              <a:t>métasupervision</a:t>
            </a:r>
            <a:r>
              <a:rPr lang="fr-CA" dirty="0"/>
              <a:t> peut être faite par un autre collègue que le coach)</a:t>
            </a:r>
          </a:p>
          <a:p>
            <a:pPr lvl="0"/>
            <a:r>
              <a:rPr lang="fr-CA" dirty="0"/>
              <a:t>NB : le processus de </a:t>
            </a:r>
            <a:r>
              <a:rPr lang="fr-CA" dirty="0" err="1"/>
              <a:t>métasupervision</a:t>
            </a:r>
            <a:r>
              <a:rPr lang="fr-CA" dirty="0"/>
              <a:t> sera accrédité </a:t>
            </a:r>
            <a:r>
              <a:rPr lang="fr-CA" b="1" dirty="0">
                <a:solidFill>
                  <a:srgbClr val="FFFF00"/>
                </a:solidFill>
              </a:rPr>
              <a:t>(crédits d’évaluation de la pratique). </a:t>
            </a:r>
            <a:r>
              <a:rPr lang="fr-CA" dirty="0"/>
              <a:t>Pour avoir ces crédits, le processus doit être complet, incluant évaluation des besoins, grille complétée, discussion avec observateur et feuille de réflexion complétée.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94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1C9F-A445-F143-9C17-4918F5D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Ateliers DMFMU en présentiel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D8122-10AE-7A4B-9D13-B4E995AC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083633"/>
            <a:ext cx="7524003" cy="44520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b="1" dirty="0"/>
              <a:t>Atelier accueil année 1, contenu : (2h)</a:t>
            </a:r>
          </a:p>
          <a:p>
            <a:pPr lvl="0"/>
            <a:r>
              <a:rPr lang="fr-CA" dirty="0"/>
              <a:t>Bienvenue</a:t>
            </a:r>
          </a:p>
          <a:p>
            <a:pPr lvl="0"/>
            <a:r>
              <a:rPr lang="fr-CA" dirty="0"/>
              <a:t>Rôle du DMFMU dans leur parcours d’enseignant</a:t>
            </a:r>
          </a:p>
          <a:p>
            <a:pPr lvl="0"/>
            <a:r>
              <a:rPr lang="fr-CA" dirty="0"/>
              <a:t>Rôle et responsabilités enseignant et apprenant (CMQ)</a:t>
            </a:r>
          </a:p>
          <a:p>
            <a:pPr lvl="0"/>
            <a:r>
              <a:rPr lang="fr-CA" dirty="0"/>
              <a:t>Intro au </a:t>
            </a:r>
            <a:r>
              <a:rPr lang="fr-CA" dirty="0" err="1"/>
              <a:t>PANPro</a:t>
            </a:r>
            <a:r>
              <a:rPr lang="fr-CA" dirty="0"/>
              <a:t> (expliquer parcours, sa place dans l’offre de DP vs CPASS, microprogrammes, maitrise…)</a:t>
            </a:r>
          </a:p>
          <a:p>
            <a:pPr lvl="0"/>
            <a:r>
              <a:rPr lang="fr-CA" dirty="0"/>
              <a:t>Leur perception de leur rôle, objectifs personnels (faire </a:t>
            </a:r>
            <a:r>
              <a:rPr lang="fr-CA" u="sng" dirty="0">
                <a:hlinkClick r:id="rId3"/>
              </a:rPr>
              <a:t>Teaching perspectives inventory</a:t>
            </a:r>
            <a:r>
              <a:rPr lang="fr-CA" dirty="0"/>
              <a:t> avant)</a:t>
            </a:r>
          </a:p>
          <a:p>
            <a:pPr lvl="0"/>
            <a:r>
              <a:rPr lang="fr-CA" dirty="0"/>
              <a:t>Présenter les autres possibilités d’enseignement (IMC,IDC, ARC,APP)</a:t>
            </a:r>
          </a:p>
          <a:p>
            <a:pPr lvl="0"/>
            <a:r>
              <a:rPr lang="fr-CA" dirty="0"/>
              <a:t>Présenter ressources en pédago : orienter au site web du DMFMU, en particulier page du développement professoral et le CPS</a:t>
            </a:r>
          </a:p>
          <a:p>
            <a:pPr lvl="0"/>
            <a:r>
              <a:rPr lang="fr-CA" dirty="0"/>
              <a:t>Cadre de coaching : présentation de la grille de </a:t>
            </a:r>
            <a:r>
              <a:rPr lang="fr-CA" dirty="0" err="1"/>
              <a:t>métasupervision</a:t>
            </a:r>
            <a:r>
              <a:rPr lang="fr-CA" dirty="0"/>
              <a:t> et document réflexif (pour crédits 3)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688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1C9F-A445-F143-9C17-4918F5D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Ateliers DMFMU en présentiel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D8122-10AE-7A4B-9D13-B4E995AC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083633"/>
            <a:ext cx="7524003" cy="44520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b="1" dirty="0"/>
              <a:t>**Demi-journée année 2 : (3h)</a:t>
            </a:r>
          </a:p>
          <a:p>
            <a:pPr lvl="0"/>
            <a:r>
              <a:rPr lang="fr-CA" dirty="0"/>
              <a:t>Rôle d’accompagnateur pédagogique (tuteur) : introduction</a:t>
            </a:r>
          </a:p>
          <a:p>
            <a:pPr lvl="0"/>
            <a:r>
              <a:rPr lang="fr-CA" dirty="0"/>
              <a:t>Supervision dans contexte spécifiques (envisager de diviser en 3 groupes, ou </a:t>
            </a:r>
            <a:r>
              <a:rPr lang="fr-CA" dirty="0" err="1"/>
              <a:t>co</a:t>
            </a:r>
            <a:r>
              <a:rPr lang="fr-CA" dirty="0"/>
              <a:t>-animation urgence/</a:t>
            </a:r>
            <a:r>
              <a:rPr lang="fr-CA" dirty="0" err="1"/>
              <a:t>medfam</a:t>
            </a:r>
            <a:r>
              <a:rPr lang="fr-CA" dirty="0"/>
              <a:t> et avoir exemples diversifiés)</a:t>
            </a:r>
          </a:p>
          <a:p>
            <a:pPr lvl="1"/>
            <a:r>
              <a:rPr lang="fr-CA" dirty="0"/>
              <a:t>Urgence (au chevet, à distance)</a:t>
            </a:r>
          </a:p>
          <a:p>
            <a:pPr lvl="1"/>
            <a:r>
              <a:rPr lang="fr-CA" dirty="0"/>
              <a:t>Hospitalisation (idem)</a:t>
            </a:r>
          </a:p>
          <a:p>
            <a:pPr lvl="1"/>
            <a:r>
              <a:rPr lang="fr-CA" dirty="0"/>
              <a:t>CUMF</a:t>
            </a:r>
          </a:p>
          <a:p>
            <a:pPr lvl="1"/>
            <a:r>
              <a:rPr lang="fr-CA" dirty="0"/>
              <a:t>Pyramide (</a:t>
            </a:r>
            <a:r>
              <a:rPr lang="fr-CA" dirty="0" err="1"/>
              <a:t>métasupervision</a:t>
            </a:r>
            <a:r>
              <a:rPr lang="fr-CA" dirty="0"/>
              <a:t> de résident enseignant à un externe)</a:t>
            </a:r>
          </a:p>
          <a:p>
            <a:pPr lvl="0"/>
            <a:r>
              <a:rPr lang="fr-CA" dirty="0"/>
              <a:t>Processus d’évaluation (envisager de diviser en 3 groupes)</a:t>
            </a:r>
          </a:p>
          <a:p>
            <a:pPr lvl="1"/>
            <a:r>
              <a:rPr lang="fr-CA" dirty="0"/>
              <a:t>Urgence </a:t>
            </a:r>
          </a:p>
          <a:p>
            <a:pPr lvl="1"/>
            <a:r>
              <a:rPr lang="fr-CA" dirty="0" err="1"/>
              <a:t>Medfam</a:t>
            </a:r>
            <a:endParaRPr lang="fr-CA" dirty="0"/>
          </a:p>
          <a:p>
            <a:pPr lvl="1"/>
            <a:r>
              <a:rPr lang="fr-CA" dirty="0"/>
              <a:t>Programmes avancés? </a:t>
            </a:r>
          </a:p>
          <a:p>
            <a:pPr lvl="0"/>
            <a:r>
              <a:rPr lang="fr-CA" dirty="0"/>
              <a:t>Retour sur le coaching et sur leur parcours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6588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1C9F-A445-F143-9C17-4918F5D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Ateliers DMFMU en présentiel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D8122-10AE-7A4B-9D13-B4E995AC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083633"/>
            <a:ext cx="7524003" cy="44520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b="1" dirty="0"/>
              <a:t>***Journée finale année 3 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AM (3h)</a:t>
            </a:r>
          </a:p>
          <a:p>
            <a:pPr lvl="0"/>
            <a:r>
              <a:rPr lang="fr-CA" dirty="0"/>
              <a:t>Travail d’équipe (MF </a:t>
            </a:r>
            <a:r>
              <a:rPr lang="fr-CA" dirty="0" err="1"/>
              <a:t>Pelland</a:t>
            </a:r>
            <a:r>
              <a:rPr lang="fr-CA" dirty="0"/>
              <a:t>/ V Castonguay)</a:t>
            </a:r>
          </a:p>
          <a:p>
            <a:pPr lvl="0"/>
            <a:r>
              <a:rPr lang="fr-CA" dirty="0"/>
              <a:t>L’érudition en enseignement</a:t>
            </a:r>
          </a:p>
          <a:p>
            <a:pPr lvl="0"/>
            <a:r>
              <a:rPr lang="fr-CA" dirty="0"/>
              <a:t>Leur plan de DP, présentation des opportunités de DP (ICLEM, relève leadership, microprogramme, terminer le MOOC, formation IMC, IDC, ARC, APP) obligation facultaire de 3h/an)</a:t>
            </a:r>
          </a:p>
          <a:p>
            <a:pPr lvl="0"/>
            <a:r>
              <a:rPr lang="fr-CA" dirty="0"/>
              <a:t>Parcours académique, revenir sur opportunités d’enseignement au DMFMU et opportunités de s’impliquer (comités) dans leur milieu et au DMFMU</a:t>
            </a:r>
          </a:p>
          <a:p>
            <a:r>
              <a:rPr lang="fr-CA" dirty="0"/>
              <a:t>PM (3h)</a:t>
            </a:r>
          </a:p>
          <a:p>
            <a:pPr lvl="0"/>
            <a:r>
              <a:rPr lang="fr-CA" dirty="0"/>
              <a:t>ECOS pédagogiques</a:t>
            </a:r>
          </a:p>
          <a:p>
            <a:pPr lvl="0"/>
            <a:r>
              <a:rPr lang="fr-CA" dirty="0"/>
              <a:t>Remise des Certificats de complétion du </a:t>
            </a:r>
            <a:r>
              <a:rPr lang="fr-CA" dirty="0" err="1"/>
              <a:t>PANPro</a:t>
            </a:r>
            <a:r>
              <a:rPr lang="fr-CA" dirty="0"/>
              <a:t> 2.0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735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1C9F-A445-F143-9C17-4918F5D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Critères de réussite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FD8122-10AE-7A4B-9D13-B4E995AC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083632"/>
            <a:ext cx="7524003" cy="477436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CA" dirty="0"/>
              <a:t>Avoir complété au moins 75% des activités du parcours, dont au moins 2/3 des journées en présentiel. </a:t>
            </a:r>
          </a:p>
          <a:p>
            <a:pPr lvl="0"/>
            <a:r>
              <a:rPr lang="fr-CA" dirty="0"/>
              <a:t>Participation au MOOC, incluant participation active au SPOC et à la rencontre ZOOM. </a:t>
            </a:r>
          </a:p>
          <a:p>
            <a:pPr lvl="0"/>
            <a:r>
              <a:rPr lang="fr-CA" dirty="0"/>
              <a:t>Une preuve (attestation) que les ateliers ou modules en lignes ont été complétés doit être versé dans un portfolio auquel les responsables du </a:t>
            </a:r>
            <a:r>
              <a:rPr lang="fr-CA" dirty="0" err="1"/>
              <a:t>PANPro</a:t>
            </a:r>
            <a:r>
              <a:rPr lang="fr-CA" dirty="0"/>
              <a:t> auront accès. </a:t>
            </a:r>
          </a:p>
          <a:p>
            <a:pPr lvl="0"/>
            <a:r>
              <a:rPr lang="fr-CA" dirty="0"/>
              <a:t>Une </a:t>
            </a:r>
            <a:r>
              <a:rPr lang="fr-CA" dirty="0" err="1"/>
              <a:t>métasupervision</a:t>
            </a:r>
            <a:r>
              <a:rPr lang="fr-CA" dirty="0"/>
              <a:t> par année doit être faite, l’attestation (crédit d’évaluation) doit être versée au portfolio</a:t>
            </a:r>
          </a:p>
          <a:p>
            <a:pPr lvl="0"/>
            <a:r>
              <a:rPr lang="fr-CA" dirty="0"/>
              <a:t>Les comptes rendus des rencontres de coaching doivent aussi apparaître au portfolio (dates des rencontres, durée, objectifs, éléments retenus)</a:t>
            </a:r>
          </a:p>
          <a:p>
            <a:r>
              <a:rPr lang="fr-CA" dirty="0"/>
              <a:t>Flexibilité possible sur la durée selon circonstances (grossesse, congé maladie)</a:t>
            </a:r>
          </a:p>
          <a:p>
            <a:r>
              <a:rPr lang="fr-CA" dirty="0"/>
              <a:t>Note: parcours alternatif deviendra plus accessible à tous quand les versions en ligne des ateliers du CPASS seront développés</a:t>
            </a:r>
          </a:p>
        </p:txBody>
      </p:sp>
    </p:spTree>
    <p:extLst>
      <p:ext uri="{BB962C8B-B14F-4D97-AF65-F5344CB8AC3E}">
        <p14:creationId xmlns:p14="http://schemas.microsoft.com/office/powerpoint/2010/main" val="109094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BC7C0-095D-7A4C-BB7E-4A91DDB9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Questions?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B3CF86-D8FB-4248-8428-1593FF470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AACC9C-74A5-B74A-937D-0CD93B007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1" y="5954171"/>
            <a:ext cx="7645400" cy="62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FCC621F-B4DA-0E4E-8EE6-CA3993C59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531" y="588496"/>
            <a:ext cx="4088074" cy="200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4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B3B054-5F5B-754E-B706-CA997545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Nouveautés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583CA4-0767-2146-AB2A-6F66C334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Nouvelle cohorte septembre 2019</a:t>
            </a:r>
          </a:p>
          <a:p>
            <a:r>
              <a:rPr lang="fr-CA" dirty="0"/>
              <a:t>Sur 3 ans</a:t>
            </a:r>
          </a:p>
          <a:p>
            <a:r>
              <a:rPr lang="fr-CA" dirty="0"/>
              <a:t>Format hybride, présentiel et en ligne, dont un peu plus enligne pour les régions</a:t>
            </a:r>
          </a:p>
          <a:p>
            <a:r>
              <a:rPr lang="fr-CA" dirty="0"/>
              <a:t>Intégration avec ateliers du CPASS</a:t>
            </a:r>
          </a:p>
          <a:p>
            <a:r>
              <a:rPr lang="fr-CA" dirty="0"/>
              <a:t>Intégration du MOOC « Supervision du RC »</a:t>
            </a:r>
          </a:p>
          <a:p>
            <a:r>
              <a:rPr lang="fr-CA" dirty="0" err="1"/>
              <a:t>Métasupervision</a:t>
            </a:r>
            <a:r>
              <a:rPr lang="fr-CA" dirty="0"/>
              <a:t>: crédits d’évaluation de la pratique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5B15B29-F07E-604B-8C50-10A13A35C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00" y="5858797"/>
            <a:ext cx="7645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8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2F88E-8E9D-B846-AA7B-00B85300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Ce qui demeure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D14CF1-01A2-8142-8F5A-A1A94A36B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099221"/>
          </a:xfrm>
        </p:spPr>
        <p:txBody>
          <a:bodyPr/>
          <a:lstStyle/>
          <a:p>
            <a:r>
              <a:rPr lang="fr-CA" dirty="0"/>
              <a:t>Processus de coaching local longitudinal</a:t>
            </a:r>
          </a:p>
          <a:p>
            <a:r>
              <a:rPr lang="fr-CA" dirty="0"/>
              <a:t>Accueil à la journée de formation professorale</a:t>
            </a:r>
          </a:p>
          <a:p>
            <a:r>
              <a:rPr lang="fr-CA" dirty="0"/>
              <a:t>2 jours ½ sur 3 ans d’ateliers en présentiel, spécifique au DMFMU</a:t>
            </a:r>
          </a:p>
          <a:p>
            <a:r>
              <a:rPr lang="fr-CA" dirty="0"/>
              <a:t>ECOS pédagogiques à la fin</a:t>
            </a:r>
          </a:p>
          <a:p>
            <a:endParaRPr lang="fr-CA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A09D15-1F05-F843-AD2B-324AF5C97A17}"/>
              </a:ext>
            </a:extLst>
          </p:cNvPr>
          <p:cNvSpPr txBox="1"/>
          <p:nvPr/>
        </p:nvSpPr>
        <p:spPr>
          <a:xfrm>
            <a:off x="1454046" y="5321507"/>
            <a:ext cx="4976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/>
              <a:t>À quoi ça va ressembler?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9CB9D4-1FD1-C24D-A67E-69C01FDEC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1" y="5954171"/>
            <a:ext cx="7645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5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57E6-07F1-6043-9187-66ABA7142D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Lettre d’accueil du DMFMU : explication du processus de nomination, présentation de l’obligation de formation professorale (</a:t>
            </a:r>
            <a:r>
              <a:rPr lang="fr-CA" dirty="0" err="1"/>
              <a:t>PANPro</a:t>
            </a:r>
            <a:r>
              <a:rPr lang="fr-CA" dirty="0"/>
              <a:t> 2.0 </a:t>
            </a:r>
            <a:r>
              <a:rPr lang="fr-CA" b="1" u="sng" dirty="0"/>
              <a:t>ou</a:t>
            </a:r>
            <a:r>
              <a:rPr lang="fr-CA" b="1" dirty="0"/>
              <a:t> </a:t>
            </a:r>
            <a:r>
              <a:rPr lang="fr-CA" dirty="0"/>
              <a:t>curriculum du clinicien enseignant du CPASS)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Idem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FCD528-00C1-984F-97CB-FDBE71891FA8}"/>
              </a:ext>
            </a:extLst>
          </p:cNvPr>
          <p:cNvSpPr txBox="1"/>
          <p:nvPr/>
        </p:nvSpPr>
        <p:spPr>
          <a:xfrm>
            <a:off x="35416" y="5465370"/>
            <a:ext cx="9108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Rappel: pour les enseignants CEC, qui enseignent de façon plus occasionnelle, </a:t>
            </a:r>
          </a:p>
          <a:p>
            <a:r>
              <a:rPr lang="fr-CA" dirty="0"/>
              <a:t>n’ont pas de responsabilités académiques et n’envisagent pas une carrière </a:t>
            </a:r>
          </a:p>
          <a:p>
            <a:r>
              <a:rPr lang="fr-CA" dirty="0"/>
              <a:t>académique, le curriculum du clinicien enseignant sur 5 ans du CPASS est </a:t>
            </a:r>
          </a:p>
          <a:p>
            <a:r>
              <a:rPr lang="fr-CA" dirty="0"/>
              <a:t>tout à fait adéquat. Le </a:t>
            </a:r>
            <a:r>
              <a:rPr lang="fr-CA" dirty="0" err="1"/>
              <a:t>PANPro</a:t>
            </a:r>
            <a:r>
              <a:rPr lang="fr-CA" dirty="0"/>
              <a:t> 2.0 est une alternative.</a:t>
            </a:r>
          </a:p>
        </p:txBody>
      </p:sp>
    </p:spTree>
    <p:extLst>
      <p:ext uri="{BB962C8B-B14F-4D97-AF65-F5344CB8AC3E}">
        <p14:creationId xmlns:p14="http://schemas.microsoft.com/office/powerpoint/2010/main" val="345970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57E6-07F1-6043-9187-66ABA7142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9996" y="2582051"/>
            <a:ext cx="3670723" cy="3638763"/>
          </a:xfrm>
        </p:spPr>
        <p:txBody>
          <a:bodyPr>
            <a:normAutofit lnSpcReduction="10000"/>
          </a:bodyPr>
          <a:lstStyle/>
          <a:p>
            <a:pPr lvl="0"/>
            <a:r>
              <a:rPr lang="fr-CA" u="sng" dirty="0"/>
              <a:t>Accueil </a:t>
            </a:r>
            <a:r>
              <a:rPr lang="fr-CA" dirty="0"/>
              <a:t>(Journée de formation professorale annuelle de septembre)*</a:t>
            </a:r>
          </a:p>
          <a:p>
            <a:pPr lvl="0"/>
            <a:r>
              <a:rPr lang="fr-CA" u="sng" dirty="0"/>
              <a:t>Initiation à la pédagogie</a:t>
            </a:r>
            <a:r>
              <a:rPr lang="fr-CA" dirty="0"/>
              <a:t> (CPASS, 2 jours)</a:t>
            </a:r>
          </a:p>
          <a:p>
            <a:pPr lvl="0"/>
            <a:r>
              <a:rPr lang="fr-CA" u="sng" dirty="0"/>
              <a:t>MOOC-Supervision du RC: modules 1 et 2,</a:t>
            </a:r>
            <a:r>
              <a:rPr lang="fr-CA" dirty="0"/>
              <a:t> incluant une participation à un SPOC (sous-groupe de chat dans le MOOC) suivi d’une rencontre ZOOM de 1h (Janvier, ZOOM mi-février)</a:t>
            </a:r>
          </a:p>
          <a:p>
            <a:endParaRPr lang="fr-CA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417157"/>
            <a:ext cx="3670720" cy="3638763"/>
          </a:xfrm>
        </p:spPr>
        <p:txBody>
          <a:bodyPr>
            <a:normAutofit lnSpcReduction="10000"/>
          </a:bodyPr>
          <a:lstStyle/>
          <a:p>
            <a:r>
              <a:rPr lang="fr-CA" dirty="0"/>
              <a:t>Idem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D55E969-5811-F248-8FE1-1A8A398A9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1" y="5954171"/>
            <a:ext cx="7645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9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2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C810828E-5328-4045-87C9-A59D0BF3376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0140961"/>
              </p:ext>
            </p:extLst>
          </p:nvPr>
        </p:nvGraphicFramePr>
        <p:xfrm>
          <a:off x="265073" y="2004629"/>
          <a:ext cx="4198585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8585">
                  <a:extLst>
                    <a:ext uri="{9D8B030D-6E8A-4147-A177-3AD203B41FA5}">
                      <a16:colId xmlns:a16="http://schemas.microsoft.com/office/drawing/2014/main" val="990474016"/>
                    </a:ext>
                  </a:extLst>
                </a:gridCol>
              </a:tblGrid>
              <a:tr h="4051292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endParaRPr lang="fr-CA" sz="1600" b="0" u="sng" dirty="0">
                        <a:effectLst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fr-CA" sz="1600" b="0" u="sng" dirty="0">
                          <a:effectLst/>
                        </a:rPr>
                        <a:t>Ateliers du curriculum du clinicien  enseignant du CPASS</a:t>
                      </a:r>
                      <a:r>
                        <a:rPr lang="fr-CA" sz="1600" b="0" dirty="0">
                          <a:effectLst/>
                        </a:rPr>
                        <a:t>, en choisir 2 parmi les 4 suivants 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CA" sz="16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600" b="0" dirty="0">
                          <a:effectLst/>
                        </a:rPr>
                        <a:t>Comment devenir un enseignant efficace en supervision clinique (3h)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600" b="0" dirty="0">
                          <a:effectLst/>
                        </a:rPr>
                        <a:t>L’étudiant en difficulté (version courte, 3h)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600" b="0" dirty="0">
                          <a:effectLst/>
                        </a:rPr>
                        <a:t>L’art de la rétroaction : une manière de les aider à apprendre (3h)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600" b="0" dirty="0">
                          <a:effectLst/>
                        </a:rPr>
                        <a:t>Comment puis-je former mes étudiants en qualité et sécurité des soins (3h)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675" marR="2967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495250"/>
                  </a:ext>
                </a:extLst>
              </a:tr>
            </a:tbl>
          </a:graphicData>
        </a:graphic>
      </p:graphicFrame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417157"/>
            <a:ext cx="3670720" cy="3638763"/>
          </a:xfrm>
        </p:spPr>
        <p:txBody>
          <a:bodyPr>
            <a:normAutofit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8282909-564E-DA42-97BC-AF8293EC9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61734"/>
              </p:ext>
            </p:extLst>
          </p:nvPr>
        </p:nvGraphicFramePr>
        <p:xfrm>
          <a:off x="4572000" y="2004627"/>
          <a:ext cx="4572000" cy="4815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4062975000"/>
                    </a:ext>
                  </a:extLst>
                </a:gridCol>
              </a:tblGrid>
              <a:tr h="4815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400" b="0" dirty="0">
                          <a:effectLst/>
                        </a:rPr>
                        <a:t>1.</a:t>
                      </a:r>
                      <a:r>
                        <a:rPr lang="fr-CA" sz="1400" b="0" u="sng" dirty="0">
                          <a:effectLst/>
                        </a:rPr>
                        <a:t>Ateliers du curriculum du clinicien enseignant du CPASS</a:t>
                      </a:r>
                      <a:r>
                        <a:rPr lang="fr-CA" sz="1400" b="0" dirty="0">
                          <a:effectLst/>
                        </a:rPr>
                        <a:t> : voir à gauche </a:t>
                      </a:r>
                      <a:r>
                        <a:rPr lang="fr-CA" sz="1400" b="0" u="sng" dirty="0">
                          <a:effectLst/>
                        </a:rPr>
                        <a:t>ou</a:t>
                      </a:r>
                      <a:r>
                        <a:rPr lang="fr-CA" sz="1400" b="0" dirty="0">
                          <a:effectLst/>
                        </a:rPr>
                        <a:t> choisir deux </a:t>
                      </a:r>
                      <a:r>
                        <a:rPr lang="fr-CA" sz="1400" b="0" u="sng" dirty="0">
                          <a:effectLst/>
                        </a:rPr>
                        <a:t>modules en ligne</a:t>
                      </a:r>
                      <a:r>
                        <a:rPr lang="fr-CA" sz="1400" b="0" dirty="0">
                          <a:effectLst/>
                        </a:rPr>
                        <a:t> parmi les suivants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400" b="0" dirty="0">
                          <a:effectLst/>
                        </a:rPr>
                        <a:t>(choisir en fonction d’avoir fait l’équivalent des ateliers en présentiel du CPASS)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400" b="0" dirty="0">
                          <a:effectLst/>
                        </a:rPr>
                        <a:t>CNFS : </a:t>
                      </a:r>
                      <a:r>
                        <a:rPr lang="fr-CA" sz="1400" b="0" u="sng" dirty="0">
                          <a:effectLst/>
                          <a:hlinkClick r:id="rId2"/>
                        </a:rPr>
                        <a:t>https://cnfs.ca/professionnels-de-la-sante/formation-a-la-supervision</a:t>
                      </a:r>
                      <a:r>
                        <a:rPr lang="fr-CA" sz="1400" b="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Comprendre les principes de base de la supervision (longitudinal, 5 unités sur 2-3 mois)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Évaluer le rendement (rétroaction)(longitudinal, 6 unités sur 2-3 mois)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400" b="0" dirty="0">
                          <a:effectLst/>
                        </a:rPr>
                        <a:t>CAPSAF (université d’Ottawa) : </a:t>
                      </a:r>
                      <a:r>
                        <a:rPr lang="fr-CA" sz="1400" b="0" u="sng" dirty="0">
                          <a:effectLst/>
                          <a:hlinkClick r:id="rId3"/>
                        </a:rPr>
                        <a:t>https://apprendre.med.uottawa.ca/formation-medicale-continue/?cate=cpd_pdt</a:t>
                      </a:r>
                      <a:endParaRPr lang="fr-CA" sz="1400" b="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Soutenir les étudiants en difficulté (45 min)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Offrir de la rétroaction formative en clinique simulée (30 min) (s’applique aussi en clinique)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Donner de la rétroaction : pourquoi et comment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CA" sz="1400" b="0" dirty="0">
                          <a:effectLst/>
                        </a:rPr>
                        <a:t>Module sur qualité et sécurité des soins (sera développé par le CPASS)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</a:txBody>
                  <a:tcPr marL="30626" marR="3062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67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3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2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57E6-07F1-6043-9187-66ABA7142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9996" y="2582051"/>
            <a:ext cx="3670723" cy="36387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fr-CA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MOOC Supervision du RC module 3</a:t>
            </a: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incluant une participation à un SPOC (sous-groupe de chat dans le MOOC) suivi d’une rencontre ZOOM de 1h (Février, ZOOM mi-mars)</a:t>
            </a:r>
          </a:p>
          <a:p>
            <a:pPr marL="0" indent="0">
              <a:spcAft>
                <a:spcPts val="0"/>
              </a:spcAft>
              <a:buNone/>
            </a:pPr>
            <a:endParaRPr lang="fr-C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fr-CA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Demi-journée en présentiel:</a:t>
            </a:r>
            <a:r>
              <a:rPr lang="fr-C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vendredi AM suivant  Journée de formation professorale de septembre**</a:t>
            </a:r>
            <a:endParaRPr lang="fr-CA" sz="20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417157"/>
            <a:ext cx="3670720" cy="3638763"/>
          </a:xfrm>
        </p:spPr>
        <p:txBody>
          <a:bodyPr>
            <a:normAutofit/>
          </a:bodyPr>
          <a:lstStyle/>
          <a:p>
            <a:r>
              <a:rPr lang="fr-CA" dirty="0"/>
              <a:t>Idem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</p:spTree>
    <p:extLst>
      <p:ext uri="{BB962C8B-B14F-4D97-AF65-F5344CB8AC3E}">
        <p14:creationId xmlns:p14="http://schemas.microsoft.com/office/powerpoint/2010/main" val="11325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57E6-07F1-6043-9187-66ABA7142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004" y="2136086"/>
            <a:ext cx="3951717" cy="4274726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  <a:buAutoNum type="arabicPeriod"/>
            </a:pPr>
            <a:endParaRPr lang="fr-CA" sz="2000" u="sng" dirty="0"/>
          </a:p>
          <a:p>
            <a:pPr>
              <a:spcAft>
                <a:spcPts val="0"/>
              </a:spcAft>
              <a:buAutoNum type="arabicPeriod"/>
            </a:pPr>
            <a:r>
              <a:rPr lang="fr-CA" sz="2000" u="sng" dirty="0"/>
              <a:t>Ateliers du curriculum du clinicien  enseignant du CPASS</a:t>
            </a:r>
            <a:r>
              <a:rPr lang="fr-CA" sz="2000" dirty="0"/>
              <a:t>, en choisir 2 parmi les 4 suivants : </a:t>
            </a:r>
          </a:p>
          <a:p>
            <a:pPr>
              <a:spcAft>
                <a:spcPts val="0"/>
              </a:spcAft>
            </a:pPr>
            <a:endParaRPr lang="fr-CA" sz="2000" dirty="0"/>
          </a:p>
          <a:p>
            <a:pPr lvl="0">
              <a:spcAft>
                <a:spcPts val="0"/>
              </a:spcAft>
              <a:buFont typeface="Symbol" pitchFamily="2" charset="2"/>
              <a:buChar char=""/>
            </a:pPr>
            <a:r>
              <a:rPr lang="fr-CA" sz="2000" dirty="0"/>
              <a:t>Comment devenir un enseignant efficace en supervision clinique (3h)</a:t>
            </a:r>
          </a:p>
          <a:p>
            <a:pPr lvl="0">
              <a:spcAft>
                <a:spcPts val="0"/>
              </a:spcAft>
              <a:buFont typeface="Symbol" pitchFamily="2" charset="2"/>
              <a:buChar char=""/>
            </a:pPr>
            <a:r>
              <a:rPr lang="fr-CA" sz="2000" dirty="0"/>
              <a:t>L’étudiant en difficulté (version courte, 3h)</a:t>
            </a:r>
          </a:p>
          <a:p>
            <a:pPr lvl="0">
              <a:spcAft>
                <a:spcPts val="0"/>
              </a:spcAft>
              <a:buFont typeface="Symbol" pitchFamily="2" charset="2"/>
              <a:buChar char=""/>
            </a:pPr>
            <a:r>
              <a:rPr lang="fr-CA" sz="2000" dirty="0"/>
              <a:t>L’art de la rétroaction : une manière de les aider à apprendre (3h)</a:t>
            </a:r>
          </a:p>
          <a:p>
            <a:pPr lvl="0">
              <a:spcAft>
                <a:spcPts val="0"/>
              </a:spcAft>
              <a:buFont typeface="Symbol" pitchFamily="2" charset="2"/>
              <a:buChar char=""/>
            </a:pPr>
            <a:r>
              <a:rPr lang="fr-CA" sz="2000" dirty="0"/>
              <a:t>Comment puis-je former mes étudiants en qualité et sécurité des soins (3h)</a:t>
            </a:r>
          </a:p>
          <a:p>
            <a:pPr marL="0" indent="0">
              <a:spcAft>
                <a:spcPts val="0"/>
              </a:spcAft>
              <a:buNone/>
            </a:pPr>
            <a:endParaRPr lang="fr-CA" sz="20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147698"/>
            <a:ext cx="3951716" cy="426311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CA" sz="1400" dirty="0">
                <a:solidFill>
                  <a:prstClr val="white"/>
                </a:solidFill>
              </a:rPr>
              <a:t>1.</a:t>
            </a:r>
            <a:r>
              <a:rPr lang="fr-CA" sz="1400" u="sng" dirty="0">
                <a:solidFill>
                  <a:prstClr val="white"/>
                </a:solidFill>
              </a:rPr>
              <a:t>Ateliers du curriculum du clinicien enseignant du CPASS</a:t>
            </a:r>
            <a:r>
              <a:rPr lang="fr-CA" sz="1400" dirty="0">
                <a:solidFill>
                  <a:prstClr val="white"/>
                </a:solidFill>
              </a:rPr>
              <a:t> : voir à gauche </a:t>
            </a:r>
            <a:r>
              <a:rPr lang="fr-CA" sz="1400" u="sng" dirty="0">
                <a:solidFill>
                  <a:prstClr val="white"/>
                </a:solidFill>
              </a:rPr>
              <a:t>ou</a:t>
            </a:r>
            <a:r>
              <a:rPr lang="fr-CA" sz="1400" dirty="0">
                <a:solidFill>
                  <a:prstClr val="white"/>
                </a:solidFill>
              </a:rPr>
              <a:t> choisir deux </a:t>
            </a:r>
            <a:r>
              <a:rPr lang="fr-CA" sz="1400" u="sng" dirty="0">
                <a:solidFill>
                  <a:prstClr val="white"/>
                </a:solidFill>
              </a:rPr>
              <a:t>modules en ligne</a:t>
            </a:r>
            <a:r>
              <a:rPr lang="fr-CA" sz="1400" dirty="0">
                <a:solidFill>
                  <a:prstClr val="white"/>
                </a:solidFill>
              </a:rPr>
              <a:t> parmi les suivants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CA" sz="1400" dirty="0">
                <a:solidFill>
                  <a:prstClr val="white"/>
                </a:solidFill>
              </a:rPr>
              <a:t>(choisir en fonction d’avoir fait l’équivalent des ateliers en présentiel du CPASS)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CA" sz="1400" dirty="0">
                <a:solidFill>
                  <a:prstClr val="white"/>
                </a:solidFill>
              </a:rPr>
              <a:t>CNFS : </a:t>
            </a:r>
            <a:r>
              <a:rPr lang="fr-CA" sz="1400" u="sng" dirty="0">
                <a:solidFill>
                  <a:prstClr val="whit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https://cnfs.ca/professionnels-de-la-sante/formation-a-la-supervision</a:t>
            </a:r>
            <a:r>
              <a:rPr lang="fr-CA" sz="1400" dirty="0">
                <a:solidFill>
                  <a:prstClr val="white"/>
                </a:solidFill>
              </a:rPr>
              <a:t>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Comprendre les principes de base de la supervision (longitudinal, 5 unités sur 2-3 mois)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Évaluer le rendement (rétroaction)(longitudinal, 6 unités sur 2-3 mois)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CA" sz="1400" dirty="0">
                <a:solidFill>
                  <a:prstClr val="white"/>
                </a:solidFill>
              </a:rPr>
              <a:t>CAPSAF (université d’Ottawa) : </a:t>
            </a:r>
            <a:r>
              <a:rPr lang="fr-CA" sz="1400" u="sng" dirty="0">
                <a:solidFill>
                  <a:prstClr val="whit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https://apprendre.med.uottawa.ca/formation-medicale-continue/?cate=cpd_pdt</a:t>
            </a:r>
            <a:endParaRPr lang="fr-CA" sz="1400" dirty="0">
              <a:solidFill>
                <a:prstClr val="white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Soutenir les étudiants en difficulté (45 min)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Offrir de la rétroaction formative en clinique simulée (30 min) (s’applique aussi en clinique)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Donner de la rétroaction : pourquoi et comment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Font typeface="Symbol" pitchFamily="2" charset="2"/>
              <a:buChar char=""/>
            </a:pPr>
            <a:r>
              <a:rPr lang="fr-CA" sz="1400" dirty="0">
                <a:solidFill>
                  <a:prstClr val="white"/>
                </a:solidFill>
              </a:rPr>
              <a:t>Module sur qualité et sécurité des soins (sera développé par le CPASS)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fr-CA" sz="1100" b="1" dirty="0">
                <a:solidFill>
                  <a:prstClr val="white"/>
                </a:solidFill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endParaRPr lang="fr-CA" sz="1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7047C3B-C55D-8F48-8F2E-B6E148F9262C}"/>
              </a:ext>
            </a:extLst>
          </p:cNvPr>
          <p:cNvSpPr txBox="1"/>
          <p:nvPr/>
        </p:nvSpPr>
        <p:spPr>
          <a:xfrm>
            <a:off x="2335559" y="6357604"/>
            <a:ext cx="465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FFC000"/>
                </a:solidFill>
              </a:rPr>
              <a:t>Choisir les formations non faites année 2</a:t>
            </a:r>
          </a:p>
        </p:txBody>
      </p:sp>
    </p:spTree>
    <p:extLst>
      <p:ext uri="{BB962C8B-B14F-4D97-AF65-F5344CB8AC3E}">
        <p14:creationId xmlns:p14="http://schemas.microsoft.com/office/powerpoint/2010/main" val="40660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156B-815A-524D-A48A-ABE80412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Année 3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C57E6-07F1-6043-9187-66ABA7142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9996" y="2582051"/>
            <a:ext cx="3670723" cy="36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2.</a:t>
            </a:r>
            <a:r>
              <a:rPr lang="fr-CA" u="sng" dirty="0"/>
              <a:t>MOOC Supervision du RD module 4</a:t>
            </a:r>
            <a:r>
              <a:rPr lang="fr-CA" dirty="0"/>
              <a:t> incluant une participation à un SPOC (sous-groupe de chat dans le MOOC) suivi d’une rencontre ZOOM de 1h (mars, ZOOM mi-avril)</a:t>
            </a:r>
          </a:p>
          <a:p>
            <a:pPr marL="0" indent="0">
              <a:buNone/>
            </a:pPr>
            <a:r>
              <a:rPr lang="fr-CA" b="1" dirty="0"/>
              <a:t> 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3.</a:t>
            </a:r>
            <a:r>
              <a:rPr lang="fr-CA" u="sng" dirty="0"/>
              <a:t>Journée finale en présentiel</a:t>
            </a:r>
            <a:r>
              <a:rPr lang="fr-CA" dirty="0"/>
              <a:t> (juin de la 3è année)***</a:t>
            </a:r>
          </a:p>
          <a:p>
            <a:pPr marL="0" indent="0">
              <a:spcAft>
                <a:spcPts val="0"/>
              </a:spcAft>
              <a:buNone/>
            </a:pPr>
            <a:endParaRPr lang="fr-CA" sz="20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EDDAB2-E466-3F48-B1DB-64DCD808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0" y="2417157"/>
            <a:ext cx="3670720" cy="3638763"/>
          </a:xfrm>
        </p:spPr>
        <p:txBody>
          <a:bodyPr>
            <a:normAutofit/>
          </a:bodyPr>
          <a:lstStyle/>
          <a:p>
            <a:r>
              <a:rPr lang="fr-CA" dirty="0"/>
              <a:t>Idem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889B03-C623-3641-AD7E-17DA80534929}"/>
              </a:ext>
            </a:extLst>
          </p:cNvPr>
          <p:cNvSpPr txBox="1"/>
          <p:nvPr/>
        </p:nvSpPr>
        <p:spPr>
          <a:xfrm>
            <a:off x="1274164" y="1635296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principal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98F92D-6619-5B40-B7CF-0630FC93F99B}"/>
              </a:ext>
            </a:extLst>
          </p:cNvPr>
          <p:cNvSpPr txBox="1"/>
          <p:nvPr/>
        </p:nvSpPr>
        <p:spPr>
          <a:xfrm>
            <a:off x="5191740" y="1598002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Parcours alternatif/régions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F467C85-43FB-4142-A7C3-0C165AADA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1" y="5954171"/>
            <a:ext cx="7645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3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{4A259B2F-BBED-AB46-815D-06BD23059C51}tf10001121</Template>
  <TotalTime>78</TotalTime>
  <Words>689</Words>
  <Application>Microsoft Macintosh PowerPoint</Application>
  <PresentationFormat>Affichage à l'écran (4:3)</PresentationFormat>
  <Paragraphs>151</Paragraphs>
  <Slides>15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Symbol</vt:lpstr>
      <vt:lpstr>Wingdings 2</vt:lpstr>
      <vt:lpstr>Concis</vt:lpstr>
      <vt:lpstr>PANPro 2.0 Nouveau curriculum</vt:lpstr>
      <vt:lpstr>Nouveautés</vt:lpstr>
      <vt:lpstr>Ce qui demeure</vt:lpstr>
      <vt:lpstr>Année 0</vt:lpstr>
      <vt:lpstr>Année 1</vt:lpstr>
      <vt:lpstr>Année 2</vt:lpstr>
      <vt:lpstr>Année 2 (suite)</vt:lpstr>
      <vt:lpstr>Année 3</vt:lpstr>
      <vt:lpstr>Année 3 (suite)</vt:lpstr>
      <vt:lpstr>Longitudinal sur 3 ans</vt:lpstr>
      <vt:lpstr>Ateliers DMFMU en présentiel</vt:lpstr>
      <vt:lpstr>Ateliers DMFMU en présentiel</vt:lpstr>
      <vt:lpstr>Ateliers DMFMU en présentiel</vt:lpstr>
      <vt:lpstr>Critères de réussite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PANPro 2.0 Nouveau curriculum</dc:title>
  <dc:creator>Ménard Lyne</dc:creator>
  <cp:lastModifiedBy>Ménard Lyne</cp:lastModifiedBy>
  <cp:revision>12</cp:revision>
  <dcterms:created xsi:type="dcterms:W3CDTF">2019-06-04T15:35:09Z</dcterms:created>
  <dcterms:modified xsi:type="dcterms:W3CDTF">2019-06-10T17:50:47Z</dcterms:modified>
</cp:coreProperties>
</file>