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4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22"/>
    <p:restoredTop sz="92819"/>
  </p:normalViewPr>
  <p:slideViewPr>
    <p:cSldViewPr snapToGrid="0" snapToObjects="1">
      <p:cViewPr varScale="1">
        <p:scale>
          <a:sx n="102" d="100"/>
          <a:sy n="102" d="100"/>
        </p:scale>
        <p:origin x="10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1713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60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4/12/19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8A7A6979-0714-4377-B894-6BE4C2D6E202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684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4/12/19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588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4/12/19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530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4/12/19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688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66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4/12/19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8A7A6979-0714-4377-B894-6BE4C2D6E202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784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4/12/19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076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4/12/19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52078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1037C31-9E7A-4F99-8774-A0E530DE1A42}" type="datetimeFigureOut">
              <a:rPr lang="en-US" smtClean="0"/>
              <a:t>4/12/19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13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4/12/19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315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4/12/19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960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4/12/19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1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4/12/19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8A7A6979-0714-4377-B894-6BE4C2D6E202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587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88C950-9301-334D-BF5C-0D1C24F1AD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4000" b="1" dirty="0"/>
              <a:t>COMPÉTENCES EN SOINS URGENTS ET SOINS CRITIQUES</a:t>
            </a:r>
            <a:br>
              <a:rPr lang="fr-FR" dirty="0"/>
            </a:br>
            <a:r>
              <a:rPr lang="fr-FR" sz="1800" dirty="0"/>
              <a:t>PROPOSITION - MODIFICATION DES OBJECTIFS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22AD979-C6C5-334A-A482-282B92AAF6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Véronique Castonguay</a:t>
            </a:r>
          </a:p>
          <a:p>
            <a:r>
              <a:rPr lang="fr-FR" dirty="0"/>
              <a:t>Responsable du comité de formation en soins d’urgence et soins critiques</a:t>
            </a:r>
          </a:p>
        </p:txBody>
      </p:sp>
    </p:spTree>
    <p:extLst>
      <p:ext uri="{BB962C8B-B14F-4D97-AF65-F5344CB8AC3E}">
        <p14:creationId xmlns:p14="http://schemas.microsoft.com/office/powerpoint/2010/main" val="2928276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7C1950-87C0-4D40-A1C1-ECD20C3D4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484632"/>
            <a:ext cx="8007263" cy="1609344"/>
          </a:xfrm>
        </p:spPr>
        <p:txBody>
          <a:bodyPr>
            <a:noAutofit/>
          </a:bodyPr>
          <a:lstStyle/>
          <a:p>
            <a:r>
              <a:rPr lang="fr-FR" sz="4000" dirty="0"/>
              <a:t>Structure et environnement d’apprentissage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6D2515-FFDC-E247-91F5-96837BF9E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ACLS réalisé en début de stage</a:t>
            </a:r>
          </a:p>
          <a:p>
            <a:r>
              <a:rPr lang="fr-FR" sz="2800" dirty="0"/>
              <a:t>Les activités de garde</a:t>
            </a:r>
          </a:p>
          <a:p>
            <a:r>
              <a:rPr lang="fr-FR" sz="2800" dirty="0"/>
              <a:t>La journée du patient instable</a:t>
            </a:r>
          </a:p>
          <a:p>
            <a:r>
              <a:rPr lang="fr-FR" sz="2800" b="1" dirty="0">
                <a:solidFill>
                  <a:schemeClr val="accent1">
                    <a:lumMod val="50000"/>
                  </a:schemeClr>
                </a:solidFill>
              </a:rPr>
              <a:t>15 cours d’urgence</a:t>
            </a:r>
          </a:p>
        </p:txBody>
      </p:sp>
    </p:spTree>
    <p:extLst>
      <p:ext uri="{BB962C8B-B14F-4D97-AF65-F5344CB8AC3E}">
        <p14:creationId xmlns:p14="http://schemas.microsoft.com/office/powerpoint/2010/main" val="397870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1D35A0-4417-E647-BA2E-F250AD443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/>
              <a:t>2. Principales urgences adultes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8225CE-97E0-5741-8A1E-15863F936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2.9 </a:t>
            </a:r>
            <a:r>
              <a:rPr lang="fr-FR" dirty="0" err="1"/>
              <a:t>Musculosquelettique</a:t>
            </a:r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 non-traumatique </a:t>
            </a:r>
          </a:p>
          <a:p>
            <a:pPr lvl="1"/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2.9.3 Lombalgie</a:t>
            </a:r>
          </a:p>
          <a:p>
            <a:r>
              <a:rPr lang="fr-FR" dirty="0"/>
              <a:t>2.10 Vasculaire</a:t>
            </a:r>
          </a:p>
          <a:p>
            <a:pPr lvl="1"/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2.10.4 Syndrome aortique</a:t>
            </a:r>
          </a:p>
          <a:p>
            <a:r>
              <a:rPr lang="fr-FR" dirty="0"/>
              <a:t>2.13 Psychiatrie</a:t>
            </a:r>
          </a:p>
          <a:p>
            <a:pPr lvl="1"/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2.13.8 Patient agité / situation de Code Blanc</a:t>
            </a:r>
          </a:p>
          <a:p>
            <a:r>
              <a:rPr lang="fr-FR" dirty="0"/>
              <a:t>2.14 Gériatrique</a:t>
            </a:r>
          </a:p>
          <a:p>
            <a:pPr lvl="1"/>
            <a:r>
              <a:rPr lang="fr-FR" strike="sngStrike" dirty="0"/>
              <a:t>2.14.4 Victime d’abus </a:t>
            </a:r>
          </a:p>
          <a:p>
            <a:pPr lvl="1"/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2.14.4 Perte d’autonomie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323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1D35A0-4417-E647-BA2E-F250AD443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/>
              <a:t>3. Principales urgences pédiatriques - </a:t>
            </a:r>
            <a:r>
              <a:rPr lang="fr-FR" sz="4000" i="1" dirty="0"/>
              <a:t>proposition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8225CE-97E0-5741-8A1E-15863F936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3.2 – diviser le point en 3 sections distinctes </a:t>
            </a:r>
          </a:p>
          <a:p>
            <a:pPr lvl="1"/>
            <a:r>
              <a:rPr lang="fr-CA" sz="1600" i="1" dirty="0"/>
              <a:t>Neurologique </a:t>
            </a:r>
            <a:endParaRPr lang="fr-CA" sz="1600" dirty="0"/>
          </a:p>
          <a:p>
            <a:pPr lvl="2"/>
            <a:r>
              <a:rPr lang="fr-CA" i="1" dirty="0"/>
              <a:t>Céphalée</a:t>
            </a:r>
            <a:endParaRPr lang="fr-CA" dirty="0"/>
          </a:p>
          <a:p>
            <a:pPr lvl="2"/>
            <a:r>
              <a:rPr lang="fr-CA" b="1" dirty="0">
                <a:solidFill>
                  <a:schemeClr val="accent1">
                    <a:lumMod val="50000"/>
                  </a:schemeClr>
                </a:solidFill>
              </a:rPr>
              <a:t>Méningite</a:t>
            </a:r>
          </a:p>
          <a:p>
            <a:pPr lvl="1"/>
            <a:r>
              <a:rPr lang="fr-CA" sz="1600" i="1" dirty="0"/>
              <a:t>ORL</a:t>
            </a:r>
            <a:endParaRPr lang="fr-CA" sz="1600" dirty="0"/>
          </a:p>
          <a:p>
            <a:pPr lvl="2"/>
            <a:r>
              <a:rPr lang="fr-CA" i="1" dirty="0"/>
              <a:t>Otalgie</a:t>
            </a:r>
            <a:endParaRPr lang="fr-CA" dirty="0"/>
          </a:p>
          <a:p>
            <a:pPr lvl="2"/>
            <a:r>
              <a:rPr lang="fr-CA" i="1" dirty="0"/>
              <a:t>Mal de gorge</a:t>
            </a:r>
            <a:endParaRPr lang="fr-CA" dirty="0"/>
          </a:p>
          <a:p>
            <a:pPr lvl="2"/>
            <a:r>
              <a:rPr lang="fr-CA" i="1" dirty="0"/>
              <a:t>Stridor</a:t>
            </a:r>
            <a:endParaRPr lang="fr-CA" dirty="0"/>
          </a:p>
          <a:p>
            <a:pPr lvl="2"/>
            <a:r>
              <a:rPr lang="fr-CA" i="1" dirty="0"/>
              <a:t>Corps étranger</a:t>
            </a:r>
            <a:endParaRPr lang="fr-CA" dirty="0"/>
          </a:p>
          <a:p>
            <a:pPr lvl="1"/>
            <a:r>
              <a:rPr lang="fr-CA" sz="1600" i="1" dirty="0"/>
              <a:t>Ophtalmologique </a:t>
            </a:r>
            <a:endParaRPr lang="fr-CA" sz="1600" dirty="0"/>
          </a:p>
          <a:p>
            <a:pPr lvl="2"/>
            <a:r>
              <a:rPr lang="fr-CA" i="1" dirty="0"/>
              <a:t>Œil rouge</a:t>
            </a:r>
            <a:endParaRPr lang="fr-CA" dirty="0"/>
          </a:p>
          <a:p>
            <a:pPr lvl="1"/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599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1D35A0-4417-E647-BA2E-F250AD443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22418"/>
            <a:ext cx="7772400" cy="2120782"/>
          </a:xfrm>
        </p:spPr>
        <p:txBody>
          <a:bodyPr anchor="t">
            <a:normAutofit/>
          </a:bodyPr>
          <a:lstStyle/>
          <a:p>
            <a:r>
              <a:rPr lang="fr-FR" sz="3200" dirty="0">
                <a:solidFill>
                  <a:schemeClr val="accent1">
                    <a:lumMod val="50000"/>
                  </a:schemeClr>
                </a:solidFill>
              </a:rPr>
              <a:t>5. Principales </a:t>
            </a:r>
            <a:r>
              <a:rPr lang="fr-FR" sz="3200">
                <a:solidFill>
                  <a:schemeClr val="accent1">
                    <a:lumMod val="50000"/>
                  </a:schemeClr>
                </a:solidFill>
              </a:rPr>
              <a:t>situations éthiques et médico-légales </a:t>
            </a:r>
            <a:r>
              <a:rPr lang="fr-FR" sz="3200" dirty="0">
                <a:solidFill>
                  <a:schemeClr val="accent1">
                    <a:lumMod val="50000"/>
                  </a:schemeClr>
                </a:solidFill>
              </a:rPr>
              <a:t>se présentant dans le cadre d’une pratique de première ligne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8225CE-97E0-5741-8A1E-15863F936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605414"/>
            <a:ext cx="7772400" cy="4050792"/>
          </a:xfrm>
        </p:spPr>
        <p:txBody>
          <a:bodyPr/>
          <a:lstStyle/>
          <a:p>
            <a:r>
              <a:rPr lang="fr-FR" strike="sngStrike" dirty="0"/>
              <a:t>4.2.7 Victimes de violences physique et sexuelle </a:t>
            </a:r>
            <a:r>
              <a:rPr lang="fr-FR" i="1" strike="sngStrike" dirty="0"/>
              <a:t>(sous section 4. urgence traumatique adulte et pédiatrique)</a:t>
            </a:r>
            <a:endParaRPr lang="fr-FR" b="1" i="1" strike="sngStrike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5.1 Victimes d’abus (enfant, personne âgée, etc.)</a:t>
            </a:r>
          </a:p>
          <a:p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5.2 Victimes de violence physique et sexuelle</a:t>
            </a:r>
          </a:p>
          <a:p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5.3 Utilisation de la garde préventive</a:t>
            </a:r>
          </a:p>
          <a:p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5.4 Détermination du niveau de soins</a:t>
            </a:r>
          </a:p>
        </p:txBody>
      </p:sp>
    </p:spTree>
    <p:extLst>
      <p:ext uri="{BB962C8B-B14F-4D97-AF65-F5344CB8AC3E}">
        <p14:creationId xmlns:p14="http://schemas.microsoft.com/office/powerpoint/2010/main" val="3328224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EC8358-EB47-EA44-9CF3-555E51957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6</a:t>
            </a:r>
            <a:r>
              <a:rPr lang="fr-FR" dirty="0"/>
              <a:t>. Pharmacothérapie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246159-E2FC-9C4B-8FF1-3156E1920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strike="sngStrike" dirty="0"/>
              <a:t>Connaître la pharmacodynamique et la pharmacocinétique et prescrire judicieusement les médicaments des classes suivantes:</a:t>
            </a:r>
          </a:p>
          <a:p>
            <a:r>
              <a:rPr lang="fr-FR" sz="2400" b="1" dirty="0">
                <a:solidFill>
                  <a:schemeClr val="accent1">
                    <a:lumMod val="50000"/>
                  </a:schemeClr>
                </a:solidFill>
              </a:rPr>
              <a:t>Connaître et prescrire judicieusement les médicaments des classes suivantes:</a:t>
            </a:r>
          </a:p>
        </p:txBody>
      </p:sp>
    </p:spTree>
    <p:extLst>
      <p:ext uri="{BB962C8B-B14F-4D97-AF65-F5344CB8AC3E}">
        <p14:creationId xmlns:p14="http://schemas.microsoft.com/office/powerpoint/2010/main" val="202650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025F82-9958-9D4A-AF4A-6080DBD01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7. </a:t>
            </a:r>
            <a:r>
              <a:rPr lang="fr-FR" dirty="0"/>
              <a:t>Habiletés techniques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CC5755-3BE2-1144-AA30-4C518BF48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/>
              <a:t>Maîtriser les gestes techniques suivants:</a:t>
            </a:r>
          </a:p>
          <a:p>
            <a:endParaRPr lang="fr-FR" sz="2400" dirty="0"/>
          </a:p>
          <a:p>
            <a:r>
              <a:rPr lang="fr-FR" sz="2400" b="1" dirty="0">
                <a:solidFill>
                  <a:schemeClr val="accent1">
                    <a:lumMod val="50000"/>
                  </a:schemeClr>
                </a:solidFill>
              </a:rPr>
              <a:t>Définir les gestes techniques suivants: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1558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DAC5BB-8860-9048-9B95-D94FACF6A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97BF484A-C3CD-9E42-AB06-0866620C70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136361"/>
              </p:ext>
            </p:extLst>
          </p:nvPr>
        </p:nvGraphicFramePr>
        <p:xfrm>
          <a:off x="335069" y="161579"/>
          <a:ext cx="8558410" cy="6581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50082">
                  <a:extLst>
                    <a:ext uri="{9D8B030D-6E8A-4147-A177-3AD203B41FA5}">
                      <a16:colId xmlns:a16="http://schemas.microsoft.com/office/drawing/2014/main" val="2746129798"/>
                    </a:ext>
                  </a:extLst>
                </a:gridCol>
                <a:gridCol w="4008328">
                  <a:extLst>
                    <a:ext uri="{9D8B030D-6E8A-4147-A177-3AD203B41FA5}">
                      <a16:colId xmlns:a16="http://schemas.microsoft.com/office/drawing/2014/main" val="1720989338"/>
                    </a:ext>
                  </a:extLst>
                </a:gridCol>
              </a:tblGrid>
              <a:tr h="3637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Maîtriser les gestes techniques suivants</a:t>
                      </a:r>
                      <a:r>
                        <a:rPr lang="fr-CA" sz="1600" dirty="0">
                          <a:effectLst/>
                        </a:rPr>
                        <a:t> :</a:t>
                      </a:r>
                      <a:endParaRPr lang="fr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55" marR="3705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Définir les gestes techniques suivants :</a:t>
                      </a:r>
                      <a:endParaRPr lang="fr-CA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55" marR="37055" marT="0" marB="0"/>
                </a:tc>
                <a:extLst>
                  <a:ext uri="{0D108BD9-81ED-4DB2-BD59-A6C34878D82A}">
                    <a16:rowId xmlns:a16="http://schemas.microsoft.com/office/drawing/2014/main" val="2927193920"/>
                  </a:ext>
                </a:extLst>
              </a:tr>
              <a:tr h="610091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"/>
                      </a:pPr>
                      <a:r>
                        <a:rPr lang="fr-CA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Protection et canalisation des voies aérienne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"/>
                      </a:pPr>
                      <a:r>
                        <a:rPr lang="fr-CA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Ventilation par masque et ballon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"/>
                      </a:pPr>
                      <a:r>
                        <a:rPr lang="fr-CA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Défibrillation et </a:t>
                      </a:r>
                      <a:r>
                        <a:rPr lang="fr-CA" sz="1400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cardioversion</a:t>
                      </a:r>
                      <a:endParaRPr lang="fr-CA" sz="1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"/>
                      </a:pPr>
                      <a:r>
                        <a:rPr lang="fr-CA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Installation d’une stimulateur cardiaque externe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"/>
                      </a:pPr>
                      <a:r>
                        <a:rPr lang="fr-CA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Technique d’immobilisation spinale </a:t>
                      </a:r>
                      <a:r>
                        <a:rPr lang="fr-CA" sz="1400" b="0" i="1" u="sng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et du bassin</a:t>
                      </a:r>
                      <a:endParaRPr lang="fr-CA" sz="1400" b="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"/>
                      </a:pPr>
                      <a:r>
                        <a:rPr lang="fr-CA" sz="1400" b="0" i="1" u="sng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Décompression d’un pneumothorax à l’aiguille</a:t>
                      </a:r>
                      <a:endParaRPr lang="fr-CA" sz="1400" b="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"/>
                      </a:pPr>
                      <a:r>
                        <a:rPr lang="fr-CA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Installation d’un accès intraveineux périphérique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"/>
                      </a:pPr>
                      <a:r>
                        <a:rPr lang="fr-CA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Ponction artérielle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"/>
                      </a:pPr>
                      <a:r>
                        <a:rPr lang="fr-CA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Infiltration locale d’un anesthésique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"/>
                      </a:pPr>
                      <a:r>
                        <a:rPr lang="fr-CA" sz="1400" b="0" u="sng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Bloc digital (doigt ou orteil)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"/>
                      </a:pPr>
                      <a:r>
                        <a:rPr lang="fr-CA" sz="1400" b="0" u="sng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Débridement de plaie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"/>
                      </a:pPr>
                      <a:r>
                        <a:rPr lang="fr-CA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Réparation de lacération (suture et colle)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"/>
                      </a:pPr>
                      <a:r>
                        <a:rPr lang="fr-CA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Ouverture et drainage d’abcès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"/>
                      </a:pPr>
                      <a:r>
                        <a:rPr lang="fr-CA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Fenestration unguéale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"/>
                      </a:pPr>
                      <a:r>
                        <a:rPr lang="fr-CA" sz="1400" b="0" u="sng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Drainage de panaris aigu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"/>
                      </a:pPr>
                      <a:r>
                        <a:rPr lang="fr-CA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Aspiration et infiltration articulaires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"/>
                      </a:pPr>
                      <a:r>
                        <a:rPr lang="fr-CA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Aspiration et injection de bourses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"/>
                      </a:pPr>
                      <a:r>
                        <a:rPr lang="fr-CA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Réduction des luxations et des fractures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"/>
                      </a:pPr>
                      <a:r>
                        <a:rPr lang="fr-CA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Poste d’attelle et application d’immobilisation plâtrée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"/>
                      </a:pPr>
                      <a:r>
                        <a:rPr lang="fr-CA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Insertion d’une sonde nasogastrique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"/>
                      </a:pPr>
                      <a:r>
                        <a:rPr lang="fr-CA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Insertion d’un cathéter </a:t>
                      </a:r>
                      <a:r>
                        <a:rPr lang="fr-CA" sz="1400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transuréthral</a:t>
                      </a:r>
                      <a:endParaRPr lang="fr-CA" sz="1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"/>
                      </a:pPr>
                      <a:r>
                        <a:rPr lang="fr-CA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Exérèse de corps étranger (œil, nez, oreille, peau)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"/>
                      </a:pPr>
                      <a:r>
                        <a:rPr lang="fr-CA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Paquetage nasale antérieur et postérieur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"/>
                      </a:pPr>
                      <a:r>
                        <a:rPr lang="fr-CA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Cautérisation nasale antérieure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"/>
                      </a:pPr>
                      <a:r>
                        <a:rPr lang="fr-CA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Curetage du conduit auditif externe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"/>
                      </a:pPr>
                      <a:r>
                        <a:rPr lang="fr-CA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Utilisation de la lampe à fente et mesure de la pression oculaire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"/>
                      </a:pPr>
                      <a:r>
                        <a:rPr lang="fr-CA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Instillation de fluorescéine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0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 dirty="0">
                          <a:effectLst/>
                        </a:rPr>
                        <a:t> </a:t>
                      </a:r>
                      <a:endParaRPr lang="fr-CA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55" marR="3705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"/>
                      </a:pPr>
                      <a:r>
                        <a:rPr lang="fr-CA" sz="1400" dirty="0" err="1">
                          <a:effectLst/>
                        </a:rPr>
                        <a:t>Cricothyrotomie</a:t>
                      </a:r>
                      <a:r>
                        <a:rPr lang="fr-CA" sz="1400" dirty="0">
                          <a:effectLst/>
                        </a:rPr>
                        <a:t> d’urgence </a:t>
                      </a:r>
                      <a:r>
                        <a:rPr lang="fr-CA" sz="1200" i="1" dirty="0">
                          <a:effectLst/>
                        </a:rPr>
                        <a:t>(terme modifié)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"/>
                      </a:pPr>
                      <a:r>
                        <a:rPr lang="fr-CA" sz="1400" dirty="0">
                          <a:effectLst/>
                        </a:rPr>
                        <a:t>Insertion d’un drain thoracique </a:t>
                      </a:r>
                      <a:r>
                        <a:rPr lang="fr-CA" sz="1200" i="1" dirty="0">
                          <a:effectLst/>
                        </a:rPr>
                        <a:t>(modifié de la formation précédente « tube de thoracotomie »)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"/>
                      </a:pPr>
                      <a:r>
                        <a:rPr lang="fr-CA" sz="1400" dirty="0" err="1">
                          <a:effectLst/>
                        </a:rPr>
                        <a:t>Péricardiocentèse</a:t>
                      </a:r>
                      <a:endParaRPr lang="fr-CA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"/>
                      </a:pPr>
                      <a:r>
                        <a:rPr lang="fr-CA" sz="1400" dirty="0">
                          <a:effectLst/>
                        </a:rPr>
                        <a:t>Insertion d’un accès intraveineux central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"/>
                      </a:pPr>
                      <a:r>
                        <a:rPr lang="fr-CA" sz="1400" dirty="0">
                          <a:effectLst/>
                        </a:rPr>
                        <a:t>Ponction lombaire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itchFamily="2" charset="2"/>
                        <a:buChar char=""/>
                      </a:pPr>
                      <a:r>
                        <a:rPr lang="fr-CA" sz="1400" i="1" u="sng" dirty="0">
                          <a:effectLst/>
                        </a:rPr>
                        <a:t>Installation d’un accès intra-osseux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fr-CA" sz="1400" u="none" strike="noStrike" dirty="0">
                          <a:effectLst/>
                        </a:rPr>
                        <a:t> </a:t>
                      </a:r>
                      <a:endParaRPr lang="fr-CA" sz="1400" dirty="0">
                        <a:effectLst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 </a:t>
                      </a: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55" marR="37055" marT="0" marB="0"/>
                </a:tc>
                <a:extLst>
                  <a:ext uri="{0D108BD9-81ED-4DB2-BD59-A6C34878D82A}">
                    <a16:rowId xmlns:a16="http://schemas.microsoft.com/office/drawing/2014/main" val="804409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0650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2B0EA7-C5A6-A443-AC29-A87253731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8. </a:t>
            </a:r>
            <a:r>
              <a:rPr lang="fr-FR" dirty="0"/>
              <a:t>Habiletés intégrées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BD09BF-AE68-0A48-B600-F27672DE5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trike="sngStrike" dirty="0"/>
              <a:t>7.6 Utilisation de la trousse médico-légale</a:t>
            </a:r>
          </a:p>
          <a:p>
            <a:r>
              <a:rPr lang="fr-CA" b="1" dirty="0">
                <a:solidFill>
                  <a:schemeClr val="accent1">
                    <a:lumMod val="50000"/>
                  </a:schemeClr>
                </a:solidFill>
              </a:rPr>
              <a:t>8.6 Reconnaître les indications et se familiariser avec l’utilisation de la trousse médico-légale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4814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ype de bois">
  <a:themeElements>
    <a:clrScheme name="Type de bois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Type de bois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ype de bois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{10DB2AD6-082B-1044-8C9D-7E9A6F21C0E8}tf10001070</Template>
  <TotalTime>75</TotalTime>
  <Words>375</Words>
  <Application>Microsoft Macintosh PowerPoint</Application>
  <PresentationFormat>Affichage à l'écran (4:3)</PresentationFormat>
  <Paragraphs>86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Rockwell Extra Bold</vt:lpstr>
      <vt:lpstr>Symbol</vt:lpstr>
      <vt:lpstr>Wingdings</vt:lpstr>
      <vt:lpstr>Type de bois</vt:lpstr>
      <vt:lpstr>COMPÉTENCES EN SOINS URGENTS ET SOINS CRITIQUES PROPOSITION - MODIFICATION DES OBJECTIFS</vt:lpstr>
      <vt:lpstr>Structure et environnement d’apprentissage</vt:lpstr>
      <vt:lpstr>2. Principales urgences adultes</vt:lpstr>
      <vt:lpstr>3. Principales urgences pédiatriques - proposition</vt:lpstr>
      <vt:lpstr>5. Principales situations éthiques et médico-légales se présentant dans le cadre d’une pratique de première ligne</vt:lpstr>
      <vt:lpstr>6. Pharmacothérapie</vt:lpstr>
      <vt:lpstr>7. Habiletés techniques</vt:lpstr>
      <vt:lpstr>Présentation PowerPoint</vt:lpstr>
      <vt:lpstr>8. Habiletés intégrées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COMPÉTENCES EN SOINS URGENTS ET SOINS CRITIQUES PROPOSITION MODIFICATION OBJECTIFS</dc:title>
  <dc:creator>Véronique Castonguay</dc:creator>
  <cp:lastModifiedBy>Véronique Castonguay</cp:lastModifiedBy>
  <cp:revision>11</cp:revision>
  <dcterms:created xsi:type="dcterms:W3CDTF">2019-04-12T12:51:24Z</dcterms:created>
  <dcterms:modified xsi:type="dcterms:W3CDTF">2019-04-12T14:06:47Z</dcterms:modified>
</cp:coreProperties>
</file>