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6" r:id="rId6"/>
    <p:sldId id="269" r:id="rId7"/>
    <p:sldId id="260" r:id="rId8"/>
    <p:sldId id="267" r:id="rId9"/>
    <p:sldId id="261" r:id="rId10"/>
    <p:sldId id="263" r:id="rId11"/>
    <p:sldId id="264" r:id="rId12"/>
    <p:sldId id="265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‹N°›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</a:t>
            </a:r>
            <a:r>
              <a:rPr lang="fr-FR" dirty="0" smtClean="0"/>
              <a:t>o</a:t>
            </a:r>
            <a:r>
              <a:rPr lang="fr-CA" dirty="0" err="1" smtClean="0"/>
              <a:t>ntenu</a:t>
            </a:r>
            <a:r>
              <a:rPr lang="fr-CA" dirty="0" smtClean="0"/>
              <a:t> formel autres en UMF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9 octobre 2018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319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Enseignement en soins urgence et soins critiques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Situation d’urgence en médecine interne</a:t>
            </a:r>
          </a:p>
          <a:p>
            <a:r>
              <a:rPr lang="fr-FR" dirty="0" smtClean="0"/>
              <a:t>C</a:t>
            </a:r>
            <a:r>
              <a:rPr lang="fr-CA" dirty="0" smtClean="0"/>
              <a:t>ours urgence</a:t>
            </a:r>
          </a:p>
          <a:p>
            <a:r>
              <a:rPr lang="fr-FR" dirty="0" smtClean="0"/>
              <a:t>F</a:t>
            </a:r>
            <a:r>
              <a:rPr lang="fr-CA" dirty="0" err="1" smtClean="0"/>
              <a:t>ormations</a:t>
            </a:r>
            <a:r>
              <a:rPr lang="fr-CA" dirty="0" smtClean="0"/>
              <a:t> </a:t>
            </a:r>
            <a:r>
              <a:rPr lang="fr-CA" dirty="0" err="1" smtClean="0"/>
              <a:t>obligatiores</a:t>
            </a:r>
            <a:r>
              <a:rPr lang="fr-CA" dirty="0" smtClean="0"/>
              <a:t>; ACLS, PRN et ALSO</a:t>
            </a:r>
          </a:p>
          <a:p>
            <a:r>
              <a:rPr lang="fr-CA" dirty="0" smtClean="0"/>
              <a:t>Le patient instable ( journée académique)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595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</a:t>
            </a:r>
            <a:r>
              <a:rPr lang="fr-CA" dirty="0" err="1" smtClean="0"/>
              <a:t>nseignement</a:t>
            </a:r>
            <a:r>
              <a:rPr lang="fr-CA" dirty="0" smtClean="0"/>
              <a:t> des soins aux personnes âgées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Parkinsonisme et trouble du mouvement ( journée académique)</a:t>
            </a:r>
          </a:p>
          <a:p>
            <a:r>
              <a:rPr lang="fr-CA" dirty="0" smtClean="0"/>
              <a:t>PABP Médicaments et personnes âgées + </a:t>
            </a:r>
            <a:r>
              <a:rPr lang="fr-CA" dirty="0" err="1" smtClean="0"/>
              <a:t>materiels</a:t>
            </a:r>
            <a:r>
              <a:rPr lang="fr-CA" dirty="0" smtClean="0"/>
              <a:t> du Dr </a:t>
            </a:r>
            <a:r>
              <a:rPr lang="fr-CA" dirty="0" err="1" smtClean="0"/>
              <a:t>Wittmer</a:t>
            </a:r>
            <a:r>
              <a:rPr lang="fr-CA" dirty="0" smtClean="0"/>
              <a:t> ( PP et documents 1 </a:t>
            </a:r>
            <a:r>
              <a:rPr lang="fr-CA" dirty="0" err="1" smtClean="0"/>
              <a:t>oct</a:t>
            </a:r>
            <a:r>
              <a:rPr lang="fr-CA" dirty="0" smtClean="0"/>
              <a:t> 2018)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85529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</a:t>
            </a:r>
            <a:r>
              <a:rPr lang="fr-CA" dirty="0" err="1" smtClean="0"/>
              <a:t>édecine</a:t>
            </a:r>
            <a:r>
              <a:rPr lang="fr-CA" dirty="0" smtClean="0"/>
              <a:t> rurale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Santé des autochtones ( journée académique)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5541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</a:t>
            </a:r>
            <a:r>
              <a:rPr lang="fr-CA" dirty="0" smtClean="0"/>
              <a:t>able sectorielle soins palliatifs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PP Loi 2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249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</a:p>
          <a:p>
            <a:pPr lvl="1"/>
            <a:r>
              <a:rPr lang="fr-FR" dirty="0" err="1" smtClean="0"/>
              <a:t>https</a:t>
            </a:r>
            <a:r>
              <a:rPr lang="fr-FR" dirty="0"/>
              <a:t>://</a:t>
            </a:r>
            <a:r>
              <a:rPr lang="fr-FR" dirty="0" err="1"/>
              <a:t>medfam.umontreal.ca</a:t>
            </a:r>
            <a:r>
              <a:rPr lang="fr-FR" dirty="0"/>
              <a:t>/</a:t>
            </a:r>
            <a:r>
              <a:rPr lang="fr-FR" dirty="0" err="1"/>
              <a:t>wp</a:t>
            </a:r>
            <a:r>
              <a:rPr lang="fr-FR" dirty="0"/>
              <a:t>-content/</a:t>
            </a:r>
            <a:r>
              <a:rPr lang="fr-FR" dirty="0" err="1"/>
              <a:t>uploads</a:t>
            </a:r>
            <a:r>
              <a:rPr lang="fr-FR" dirty="0"/>
              <a:t>/sites/16/2018/07/Org_progr_MedFam_effectif_juillet2018.pdf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982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fr-CA" dirty="0" err="1" smtClean="0"/>
              <a:t>nseignement</a:t>
            </a:r>
            <a:r>
              <a:rPr lang="fr-CA" dirty="0" smtClean="0"/>
              <a:t> en santé mentale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r>
              <a:rPr lang="fr-CA" dirty="0" err="1" smtClean="0"/>
              <a:t>apsules</a:t>
            </a:r>
            <a:r>
              <a:rPr lang="fr-CA" dirty="0" smtClean="0"/>
              <a:t> pharmacologiques</a:t>
            </a:r>
          </a:p>
          <a:p>
            <a:r>
              <a:rPr lang="fr-CA" dirty="0" smtClean="0"/>
              <a:t>V</a:t>
            </a:r>
            <a:r>
              <a:rPr lang="fr-FR" dirty="0" smtClean="0"/>
              <a:t>i</a:t>
            </a:r>
            <a:r>
              <a:rPr lang="fr-CA" dirty="0" err="1" smtClean="0"/>
              <a:t>gnettes</a:t>
            </a:r>
            <a:r>
              <a:rPr lang="fr-CA" dirty="0" smtClean="0"/>
              <a:t> cliniques</a:t>
            </a:r>
          </a:p>
          <a:p>
            <a:r>
              <a:rPr lang="fr-FR" dirty="0" smtClean="0"/>
              <a:t>P</a:t>
            </a:r>
            <a:r>
              <a:rPr lang="fr-CA" dirty="0" err="1" smtClean="0"/>
              <a:t>synéma</a:t>
            </a:r>
            <a:r>
              <a:rPr lang="fr-CA" dirty="0" smtClean="0"/>
              <a:t> </a:t>
            </a:r>
            <a:r>
              <a:rPr lang="fr-CA" dirty="0" err="1" smtClean="0"/>
              <a:t>cinécure</a:t>
            </a:r>
            <a:endParaRPr lang="fr-CA" dirty="0" smtClean="0"/>
          </a:p>
          <a:p>
            <a:r>
              <a:rPr lang="fr-CA" dirty="0" smtClean="0"/>
              <a:t>SS-comité toxicomanie;</a:t>
            </a:r>
          </a:p>
          <a:p>
            <a:pPr lvl="1"/>
            <a:r>
              <a:rPr lang="fr-CA" dirty="0" smtClean="0"/>
              <a:t>Médecine des toxicomanies ( journée académique)</a:t>
            </a:r>
          </a:p>
          <a:p>
            <a:pPr lvl="1"/>
            <a:r>
              <a:rPr lang="fr-FR" dirty="0" smtClean="0"/>
              <a:t>F</a:t>
            </a:r>
            <a:r>
              <a:rPr lang="fr-CA" dirty="0" err="1" smtClean="0"/>
              <a:t>ormation</a:t>
            </a:r>
            <a:r>
              <a:rPr lang="fr-CA" dirty="0" smtClean="0"/>
              <a:t> INSPQ trouble d’usage </a:t>
            </a:r>
            <a:r>
              <a:rPr lang="fr-CA" dirty="0" err="1" smtClean="0"/>
              <a:t>opioides</a:t>
            </a:r>
            <a:r>
              <a:rPr lang="fr-CA" dirty="0" smtClean="0"/>
              <a:t> (résidents </a:t>
            </a:r>
            <a:r>
              <a:rPr lang="fr-CA" smtClean="0"/>
              <a:t>et enseignants)</a:t>
            </a:r>
            <a:endParaRPr lang="fr-CA" dirty="0" smtClean="0"/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6356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fr-CA" dirty="0" err="1" smtClean="0"/>
              <a:t>nseignement</a:t>
            </a:r>
            <a:r>
              <a:rPr lang="fr-CA" dirty="0" smtClean="0"/>
              <a:t> soins aux adultes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Dermato;</a:t>
            </a:r>
          </a:p>
          <a:p>
            <a:pPr lvl="1"/>
            <a:r>
              <a:rPr lang="fr-FR" dirty="0" smtClean="0"/>
              <a:t>J</a:t>
            </a:r>
            <a:r>
              <a:rPr lang="fr-CA" dirty="0" err="1" smtClean="0"/>
              <a:t>ournée</a:t>
            </a:r>
            <a:r>
              <a:rPr lang="fr-CA" dirty="0" smtClean="0"/>
              <a:t> académique; dermato</a:t>
            </a:r>
          </a:p>
          <a:p>
            <a:r>
              <a:rPr lang="fr-FR" dirty="0" smtClean="0"/>
              <a:t>M</a:t>
            </a:r>
            <a:r>
              <a:rPr lang="fr-CA" dirty="0" err="1" smtClean="0"/>
              <a:t>édecine</a:t>
            </a:r>
            <a:r>
              <a:rPr lang="fr-CA" dirty="0" smtClean="0"/>
              <a:t> du travail (journée académique)</a:t>
            </a:r>
            <a:endParaRPr lang="fr-CA" dirty="0"/>
          </a:p>
          <a:p>
            <a:r>
              <a:rPr lang="fr-FR" dirty="0" smtClean="0"/>
              <a:t>L</a:t>
            </a:r>
            <a:r>
              <a:rPr lang="fr-CA" dirty="0" err="1" smtClean="0"/>
              <a:t>ocomoteur</a:t>
            </a:r>
            <a:r>
              <a:rPr lang="fr-CA" dirty="0" smtClean="0"/>
              <a:t>;</a:t>
            </a:r>
          </a:p>
          <a:p>
            <a:pPr lvl="1"/>
            <a:r>
              <a:rPr lang="fr-FR" dirty="0" smtClean="0"/>
              <a:t>C</a:t>
            </a:r>
            <a:r>
              <a:rPr lang="fr-CA" dirty="0" err="1" smtClean="0"/>
              <a:t>ontenu</a:t>
            </a:r>
            <a:r>
              <a:rPr lang="fr-CA" dirty="0" smtClean="0"/>
              <a:t> atelier locomoteur a venir</a:t>
            </a:r>
          </a:p>
          <a:p>
            <a:r>
              <a:rPr lang="fr-CA" dirty="0" smtClean="0"/>
              <a:t>EMP pratiques préventives (journée académique)</a:t>
            </a:r>
          </a:p>
          <a:p>
            <a:r>
              <a:rPr lang="fr-CA" dirty="0" smtClean="0"/>
              <a:t>CNESST </a:t>
            </a:r>
            <a:r>
              <a:rPr lang="fr-CA" dirty="0"/>
              <a:t>( </a:t>
            </a:r>
            <a:r>
              <a:rPr lang="fr-CA" dirty="0" smtClean="0"/>
              <a:t>journée académique)</a:t>
            </a:r>
          </a:p>
          <a:p>
            <a:r>
              <a:rPr lang="fr-FR" dirty="0" smtClean="0"/>
              <a:t>S</a:t>
            </a:r>
            <a:r>
              <a:rPr lang="fr-CA" dirty="0" err="1" smtClean="0"/>
              <a:t>anté</a:t>
            </a:r>
            <a:r>
              <a:rPr lang="fr-CA" dirty="0" smtClean="0"/>
              <a:t> des populations interculturelles ( journée académique)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318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</a:t>
            </a:r>
            <a:r>
              <a:rPr lang="fr-CA" dirty="0" err="1" smtClean="0"/>
              <a:t>uite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</a:t>
            </a:r>
            <a:r>
              <a:rPr lang="fr-CA" dirty="0" err="1" smtClean="0"/>
              <a:t>oir</a:t>
            </a:r>
            <a:r>
              <a:rPr lang="fr-CA" dirty="0" smtClean="0"/>
              <a:t> résultats sondage dermato juin 2018</a:t>
            </a:r>
          </a:p>
          <a:p>
            <a:r>
              <a:rPr lang="fr-FR" dirty="0" smtClean="0"/>
              <a:t>V</a:t>
            </a:r>
            <a:r>
              <a:rPr lang="fr-CA" dirty="0" err="1" smtClean="0"/>
              <a:t>oir</a:t>
            </a:r>
            <a:r>
              <a:rPr lang="fr-CA" dirty="0" smtClean="0"/>
              <a:t> fiche préventive</a:t>
            </a:r>
          </a:p>
          <a:p>
            <a:r>
              <a:rPr lang="fr-CA" dirty="0" smtClean="0"/>
              <a:t>Sujet prioritaire CMFC dermato;</a:t>
            </a:r>
          </a:p>
        </p:txBody>
      </p:sp>
    </p:spTree>
    <p:extLst>
      <p:ext uri="{BB962C8B-B14F-4D97-AF65-F5344CB8AC3E}">
        <p14:creationId xmlns:p14="http://schemas.microsoft.com/office/powerpoint/2010/main" val="360873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3105" y="1869662"/>
            <a:ext cx="7835145" cy="425650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4400" dirty="0"/>
              <a:t>Dermatologie </a:t>
            </a:r>
          </a:p>
          <a:p>
            <a:pPr marL="0" indent="0">
              <a:buNone/>
            </a:pPr>
            <a:r>
              <a:rPr lang="fr-FR" sz="4400" dirty="0"/>
              <a:t>1  Devant un </a:t>
            </a:r>
            <a:r>
              <a:rPr lang="fr-FR" sz="4400" dirty="0" err="1"/>
              <a:t>problème</a:t>
            </a:r>
            <a:r>
              <a:rPr lang="fr-FR" sz="4400" dirty="0"/>
              <a:t> </a:t>
            </a:r>
            <a:r>
              <a:rPr lang="fr-FR" sz="4400" dirty="0" err="1"/>
              <a:t>cutane</a:t>
            </a:r>
            <a:r>
              <a:rPr lang="fr-FR" sz="4400" dirty="0"/>
              <a:t>́ persistant qui ne </a:t>
            </a:r>
            <a:r>
              <a:rPr lang="fr-FR" sz="4400" dirty="0" err="1"/>
              <a:t>réagit</a:t>
            </a:r>
            <a:r>
              <a:rPr lang="fr-FR" sz="4400" dirty="0"/>
              <a:t> pas favorablement au traitement tel qu’anticipé : </a:t>
            </a:r>
          </a:p>
          <a:p>
            <a:pPr lvl="1"/>
            <a:r>
              <a:rPr lang="fr-FR" sz="4400" dirty="0"/>
              <a:t>a)  </a:t>
            </a:r>
            <a:r>
              <a:rPr lang="fr-FR" sz="4400" dirty="0" err="1"/>
              <a:t>Reconsidérez</a:t>
            </a:r>
            <a:r>
              <a:rPr lang="fr-FR" sz="4400" dirty="0"/>
              <a:t> le diagnostic (p. ex. « </a:t>
            </a:r>
            <a:r>
              <a:rPr lang="fr-FR" sz="4400" dirty="0" err="1"/>
              <a:t>eczéma</a:t>
            </a:r>
            <a:r>
              <a:rPr lang="fr-FR" sz="4400" dirty="0"/>
              <a:t> » peut mimer une mycose). </a:t>
            </a:r>
          </a:p>
          <a:p>
            <a:pPr lvl="1"/>
            <a:r>
              <a:rPr lang="fr-FR" sz="4400" dirty="0"/>
              <a:t>b)  Investiguez ou modifiez le traitement (p. ex. dans un cas d’</a:t>
            </a:r>
            <a:r>
              <a:rPr lang="fr-FR" sz="4400" dirty="0" err="1"/>
              <a:t>acne</a:t>
            </a:r>
            <a:r>
              <a:rPr lang="fr-FR" sz="4400" dirty="0"/>
              <a:t>́). </a:t>
            </a:r>
          </a:p>
          <a:p>
            <a:pPr marL="0" indent="0">
              <a:buNone/>
            </a:pPr>
            <a:r>
              <a:rPr lang="fr-FR" sz="4400" dirty="0"/>
              <a:t>2  Chez un patient qui consulte pour une </a:t>
            </a:r>
            <a:r>
              <a:rPr lang="fr-FR" sz="4400" dirty="0" err="1"/>
              <a:t>lésion</a:t>
            </a:r>
            <a:r>
              <a:rPr lang="fr-FR" sz="4400" dirty="0"/>
              <a:t> </a:t>
            </a:r>
            <a:r>
              <a:rPr lang="fr-FR" sz="4400" dirty="0" err="1"/>
              <a:t>cutanée</a:t>
            </a:r>
            <a:r>
              <a:rPr lang="fr-FR" sz="4400" dirty="0"/>
              <a:t>, </a:t>
            </a:r>
            <a:r>
              <a:rPr lang="fr-FR" sz="4400" dirty="0" err="1"/>
              <a:t>établissez</a:t>
            </a:r>
            <a:r>
              <a:rPr lang="fr-FR" sz="4400" dirty="0"/>
              <a:t> la </a:t>
            </a:r>
            <a:r>
              <a:rPr lang="fr-FR" sz="4400" dirty="0" err="1"/>
              <a:t>bénignite</a:t>
            </a:r>
            <a:r>
              <a:rPr lang="fr-FR" sz="4400" dirty="0"/>
              <a:t>́ ou la </a:t>
            </a:r>
            <a:r>
              <a:rPr lang="fr-FR" sz="4400" dirty="0" err="1"/>
              <a:t>malignite</a:t>
            </a:r>
            <a:r>
              <a:rPr lang="fr-FR" sz="4400" dirty="0"/>
              <a:t>́ de cette </a:t>
            </a:r>
            <a:r>
              <a:rPr lang="fr-FR" sz="4400" dirty="0" err="1"/>
              <a:t>lésion</a:t>
            </a:r>
            <a:r>
              <a:rPr lang="fr-FR" sz="4400" dirty="0"/>
              <a:t> (p. ex. </a:t>
            </a:r>
            <a:r>
              <a:rPr lang="fr-FR" sz="4400" dirty="0" err="1"/>
              <a:t>mélanome</a:t>
            </a:r>
            <a:r>
              <a:rPr lang="fr-FR" sz="4400" dirty="0"/>
              <a:t>, pemphigus, lymphome </a:t>
            </a:r>
            <a:r>
              <a:rPr lang="fr-FR" sz="4400" dirty="0" err="1"/>
              <a:t>cutane</a:t>
            </a:r>
            <a:r>
              <a:rPr lang="fr-FR" sz="4400" dirty="0"/>
              <a:t>́ à cellules </a:t>
            </a:r>
            <a:r>
              <a:rPr lang="fr-FR" sz="4400" dirty="0" err="1"/>
              <a:t>T</a:t>
            </a:r>
            <a:r>
              <a:rPr lang="fr-FR" sz="4400" dirty="0"/>
              <a:t>) par l’examen physique et les investigations </a:t>
            </a:r>
            <a:r>
              <a:rPr lang="fr-FR" sz="4400" dirty="0" err="1"/>
              <a:t>appropriées</a:t>
            </a:r>
            <a:r>
              <a:rPr lang="fr-FR" sz="4400" dirty="0"/>
              <a:t> (p. ex. biopsie ou excision). </a:t>
            </a:r>
          </a:p>
          <a:p>
            <a:pPr marL="0" indent="0">
              <a:buNone/>
            </a:pPr>
            <a:r>
              <a:rPr lang="fr-FR" sz="4400" dirty="0"/>
              <a:t>3  Chez un patient qui consulte pour une manifestation </a:t>
            </a:r>
            <a:r>
              <a:rPr lang="fr-FR" sz="4400" dirty="0" err="1"/>
              <a:t>cutanée</a:t>
            </a:r>
            <a:r>
              <a:rPr lang="fr-FR" sz="4400" dirty="0"/>
              <a:t> compatible avec une maladie ou une affection </a:t>
            </a:r>
            <a:r>
              <a:rPr lang="fr-FR" sz="4400" dirty="0" err="1"/>
              <a:t>systémique</a:t>
            </a:r>
            <a:r>
              <a:rPr lang="fr-FR" sz="4400" dirty="0"/>
              <a:t> (p. ex. granulomatose de Wegener, lupus, </a:t>
            </a:r>
            <a:r>
              <a:rPr lang="fr-FR" sz="4400" dirty="0" err="1"/>
              <a:t>réaction</a:t>
            </a:r>
            <a:r>
              <a:rPr lang="fr-FR" sz="4400" dirty="0"/>
              <a:t> </a:t>
            </a:r>
            <a:r>
              <a:rPr lang="fr-FR" sz="4400" dirty="0" err="1"/>
              <a:t>médicamenteuse</a:t>
            </a:r>
            <a:r>
              <a:rPr lang="fr-FR" sz="4400" dirty="0"/>
              <a:t>), songez au diagnostic et confirmez-le par l’</a:t>
            </a:r>
            <a:r>
              <a:rPr lang="fr-FR" sz="4400" dirty="0" err="1"/>
              <a:t>anamnèse</a:t>
            </a:r>
            <a:r>
              <a:rPr lang="fr-FR" sz="4400" dirty="0"/>
              <a:t>, l’examen physique et les investigations </a:t>
            </a:r>
            <a:r>
              <a:rPr lang="fr-FR" sz="4400" dirty="0" err="1"/>
              <a:t>appropriées</a:t>
            </a:r>
            <a:r>
              <a:rPr lang="fr-FR" sz="4400" dirty="0"/>
              <a:t>. </a:t>
            </a:r>
          </a:p>
          <a:p>
            <a:pPr marL="0" indent="0">
              <a:buNone/>
            </a:pPr>
            <a:r>
              <a:rPr lang="fr-FR" sz="4400" dirty="0"/>
              <a:t>4  Lorsqu’un patient consulte pour une </a:t>
            </a:r>
            <a:r>
              <a:rPr lang="fr-FR" sz="4400" dirty="0" err="1"/>
              <a:t>lésion</a:t>
            </a:r>
            <a:r>
              <a:rPr lang="fr-FR" sz="4400" dirty="0"/>
              <a:t> </a:t>
            </a:r>
            <a:r>
              <a:rPr lang="fr-FR" sz="4400" dirty="0" err="1"/>
              <a:t>cutanée</a:t>
            </a:r>
            <a:r>
              <a:rPr lang="fr-FR" sz="4400" dirty="0"/>
              <a:t> </a:t>
            </a:r>
            <a:r>
              <a:rPr lang="fr-FR" sz="4400" dirty="0" err="1"/>
              <a:t>localisée</a:t>
            </a:r>
            <a:r>
              <a:rPr lang="fr-FR" sz="4400" dirty="0"/>
              <a:t> ou lorsque vous </a:t>
            </a:r>
            <a:r>
              <a:rPr lang="fr-FR" sz="4400" dirty="0" err="1"/>
              <a:t>procédez</a:t>
            </a:r>
            <a:r>
              <a:rPr lang="fr-FR" sz="4400" dirty="0"/>
              <a:t> à un </a:t>
            </a:r>
            <a:r>
              <a:rPr lang="fr-FR" sz="4400" dirty="0" err="1"/>
              <a:t>dépistage</a:t>
            </a:r>
            <a:r>
              <a:rPr lang="fr-FR" sz="4400" dirty="0"/>
              <a:t> des </a:t>
            </a:r>
            <a:r>
              <a:rPr lang="fr-FR" sz="4400" dirty="0" err="1"/>
              <a:t>naevus</a:t>
            </a:r>
            <a:r>
              <a:rPr lang="fr-FR" sz="4400" dirty="0"/>
              <a:t> </a:t>
            </a:r>
            <a:r>
              <a:rPr lang="fr-FR" sz="4400" dirty="0" err="1"/>
              <a:t>cutanés</a:t>
            </a:r>
            <a:r>
              <a:rPr lang="fr-FR" sz="4400" dirty="0"/>
              <a:t>, inspectez toutes les composantes de la peau (p. ex. ongles, cuir chevelu, </a:t>
            </a:r>
            <a:r>
              <a:rPr lang="fr-FR" sz="4400" dirty="0" err="1"/>
              <a:t>cavite</a:t>
            </a:r>
            <a:r>
              <a:rPr lang="fr-FR" sz="4400" dirty="0"/>
              <a:t>́ orale, </a:t>
            </a:r>
            <a:r>
              <a:rPr lang="fr-FR" sz="4400" dirty="0" err="1"/>
              <a:t>périnée</a:t>
            </a:r>
            <a:r>
              <a:rPr lang="fr-FR" sz="4400" dirty="0"/>
              <a:t>, plantes des pieds, la </a:t>
            </a:r>
            <a:r>
              <a:rPr lang="fr-FR" sz="4400" dirty="0" err="1"/>
              <a:t>région</a:t>
            </a:r>
            <a:r>
              <a:rPr lang="fr-FR" sz="4400" dirty="0"/>
              <a:t> </a:t>
            </a:r>
            <a:r>
              <a:rPr lang="fr-FR" sz="4400" dirty="0" err="1"/>
              <a:t>postérieure</a:t>
            </a:r>
            <a:r>
              <a:rPr lang="fr-FR" sz="4400" dirty="0"/>
              <a:t> du cou). </a:t>
            </a:r>
          </a:p>
          <a:p>
            <a:pPr marL="0" indent="0">
              <a:buNone/>
            </a:pPr>
            <a:r>
              <a:rPr lang="fr-FR" sz="4400" dirty="0"/>
              <a:t>5  Diagnostiquez et traitez promptement les urgences dermatologiques susceptibles de mettre la vie en danger (p. ex. syndrome de Stevens-Johnson, cellulite invasive, </a:t>
            </a:r>
            <a:r>
              <a:rPr lang="fr-FR" sz="4400" dirty="0" err="1"/>
              <a:t>brûlures</a:t>
            </a:r>
            <a:r>
              <a:rPr lang="fr-FR" sz="4400" dirty="0"/>
              <a:t> chimiques et non chimiques). </a:t>
            </a:r>
          </a:p>
          <a:p>
            <a:pPr marL="0" indent="0">
              <a:buNone/>
            </a:pPr>
            <a:r>
              <a:rPr lang="fr-FR" sz="4400" dirty="0"/>
              <a:t>6  Chez les patients à risque </a:t>
            </a:r>
            <a:r>
              <a:rPr lang="fr-FR" sz="4400" dirty="0" err="1"/>
              <a:t>éleve</a:t>
            </a:r>
            <a:r>
              <a:rPr lang="fr-FR" sz="4400" dirty="0"/>
              <a:t>́ (</a:t>
            </a:r>
            <a:r>
              <a:rPr lang="fr-FR" sz="4400" dirty="0" err="1"/>
              <a:t>diabétiques</a:t>
            </a:r>
            <a:r>
              <a:rPr lang="fr-FR" sz="4400" dirty="0"/>
              <a:t>, patients </a:t>
            </a:r>
            <a:r>
              <a:rPr lang="fr-FR" sz="4400" dirty="0" err="1"/>
              <a:t>alités</a:t>
            </a:r>
            <a:r>
              <a:rPr lang="fr-FR" sz="4400" dirty="0"/>
              <a:t> ou à </a:t>
            </a:r>
            <a:r>
              <a:rPr lang="fr-FR" sz="4400" dirty="0" err="1"/>
              <a:t>mobilite</a:t>
            </a:r>
            <a:r>
              <a:rPr lang="fr-FR" sz="4400" dirty="0"/>
              <a:t>́ </a:t>
            </a:r>
            <a:r>
              <a:rPr lang="fr-FR" sz="4400" dirty="0" err="1"/>
              <a:t>réduite</a:t>
            </a:r>
            <a:r>
              <a:rPr lang="fr-FR" sz="4400" dirty="0"/>
              <a:t>, maladie vasculaire </a:t>
            </a:r>
            <a:r>
              <a:rPr lang="fr-FR" sz="4400" dirty="0" err="1"/>
              <a:t>périphérique</a:t>
            </a:r>
            <a:r>
              <a:rPr lang="fr-FR" sz="4400" dirty="0"/>
              <a:t>) : </a:t>
            </a:r>
          </a:p>
          <a:p>
            <a:pPr marL="457200" lvl="1" indent="0">
              <a:buNone/>
            </a:pPr>
            <a:r>
              <a:rPr lang="fr-FR" sz="4400" dirty="0"/>
              <a:t>a)  Examinez la peau </a:t>
            </a:r>
            <a:r>
              <a:rPr lang="fr-FR" sz="4400" dirty="0" err="1"/>
              <a:t>même</a:t>
            </a:r>
            <a:r>
              <a:rPr lang="fr-FR" sz="4400" dirty="0"/>
              <a:t> en l’absence de plainte </a:t>
            </a:r>
            <a:r>
              <a:rPr lang="fr-FR" sz="4400" dirty="0" err="1"/>
              <a:t>cutanée</a:t>
            </a:r>
            <a:r>
              <a:rPr lang="fr-FR" sz="4400" dirty="0"/>
              <a:t> </a:t>
            </a:r>
            <a:r>
              <a:rPr lang="fr-FR" sz="4400" dirty="0" err="1"/>
              <a:t>spécifique</a:t>
            </a:r>
            <a:r>
              <a:rPr lang="fr-FR" sz="4400" dirty="0"/>
              <a:t>. </a:t>
            </a:r>
          </a:p>
          <a:p>
            <a:pPr marL="457200" lvl="1" indent="0">
              <a:buNone/>
            </a:pPr>
            <a:r>
              <a:rPr lang="fr-FR" sz="4400" dirty="0"/>
              <a:t>b)  Traitez agressivement les </a:t>
            </a:r>
            <a:r>
              <a:rPr lang="fr-FR" sz="4400" dirty="0" err="1"/>
              <a:t>lésions</a:t>
            </a:r>
            <a:r>
              <a:rPr lang="fr-FR" sz="4400" dirty="0"/>
              <a:t> </a:t>
            </a:r>
            <a:r>
              <a:rPr lang="fr-FR" sz="4400" dirty="0" err="1"/>
              <a:t>cutanées</a:t>
            </a:r>
            <a:r>
              <a:rPr lang="fr-FR" sz="4400" dirty="0"/>
              <a:t> apparemment </a:t>
            </a:r>
            <a:r>
              <a:rPr lang="fr-FR" sz="4400" dirty="0" err="1"/>
              <a:t>bénignes</a:t>
            </a:r>
            <a:r>
              <a:rPr lang="fr-FR" sz="4400" dirty="0"/>
              <a:t>. </a:t>
            </a:r>
          </a:p>
          <a:p>
            <a:pPr marL="0" indent="0">
              <a:buNone/>
            </a:pPr>
            <a:r>
              <a:rPr lang="fr-FR" sz="4400" dirty="0"/>
              <a:t>7  Chez un patient traité pour une affection </a:t>
            </a:r>
            <a:r>
              <a:rPr lang="fr-FR" sz="4400" dirty="0" err="1"/>
              <a:t>cutanée</a:t>
            </a:r>
            <a:r>
              <a:rPr lang="fr-FR" sz="4400" dirty="0"/>
              <a:t> nouvelle ou persistante (p. ex. </a:t>
            </a:r>
            <a:r>
              <a:rPr lang="fr-FR" sz="4400" dirty="0" err="1"/>
              <a:t>acne</a:t>
            </a:r>
            <a:r>
              <a:rPr lang="fr-FR" sz="4400" dirty="0"/>
              <a:t>́, psoriasis), </a:t>
            </a:r>
            <a:r>
              <a:rPr lang="fr-FR" sz="4400" dirty="0" err="1"/>
              <a:t>déterminez</a:t>
            </a:r>
            <a:r>
              <a:rPr lang="fr-FR" sz="4400" dirty="0"/>
              <a:t> son impact sur la vie personnelle et sociale du </a:t>
            </a:r>
            <a:r>
              <a:rPr lang="fr-FR" sz="4400" dirty="0" smtClean="0"/>
              <a:t>patient </a:t>
            </a:r>
            <a:endParaRPr lang="fr-FR" sz="44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7191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Enseignement des soins aux enfants et adolescents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err="1" smtClean="0"/>
              <a:t>ABCdaire</a:t>
            </a:r>
            <a:endParaRPr lang="fr-CA" dirty="0" smtClean="0"/>
          </a:p>
          <a:p>
            <a:r>
              <a:rPr lang="fr-CA" dirty="0" smtClean="0"/>
              <a:t>DPJ</a:t>
            </a:r>
          </a:p>
          <a:p>
            <a:r>
              <a:rPr lang="fr-CA" dirty="0" smtClean="0"/>
              <a:t>PRN</a:t>
            </a:r>
          </a:p>
          <a:p>
            <a:r>
              <a:rPr lang="fr-CA" dirty="0" smtClean="0"/>
              <a:t>L ’atelier L’Ado qui déprime- médecine de l’adolescence ( journée académique)</a:t>
            </a:r>
          </a:p>
          <a:p>
            <a:r>
              <a:rPr lang="fr-FR" dirty="0" smtClean="0"/>
              <a:t>M</a:t>
            </a:r>
            <a:r>
              <a:rPr lang="fr-CA" dirty="0" err="1" smtClean="0"/>
              <a:t>altraitance</a:t>
            </a:r>
            <a:r>
              <a:rPr lang="fr-CA" dirty="0" smtClean="0"/>
              <a:t> chez les enfants( journée académique)</a:t>
            </a:r>
          </a:p>
          <a:p>
            <a:r>
              <a:rPr lang="fr-FR" dirty="0" err="1" smtClean="0"/>
              <a:t>T</a:t>
            </a:r>
            <a:r>
              <a:rPr lang="fr-CA" dirty="0" smtClean="0"/>
              <a:t>rouble de d’apprentissage chez l’enfant ( journée académique)</a:t>
            </a:r>
            <a:endParaRPr lang="fr-CA" dirty="0"/>
          </a:p>
          <a:p>
            <a:r>
              <a:rPr lang="fr-CA" dirty="0" smtClean="0"/>
              <a:t>Trouble de la conduite alimentaire ( journée académique)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37783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TDAH et trouble du comportement PP</a:t>
            </a:r>
          </a:p>
          <a:p>
            <a:r>
              <a:rPr lang="fr-CA" dirty="0" smtClean="0"/>
              <a:t>PABP asthme ajout article et affiche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6691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Enseignement en périnatalité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Formation allaitement</a:t>
            </a:r>
          </a:p>
          <a:p>
            <a:r>
              <a:rPr lang="fr-CA" dirty="0" smtClean="0"/>
              <a:t>ALSO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5870371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48</TotalTime>
  <Words>233</Words>
  <Application>Microsoft Office PowerPoint</Application>
  <PresentationFormat>Affichage à l'écran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Calibri</vt:lpstr>
      <vt:lpstr>Corbel</vt:lpstr>
      <vt:lpstr>Wingdings</vt:lpstr>
      <vt:lpstr>Spectrum</vt:lpstr>
      <vt:lpstr>Contenu formel autres en UMF</vt:lpstr>
      <vt:lpstr>Présentation PowerPoint</vt:lpstr>
      <vt:lpstr>Enseignement en santé mentale</vt:lpstr>
      <vt:lpstr>Enseignement soins aux adultes</vt:lpstr>
      <vt:lpstr>Suite </vt:lpstr>
      <vt:lpstr>Présentation PowerPoint</vt:lpstr>
      <vt:lpstr>Enseignement des soins aux enfants et adolescents</vt:lpstr>
      <vt:lpstr>suite</vt:lpstr>
      <vt:lpstr>Enseignement en périnatalité</vt:lpstr>
      <vt:lpstr>Enseignement en soins urgence et soins critiques</vt:lpstr>
      <vt:lpstr>Enseignement des soins aux personnes âgées</vt:lpstr>
      <vt:lpstr>Médecine rurale</vt:lpstr>
      <vt:lpstr>Table sectorielle soins palliatifs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Contenu formel autres en UMF</dc:title>
  <dc:creator>Isabelle Gosselin</dc:creator>
  <cp:lastModifiedBy>Héroux Mylène</cp:lastModifiedBy>
  <cp:revision>6</cp:revision>
  <dcterms:created xsi:type="dcterms:W3CDTF">2018-10-09T13:44:07Z</dcterms:created>
  <dcterms:modified xsi:type="dcterms:W3CDTF">2018-10-10T19:02:39Z</dcterms:modified>
</cp:coreProperties>
</file>