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3"/>
  </p:notesMasterIdLst>
  <p:sldIdLst>
    <p:sldId id="294" r:id="rId2"/>
    <p:sldId id="308" r:id="rId3"/>
    <p:sldId id="303" r:id="rId4"/>
    <p:sldId id="309" r:id="rId5"/>
    <p:sldId id="310" r:id="rId6"/>
    <p:sldId id="307" r:id="rId7"/>
    <p:sldId id="312" r:id="rId8"/>
    <p:sldId id="313" r:id="rId9"/>
    <p:sldId id="314" r:id="rId10"/>
    <p:sldId id="311" r:id="rId11"/>
    <p:sldId id="315" r:id="rId12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5717" autoAdjust="0"/>
  </p:normalViewPr>
  <p:slideViewPr>
    <p:cSldViewPr>
      <p:cViewPr>
        <p:scale>
          <a:sx n="94" d="100"/>
          <a:sy n="94" d="100"/>
        </p:scale>
        <p:origin x="-1832" y="-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16DA700-F0D1-408C-B9F5-6B5D1517E1E8}" type="datetimeFigureOut">
              <a:rPr lang="en-CA"/>
              <a:pPr>
                <a:defRPr/>
              </a:pPr>
              <a:t>18-10-09</a:t>
            </a:fld>
            <a:endParaRPr lang="en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CA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A37A943-6EAF-45C6-81B7-AA413767A11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42993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CA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fr-CA"/>
              <a:t>Click to edit Master subtitle style</a:t>
            </a:r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fr-CA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178F3118-030B-4CBD-A775-F6218D095E9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CF342-44F7-40A5-95CE-2D8FB4CCB45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CC3B3-2446-4E75-B8F9-0596004E1FE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BB723-AA24-4256-BF2F-AA9C2309DDD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A9926-C238-44F5-8E0F-B9851D91686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C46EC-8A2F-448B-91B6-6ECF2E0D836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CAC1B-5C56-45F5-AE5E-A28C8F42E80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28E93-A3E5-431F-896A-1DCA2875F11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AB192-6087-4D3A-92DC-23A9B43904D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66F50-DDC8-474E-B074-10AAEC6A5B8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2202F-B83F-4235-B621-00BE14C9C47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823C5-EA13-44E1-A441-DD33B616906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98E7C-244C-48D0-9EEE-88EF3B626F8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1A758C3-56A6-42D3-A1B4-2C94DD675EC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2051173" y="1268760"/>
            <a:ext cx="619323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A" sz="3600" b="1" i="1" dirty="0"/>
              <a:t>J</a:t>
            </a:r>
            <a:r>
              <a:rPr lang="fr-CA" sz="3600" b="1" i="1" dirty="0" smtClean="0"/>
              <a:t>ournées </a:t>
            </a:r>
            <a:r>
              <a:rPr lang="fr-CA" sz="3600" b="1" i="1" dirty="0"/>
              <a:t>A</a:t>
            </a:r>
            <a:r>
              <a:rPr lang="fr-CA" sz="3600" b="1" i="1" dirty="0" smtClean="0"/>
              <a:t>cadémiques </a:t>
            </a:r>
          </a:p>
          <a:p>
            <a:pPr>
              <a:spcBef>
                <a:spcPct val="50000"/>
              </a:spcBef>
            </a:pPr>
            <a:endParaRPr lang="fr-CA" sz="3600" b="1" i="1" dirty="0"/>
          </a:p>
        </p:txBody>
      </p:sp>
      <p:sp>
        <p:nvSpPr>
          <p:cNvPr id="19458" name="AutoShape 2" descr="data:image/jpeg;base64,/9j/4AAQSkZJRgABAQAAAQABAAD/2wCEAAkGBxQSEhUUExQUFhUXFBQVFBcXFBQXFBQVFRQWFxUUFRUYHCggGBolHBQUITEhJSkrLi4uFx8zODMsNygtLisBCgoKDg0OGhAQFywfHBwsLCwsLCwsLCwsLCwsLCwsLCwsLCwsLCwsLCwsLCwsLCwsLCwsLCwsLCwsLCwsLCwsLP/AABEIALoBDwMBIgACEQEDEQH/xAAbAAACAwEBAQAAAAAAAAAAAAACAwEEBQAGB//EADwQAAIBAgMFBQYEBgEFAQAAAAABAgMRBCExBRJBUWETcYGRoQYiscHR8DJCUuEjJDNysvFiFDSCwuIH/8QAGQEAAgMBAAAAAAAAAAAAAAAAAAECAwQF/8QAJBEBAAICAgEEAgMAAAAAAAAAAAECAxESITEEIjJBUXEjYYH/2gAMAwEAAhEDEQA/ANRIjeuG5Ao0ooaZCTsNTFyiwAEmcERHUAlC5xHNg2uAV1clxHSiLuAKYKfMcA4gEdwMlkc0zkAYe1abzPG478TPouOw+8jxe2MC072KM1V2OWOi5Q2fNq+73GjszZlvelr8P3PQbOw6k+i06szxVpiHmFsGq/ygLYVS2h9C3UloU69P3fTzJcITi0vJ0dg+5dvhc9Fs6jFRVlwRE3ZJWIkt1ZC8H2fXrZ26nSqZFKN/EKpUENIlNykG43Ip0xtgAIx6hKQtsHfY0T+0I375iN8ne5gDnJBTlwWvoV4y4LMJysA0KrUUVb7bG4Kjf3peBSgnKSRvYWkks8xiemhZnN2HTjkLeZtc8u7GEKIVgAWgN3MfGCB3NQIpM7eRLVgUAckcgoxIkrMAXu55gTQxyuKlFgAEnWJisgCJySVzBxUlUldK0eHN9Ru0MXvvdj+FPX9T+gOHhwM+TJvqGrDi+5TRw13Y2KNFRjZZeAvC0bcCzZlTRouWmYqrnYdONxM45IUyelDFw95d1hU3fLzL7WSb+/uxWjC7b+8hHspoFQHygFdDLYIxImwp1eQuFNsEQSlYXZvgzRpYVD+yQCGM6Mu4DcXHM2pUhTpRDSUMztraIKlh51HyNSnhU9VYtwppaBo5U8Ps1R4l2NKKIlNoROs2G0dS2l1IUSI1LhSNzmguyLEyJvYDDc63A4l5gSJR5g7q4BKOVzpAASdjpO4ajcVUQAuSsChlsgYjIudkZW1MXnuR/wDL6FramLVNWX4np06sycPRevHiU5b66how4uU7kVCgXsPSz0Co0y/QpZmZt8CgrDYx4jVTVrgyaGjtXnoxFSWVu4KtLUVNaCT0KcVa3JepU7H3X995Yz8/oJdXK3UEdAdLPUh0EGgooCK3CxRojqVC5apU7AiGnQyBnCw6UrAqlfUZwrbrYcaFu8faxLBItICSGbwOQpEEzQHZD5ZAzEk090PdsRAKZvcoN+gEmHYicLgAKdiII6WREgAmrALuJjcBuwySoag3CudKPQACasUdoYlU1fVv8K5v6FjG4lU470u5Lm+SMGmpVJb0tfRLkirJk4xr7XYsU3n+nUKDk3KWbepchRLGHhZB9nxMrfEaDRp2Zfpx5FaSsiaFXgMvK1JsC+RLrWFyq3AiKpXnMLEVSmm2JZC5vFZRT82KrNoLCyuIp0bGDyHUo2CpRLEYjRmE0pJDVUQqGQxRuCKbriNloBKPQDcYHAt0mwtpiJzaA4jZ1QiMirGbuWabElMaE0C0MQqbGi0lFnSi0QlbXUmUU+JucxLeREZi3HgMgrMZJSfEFxDl0Zyi0AKaZEkHUYF0+YBEUgMViIwjvS0X3ZdSaiSTd8ldt9DzGMxjrSX6I/hXP/k+pC9+MJ48c3l2IrSrT33kvyx5L6l3DU8hdCFjSo0sjHMzM7l0qxFY0mlEOokS3YTUmBeQV55CKNTMmpLUoRq2k/AUnprsKLKcahYVRDBGKjxEwqK1h2JkZla/ANnrcLePxEbJLX5/dgMNGyQvCYRv3pZvgXI0hCK66WqWgxMrXfDQONwEws0otjlGxWhVsMVYaErUbWOlHIr743tLoaOi5MruFyxVYmKFKyBwphWOTI3gJ0pFeckHMrzA9NwGwcoP9iHBs3uUC4TJ7PqFCn5AAwDbC7NJA2S6ACpxuRJBticdV7OEpvNRi33vgvOwEwPaDGty7KOmTn8VH5+RWwtFFbDRbblLNttt9XqaNGBhvblO3Tx4+NdGUm0+Zcp1kyu4iqslbLxXXmJYtVKgEpZFOjUb+AyUwAa8jCqbQj2ji5K90rcSxtnHqlBt68FzfI8jsnDOtVu+rb6sNbV3vxe/ozVhvaPkZWBpOm1GTbT0b+DN2NLQNJxKo76k06L1Ze3Sd0Wki4QdiadIdkNhTAbJhEksKNhU0NGZLlIGObBmMoxsI48D3bEqdhiQE0MtBdQPfK84hRdhHo2UxedwpTQEpIaKJSK9eoMc7FPEVkh6KZerISIbJT5Zm5zExOnJEqKF1vIYFJ3RG74iYNvW42E+gEFGL7TYjKNNfme9LuWi8/gbc5Lmjx+OrdrVlK+WSj/atPm/EqzW1X9rsFd23P0mgi7AqRp2sy3TMbpx3A2yjjHmWpsqYl3QE6l7r9AMbi1CLlJ2SK+KxSjC8na2p5Lau0ZVpWX4eC59WNC1orBeNxUsRVXfaK5L6nqdjYJQ0XjztxKuydkdlBTmv4k8or9MeL++ZvYSnayLJjjDPT3ztadFSSHwaSCpR5nVLFbTo1MBir2z4EuYHCzSjmW4RKFOZejPIEbSiohE5Das8ilOeoFHaYRuy1GIvDWSLUcwSmS7AOI9oXUQFEqtQ6LIqK7AsJPQqiuV6l+o6LAnMCnpTq1rfuXNj4Pee/LT8t+PURh6SqVEtVHOXyR6SnE04qfcsefJ3xgzcDjZOwuLzzCbWXcaGQUqfJgyRDqExkAC4tcAJx5DnPmBZgGVt2tuUJPn7q75ZP0uecwMUs+n+zZ9rJ+7Tjzk35L/AOjIoLIy5p9zd6am67WYxu9Sy1kIgc6lihs8CkytVfAZvlPH11CLk+CEU+HnfaLEb0lTXe+96I2vZf2Z3Uq1ZdYxfDqwPYvZ/a1JVpq+tu89Dt3E2iqayc9ekePnp5mnHSIrylzsl5tbjDPlW7Wo5cNI9Ir66mhRpFPCUzUpxyKbTudtmOuo6TGImuuKLEivNiWERrXXJlGttBRlZtZsfVWR53BYPtq05zz95xjfgk7fG4QhadPTYfEX0LsKz0KGG2du/hb7uBfpxa1A5l1ST4im7k1qt8gYIEqruHSsW9DMp1rMe8SEIz5XmV6sxH/VLmDOqArCZMHeshcpgymCcuq1LFWpOT92CvJ6cl1YyScuiLeyqFrz8I/Nk6V5Sz5cnGFzZez1Tja9285Pm+ZpwQGHQ5UjWwSQ5WGWWoMoEQj0JEhQ4/sEyH04BRdvvUCQ10Oj5Evn6BbvPwAPKe00t6tGPCMPWT+iRVpLIZtV3xFR8ml5JIEw5Z3aXV9PXVIMiBVeR0ZETZW0TCtvWZk+0FVy3acdZP0/2auIWpnezuHdfFObV1DJeH36kqV5TpmzX41ex2JhFQoqOlldv5mJKq6tSU3o9OkVp9fE1tvV92lurWb3e5ay9FbxM7BwsjRmnWqwyenrvdpXMNSL0BNDQKUzO2wirIrzkdVmI3wSIxU7JsDY+H91c3n5g493Vubt56+lzTwFOyCEZWKUGgKlVrVFliqiA1a6lr5lLaWPVJOTeS6FupS1MutgFiKsaUvwK85LmlovNjrG50hktFY2wcT7YNv3Ieb+SLGyvaGpVluuC56v6Ht8FsqjTVo04R7oq/mUNuwW/SUUllLh3F98PGu9sePPa94grDbz1XqW43WqBw9PIbOpZGd0C/Cx0klmxsW3wFVYgUlxk6klCF89XwjHizdw0UrJaJWXcjP2WrRlbVv0NmjTsa8ddQ5+a27a/BtKRPaO5yQKyZYpC4gyXAJP7sFwyX0GRcnyIfgPcAFDr9+IwiMycwGlxfcjvEQeOxbvWqP/AJy+IW6dXharP+5sdCBz7/KXZwx7IIaIkiw4AzRHS2zKx1a0ZPoza9ktmujQ3mvenm/E87tNXaivzTivW7+B9AwdLdhFckafT17mXN9XbxDzO3ZuVdR4QivOWb9N0OhSyK6qdpVqT/VN27llH0SNOjAqvO7TK3FXVYRSjZW+ANZtDZ5cfMr4ipcitVlVvkzmwLfEqYvF2Vlrouregk5kdJ79TpHLxf7fE3qEcjJ2dR3Yr1fNvVmzRdkhwr39j0ETmHVmVWwTh1eWRHs9C86k30ivi/ihOLqWTNH2fouNGL4yvN+Ly9LF2CPdtk9VbVNflcnDO5j7TX8WC5Rfq/2N675GJtH+v3QXxZfm+DN6aP5IPhkhbjzGxClHIxunBSR05HbtgJvICs0tj0vc3urNSzsUdkL+FHx8bs0ISNlfEOZb5SBjUuoKzZKRJEq3V35hpvgKSbvwDi7K2oyc0vu4Kg+ORFhncxgDitPv1JprkTU++8FQ5CDylX+rO+u8/iWYuKRR2jLdrzXW/gzlUMN+rS7GDukHTmV61TI6cyli66SbfArXWLwFPtMVCPCN5ePA9vtCs6dOck9It262y9TyHsTSc6k6r00N/wBpqv8ACS/VKMfL3v8A1NmL249uRmnnl0x9nUrRRpwdirhVkWYoyt9YRMp1FxRdqFSogSJclx1MPDy368v0we6usrZv1t5mrj5qMW+Sb8ijsvDOMmn+LJy/ucU5erYRH2rtPcQ3cNSyLkY5f7FYZDqoGrzbuC5eZDbXURiqnIDIxi7SUaa1nJR8PzPyTPYU6aVlbJLJdFwPN+y1FzqyqPSHuQ6yf4n4Ky8z1bNeGuq7/Ln+otytr8FSsec2jU/mJd0V6Ho3G2Z5nHL+Yn4f4oef4l6b5r9PQlyIorIipcyugXOoVakxtXqVdy7S62FAt1D1ezoWpwy/KizuiaasrcrDUzc5iPQJd4Mqdwt3QACSf3oS2cvw+P0Onr5DRTGK++ZOpEl8UFwYAMo55Z9AZTtr8g5EVlmvEA+b+1s508TvK+ng1yBw21YSXvPdfXTwZq//AKBFWg+vyPEsw5ery34bTFYelrbRgvzLwzMPHYx1HZZK+S595VZe2Kr1oX/UVxG5WXyTMPfeymBdGgr6yzZV9op3qU48lKT8XZf4s9JbJd3yPLbY/wC5f9kfmbcnVNQxYfdk3J2GgWXHIVhCxW4GR0oVZSK0h1QVMDln4qG/KEP1Tin/AGp70vRMKhLeqVHzqT8t5peg/BL+Zp90/wDFlXZXz+ZPxT/Wbzl/UNughlREUTpkF5LZRxehckUcaEFbqHp9lYfs6UIrJ7t33vNvzZajd6hT1REfqdCHImdo3uZ5zFr+Ynbp8EejPP4tfx5+H+KK83xX+m+azB5AVAo6AzMjoEzROEp3qQXW/lmSx+y/6r/tfxRLH3aFeadVltpcfQKM0C9X4BQXz+Rsc41aAytxYFN5PwIivvz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" name="Rectangle 3"/>
          <p:cNvSpPr/>
          <p:nvPr/>
        </p:nvSpPr>
        <p:spPr>
          <a:xfrm>
            <a:off x="4572000" y="5589240"/>
            <a:ext cx="4704406" cy="122084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fr-CA" sz="1600" i="1" dirty="0" smtClean="0"/>
              <a:t>Guillaume Voghel, MD, </a:t>
            </a:r>
            <a:r>
              <a:rPr lang="fr-CA" sz="1600" i="1" dirty="0" err="1" smtClean="0"/>
              <a:t>Ph.D</a:t>
            </a:r>
            <a:r>
              <a:rPr lang="fr-CA" sz="1600" i="1" dirty="0" smtClean="0"/>
              <a:t>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fr-CA" sz="1600" i="1" dirty="0" smtClean="0"/>
              <a:t>Responsable des journées académiques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fr-CA" sz="1600" i="1" dirty="0" smtClean="0"/>
              <a:t>Programme de résidence en médecine de famille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fr-CA" sz="1600" i="1" dirty="0" smtClean="0"/>
              <a:t>Université de Montréal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fr-CA" sz="1600" i="1" dirty="0" smtClean="0"/>
              <a:t>CUMF, Cité-de-la-Santé</a:t>
            </a:r>
          </a:p>
        </p:txBody>
      </p:sp>
      <p:sp>
        <p:nvSpPr>
          <p:cNvPr id="6" name="Rectangle 5"/>
          <p:cNvSpPr/>
          <p:nvPr/>
        </p:nvSpPr>
        <p:spPr>
          <a:xfrm>
            <a:off x="4644008" y="3594889"/>
            <a:ext cx="4407850" cy="4821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fr-CA" sz="1600" i="1" dirty="0" smtClean="0"/>
              <a:t>Rencontre comité du programme académique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fr-CA" sz="1600" i="1" dirty="0" smtClean="0"/>
              <a:t>9 octobre 2018</a:t>
            </a:r>
            <a:endParaRPr lang="fr-CA" sz="1600" i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403648" y="2564904"/>
            <a:ext cx="727280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sz="2400" dirty="0" smtClean="0">
                <a:solidFill>
                  <a:srgbClr val="003366"/>
                </a:solidFill>
              </a:rPr>
              <a:t>Problématique de locaux</a:t>
            </a:r>
            <a:endParaRPr lang="fr-FR" i="1" dirty="0" smtClean="0">
              <a:solidFill>
                <a:srgbClr val="003366"/>
              </a:solidFill>
            </a:endParaRPr>
          </a:p>
          <a:p>
            <a:pPr lvl="1"/>
            <a:r>
              <a:rPr lang="fr-FR" i="1" dirty="0" smtClean="0">
                <a:solidFill>
                  <a:srgbClr val="003366"/>
                </a:solidFill>
              </a:rPr>
              <a:t>	Campus Montréal vs Laval</a:t>
            </a:r>
          </a:p>
          <a:p>
            <a:pPr lvl="1"/>
            <a:endParaRPr lang="fr-FR" i="1" dirty="0" smtClean="0">
              <a:solidFill>
                <a:srgbClr val="003366"/>
              </a:solidFill>
            </a:endParaRPr>
          </a:p>
          <a:p>
            <a:pPr lvl="1"/>
            <a:endParaRPr lang="fr-FR" i="1" dirty="0" smtClean="0">
              <a:solidFill>
                <a:srgbClr val="003366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fr-FR" sz="2400" dirty="0" smtClean="0">
                <a:solidFill>
                  <a:srgbClr val="003366"/>
                </a:solidFill>
              </a:rPr>
              <a:t>Nouvelle politiqu</a:t>
            </a:r>
            <a:r>
              <a:rPr lang="fr-FR" sz="2400" dirty="0" smtClean="0">
                <a:solidFill>
                  <a:srgbClr val="003366"/>
                </a:solidFill>
              </a:rPr>
              <a:t>e de déplacement</a:t>
            </a:r>
          </a:p>
          <a:p>
            <a:r>
              <a:rPr lang="fr-FR" sz="2400" i="1" dirty="0" smtClean="0">
                <a:solidFill>
                  <a:srgbClr val="003366"/>
                </a:solidFill>
              </a:rPr>
              <a:t>	</a:t>
            </a:r>
            <a:r>
              <a:rPr lang="fr-FR" i="1" dirty="0" smtClean="0">
                <a:solidFill>
                  <a:srgbClr val="003366"/>
                </a:solidFill>
              </a:rPr>
              <a:t>St-Hubert se dé</a:t>
            </a:r>
            <a:r>
              <a:rPr lang="fr-FR" i="1" dirty="0" smtClean="0">
                <a:solidFill>
                  <a:srgbClr val="003366"/>
                </a:solidFill>
              </a:rPr>
              <a:t>place tout le temps</a:t>
            </a:r>
          </a:p>
          <a:p>
            <a:r>
              <a:rPr lang="fr-FR" i="1" dirty="0">
                <a:solidFill>
                  <a:srgbClr val="003366"/>
                </a:solidFill>
              </a:rPr>
              <a:t>	</a:t>
            </a:r>
            <a:r>
              <a:rPr lang="fr-FR" i="1" dirty="0" smtClean="0">
                <a:solidFill>
                  <a:srgbClr val="003366"/>
                </a:solidFill>
              </a:rPr>
              <a:t>St-</a:t>
            </a:r>
            <a:r>
              <a:rPr lang="fr-FR" i="1" dirty="0" err="1" smtClean="0">
                <a:solidFill>
                  <a:srgbClr val="003366"/>
                </a:solidFill>
              </a:rPr>
              <a:t>Jérome</a:t>
            </a:r>
            <a:r>
              <a:rPr lang="fr-FR" i="1" dirty="0" smtClean="0">
                <a:solidFill>
                  <a:srgbClr val="003366"/>
                </a:solidFill>
              </a:rPr>
              <a:t> se déplace si Campus Laval</a:t>
            </a:r>
            <a:r>
              <a:rPr lang="fr-FR" i="1" dirty="0" smtClean="0">
                <a:solidFill>
                  <a:srgbClr val="003366"/>
                </a:solidFill>
              </a:rPr>
              <a:t> </a:t>
            </a:r>
            <a:endParaRPr lang="fr-FR" dirty="0" smtClean="0">
              <a:solidFill>
                <a:srgbClr val="003366"/>
              </a:solidFill>
            </a:endParaRPr>
          </a:p>
          <a:p>
            <a:r>
              <a:rPr lang="fr-FR" sz="2400" i="1" dirty="0" smtClean="0">
                <a:solidFill>
                  <a:srgbClr val="003366"/>
                </a:solidFill>
              </a:rPr>
              <a:t>	</a:t>
            </a:r>
            <a:endParaRPr lang="fr-FR" i="1" dirty="0">
              <a:solidFill>
                <a:srgbClr val="003366"/>
              </a:solidFill>
            </a:endParaRPr>
          </a:p>
          <a:p>
            <a:pPr lvl="1"/>
            <a:r>
              <a:rPr lang="fr-FR" i="1" dirty="0">
                <a:solidFill>
                  <a:srgbClr val="003366"/>
                </a:solidFill>
              </a:rPr>
              <a:t>	</a:t>
            </a:r>
            <a:endParaRPr lang="fr-FR" i="1" dirty="0" smtClean="0">
              <a:solidFill>
                <a:srgbClr val="003366"/>
              </a:solidFill>
            </a:endParaRPr>
          </a:p>
          <a:p>
            <a:pPr marL="742950" lvl="1" indent="-285750">
              <a:buFontTx/>
              <a:buChar char="-"/>
            </a:pPr>
            <a:endParaRPr lang="fr-FR" i="1" dirty="0">
              <a:solidFill>
                <a:srgbClr val="003366"/>
              </a:solidFill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762000" y="845840"/>
            <a:ext cx="7924800" cy="1143000"/>
          </a:xfrm>
        </p:spPr>
        <p:txBody>
          <a:bodyPr/>
          <a:lstStyle/>
          <a:p>
            <a:r>
              <a:rPr lang="en-CA" sz="3200" i="1" dirty="0" err="1" smtClean="0">
                <a:solidFill>
                  <a:srgbClr val="003366"/>
                </a:solidFill>
              </a:rPr>
              <a:t>Défis</a:t>
            </a:r>
            <a:r>
              <a:rPr lang="en-CA" sz="3200" i="1" dirty="0" smtClean="0">
                <a:solidFill>
                  <a:srgbClr val="003366"/>
                </a:solidFill>
              </a:rPr>
              <a:t> </a:t>
            </a:r>
            <a:r>
              <a:rPr lang="en-CA" sz="3200" i="1" dirty="0" err="1" smtClean="0">
                <a:solidFill>
                  <a:srgbClr val="003366"/>
                </a:solidFill>
              </a:rPr>
              <a:t>à</a:t>
            </a:r>
            <a:r>
              <a:rPr lang="en-CA" sz="3200" i="1" dirty="0" smtClean="0">
                <a:solidFill>
                  <a:srgbClr val="003366"/>
                </a:solidFill>
              </a:rPr>
              <a:t> </a:t>
            </a:r>
            <a:r>
              <a:rPr lang="en-CA" sz="3200" i="1" dirty="0" err="1" smtClean="0">
                <a:solidFill>
                  <a:srgbClr val="003366"/>
                </a:solidFill>
              </a:rPr>
              <a:t>venir</a:t>
            </a:r>
            <a:r>
              <a:rPr lang="en-CA" sz="3200" i="1" dirty="0" smtClean="0">
                <a:solidFill>
                  <a:srgbClr val="003366"/>
                </a:solidFill>
              </a:rPr>
              <a:t>…</a:t>
            </a:r>
            <a:endParaRPr lang="en-CA" sz="3200" i="1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977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403648" y="2564904"/>
            <a:ext cx="727280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sz="2400" dirty="0">
                <a:solidFill>
                  <a:srgbClr val="003366"/>
                </a:solidFill>
              </a:rPr>
              <a:t>Problématique de présences</a:t>
            </a:r>
          </a:p>
          <a:p>
            <a:pPr lvl="1"/>
            <a:r>
              <a:rPr lang="fr-FR" i="1" dirty="0">
                <a:solidFill>
                  <a:srgbClr val="003366"/>
                </a:solidFill>
              </a:rPr>
              <a:t>	En discussion pour avoir bornes détecteurs de carte</a:t>
            </a:r>
          </a:p>
          <a:p>
            <a:endParaRPr lang="fr-FR" sz="2400" dirty="0" smtClean="0">
              <a:solidFill>
                <a:srgbClr val="003366"/>
              </a:solidFill>
            </a:endParaRPr>
          </a:p>
          <a:p>
            <a:pPr marL="285750" indent="-285750">
              <a:buFont typeface="Arial"/>
              <a:buChar char="•"/>
            </a:pPr>
            <a:endParaRPr lang="fr-FR" sz="2400" dirty="0">
              <a:solidFill>
                <a:srgbClr val="003366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fr-FR" sz="2400" dirty="0" smtClean="0">
                <a:solidFill>
                  <a:srgbClr val="003366"/>
                </a:solidFill>
              </a:rPr>
              <a:t>Calendrier à modifier </a:t>
            </a:r>
            <a:endParaRPr lang="fr-FR" i="1" dirty="0" smtClean="0">
              <a:solidFill>
                <a:srgbClr val="003366"/>
              </a:solidFill>
            </a:endParaRPr>
          </a:p>
          <a:p>
            <a:pPr lvl="1"/>
            <a:r>
              <a:rPr lang="fr-FR" i="1" dirty="0" smtClean="0">
                <a:solidFill>
                  <a:srgbClr val="003366"/>
                </a:solidFill>
              </a:rPr>
              <a:t>	Ajout et modification des journées toxicomanie</a:t>
            </a:r>
          </a:p>
          <a:p>
            <a:pPr lvl="1"/>
            <a:r>
              <a:rPr lang="fr-FR" i="1" dirty="0">
                <a:solidFill>
                  <a:srgbClr val="003366"/>
                </a:solidFill>
              </a:rPr>
              <a:t>	</a:t>
            </a:r>
            <a:r>
              <a:rPr lang="fr-FR" i="1" dirty="0" smtClean="0">
                <a:solidFill>
                  <a:srgbClr val="003366"/>
                </a:solidFill>
              </a:rPr>
              <a:t>Possibilité de condenser les journées au cours de l’année 	académique?</a:t>
            </a:r>
          </a:p>
          <a:p>
            <a:endParaRPr lang="fr-FR" i="1" dirty="0" smtClean="0">
              <a:solidFill>
                <a:srgbClr val="003366"/>
              </a:solidFill>
            </a:endParaRPr>
          </a:p>
          <a:p>
            <a:pPr marL="742950" lvl="1" indent="-285750">
              <a:buFontTx/>
              <a:buChar char="-"/>
            </a:pPr>
            <a:endParaRPr lang="fr-FR" i="1" dirty="0">
              <a:solidFill>
                <a:srgbClr val="003366"/>
              </a:solidFill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762000" y="845840"/>
            <a:ext cx="7924800" cy="1143000"/>
          </a:xfrm>
        </p:spPr>
        <p:txBody>
          <a:bodyPr/>
          <a:lstStyle/>
          <a:p>
            <a:r>
              <a:rPr lang="en-CA" sz="3200" i="1" dirty="0" err="1" smtClean="0">
                <a:solidFill>
                  <a:srgbClr val="003366"/>
                </a:solidFill>
              </a:rPr>
              <a:t>Défis</a:t>
            </a:r>
            <a:r>
              <a:rPr lang="en-CA" sz="3200" i="1" dirty="0" smtClean="0">
                <a:solidFill>
                  <a:srgbClr val="003366"/>
                </a:solidFill>
              </a:rPr>
              <a:t> </a:t>
            </a:r>
            <a:r>
              <a:rPr lang="en-CA" sz="3200" i="1" dirty="0" err="1" smtClean="0">
                <a:solidFill>
                  <a:srgbClr val="003366"/>
                </a:solidFill>
              </a:rPr>
              <a:t>à</a:t>
            </a:r>
            <a:r>
              <a:rPr lang="en-CA" sz="3200" i="1" dirty="0" smtClean="0">
                <a:solidFill>
                  <a:srgbClr val="003366"/>
                </a:solidFill>
              </a:rPr>
              <a:t> </a:t>
            </a:r>
            <a:r>
              <a:rPr lang="en-CA" sz="3200" i="1" dirty="0" err="1" smtClean="0">
                <a:solidFill>
                  <a:srgbClr val="003366"/>
                </a:solidFill>
              </a:rPr>
              <a:t>venir</a:t>
            </a:r>
            <a:r>
              <a:rPr lang="en-CA" sz="3200" i="1" dirty="0" smtClean="0">
                <a:solidFill>
                  <a:srgbClr val="003366"/>
                </a:solidFill>
              </a:rPr>
              <a:t>…</a:t>
            </a:r>
            <a:endParaRPr lang="en-CA" sz="3200" i="1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264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845840"/>
            <a:ext cx="7924800" cy="1143000"/>
          </a:xfrm>
        </p:spPr>
        <p:txBody>
          <a:bodyPr/>
          <a:lstStyle/>
          <a:p>
            <a:r>
              <a:rPr lang="en-CA" sz="3200" i="1" dirty="0" err="1" smtClean="0">
                <a:solidFill>
                  <a:srgbClr val="003366"/>
                </a:solidFill>
              </a:rPr>
              <a:t>Depuis</a:t>
            </a:r>
            <a:r>
              <a:rPr lang="en-CA" sz="3200" i="1" dirty="0" smtClean="0">
                <a:solidFill>
                  <a:srgbClr val="003366"/>
                </a:solidFill>
              </a:rPr>
              <a:t> </a:t>
            </a:r>
            <a:r>
              <a:rPr lang="en-CA" sz="3200" i="1" dirty="0" err="1" smtClean="0">
                <a:solidFill>
                  <a:srgbClr val="003366"/>
                </a:solidFill>
              </a:rPr>
              <a:t>notre</a:t>
            </a:r>
            <a:r>
              <a:rPr lang="en-CA" sz="3200" i="1" dirty="0" smtClean="0">
                <a:solidFill>
                  <a:srgbClr val="003366"/>
                </a:solidFill>
              </a:rPr>
              <a:t> </a:t>
            </a:r>
            <a:r>
              <a:rPr lang="en-CA" sz="3200" i="1" dirty="0" err="1" smtClean="0">
                <a:solidFill>
                  <a:srgbClr val="003366"/>
                </a:solidFill>
              </a:rPr>
              <a:t>dernière</a:t>
            </a:r>
            <a:r>
              <a:rPr lang="en-CA" sz="3200" i="1" dirty="0" smtClean="0">
                <a:solidFill>
                  <a:srgbClr val="003366"/>
                </a:solidFill>
              </a:rPr>
              <a:t> </a:t>
            </a:r>
            <a:r>
              <a:rPr lang="en-CA" sz="3200" i="1" dirty="0" err="1" smtClean="0">
                <a:solidFill>
                  <a:srgbClr val="003366"/>
                </a:solidFill>
              </a:rPr>
              <a:t>rencontre</a:t>
            </a:r>
            <a:r>
              <a:rPr lang="en-CA" sz="3200" i="1" dirty="0" smtClean="0">
                <a:solidFill>
                  <a:srgbClr val="003366"/>
                </a:solidFill>
              </a:rPr>
              <a:t>…</a:t>
            </a:r>
            <a:endParaRPr lang="en-CA" sz="3200" i="1" dirty="0">
              <a:solidFill>
                <a:srgbClr val="003366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403648" y="2564904"/>
            <a:ext cx="727280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sz="2400" dirty="0" smtClean="0">
                <a:solidFill>
                  <a:srgbClr val="003366"/>
                </a:solidFill>
              </a:rPr>
              <a:t>Mise à jour des objectifs pour chaque cours et ajustement des questionnaires d’évaluation</a:t>
            </a:r>
          </a:p>
          <a:p>
            <a:r>
              <a:rPr lang="fr-FR" i="1" dirty="0" smtClean="0">
                <a:solidFill>
                  <a:srgbClr val="003366"/>
                </a:solidFill>
              </a:rPr>
              <a:t>	</a:t>
            </a:r>
          </a:p>
          <a:p>
            <a:pPr marL="285750" indent="-285750">
              <a:buFont typeface="Arial"/>
              <a:buChar char="•"/>
            </a:pPr>
            <a:r>
              <a:rPr lang="fr-FR" sz="2400" dirty="0" smtClean="0">
                <a:solidFill>
                  <a:srgbClr val="003366"/>
                </a:solidFill>
              </a:rPr>
              <a:t>Ajout d’un cours « Dermato 101 » (</a:t>
            </a:r>
            <a:r>
              <a:rPr lang="fr-FR" sz="2400" i="1" dirty="0" smtClean="0">
                <a:solidFill>
                  <a:srgbClr val="003366"/>
                </a:solidFill>
              </a:rPr>
              <a:t>juillet R1</a:t>
            </a:r>
            <a:r>
              <a:rPr lang="fr-FR" sz="2400" dirty="0" smtClean="0">
                <a:solidFill>
                  <a:srgbClr val="003366"/>
                </a:solidFill>
              </a:rPr>
              <a:t>)</a:t>
            </a:r>
          </a:p>
          <a:p>
            <a:pPr marL="285750" indent="-285750">
              <a:buFont typeface="Arial"/>
              <a:buChar char="•"/>
            </a:pPr>
            <a:endParaRPr lang="fr-FR" sz="2400" dirty="0" smtClean="0">
              <a:solidFill>
                <a:srgbClr val="003366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fr-FR" sz="2400" dirty="0" smtClean="0">
                <a:solidFill>
                  <a:srgbClr val="003366"/>
                </a:solidFill>
              </a:rPr>
              <a:t>Ajout d’un cours « Parkinsonisme et trouble du mouvement » (</a:t>
            </a:r>
            <a:r>
              <a:rPr lang="fr-FR" sz="2400" i="1" dirty="0" smtClean="0">
                <a:solidFill>
                  <a:srgbClr val="003366"/>
                </a:solidFill>
              </a:rPr>
              <a:t>ao</a:t>
            </a:r>
            <a:r>
              <a:rPr lang="fr-FR" sz="2400" i="1" dirty="0" smtClean="0">
                <a:solidFill>
                  <a:srgbClr val="003366"/>
                </a:solidFill>
              </a:rPr>
              <a:t>ût R2</a:t>
            </a:r>
            <a:r>
              <a:rPr lang="fr-FR" sz="2400" dirty="0" smtClean="0">
                <a:solidFill>
                  <a:srgbClr val="003366"/>
                </a:solidFill>
              </a:rPr>
              <a:t>)</a:t>
            </a:r>
            <a:endParaRPr lang="fr-FR" sz="2400" dirty="0" smtClean="0">
              <a:solidFill>
                <a:srgbClr val="003366"/>
              </a:solidFill>
            </a:endParaRPr>
          </a:p>
          <a:p>
            <a:pPr marL="285750" indent="-285750">
              <a:buFont typeface="Arial"/>
              <a:buChar char="•"/>
            </a:pPr>
            <a:endParaRPr lang="fr-FR" sz="2400" dirty="0">
              <a:solidFill>
                <a:srgbClr val="003366"/>
              </a:solidFill>
            </a:endParaRPr>
          </a:p>
          <a:p>
            <a:endParaRPr lang="fr-FR" i="1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159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845840"/>
            <a:ext cx="7924800" cy="1143000"/>
          </a:xfrm>
        </p:spPr>
        <p:txBody>
          <a:bodyPr/>
          <a:lstStyle/>
          <a:p>
            <a:r>
              <a:rPr lang="en-CA" sz="3200" i="1" dirty="0" err="1" smtClean="0">
                <a:solidFill>
                  <a:srgbClr val="003366"/>
                </a:solidFill>
              </a:rPr>
              <a:t>Depuis</a:t>
            </a:r>
            <a:r>
              <a:rPr lang="en-CA" sz="3200" i="1" dirty="0" smtClean="0">
                <a:solidFill>
                  <a:srgbClr val="003366"/>
                </a:solidFill>
              </a:rPr>
              <a:t> </a:t>
            </a:r>
            <a:r>
              <a:rPr lang="en-CA" sz="3200" i="1" dirty="0" err="1" smtClean="0">
                <a:solidFill>
                  <a:srgbClr val="003366"/>
                </a:solidFill>
              </a:rPr>
              <a:t>notre</a:t>
            </a:r>
            <a:r>
              <a:rPr lang="en-CA" sz="3200" i="1" dirty="0" smtClean="0">
                <a:solidFill>
                  <a:srgbClr val="003366"/>
                </a:solidFill>
              </a:rPr>
              <a:t> </a:t>
            </a:r>
            <a:r>
              <a:rPr lang="en-CA" sz="3200" i="1" dirty="0" err="1" smtClean="0">
                <a:solidFill>
                  <a:srgbClr val="003366"/>
                </a:solidFill>
              </a:rPr>
              <a:t>dernière</a:t>
            </a:r>
            <a:r>
              <a:rPr lang="en-CA" sz="3200" i="1" dirty="0" smtClean="0">
                <a:solidFill>
                  <a:srgbClr val="003366"/>
                </a:solidFill>
              </a:rPr>
              <a:t> </a:t>
            </a:r>
            <a:r>
              <a:rPr lang="en-CA" sz="3200" i="1" dirty="0" err="1" smtClean="0">
                <a:solidFill>
                  <a:srgbClr val="003366"/>
                </a:solidFill>
              </a:rPr>
              <a:t>rencontre</a:t>
            </a:r>
            <a:r>
              <a:rPr lang="en-CA" sz="3200" i="1" dirty="0" smtClean="0">
                <a:solidFill>
                  <a:srgbClr val="003366"/>
                </a:solidFill>
              </a:rPr>
              <a:t>…</a:t>
            </a:r>
            <a:endParaRPr lang="en-CA" sz="3200" i="1" dirty="0">
              <a:solidFill>
                <a:srgbClr val="003366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331640" y="2132856"/>
            <a:ext cx="77403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fr-FR" sz="2400" dirty="0" smtClean="0">
              <a:solidFill>
                <a:srgbClr val="003366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fr-FR" sz="2400" dirty="0" smtClean="0">
                <a:solidFill>
                  <a:srgbClr val="003366"/>
                </a:solidFill>
              </a:rPr>
              <a:t>Ajout d’un cours « Santé des autochtones » (jumelé avec santé interculturelle) » </a:t>
            </a:r>
            <a:endParaRPr lang="fr-FR" sz="2400" dirty="0">
              <a:solidFill>
                <a:srgbClr val="003366"/>
              </a:solidFill>
            </a:endParaRPr>
          </a:p>
          <a:p>
            <a:pPr marL="285750" indent="-285750">
              <a:buFont typeface="Arial"/>
              <a:buChar char="•"/>
            </a:pPr>
            <a:endParaRPr lang="fr-FR" sz="2400" dirty="0" smtClean="0">
              <a:solidFill>
                <a:srgbClr val="003366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fr-FR" sz="2400" dirty="0" smtClean="0">
                <a:solidFill>
                  <a:srgbClr val="003366"/>
                </a:solidFill>
              </a:rPr>
              <a:t>Jumelage des 2 cours de CNESST (santé physique et santé mentale) (</a:t>
            </a:r>
            <a:r>
              <a:rPr lang="fr-FR" sz="2400" i="1" dirty="0" smtClean="0">
                <a:solidFill>
                  <a:srgbClr val="003366"/>
                </a:solidFill>
              </a:rPr>
              <a:t>février 2019, R1</a:t>
            </a:r>
            <a:r>
              <a:rPr lang="fr-FR" sz="2400" dirty="0" smtClean="0">
                <a:solidFill>
                  <a:srgbClr val="003366"/>
                </a:solidFill>
              </a:rPr>
              <a:t>)</a:t>
            </a:r>
          </a:p>
          <a:p>
            <a:pPr marL="285750" indent="-285750">
              <a:buFont typeface="Arial"/>
              <a:buChar char="•"/>
            </a:pPr>
            <a:endParaRPr lang="fr-FR" sz="2400" dirty="0" smtClean="0">
              <a:solidFill>
                <a:srgbClr val="003366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fr-FR" sz="2400" dirty="0" smtClean="0">
                <a:solidFill>
                  <a:srgbClr val="003366"/>
                </a:solidFill>
              </a:rPr>
              <a:t>Déplacement de la JA Trouble Conduite alimentaire/ACPM</a:t>
            </a:r>
            <a:r>
              <a:rPr lang="fr-FR" sz="2400" dirty="0">
                <a:solidFill>
                  <a:srgbClr val="003366"/>
                </a:solidFill>
              </a:rPr>
              <a:t> </a:t>
            </a:r>
            <a:r>
              <a:rPr lang="fr-FR" sz="2400" dirty="0" smtClean="0">
                <a:solidFill>
                  <a:srgbClr val="003366"/>
                </a:solidFill>
              </a:rPr>
              <a:t>(</a:t>
            </a:r>
            <a:r>
              <a:rPr lang="fr-FR" sz="2400" i="1" dirty="0" smtClean="0">
                <a:solidFill>
                  <a:srgbClr val="003366"/>
                </a:solidFill>
              </a:rPr>
              <a:t>janvier R2</a:t>
            </a:r>
            <a:r>
              <a:rPr lang="fr-FR" sz="2400" dirty="0" smtClean="0">
                <a:solidFill>
                  <a:srgbClr val="003366"/>
                </a:solidFill>
              </a:rPr>
              <a:t>)</a:t>
            </a:r>
            <a:endParaRPr lang="fr-FR" sz="24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136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pture d’écran 2018-10-09 à 05.56.2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9500"/>
            <a:ext cx="9144000" cy="468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705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pture d’écran 2018-10-09 à 05.56.3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2500"/>
            <a:ext cx="9144000" cy="4941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071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845840"/>
            <a:ext cx="7924800" cy="1143000"/>
          </a:xfrm>
        </p:spPr>
        <p:txBody>
          <a:bodyPr/>
          <a:lstStyle/>
          <a:p>
            <a:r>
              <a:rPr lang="en-CA" sz="3200" i="1" dirty="0" smtClean="0">
                <a:solidFill>
                  <a:srgbClr val="003366"/>
                </a:solidFill>
              </a:rPr>
              <a:t>Résumé des </a:t>
            </a:r>
            <a:r>
              <a:rPr lang="en-CA" sz="3200" i="1" dirty="0" err="1" smtClean="0">
                <a:solidFill>
                  <a:srgbClr val="003366"/>
                </a:solidFill>
              </a:rPr>
              <a:t>évaluations</a:t>
            </a:r>
            <a:r>
              <a:rPr lang="en-CA" sz="3200" i="1" dirty="0" smtClean="0">
                <a:solidFill>
                  <a:srgbClr val="003366"/>
                </a:solidFill>
              </a:rPr>
              <a:t> des </a:t>
            </a:r>
            <a:r>
              <a:rPr lang="en-CA" sz="3200" i="1" dirty="0" err="1" smtClean="0">
                <a:solidFill>
                  <a:srgbClr val="003366"/>
                </a:solidFill>
              </a:rPr>
              <a:t>cours</a:t>
            </a:r>
            <a:r>
              <a:rPr lang="en-CA" sz="3200" i="1" dirty="0" smtClean="0">
                <a:solidFill>
                  <a:srgbClr val="003366"/>
                </a:solidFill>
              </a:rPr>
              <a:t>…</a:t>
            </a:r>
            <a:endParaRPr lang="en-CA" sz="3200" i="1" dirty="0">
              <a:solidFill>
                <a:srgbClr val="003366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403648" y="2564904"/>
            <a:ext cx="72728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sz="2400" dirty="0" smtClean="0">
                <a:solidFill>
                  <a:srgbClr val="003366"/>
                </a:solidFill>
              </a:rPr>
              <a:t>Négligence et maltraitance </a:t>
            </a:r>
            <a:endParaRPr lang="fr-FR" sz="2400" dirty="0" smtClean="0">
              <a:solidFill>
                <a:srgbClr val="003366"/>
              </a:solidFill>
            </a:endParaRPr>
          </a:p>
          <a:p>
            <a:r>
              <a:rPr lang="fr-FR" sz="2400" i="1" dirty="0" smtClean="0">
                <a:solidFill>
                  <a:srgbClr val="003366"/>
                </a:solidFill>
              </a:rPr>
              <a:t>	</a:t>
            </a:r>
            <a:r>
              <a:rPr lang="fr-FR" i="1" dirty="0" smtClean="0">
                <a:solidFill>
                  <a:srgbClr val="003366"/>
                </a:solidFill>
              </a:rPr>
              <a:t>Nouvelle présentatrice</a:t>
            </a:r>
          </a:p>
          <a:p>
            <a:r>
              <a:rPr lang="fr-FR" i="1" dirty="0">
                <a:solidFill>
                  <a:srgbClr val="003366"/>
                </a:solidFill>
              </a:rPr>
              <a:t>	</a:t>
            </a:r>
            <a:r>
              <a:rPr lang="fr-FR" i="1" dirty="0" smtClean="0">
                <a:solidFill>
                  <a:srgbClr val="003366"/>
                </a:solidFill>
              </a:rPr>
              <a:t>Ajustement des vignettes à (</a:t>
            </a:r>
            <a:r>
              <a:rPr lang="fr-FR" i="1" dirty="0" err="1" smtClean="0">
                <a:solidFill>
                  <a:srgbClr val="003366"/>
                </a:solidFill>
              </a:rPr>
              <a:t>re</a:t>
            </a:r>
            <a:r>
              <a:rPr lang="fr-FR" i="1" dirty="0" smtClean="0">
                <a:solidFill>
                  <a:srgbClr val="003366"/>
                </a:solidFill>
              </a:rPr>
              <a:t>)faire pour cibler résident en </a:t>
            </a:r>
            <a:r>
              <a:rPr lang="fr-FR" i="1" dirty="0" err="1" smtClean="0">
                <a:solidFill>
                  <a:srgbClr val="003366"/>
                </a:solidFill>
              </a:rPr>
              <a:t>med</a:t>
            </a:r>
            <a:r>
              <a:rPr lang="fr-FR" i="1" dirty="0" smtClean="0">
                <a:solidFill>
                  <a:srgbClr val="003366"/>
                </a:solidFill>
              </a:rPr>
              <a:t> </a:t>
            </a:r>
            <a:r>
              <a:rPr lang="fr-FR" i="1" dirty="0" err="1" smtClean="0">
                <a:solidFill>
                  <a:srgbClr val="003366"/>
                </a:solidFill>
              </a:rPr>
              <a:t>fam</a:t>
            </a:r>
            <a:endParaRPr lang="fr-FR" i="1" dirty="0" smtClean="0">
              <a:solidFill>
                <a:srgbClr val="003366"/>
              </a:solidFill>
            </a:endParaRPr>
          </a:p>
          <a:p>
            <a:pPr lvl="1"/>
            <a:r>
              <a:rPr lang="fr-FR" i="1" dirty="0" smtClean="0">
                <a:solidFill>
                  <a:srgbClr val="003366"/>
                </a:solidFill>
              </a:rPr>
              <a:t>	Grande </a:t>
            </a:r>
            <a:r>
              <a:rPr lang="fr-FR" i="1" dirty="0" smtClean="0">
                <a:solidFill>
                  <a:srgbClr val="003366"/>
                </a:solidFill>
              </a:rPr>
              <a:t>ouverture de leur comité de transfert de </a:t>
            </a:r>
            <a:r>
              <a:rPr lang="fr-FR" i="1" dirty="0" smtClean="0">
                <a:solidFill>
                  <a:srgbClr val="003366"/>
                </a:solidFill>
              </a:rPr>
              <a:t>	connaissances</a:t>
            </a:r>
            <a:endParaRPr lang="fr-FR" i="1" dirty="0" smtClean="0">
              <a:solidFill>
                <a:srgbClr val="003366"/>
              </a:solidFill>
            </a:endParaRPr>
          </a:p>
          <a:p>
            <a:pPr lvl="1"/>
            <a:endParaRPr lang="fr-FR" i="1" dirty="0">
              <a:solidFill>
                <a:srgbClr val="003366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fr-FR" sz="2400" dirty="0" smtClean="0">
                <a:solidFill>
                  <a:srgbClr val="003366"/>
                </a:solidFill>
              </a:rPr>
              <a:t>Formule du patient instable pour le moment idem</a:t>
            </a:r>
          </a:p>
          <a:p>
            <a:pPr lvl="1"/>
            <a:r>
              <a:rPr lang="fr-FR" i="1" dirty="0">
                <a:solidFill>
                  <a:srgbClr val="003366"/>
                </a:solidFill>
              </a:rPr>
              <a:t>	</a:t>
            </a:r>
            <a:r>
              <a:rPr lang="fr-FR" i="1" dirty="0" smtClean="0">
                <a:solidFill>
                  <a:srgbClr val="003366"/>
                </a:solidFill>
              </a:rPr>
              <a:t>Centre </a:t>
            </a:r>
            <a:r>
              <a:rPr lang="fr-FR" i="1" dirty="0" smtClean="0">
                <a:solidFill>
                  <a:srgbClr val="003366"/>
                </a:solidFill>
              </a:rPr>
              <a:t>de simulation CHUM et CSL intéressant mais faute </a:t>
            </a:r>
            <a:r>
              <a:rPr lang="fr-FR" i="1" dirty="0" smtClean="0">
                <a:solidFill>
                  <a:srgbClr val="003366"/>
                </a:solidFill>
              </a:rPr>
              <a:t>$</a:t>
            </a:r>
            <a:endParaRPr lang="fr-FR" i="1" dirty="0" smtClean="0">
              <a:solidFill>
                <a:srgbClr val="003366"/>
              </a:solidFill>
            </a:endParaRPr>
          </a:p>
          <a:p>
            <a:pPr lvl="1"/>
            <a:r>
              <a:rPr lang="fr-FR" i="1" dirty="0">
                <a:solidFill>
                  <a:srgbClr val="003366"/>
                </a:solidFill>
              </a:rPr>
              <a:t>	</a:t>
            </a:r>
            <a:r>
              <a:rPr lang="fr-FR" i="1" dirty="0" smtClean="0">
                <a:solidFill>
                  <a:srgbClr val="003366"/>
                </a:solidFill>
              </a:rPr>
              <a:t>Attribution </a:t>
            </a:r>
            <a:r>
              <a:rPr lang="fr-FR" i="1" dirty="0" smtClean="0">
                <a:solidFill>
                  <a:srgbClr val="003366"/>
                </a:solidFill>
              </a:rPr>
              <a:t>des centres mais inscription obligatoire</a:t>
            </a:r>
          </a:p>
          <a:p>
            <a:pPr marL="742950" lvl="1" indent="-285750">
              <a:buFontTx/>
              <a:buChar char="-"/>
            </a:pPr>
            <a:endParaRPr lang="fr-FR" i="1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687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403648" y="2564904"/>
            <a:ext cx="72728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sz="2400" dirty="0" smtClean="0">
                <a:solidFill>
                  <a:srgbClr val="003366"/>
                </a:solidFill>
              </a:rPr>
              <a:t>Trouble de la conduite alimentaire</a:t>
            </a:r>
          </a:p>
          <a:p>
            <a:r>
              <a:rPr lang="fr-FR" sz="2400" i="1" dirty="0" smtClean="0">
                <a:solidFill>
                  <a:srgbClr val="003366"/>
                </a:solidFill>
              </a:rPr>
              <a:t>	</a:t>
            </a:r>
            <a:r>
              <a:rPr lang="fr-FR" i="1" dirty="0" smtClean="0">
                <a:solidFill>
                  <a:srgbClr val="003366"/>
                </a:solidFill>
              </a:rPr>
              <a:t>Excellent. </a:t>
            </a:r>
            <a:r>
              <a:rPr lang="fr-FR" i="1" dirty="0" smtClean="0">
                <a:solidFill>
                  <a:srgbClr val="003366"/>
                </a:solidFill>
              </a:rPr>
              <a:t>À refaire. </a:t>
            </a:r>
          </a:p>
          <a:p>
            <a:r>
              <a:rPr lang="fr-FR" i="1" dirty="0">
                <a:solidFill>
                  <a:srgbClr val="003366"/>
                </a:solidFill>
              </a:rPr>
              <a:t>	</a:t>
            </a:r>
            <a:r>
              <a:rPr lang="fr-FR" i="1" dirty="0" smtClean="0">
                <a:solidFill>
                  <a:srgbClr val="003366"/>
                </a:solidFill>
              </a:rPr>
              <a:t>Devancé avant examens d’avril</a:t>
            </a:r>
          </a:p>
          <a:p>
            <a:endParaRPr lang="fr-FR" i="1" dirty="0">
              <a:solidFill>
                <a:srgbClr val="003366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fr-FR" sz="2400" dirty="0" smtClean="0">
                <a:solidFill>
                  <a:srgbClr val="003366"/>
                </a:solidFill>
              </a:rPr>
              <a:t>Aspects Médico-légaux de la pratique</a:t>
            </a:r>
            <a:endParaRPr lang="fr-FR" sz="2400" dirty="0" smtClean="0">
              <a:solidFill>
                <a:srgbClr val="003366"/>
              </a:solidFill>
            </a:endParaRPr>
          </a:p>
          <a:p>
            <a:pPr lvl="1"/>
            <a:r>
              <a:rPr lang="fr-FR" i="1" dirty="0">
                <a:solidFill>
                  <a:srgbClr val="003366"/>
                </a:solidFill>
              </a:rPr>
              <a:t>	</a:t>
            </a:r>
            <a:r>
              <a:rPr lang="fr-FR" i="1" dirty="0" smtClean="0">
                <a:solidFill>
                  <a:srgbClr val="003366"/>
                </a:solidFill>
              </a:rPr>
              <a:t>Très pratico-pratique</a:t>
            </a:r>
          </a:p>
          <a:p>
            <a:pPr lvl="1"/>
            <a:r>
              <a:rPr lang="fr-FR" i="1" dirty="0">
                <a:solidFill>
                  <a:srgbClr val="003366"/>
                </a:solidFill>
              </a:rPr>
              <a:t>	</a:t>
            </a:r>
            <a:r>
              <a:rPr lang="fr-FR" i="1" dirty="0" smtClean="0">
                <a:solidFill>
                  <a:srgbClr val="003366"/>
                </a:solidFill>
              </a:rPr>
              <a:t>Devrait </a:t>
            </a:r>
            <a:r>
              <a:rPr lang="fr-FR" i="1" dirty="0" smtClean="0">
                <a:solidFill>
                  <a:srgbClr val="003366"/>
                </a:solidFill>
              </a:rPr>
              <a:t>être gardé fin R2</a:t>
            </a:r>
            <a:endParaRPr lang="fr-FR" i="1" dirty="0" smtClean="0">
              <a:solidFill>
                <a:srgbClr val="003366"/>
              </a:solidFill>
            </a:endParaRPr>
          </a:p>
          <a:p>
            <a:pPr marL="742950" lvl="1" indent="-285750">
              <a:buFontTx/>
              <a:buChar char="-"/>
            </a:pPr>
            <a:endParaRPr lang="fr-FR" i="1" dirty="0">
              <a:solidFill>
                <a:srgbClr val="003366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762000" y="84584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CA" sz="3200" i="1" smtClean="0">
                <a:solidFill>
                  <a:srgbClr val="003366"/>
                </a:solidFill>
              </a:rPr>
              <a:t>Résumé des évaluations des cours…</a:t>
            </a:r>
            <a:endParaRPr lang="en-CA" sz="3200" i="1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995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403648" y="2564904"/>
            <a:ext cx="72728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sz="2400" dirty="0" smtClean="0">
                <a:solidFill>
                  <a:srgbClr val="003366"/>
                </a:solidFill>
              </a:rPr>
              <a:t>Choisir avec soins</a:t>
            </a:r>
          </a:p>
          <a:p>
            <a:r>
              <a:rPr lang="fr-FR" sz="2400" i="1" dirty="0" smtClean="0">
                <a:solidFill>
                  <a:srgbClr val="003366"/>
                </a:solidFill>
              </a:rPr>
              <a:t>	</a:t>
            </a:r>
            <a:r>
              <a:rPr lang="fr-FR" i="1" dirty="0" smtClean="0">
                <a:solidFill>
                  <a:srgbClr val="003366"/>
                </a:solidFill>
              </a:rPr>
              <a:t>Excellent. </a:t>
            </a:r>
            <a:r>
              <a:rPr lang="fr-FR" i="1" dirty="0" smtClean="0">
                <a:solidFill>
                  <a:srgbClr val="003366"/>
                </a:solidFill>
              </a:rPr>
              <a:t>À refaire. </a:t>
            </a:r>
          </a:p>
          <a:p>
            <a:r>
              <a:rPr lang="fr-FR" i="1" dirty="0">
                <a:solidFill>
                  <a:srgbClr val="003366"/>
                </a:solidFill>
              </a:rPr>
              <a:t>	</a:t>
            </a:r>
            <a:r>
              <a:rPr lang="fr-FR" i="1" dirty="0" smtClean="0">
                <a:solidFill>
                  <a:srgbClr val="003366"/>
                </a:solidFill>
              </a:rPr>
              <a:t>Très approprié en début de résidence</a:t>
            </a:r>
          </a:p>
          <a:p>
            <a:r>
              <a:rPr lang="fr-FR" i="1" dirty="0">
                <a:solidFill>
                  <a:srgbClr val="003366"/>
                </a:solidFill>
              </a:rPr>
              <a:t>	</a:t>
            </a:r>
            <a:endParaRPr lang="fr-FR" i="1" dirty="0">
              <a:solidFill>
                <a:srgbClr val="003366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fr-FR" sz="2400" dirty="0" smtClean="0">
                <a:solidFill>
                  <a:srgbClr val="003366"/>
                </a:solidFill>
              </a:rPr>
              <a:t>Dermato</a:t>
            </a:r>
            <a:endParaRPr lang="fr-FR" sz="2400" dirty="0" smtClean="0">
              <a:solidFill>
                <a:srgbClr val="003366"/>
              </a:solidFill>
            </a:endParaRPr>
          </a:p>
          <a:p>
            <a:pPr lvl="1"/>
            <a:r>
              <a:rPr lang="fr-FR" i="1" dirty="0">
                <a:solidFill>
                  <a:srgbClr val="003366"/>
                </a:solidFill>
              </a:rPr>
              <a:t>	</a:t>
            </a:r>
            <a:r>
              <a:rPr lang="fr-FR" i="1" dirty="0" smtClean="0">
                <a:solidFill>
                  <a:srgbClr val="003366"/>
                </a:solidFill>
              </a:rPr>
              <a:t>1ere version</a:t>
            </a:r>
          </a:p>
          <a:p>
            <a:pPr lvl="1"/>
            <a:r>
              <a:rPr lang="fr-FR" i="1" dirty="0">
                <a:solidFill>
                  <a:srgbClr val="003366"/>
                </a:solidFill>
              </a:rPr>
              <a:t>	</a:t>
            </a:r>
            <a:r>
              <a:rPr lang="fr-FR" i="1" dirty="0" smtClean="0">
                <a:solidFill>
                  <a:srgbClr val="003366"/>
                </a:solidFill>
              </a:rPr>
              <a:t>Problématique avec les photos</a:t>
            </a:r>
          </a:p>
          <a:p>
            <a:pPr lvl="1"/>
            <a:r>
              <a:rPr lang="fr-FR" i="1" dirty="0">
                <a:solidFill>
                  <a:srgbClr val="003366"/>
                </a:solidFill>
              </a:rPr>
              <a:t>	</a:t>
            </a:r>
            <a:r>
              <a:rPr lang="fr-FR" i="1" dirty="0" smtClean="0">
                <a:solidFill>
                  <a:srgbClr val="003366"/>
                </a:solidFill>
              </a:rPr>
              <a:t>Thématiques à modifier mais possibilité d’un 2</a:t>
            </a:r>
            <a:r>
              <a:rPr lang="fr-FR" i="1" baseline="30000" dirty="0" smtClean="0">
                <a:solidFill>
                  <a:srgbClr val="003366"/>
                </a:solidFill>
              </a:rPr>
              <a:t>e</a:t>
            </a:r>
            <a:r>
              <a:rPr lang="fr-FR" i="1" dirty="0" smtClean="0">
                <a:solidFill>
                  <a:srgbClr val="003366"/>
                </a:solidFill>
              </a:rPr>
              <a:t> cours</a:t>
            </a:r>
            <a:endParaRPr lang="fr-FR" i="1" dirty="0">
              <a:solidFill>
                <a:srgbClr val="003366"/>
              </a:solidFill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762000" y="845840"/>
            <a:ext cx="7924800" cy="1143000"/>
          </a:xfrm>
        </p:spPr>
        <p:txBody>
          <a:bodyPr/>
          <a:lstStyle/>
          <a:p>
            <a:r>
              <a:rPr lang="en-CA" sz="3200" i="1" dirty="0" smtClean="0">
                <a:solidFill>
                  <a:srgbClr val="003366"/>
                </a:solidFill>
              </a:rPr>
              <a:t>Résumé des </a:t>
            </a:r>
            <a:r>
              <a:rPr lang="en-CA" sz="3200" i="1" dirty="0" err="1" smtClean="0">
                <a:solidFill>
                  <a:srgbClr val="003366"/>
                </a:solidFill>
              </a:rPr>
              <a:t>évaluations</a:t>
            </a:r>
            <a:r>
              <a:rPr lang="en-CA" sz="3200" i="1" dirty="0" smtClean="0">
                <a:solidFill>
                  <a:srgbClr val="003366"/>
                </a:solidFill>
              </a:rPr>
              <a:t> des </a:t>
            </a:r>
            <a:r>
              <a:rPr lang="en-CA" sz="3200" i="1" dirty="0" err="1" smtClean="0">
                <a:solidFill>
                  <a:srgbClr val="003366"/>
                </a:solidFill>
              </a:rPr>
              <a:t>cours</a:t>
            </a:r>
            <a:r>
              <a:rPr lang="en-CA" sz="3200" i="1" dirty="0" smtClean="0">
                <a:solidFill>
                  <a:srgbClr val="003366"/>
                </a:solidFill>
              </a:rPr>
              <a:t>…</a:t>
            </a:r>
            <a:endParaRPr lang="en-CA" sz="3200" i="1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372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403648" y="2564904"/>
            <a:ext cx="72728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sz="2400" dirty="0" smtClean="0">
                <a:solidFill>
                  <a:srgbClr val="003366"/>
                </a:solidFill>
              </a:rPr>
              <a:t>FMOQ-1</a:t>
            </a:r>
            <a:endParaRPr lang="fr-FR" sz="2000" dirty="0" smtClean="0">
              <a:solidFill>
                <a:srgbClr val="003366"/>
              </a:solidFill>
            </a:endParaRPr>
          </a:p>
          <a:p>
            <a:r>
              <a:rPr lang="fr-FR" sz="2000" i="1" dirty="0" smtClean="0">
                <a:solidFill>
                  <a:srgbClr val="003366"/>
                </a:solidFill>
              </a:rPr>
              <a:t>	</a:t>
            </a:r>
            <a:r>
              <a:rPr lang="fr-FR" i="1" dirty="0" smtClean="0">
                <a:solidFill>
                  <a:srgbClr val="003366"/>
                </a:solidFill>
              </a:rPr>
              <a:t>Laborieux cette année (contexte PREM)</a:t>
            </a:r>
          </a:p>
          <a:p>
            <a:r>
              <a:rPr lang="fr-FR" i="1" dirty="0">
                <a:solidFill>
                  <a:srgbClr val="003366"/>
                </a:solidFill>
              </a:rPr>
              <a:t>	</a:t>
            </a:r>
            <a:r>
              <a:rPr lang="fr-FR" i="1" dirty="0" smtClean="0">
                <a:solidFill>
                  <a:srgbClr val="003366"/>
                </a:solidFill>
              </a:rPr>
              <a:t>Demeure toujours pertinent et apprécié</a:t>
            </a:r>
          </a:p>
          <a:p>
            <a:r>
              <a:rPr lang="fr-FR" i="1" dirty="0">
                <a:solidFill>
                  <a:srgbClr val="003366"/>
                </a:solidFill>
              </a:rPr>
              <a:t>	</a:t>
            </a:r>
            <a:r>
              <a:rPr lang="fr-FR" i="1" dirty="0" smtClean="0">
                <a:solidFill>
                  <a:srgbClr val="003366"/>
                </a:solidFill>
              </a:rPr>
              <a:t>Relève</a:t>
            </a:r>
            <a:r>
              <a:rPr lang="fr-FR" sz="2000" i="1" dirty="0" smtClean="0">
                <a:solidFill>
                  <a:srgbClr val="003366"/>
                </a:solidFill>
              </a:rPr>
              <a:t>?</a:t>
            </a:r>
            <a:r>
              <a:rPr lang="fr-FR" i="1" dirty="0" smtClean="0">
                <a:solidFill>
                  <a:srgbClr val="003366"/>
                </a:solidFill>
              </a:rPr>
              <a:t> </a:t>
            </a:r>
          </a:p>
          <a:p>
            <a:r>
              <a:rPr lang="fr-FR" i="1" dirty="0" smtClean="0">
                <a:solidFill>
                  <a:srgbClr val="003366"/>
                </a:solidFill>
              </a:rPr>
              <a:t>	</a:t>
            </a:r>
            <a:endParaRPr lang="fr-FR" i="1" dirty="0" smtClean="0">
              <a:solidFill>
                <a:srgbClr val="003366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fr-FR" sz="2400" dirty="0" smtClean="0">
                <a:solidFill>
                  <a:srgbClr val="003366"/>
                </a:solidFill>
              </a:rPr>
              <a:t>Parkinsonisme</a:t>
            </a:r>
            <a:endParaRPr lang="fr-FR" sz="2400" dirty="0" smtClean="0">
              <a:solidFill>
                <a:srgbClr val="003366"/>
              </a:solidFill>
            </a:endParaRPr>
          </a:p>
          <a:p>
            <a:pPr lvl="1"/>
            <a:r>
              <a:rPr lang="fr-FR" i="1" dirty="0">
                <a:solidFill>
                  <a:srgbClr val="003366"/>
                </a:solidFill>
              </a:rPr>
              <a:t>	</a:t>
            </a:r>
            <a:r>
              <a:rPr lang="fr-FR" i="1" dirty="0" smtClean="0">
                <a:solidFill>
                  <a:srgbClr val="003366"/>
                </a:solidFill>
              </a:rPr>
              <a:t>1ere version</a:t>
            </a:r>
          </a:p>
          <a:p>
            <a:pPr lvl="1"/>
            <a:r>
              <a:rPr lang="fr-FR" i="1" dirty="0">
                <a:solidFill>
                  <a:srgbClr val="003366"/>
                </a:solidFill>
              </a:rPr>
              <a:t>	</a:t>
            </a:r>
            <a:r>
              <a:rPr lang="fr-FR" i="1" dirty="0" smtClean="0">
                <a:solidFill>
                  <a:srgbClr val="003366"/>
                </a:solidFill>
              </a:rPr>
              <a:t>Professeur hyper intéressée et très dynamique</a:t>
            </a:r>
          </a:p>
          <a:p>
            <a:pPr lvl="1"/>
            <a:r>
              <a:rPr lang="fr-FR" i="1" dirty="0">
                <a:solidFill>
                  <a:srgbClr val="003366"/>
                </a:solidFill>
              </a:rPr>
              <a:t>	</a:t>
            </a:r>
            <a:r>
              <a:rPr lang="fr-FR" i="1" dirty="0" smtClean="0">
                <a:solidFill>
                  <a:srgbClr val="003366"/>
                </a:solidFill>
              </a:rPr>
              <a:t>Matériel un peu chargé et poussé pour aspect </a:t>
            </a:r>
            <a:r>
              <a:rPr lang="fr-FR" i="1" dirty="0" err="1" smtClean="0">
                <a:solidFill>
                  <a:srgbClr val="003366"/>
                </a:solidFill>
              </a:rPr>
              <a:t>med</a:t>
            </a:r>
            <a:r>
              <a:rPr lang="fr-FR" i="1" dirty="0" smtClean="0">
                <a:solidFill>
                  <a:srgbClr val="003366"/>
                </a:solidFill>
              </a:rPr>
              <a:t> </a:t>
            </a:r>
            <a:r>
              <a:rPr lang="fr-FR" i="1" dirty="0" err="1" smtClean="0">
                <a:solidFill>
                  <a:srgbClr val="003366"/>
                </a:solidFill>
              </a:rPr>
              <a:t>fam</a:t>
            </a:r>
            <a:endParaRPr lang="fr-FR" i="1" dirty="0">
              <a:solidFill>
                <a:srgbClr val="003366"/>
              </a:solidFill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762000" y="845840"/>
            <a:ext cx="7924800" cy="1143000"/>
          </a:xfrm>
        </p:spPr>
        <p:txBody>
          <a:bodyPr/>
          <a:lstStyle/>
          <a:p>
            <a:r>
              <a:rPr lang="en-CA" sz="3200" i="1" dirty="0" smtClean="0">
                <a:solidFill>
                  <a:srgbClr val="003366"/>
                </a:solidFill>
              </a:rPr>
              <a:t>Résumé des </a:t>
            </a:r>
            <a:r>
              <a:rPr lang="en-CA" sz="3200" i="1" dirty="0" err="1" smtClean="0">
                <a:solidFill>
                  <a:srgbClr val="003366"/>
                </a:solidFill>
              </a:rPr>
              <a:t>évaluations</a:t>
            </a:r>
            <a:r>
              <a:rPr lang="en-CA" sz="3200" i="1" dirty="0" smtClean="0">
                <a:solidFill>
                  <a:srgbClr val="003366"/>
                </a:solidFill>
              </a:rPr>
              <a:t> des </a:t>
            </a:r>
            <a:r>
              <a:rPr lang="en-CA" sz="3200" i="1" dirty="0" err="1" smtClean="0">
                <a:solidFill>
                  <a:srgbClr val="003366"/>
                </a:solidFill>
              </a:rPr>
              <a:t>cours</a:t>
            </a:r>
            <a:r>
              <a:rPr lang="en-CA" sz="3200" i="1" dirty="0" smtClean="0">
                <a:solidFill>
                  <a:srgbClr val="003366"/>
                </a:solidFill>
              </a:rPr>
              <a:t>…</a:t>
            </a:r>
            <a:endParaRPr lang="en-CA" sz="3200" i="1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518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10377</TotalTime>
  <Words>119</Words>
  <Application>Microsoft Macintosh PowerPoint</Application>
  <PresentationFormat>Présentation à l'écran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Capsules</vt:lpstr>
      <vt:lpstr>Présentation PowerPoint</vt:lpstr>
      <vt:lpstr>Depuis notre dernière rencontre…</vt:lpstr>
      <vt:lpstr>Depuis notre dernière rencontre…</vt:lpstr>
      <vt:lpstr>Présentation PowerPoint</vt:lpstr>
      <vt:lpstr>Présentation PowerPoint</vt:lpstr>
      <vt:lpstr>Résumé des évaluations des cours…</vt:lpstr>
      <vt:lpstr>Présentation PowerPoint</vt:lpstr>
      <vt:lpstr>Résumé des évaluations des cours…</vt:lpstr>
      <vt:lpstr>Résumé des évaluations des cours…</vt:lpstr>
      <vt:lpstr>Défis à venir…</vt:lpstr>
      <vt:lpstr>Défis à venir…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Nicole</dc:creator>
  <cp:lastModifiedBy>Guillaume Voghel</cp:lastModifiedBy>
  <cp:revision>113</cp:revision>
  <dcterms:created xsi:type="dcterms:W3CDTF">2014-01-05T14:37:24Z</dcterms:created>
  <dcterms:modified xsi:type="dcterms:W3CDTF">2018-10-09T17:29:37Z</dcterms:modified>
</cp:coreProperties>
</file>