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94" r:id="rId2"/>
    <p:sldId id="301" r:id="rId3"/>
    <p:sldId id="307" r:id="rId4"/>
    <p:sldId id="308" r:id="rId5"/>
    <p:sldId id="309" r:id="rId6"/>
    <p:sldId id="310" r:id="rId7"/>
    <p:sldId id="303" r:id="rId8"/>
    <p:sldId id="311" r:id="rId9"/>
    <p:sldId id="313" r:id="rId10"/>
    <p:sldId id="314" r:id="rId1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829" autoAdjust="0"/>
  </p:normalViewPr>
  <p:slideViewPr>
    <p:cSldViewPr>
      <p:cViewPr>
        <p:scale>
          <a:sx n="94" d="100"/>
          <a:sy n="94" d="100"/>
        </p:scale>
        <p:origin x="-205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16DA700-F0D1-408C-B9F5-6B5D1517E1E8}" type="datetimeFigureOut">
              <a:rPr lang="en-CA"/>
              <a:pPr>
                <a:defRPr/>
              </a:pPr>
              <a:t>19-02-11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A37A943-6EAF-45C6-81B7-AA413767A11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299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Choosing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wisely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(René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Witthmer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Dermato (René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Witthmer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Toxico (Martin Potter)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mvt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/Parkinsonisme (Sébastien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Mubayed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J3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 apprentissage enfant (Isabelle Gosselin)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Autochtones (Martin Potter)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ACPM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TCA (Isabelle Gosselin)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7A943-6EAF-45C6-81B7-AA413767A115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535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Choosing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wisely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(René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Witthmer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Dermato (René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Witthmer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Toxico (Martin Potter)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mvt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/Parkinsonisme (Sébastien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Mubayed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J3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 apprentissage enfant (Isabelle Gosselin)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Autochtones (Martin Potter)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ACPM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TCA (Isabelle Gosselin)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7A943-6EAF-45C6-81B7-AA413767A115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535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Choosing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wisely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(René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Witthmer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Dermato (René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Witthmer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Toxico (Martin Potter)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mvt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/Parkinsonisme (Sébastien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Mubayed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J3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 apprentissage enfant (Isabelle Gosselin)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Autochtones (Martin Potter)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J1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ACPM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TCA (Isabelle Gosselin)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37A943-6EAF-45C6-81B7-AA413767A115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535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r-CA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8F3118-030B-4CBD-A775-F6218D095E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F342-44F7-40A5-95CE-2D8FB4CCB45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CC3B3-2446-4E75-B8F9-0596004E1F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B723-AA24-4256-BF2F-AA9C2309DD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A9926-C238-44F5-8E0F-B9851D91686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46EC-8A2F-448B-91B6-6ECF2E0D83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CAC1B-5C56-45F5-AE5E-A28C8F42E80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28E93-A3E5-431F-896A-1DCA2875F1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B192-6087-4D3A-92DC-23A9B43904D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6F50-DDC8-474E-B074-10AAEC6A5B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2202F-B83F-4235-B621-00BE14C9C4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23C5-EA13-44E1-A441-DD33B616906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98E7C-244C-48D0-9EEE-88EF3B626F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A758C3-56A6-42D3-A1B4-2C94DD675E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51173" y="1268760"/>
            <a:ext cx="619323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i="1" dirty="0" smtClean="0"/>
              <a:t>Programme des journées académiques (</a:t>
            </a:r>
            <a:r>
              <a:rPr lang="fr-CA" sz="3600" b="1" i="1" dirty="0" smtClean="0"/>
              <a:t>2019-2020)</a:t>
            </a:r>
            <a:endParaRPr lang="fr-CA" sz="3600" b="1" i="1" dirty="0" smtClean="0"/>
          </a:p>
          <a:p>
            <a:pPr>
              <a:spcBef>
                <a:spcPct val="50000"/>
              </a:spcBef>
            </a:pPr>
            <a:endParaRPr lang="fr-CA" sz="3600" b="1" i="1" dirty="0"/>
          </a:p>
        </p:txBody>
      </p:sp>
      <p:sp>
        <p:nvSpPr>
          <p:cNvPr id="19458" name="AutoShape 2" descr="data:image/jpeg;base64,/9j/4AAQSkZJRgABAQAAAQABAAD/2wCEAAkGBxQSEhUUExQUFhUXFBQVFBcXFBQXFBQVFRQWFxUUFRUYHCggGBolHBQUITEhJSkrLi4uFx8zODMsNygtLisBCgoKDg0OGhAQFywfHBwsLCwsLCwsLCwsLCwsLCwsLCwsLCwsLCwsLCwsLCwsLCwsLCwsLCwsLCwsLCwsLCwsLP/AABEIALoBDwMBIgACEQEDEQH/xAAbAAACAwEBAQAAAAAAAAAAAAACAwEEBQAGB//EADwQAAIBAgMFBQYEBgEFAQAAAAABAgMRBCExBRJBUWETcYGRoQYiscHR8DJCUuEjJDNysvFiFDSCwuIH/8QAGQEAAgMBAAAAAAAAAAAAAAAAAAECAwQF/8QAJBEBAAICAgEEAgMAAAAAAAAAAAECAxESITEEIjJBUXEjYYH/2gAMAwEAAhEDEQA/ANRIjeuG5Ao0ooaZCTsNTFyiwAEmcERHUAlC5xHNg2uAV1clxHSiLuAKYKfMcA4gEdwMlkc0zkAYe1abzPG478TPouOw+8jxe2MC072KM1V2OWOi5Q2fNq+73GjszZlvelr8P3PQbOw6k+i06szxVpiHmFsGq/ygLYVS2h9C3UloU69P3fTzJcITi0vJ0dg+5dvhc9Fs6jFRVlwRE3ZJWIkt1ZC8H2fXrZ26nSqZFKN/EKpUENIlNykG43Ip0xtgAIx6hKQtsHfY0T+0I375iN8ne5gDnJBTlwWvoV4y4LMJysA0KrUUVb7bG4Kjf3peBSgnKSRvYWkks8xiemhZnN2HTjkLeZtc8u7GEKIVgAWgN3MfGCB3NQIpM7eRLVgUAckcgoxIkrMAXu55gTQxyuKlFgAEnWJisgCJySVzBxUlUldK0eHN9Ru0MXvvdj+FPX9T+gOHhwM+TJvqGrDi+5TRw13Y2KNFRjZZeAvC0bcCzZlTRouWmYqrnYdONxM45IUyelDFw95d1hU3fLzL7WSb+/uxWjC7b+8hHspoFQHygFdDLYIxImwp1eQuFNsEQSlYXZvgzRpYVD+yQCGM6Mu4DcXHM2pUhTpRDSUMztraIKlh51HyNSnhU9VYtwppaBo5U8Ps1R4l2NKKIlNoROs2G0dS2l1IUSI1LhSNzmguyLEyJvYDDc63A4l5gSJR5g7q4BKOVzpAASdjpO4ajcVUQAuSsChlsgYjIudkZW1MXnuR/wDL6FramLVNWX4np06sycPRevHiU5b66how4uU7kVCgXsPSz0Co0y/QpZmZt8CgrDYx4jVTVrgyaGjtXnoxFSWVu4KtLUVNaCT0KcVa3JepU7H3X995Yz8/oJdXK3UEdAdLPUh0EGgooCK3CxRojqVC5apU7AiGnQyBnCw6UrAqlfUZwrbrYcaFu8faxLBItICSGbwOQpEEzQHZD5ZAzEk090PdsRAKZvcoN+gEmHYicLgAKdiII6WREgAmrALuJjcBuwySoag3CudKPQACasUdoYlU1fVv8K5v6FjG4lU470u5Lm+SMGmpVJb0tfRLkirJk4xr7XYsU3n+nUKDk3KWbepchRLGHhZB9nxMrfEaDRp2Zfpx5FaSsiaFXgMvK1JsC+RLrWFyq3AiKpXnMLEVSmm2JZC5vFZRT82KrNoLCyuIp0bGDyHUo2CpRLEYjRmE0pJDVUQqGQxRuCKbriNloBKPQDcYHAt0mwtpiJzaA4jZ1QiMirGbuWabElMaE0C0MQqbGi0lFnSi0QlbXUmUU+JucxLeREZi3HgMgrMZJSfEFxDl0Zyi0AKaZEkHUYF0+YBEUgMViIwjvS0X3ZdSaiSTd8ldt9DzGMxjrSX6I/hXP/k+pC9+MJ48c3l2IrSrT33kvyx5L6l3DU8hdCFjSo0sjHMzM7l0qxFY0mlEOokS3YTUmBeQV55CKNTMmpLUoRq2k/AUnprsKLKcahYVRDBGKjxEwqK1h2JkZla/ANnrcLePxEbJLX5/dgMNGyQvCYRv3pZvgXI0hCK66WqWgxMrXfDQONwEws0otjlGxWhVsMVYaErUbWOlHIr743tLoaOi5MruFyxVYmKFKyBwphWOTI3gJ0pFeckHMrzA9NwGwcoP9iHBs3uUC4TJ7PqFCn5AAwDbC7NJA2S6ACpxuRJBticdV7OEpvNRi33vgvOwEwPaDGty7KOmTn8VH5+RWwtFFbDRbblLNttt9XqaNGBhvblO3Tx4+NdGUm0+Zcp1kyu4iqslbLxXXmJYtVKgEpZFOjUb+AyUwAa8jCqbQj2ji5K90rcSxtnHqlBt68FzfI8jsnDOtVu+rb6sNbV3vxe/ozVhvaPkZWBpOm1GTbT0b+DN2NLQNJxKo76k06L1Ze3Sd0Wki4QdiadIdkNhTAbJhEksKNhU0NGZLlIGObBmMoxsI48D3bEqdhiQE0MtBdQPfK84hRdhHo2UxedwpTQEpIaKJSK9eoMc7FPEVkh6KZerISIbJT5Zm5zExOnJEqKF1vIYFJ3RG74iYNvW42E+gEFGL7TYjKNNfme9LuWi8/gbc5Lmjx+OrdrVlK+WSj/atPm/EqzW1X9rsFd23P0mgi7AqRp2sy3TMbpx3A2yjjHmWpsqYl3QE6l7r9AMbi1CLlJ2SK+KxSjC8na2p5Lau0ZVpWX4eC59WNC1orBeNxUsRVXfaK5L6nqdjYJQ0XjztxKuydkdlBTmv4k8or9MeL++ZvYSnayLJjjDPT3ztadFSSHwaSCpR5nVLFbTo1MBir2z4EuYHCzSjmW4RKFOZejPIEbSiohE5Das8ilOeoFHaYRuy1GIvDWSLUcwSmS7AOI9oXUQFEqtQ6LIqK7AsJPQqiuV6l+o6LAnMCnpTq1rfuXNj4Pee/LT8t+PURh6SqVEtVHOXyR6SnE04qfcsefJ3xgzcDjZOwuLzzCbWXcaGQUqfJgyRDqExkAC4tcAJx5DnPmBZgGVt2tuUJPn7q75ZP0uecwMUs+n+zZ9rJ+7Tjzk35L/AOjIoLIy5p9zd6am67WYxu9Sy1kIgc6lihs8CkytVfAZvlPH11CLk+CEU+HnfaLEb0lTXe+96I2vZf2Z3Uq1ZdYxfDqwPYvZ/a1JVpq+tu89Dt3E2iqayc9ekePnp5mnHSIrylzsl5tbjDPlW7Wo5cNI9Ir66mhRpFPCUzUpxyKbTudtmOuo6TGImuuKLEivNiWERrXXJlGttBRlZtZsfVWR53BYPtq05zz95xjfgk7fG4QhadPTYfEX0LsKz0KGG2du/hb7uBfpxa1A5l1ST4im7k1qt8gYIEqruHSsW9DMp1rMe8SEIz5XmV6sxH/VLmDOqArCZMHeshcpgymCcuq1LFWpOT92CvJ6cl1YyScuiLeyqFrz8I/Nk6V5Sz5cnGFzZez1Tja9285Pm+ZpwQGHQ5UjWwSQ5WGWWoMoEQj0JEhQ4/sEyH04BRdvvUCQ10Oj5Evn6BbvPwAPKe00t6tGPCMPWT+iRVpLIZtV3xFR8ml5JIEw5Z3aXV9PXVIMiBVeR0ZETZW0TCtvWZk+0FVy3acdZP0/2auIWpnezuHdfFObV1DJeH36kqV5TpmzX41ex2JhFQoqOlldv5mJKq6tSU3o9OkVp9fE1tvV92lurWb3e5ay9FbxM7BwsjRmnWqwyenrvdpXMNSL0BNDQKUzO2wirIrzkdVmI3wSIxU7JsDY+H91c3n5g493Vubt56+lzTwFOyCEZWKUGgKlVrVFliqiA1a6lr5lLaWPVJOTeS6FupS1MutgFiKsaUvwK85LmlovNjrG50hktFY2wcT7YNv3Ieb+SLGyvaGpVluuC56v6Ht8FsqjTVo04R7oq/mUNuwW/SUUllLh3F98PGu9sePPa94grDbz1XqW43WqBw9PIbOpZGd0C/Cx0klmxsW3wFVYgUlxk6klCF89XwjHizdw0UrJaJWXcjP2WrRlbVv0NmjTsa8ddQ5+a27a/BtKRPaO5yQKyZYpC4gyXAJP7sFwyX0GRcnyIfgPcAFDr9+IwiMycwGlxfcjvEQeOxbvWqP/AJy+IW6dXharP+5sdCBz7/KXZwx7IIaIkiw4AzRHS2zKx1a0ZPoza9ktmujQ3mvenm/E87tNXaivzTivW7+B9AwdLdhFckafT17mXN9XbxDzO3ZuVdR4QivOWb9N0OhSyK6qdpVqT/VN27llH0SNOjAqvO7TK3FXVYRSjZW+ANZtDZ5cfMr4ipcitVlVvkzmwLfEqYvF2Vlrouregk5kdJ79TpHLxf7fE3qEcjJ2dR3Yr1fNvVmzRdkhwr39j0ETmHVmVWwTh1eWRHs9C86k30ivi/ihOLqWTNH2fouNGL4yvN+Ly9LF2CPdtk9VbVNflcnDO5j7TX8WC5Rfq/2N675GJtH+v3QXxZfm+DN6aP5IPhkhbjzGxClHIxunBSR05HbtgJvICs0tj0vc3urNSzsUdkL+FHx8bs0ISNlfEOZb5SBjUuoKzZKRJEq3V35hpvgKSbvwDi7K2oyc0vu4Kg+ORFhncxgDitPv1JprkTU++8FQ5CDylX+rO+u8/iWYuKRR2jLdrzXW/gzlUMN+rS7GDukHTmV61TI6cyli66SbfArXWLwFPtMVCPCN5ePA9vtCs6dOck9It262y9TyHsTSc6k6r00N/wBpqv8ACS/VKMfL3v8A1NmL249uRmnnl0x9nUrRRpwdirhVkWYoyt9YRMp1FxRdqFSogSJclx1MPDy368v0we6usrZv1t5mrj5qMW+Sb8ijsvDOMmn+LJy/ucU5erYRH2rtPcQ3cNSyLkY5f7FYZDqoGrzbuC5eZDbXURiqnIDIxi7SUaa1nJR8PzPyTPYU6aVlbJLJdFwPN+y1FzqyqPSHuQ6yf4n4Ky8z1bNeGuq7/Ln+otytr8FSsec2jU/mJd0V6Ho3G2Z5nHL+Yn4f4oef4l6b5r9PQlyIorIipcyugXOoVakxtXqVdy7S62FAt1D1ezoWpwy/KizuiaasrcrDUzc5iPQJd4Mqdwt3QACSf3oS2cvw+P0Onr5DRTGK++ZOpEl8UFwYAMo55Z9AZTtr8g5EVlmvEA+b+1s508TvK+ng1yBw21YSXvPdfXTwZq//AKBFWg+vyPEsw5ery34bTFYelrbRgvzLwzMPHYx1HZZK+S595VZe2Kr1oX/UVxG5WXyTMPfeymBdGgr6yzZV9op3qU48lKT8XZf4s9JbJd3yPLbY/wC5f9kfmbcnVNQxYfdk3J2GgWXHIVhCxW4GR0oVZSK0h1QVMDln4qG/KEP1Tin/AGp70vRMKhLeqVHzqT8t5peg/BL+Zp90/wDFlXZXz+ZPxT/Wbzl/UNughlREUTpkF5LZRxehckUcaEFbqHp9lYfs6UIrJ7t33vNvzZajd6hT1REfqdCHImdo3uZ5zFr+Ynbp8EejPP4tfx5+H+KK83xX+m+azB5AVAo6AzMjoEzROEp3qQXW/lmSx+y/6r/tfxRLH3aFeadVltpcfQKM0C9X4BQXz+Rsc41aAytxYFN5PwIivvz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4572000" y="5589240"/>
            <a:ext cx="4704406" cy="12208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Guillaume Voghel, MD, </a:t>
            </a:r>
            <a:r>
              <a:rPr lang="fr-CA" sz="1600" i="1" dirty="0" err="1" smtClean="0"/>
              <a:t>Ph.D</a:t>
            </a:r>
            <a:r>
              <a:rPr lang="fr-CA" sz="1600" i="1" dirty="0" smtClean="0"/>
              <a:t>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Responsable de l’enseignement formel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Programme de résidence en médecine de famille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Université de Montréal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CUMF</a:t>
            </a:r>
            <a:r>
              <a:rPr lang="fr-CA" sz="1600" i="1" dirty="0" smtClean="0"/>
              <a:t>, Cité-de-la-Santé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3594889"/>
            <a:ext cx="4407850" cy="4821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Rencontre comité du programme académique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12 février 2019</a:t>
            </a:r>
            <a:endParaRPr lang="fr-CA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Sujets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possibles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à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ajouter</a:t>
            </a:r>
            <a:r>
              <a:rPr lang="en-CA" sz="3200" i="1" dirty="0" smtClean="0">
                <a:solidFill>
                  <a:srgbClr val="003366"/>
                </a:solidFill>
              </a:rPr>
              <a:t>: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2132856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 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 smtClean="0"/>
              <a:t>HTA</a:t>
            </a:r>
            <a:endParaRPr lang="fr-CA" sz="2400" dirty="0"/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Locomoteur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DLP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MPOC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Ostéoporose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FA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Insuffisance cardiaque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Tb thyroïdiens</a:t>
            </a:r>
          </a:p>
          <a:p>
            <a:pPr marL="742950" lvl="1" indent="-285750">
              <a:buFont typeface="Arial"/>
              <a:buChar char="•"/>
            </a:pPr>
            <a:r>
              <a:rPr lang="fr-CA" sz="2400" dirty="0"/>
              <a:t>Autres</a:t>
            </a:r>
          </a:p>
        </p:txBody>
      </p:sp>
    </p:spTree>
    <p:extLst>
      <p:ext uri="{BB962C8B-B14F-4D97-AF65-F5344CB8AC3E}">
        <p14:creationId xmlns:p14="http://schemas.microsoft.com/office/powerpoint/2010/main" val="95599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fr-FR" sz="3200" i="1" dirty="0">
                <a:solidFill>
                  <a:schemeClr val="accent4"/>
                </a:solidFill>
              </a:rPr>
              <a:t>Propositions pour la version « 2.0 » des journées académiques</a:t>
            </a:r>
            <a:endParaRPr lang="fr-CA" sz="3200" i="1" dirty="0">
              <a:solidFill>
                <a:schemeClr val="accent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03648" y="2564904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fr-FR" sz="2400" dirty="0"/>
              <a:t>Création d’un comité avec </a:t>
            </a:r>
            <a:r>
              <a:rPr lang="fr-FR" sz="2400" dirty="0" smtClean="0"/>
              <a:t>:</a:t>
            </a:r>
            <a:endParaRPr lang="fr-CA" sz="2400" dirty="0"/>
          </a:p>
          <a:p>
            <a:pPr marL="742950" lvl="1" indent="-285750">
              <a:buFont typeface="Arial"/>
              <a:buChar char="•"/>
            </a:pPr>
            <a:r>
              <a:rPr lang="fr-FR" sz="2000" dirty="0"/>
              <a:t>le responsable des JA</a:t>
            </a:r>
            <a:endParaRPr lang="fr-CA" sz="2000" dirty="0"/>
          </a:p>
          <a:p>
            <a:pPr marL="742950" lvl="1" indent="-285750">
              <a:buFont typeface="Arial"/>
              <a:buChar char="•"/>
            </a:pPr>
            <a:r>
              <a:rPr lang="fr-FR" sz="2000" dirty="0"/>
              <a:t>un responsable/représentant de chacun des comités de soins</a:t>
            </a:r>
            <a:endParaRPr lang="fr-CA" sz="2000" dirty="0"/>
          </a:p>
          <a:p>
            <a:pPr marL="1200150" lvl="2" indent="-285750">
              <a:buFont typeface="Arial"/>
              <a:buChar char="•"/>
            </a:pPr>
            <a:r>
              <a:rPr lang="fr-FR" dirty="0"/>
              <a:t>SAPA</a:t>
            </a:r>
            <a:endParaRPr lang="fr-CA" dirty="0"/>
          </a:p>
          <a:p>
            <a:pPr marL="1200150" lvl="2" indent="-285750">
              <a:buFont typeface="Arial"/>
              <a:buChar char="•"/>
            </a:pPr>
            <a:r>
              <a:rPr lang="fr-FR" dirty="0"/>
              <a:t>Périnatalité</a:t>
            </a:r>
            <a:endParaRPr lang="fr-CA" dirty="0"/>
          </a:p>
          <a:p>
            <a:pPr marL="1200150" lvl="2" indent="-285750">
              <a:buFont typeface="Arial"/>
              <a:buChar char="•"/>
            </a:pPr>
            <a:r>
              <a:rPr lang="fr-FR" dirty="0"/>
              <a:t>Santé aux adultes</a:t>
            </a:r>
            <a:endParaRPr lang="fr-CA" dirty="0"/>
          </a:p>
          <a:p>
            <a:pPr marL="1200150" lvl="2" indent="-285750">
              <a:buFont typeface="Arial"/>
              <a:buChar char="•"/>
            </a:pPr>
            <a:r>
              <a:rPr lang="fr-FR" dirty="0"/>
              <a:t>Santé mentale, santé aux adultes, </a:t>
            </a:r>
            <a:r>
              <a:rPr lang="fr-FR" dirty="0" err="1"/>
              <a:t>etc</a:t>
            </a:r>
            <a:r>
              <a:rPr lang="fr-FR" dirty="0"/>
              <a:t>)</a:t>
            </a:r>
            <a:endParaRPr lang="fr-CA" dirty="0"/>
          </a:p>
          <a:p>
            <a:pPr marL="1200150" lvl="2" indent="-285750">
              <a:buFont typeface="Arial"/>
              <a:buChar char="•"/>
            </a:pPr>
            <a:r>
              <a:rPr lang="fr-FR" dirty="0"/>
              <a:t>Autres</a:t>
            </a:r>
            <a:endParaRPr lang="fr-CA" dirty="0"/>
          </a:p>
          <a:p>
            <a:pPr marL="742950" lvl="1" indent="-285750">
              <a:buFont typeface="Arial"/>
              <a:buChar char="•"/>
            </a:pPr>
            <a:r>
              <a:rPr lang="fr-FR" sz="2000" dirty="0"/>
              <a:t>Un ou deux </a:t>
            </a:r>
            <a:r>
              <a:rPr lang="fr-FR" sz="2000" dirty="0" smtClean="0"/>
              <a:t>représentants des résidents</a:t>
            </a:r>
            <a:endParaRPr lang="fr-CA" sz="2000" dirty="0"/>
          </a:p>
          <a:p>
            <a:pPr marL="742950" lvl="1" indent="-285750">
              <a:buFont typeface="Arial"/>
              <a:buChar char="•"/>
            </a:pPr>
            <a:r>
              <a:rPr lang="fr-FR" sz="2000" dirty="0"/>
              <a:t>Représentant du comité central (pour l’aspect financier et logistique)</a:t>
            </a:r>
            <a:endParaRPr lang="fr-CA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fr-FR" sz="3200" i="1" dirty="0">
                <a:solidFill>
                  <a:schemeClr val="accent4"/>
                </a:solidFill>
              </a:rPr>
              <a:t>Propositions pour la version « 2.0 » des journées académiques</a:t>
            </a:r>
            <a:endParaRPr lang="fr-CA" sz="3200" i="1" dirty="0">
              <a:solidFill>
                <a:schemeClr val="accent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03648" y="2564904"/>
            <a:ext cx="72728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fr-FR" sz="2400" dirty="0"/>
              <a:t>Mandat du comité</a:t>
            </a:r>
            <a:endParaRPr lang="fr-CA" sz="2400" dirty="0"/>
          </a:p>
          <a:p>
            <a:pPr marL="800100" lvl="1" indent="-342900">
              <a:buFont typeface="Arial"/>
              <a:buChar char="•"/>
            </a:pPr>
            <a:r>
              <a:rPr lang="fr-FR" sz="2000" dirty="0"/>
              <a:t>Rencontre 1-2 fois par année (avant les rencontres du comité académique) (en présentielle ou via zoom)</a:t>
            </a:r>
            <a:endParaRPr lang="fr-CA" sz="2000" dirty="0"/>
          </a:p>
          <a:p>
            <a:pPr marL="800100" lvl="1" indent="-342900">
              <a:buFont typeface="Arial"/>
              <a:buChar char="•"/>
            </a:pPr>
            <a:r>
              <a:rPr lang="fr-FR" sz="2000" dirty="0"/>
              <a:t>Établir les objectifs pour chacun des cours</a:t>
            </a:r>
            <a:endParaRPr lang="fr-CA" sz="2000" dirty="0"/>
          </a:p>
          <a:p>
            <a:pPr marL="800100" lvl="1" indent="-342900">
              <a:buFont typeface="Arial"/>
              <a:buChar char="•"/>
            </a:pPr>
            <a:r>
              <a:rPr lang="fr-FR" sz="2000" dirty="0"/>
              <a:t>Revoir les évaluations pour chacun des cours</a:t>
            </a:r>
            <a:endParaRPr lang="fr-CA" sz="2000" dirty="0"/>
          </a:p>
          <a:p>
            <a:pPr marL="800100" lvl="1" indent="-342900">
              <a:buFont typeface="Arial"/>
              <a:buChar char="•"/>
            </a:pPr>
            <a:r>
              <a:rPr lang="fr-FR" sz="2000" dirty="0"/>
              <a:t>Apporter modifications pour bonifier les cours</a:t>
            </a:r>
            <a:endParaRPr lang="fr-CA" sz="2000" dirty="0"/>
          </a:p>
          <a:p>
            <a:pPr marL="800100" lvl="1" indent="-342900">
              <a:buFont typeface="Arial"/>
              <a:buChar char="•"/>
            </a:pPr>
            <a:r>
              <a:rPr lang="fr-FR" sz="2000" dirty="0"/>
              <a:t>Fournir un modérateur en lien avec chacun des cours (venant des comités de soins afin d’animer les discussions de manière ciblée)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96145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fr-FR" sz="3200" i="1" dirty="0">
                <a:solidFill>
                  <a:schemeClr val="accent4"/>
                </a:solidFill>
              </a:rPr>
              <a:t>Propositions pour la version « 2.0 » des journées académiques</a:t>
            </a:r>
            <a:endParaRPr lang="fr-CA" sz="3200" i="1" dirty="0">
              <a:solidFill>
                <a:schemeClr val="accent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5616" y="2564904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fr-FR" sz="2400" dirty="0"/>
              <a:t>Visons faire cours à l’université de Montréal, pavillon Mtl afin d’avoir l’aide cléricale pour les prises de présences</a:t>
            </a:r>
            <a:r>
              <a:rPr lang="fr-FR" sz="2400" dirty="0" smtClean="0"/>
              <a:t>.</a:t>
            </a:r>
          </a:p>
          <a:p>
            <a:pPr marL="342900" lvl="0" indent="-342900">
              <a:buFont typeface="Arial"/>
              <a:buChar char="•"/>
            </a:pPr>
            <a:endParaRPr lang="fr-FR" sz="2400" dirty="0"/>
          </a:p>
          <a:p>
            <a:pPr marL="342900" lvl="0" indent="-342900">
              <a:buFont typeface="Arial"/>
              <a:buChar char="•"/>
            </a:pPr>
            <a:r>
              <a:rPr lang="fr-FR" sz="2400" dirty="0" smtClean="0"/>
              <a:t>« Boot camp » regroupant 2-3 journées académiques en première et en deuxième année de résidence.</a:t>
            </a:r>
            <a:endParaRPr lang="fr-CA" sz="2400" dirty="0"/>
          </a:p>
          <a:p>
            <a:pPr marL="342900" indent="-342900">
              <a:buFont typeface="Arial"/>
              <a:buChar char="•"/>
            </a:pPr>
            <a:endParaRPr lang="fr-CA" sz="2400" dirty="0"/>
          </a:p>
          <a:p>
            <a:pPr marL="342900" lvl="0" indent="-342900">
              <a:buFont typeface="Arial"/>
              <a:buChar char="•"/>
            </a:pPr>
            <a:r>
              <a:rPr lang="fr-FR" sz="2400" dirty="0"/>
              <a:t>Prises de présence faites en début et fin de cours via borne ou connexion information (ENA ?)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04764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fr-FR" sz="3200" i="1" dirty="0" smtClean="0">
                <a:solidFill>
                  <a:schemeClr val="accent4"/>
                </a:solidFill>
              </a:rPr>
              <a:t>Ce qui est retiré du calendrier</a:t>
            </a:r>
            <a:r>
              <a:rPr lang="mr-IN" sz="3200" i="1" dirty="0" smtClean="0">
                <a:solidFill>
                  <a:schemeClr val="accent4"/>
                </a:solidFill>
              </a:rPr>
              <a:t>…</a:t>
            </a:r>
            <a:endParaRPr lang="fr-CA" sz="3200" i="1" dirty="0">
              <a:solidFill>
                <a:schemeClr val="accent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5616" y="2564904"/>
            <a:ext cx="72728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fr-FR" sz="2400" dirty="0" smtClean="0"/>
              <a:t>Négligence</a:t>
            </a:r>
            <a:endParaRPr lang="fr-CA" sz="2400" dirty="0"/>
          </a:p>
          <a:p>
            <a:pPr marL="800100" lvl="1" indent="-342900">
              <a:buFont typeface="Arial"/>
              <a:buChar char="•"/>
            </a:pPr>
            <a:r>
              <a:rPr lang="fr-FR" sz="2000" dirty="0" smtClean="0"/>
              <a:t>Suggéré de mettre remettre dans les GMF-U  via DPJ local ou via les cours de communication (</a:t>
            </a:r>
            <a:r>
              <a:rPr lang="fr-FR" sz="2000" dirty="0" err="1"/>
              <a:t>cf</a:t>
            </a:r>
            <a:r>
              <a:rPr lang="fr-FR" sz="2000" dirty="0"/>
              <a:t> vignette santé mentale dans la boite à outils</a:t>
            </a:r>
            <a:r>
              <a:rPr lang="fr-FR" sz="2000" dirty="0" smtClean="0"/>
              <a:t>)</a:t>
            </a:r>
            <a:endParaRPr lang="fr-CA" sz="2000" dirty="0"/>
          </a:p>
          <a:p>
            <a:endParaRPr lang="fr-CA" sz="2000" dirty="0"/>
          </a:p>
          <a:p>
            <a:pPr marL="342900" lvl="0" indent="-342900">
              <a:buFont typeface="Arial"/>
              <a:buChar char="•"/>
            </a:pPr>
            <a:r>
              <a:rPr lang="fr-FR" sz="2400" dirty="0"/>
              <a:t>CSST </a:t>
            </a:r>
            <a:endParaRPr lang="fr-CA" sz="2400" dirty="0"/>
          </a:p>
          <a:p>
            <a:pPr marL="800100" lvl="1" indent="-342900">
              <a:buFont typeface="Arial"/>
              <a:buChar char="•"/>
            </a:pPr>
            <a:r>
              <a:rPr lang="fr-FR" sz="2400" dirty="0" smtClean="0"/>
              <a:t>Santé physique</a:t>
            </a:r>
          </a:p>
          <a:p>
            <a:pPr marL="1257300" lvl="2" indent="-342900">
              <a:buFont typeface="Arial"/>
              <a:buChar char="•"/>
            </a:pPr>
            <a:r>
              <a:rPr lang="fr-FR" sz="2000" dirty="0" smtClean="0"/>
              <a:t>Suggéré de mandater un MD localement pour faire le B-A-BA</a:t>
            </a:r>
            <a:endParaRPr lang="fr-CA" sz="2000" dirty="0"/>
          </a:p>
          <a:p>
            <a:pPr marL="800100" lvl="1" indent="-342900">
              <a:buFont typeface="Arial"/>
              <a:buChar char="•"/>
            </a:pPr>
            <a:r>
              <a:rPr lang="fr-FR" sz="2400" dirty="0" smtClean="0"/>
              <a:t>Santé environnementale</a:t>
            </a:r>
          </a:p>
          <a:p>
            <a:pPr marL="800100" lvl="1" indent="-342900">
              <a:buFont typeface="Arial"/>
              <a:buChar char="•"/>
            </a:pPr>
            <a:r>
              <a:rPr lang="fr-FR" sz="2400" dirty="0" smtClean="0"/>
              <a:t>Lésion psychologique</a:t>
            </a:r>
          </a:p>
        </p:txBody>
      </p:sp>
    </p:spTree>
    <p:extLst>
      <p:ext uri="{BB962C8B-B14F-4D97-AF65-F5344CB8AC3E}">
        <p14:creationId xmlns:p14="http://schemas.microsoft.com/office/powerpoint/2010/main" val="184064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fr-FR" sz="3200" i="1" dirty="0" smtClean="0">
                <a:solidFill>
                  <a:schemeClr val="accent4"/>
                </a:solidFill>
              </a:rPr>
              <a:t>Ce qui est retiré du calendrier</a:t>
            </a:r>
            <a:r>
              <a:rPr lang="mr-IN" sz="3200" i="1" dirty="0" smtClean="0">
                <a:solidFill>
                  <a:schemeClr val="accent4"/>
                </a:solidFill>
              </a:rPr>
              <a:t>…</a:t>
            </a:r>
            <a:endParaRPr lang="fr-CA" sz="3200" i="1" dirty="0">
              <a:solidFill>
                <a:schemeClr val="accent4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5616" y="256490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fr-FR" sz="2400" dirty="0" smtClean="0"/>
              <a:t>Interculturelle</a:t>
            </a:r>
          </a:p>
          <a:p>
            <a:pPr lvl="0"/>
            <a:endParaRPr lang="fr-CA" sz="2400" dirty="0"/>
          </a:p>
          <a:p>
            <a:pPr marL="342900" lvl="0" indent="-342900">
              <a:buFont typeface="Arial"/>
              <a:buChar char="•"/>
            </a:pPr>
            <a:r>
              <a:rPr lang="fr-CA" sz="2400" dirty="0" smtClean="0"/>
              <a:t>FMOQ 1 &amp; 2</a:t>
            </a:r>
            <a:endParaRPr lang="fr-CA" sz="2400" dirty="0"/>
          </a:p>
          <a:p>
            <a:pPr marL="800100" lvl="1" indent="-342900">
              <a:buFont typeface="Arial"/>
              <a:buChar char="•"/>
            </a:pPr>
            <a:r>
              <a:rPr lang="fr-CA" sz="2400" dirty="0" smtClean="0"/>
              <a:t>Mandater les résidents de voir avec la FRMQ</a:t>
            </a:r>
          </a:p>
          <a:p>
            <a:pPr lvl="1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80446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Ce</a:t>
            </a:r>
            <a:r>
              <a:rPr lang="en-CA" sz="3200" i="1" dirty="0" smtClean="0">
                <a:solidFill>
                  <a:srgbClr val="003366"/>
                </a:solidFill>
              </a:rPr>
              <a:t> qui </a:t>
            </a:r>
            <a:r>
              <a:rPr lang="en-CA" sz="3200" i="1" dirty="0" err="1" smtClean="0">
                <a:solidFill>
                  <a:srgbClr val="003366"/>
                </a:solidFill>
              </a:rPr>
              <a:t>reste</a:t>
            </a:r>
            <a:r>
              <a:rPr lang="en-CA" sz="3200" i="1" dirty="0" smtClean="0">
                <a:solidFill>
                  <a:srgbClr val="003366"/>
                </a:solidFill>
              </a:rPr>
              <a:t> au </a:t>
            </a:r>
            <a:r>
              <a:rPr lang="en-CA" sz="3200" i="1" dirty="0" err="1" smtClean="0">
                <a:solidFill>
                  <a:srgbClr val="003366"/>
                </a:solidFill>
              </a:rPr>
              <a:t>calendrier</a:t>
            </a:r>
            <a:r>
              <a:rPr lang="en-CA" sz="3200" i="1" dirty="0" smtClean="0">
                <a:solidFill>
                  <a:srgbClr val="003366"/>
                </a:solidFill>
              </a:rPr>
              <a:t>: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1600" y="2420888"/>
            <a:ext cx="72728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/>
              <a:buChar char="•"/>
            </a:pPr>
            <a:r>
              <a:rPr lang="fr-CA" sz="2400" dirty="0" smtClean="0"/>
              <a:t>R1</a:t>
            </a:r>
            <a:endParaRPr lang="fr-CA" sz="2400" dirty="0"/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Trouble du mouvement (1/2 journée)</a:t>
            </a:r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Choisir avec soins (1/4 journée)</a:t>
            </a:r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Dermato (1/4 journée)</a:t>
            </a:r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Toxicologie – nouvelle mouture (1/2 journée)</a:t>
            </a:r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Santé des autochtones (1/4 journée)</a:t>
            </a:r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Trouble de l’apprentissage (1/4 journée</a:t>
            </a:r>
            <a:r>
              <a:rPr lang="fr-CA" sz="2000" dirty="0" smtClean="0"/>
              <a:t>)</a:t>
            </a:r>
          </a:p>
          <a:p>
            <a:pPr lvl="2"/>
            <a:endParaRPr lang="fr-CA" sz="2000" dirty="0"/>
          </a:p>
          <a:p>
            <a:pPr marL="800100" lvl="1" indent="-342900">
              <a:buFont typeface="Arial"/>
              <a:buChar char="•"/>
            </a:pPr>
            <a:r>
              <a:rPr lang="fr-CA" sz="2400" dirty="0"/>
              <a:t>R2</a:t>
            </a:r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Trouble de la conduite alimentaire (1/2 journée)</a:t>
            </a:r>
          </a:p>
          <a:p>
            <a:pPr marL="1257300" lvl="2" indent="-342900">
              <a:buFont typeface="Arial"/>
              <a:buChar char="•"/>
            </a:pPr>
            <a:r>
              <a:rPr lang="fr-CA" sz="2000" dirty="0"/>
              <a:t>ACPM (1 journée)</a:t>
            </a:r>
          </a:p>
        </p:txBody>
      </p:sp>
    </p:spTree>
    <p:extLst>
      <p:ext uri="{BB962C8B-B14F-4D97-AF65-F5344CB8AC3E}">
        <p14:creationId xmlns:p14="http://schemas.microsoft.com/office/powerpoint/2010/main" val="196413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Prochaine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année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ressemblait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à</a:t>
            </a:r>
            <a:r>
              <a:rPr lang="en-CA" sz="3200" i="1" dirty="0" smtClean="0">
                <a:solidFill>
                  <a:srgbClr val="003366"/>
                </a:solidFill>
              </a:rPr>
              <a:t>: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1600" y="2430751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R1	printemps</a:t>
            </a:r>
            <a:endParaRPr lang="fr-CA" sz="2400" dirty="0"/>
          </a:p>
          <a:p>
            <a:r>
              <a:rPr lang="fr-FR" sz="2400" dirty="0" smtClean="0"/>
              <a:t>J1</a:t>
            </a:r>
            <a:endParaRPr lang="fr-CA" sz="2400" dirty="0"/>
          </a:p>
          <a:p>
            <a:pPr lvl="1"/>
            <a:r>
              <a:rPr lang="fr-FR" dirty="0"/>
              <a:t>AM </a:t>
            </a:r>
            <a:r>
              <a:rPr lang="fr-FR" dirty="0" smtClean="0"/>
              <a:t>: </a:t>
            </a:r>
            <a:r>
              <a:rPr lang="fr-FR" i="1" dirty="0" err="1" smtClean="0"/>
              <a:t>Choosing</a:t>
            </a:r>
            <a:r>
              <a:rPr lang="fr-FR" i="1" dirty="0" smtClean="0"/>
              <a:t> </a:t>
            </a:r>
            <a:r>
              <a:rPr lang="fr-FR" i="1" dirty="0" err="1"/>
              <a:t>wisely</a:t>
            </a:r>
            <a:r>
              <a:rPr lang="fr-FR" i="1" dirty="0"/>
              <a:t> </a:t>
            </a:r>
            <a:endParaRPr lang="fr-FR" i="1" dirty="0" smtClean="0"/>
          </a:p>
          <a:p>
            <a:pPr lvl="1"/>
            <a:r>
              <a:rPr lang="fr-FR" dirty="0"/>
              <a:t>	 </a:t>
            </a:r>
            <a:r>
              <a:rPr lang="fr-FR" dirty="0" smtClean="0"/>
              <a:t>Dermato </a:t>
            </a:r>
            <a:endParaRPr lang="fr-FR" dirty="0"/>
          </a:p>
          <a:p>
            <a:pPr lvl="1"/>
            <a:r>
              <a:rPr lang="fr-FR" dirty="0" smtClean="0"/>
              <a:t>PM:  Toxico </a:t>
            </a:r>
            <a:endParaRPr lang="fr-CA" dirty="0"/>
          </a:p>
          <a:p>
            <a:pPr lvl="0"/>
            <a:r>
              <a:rPr lang="fr-FR" sz="2400" dirty="0"/>
              <a:t>J2</a:t>
            </a:r>
            <a:endParaRPr lang="fr-CA" sz="2400" dirty="0"/>
          </a:p>
          <a:p>
            <a:pPr lvl="1"/>
            <a:r>
              <a:rPr lang="fr-FR" dirty="0" smtClean="0"/>
              <a:t>AM: Trouble du mouvement/Parkinsonisme</a:t>
            </a:r>
            <a:endParaRPr lang="fr-CA" dirty="0"/>
          </a:p>
          <a:p>
            <a:pPr lvl="1"/>
            <a:r>
              <a:rPr lang="fr-FR" dirty="0" smtClean="0"/>
              <a:t>PM: Trouble d’apprentissage chez les enfants</a:t>
            </a:r>
          </a:p>
          <a:p>
            <a:pPr lvl="1"/>
            <a:r>
              <a:rPr lang="fr-FR" dirty="0"/>
              <a:t>	</a:t>
            </a:r>
            <a:r>
              <a:rPr lang="fr-FR" dirty="0" smtClean="0"/>
              <a:t>Autochtones</a:t>
            </a:r>
            <a:endParaRPr lang="fr-CA" dirty="0"/>
          </a:p>
          <a:p>
            <a:pPr lvl="2"/>
            <a:r>
              <a:rPr lang="fr-FR" sz="2400" dirty="0"/>
              <a:t> </a:t>
            </a:r>
            <a:endParaRPr lang="fr-CA" sz="2400" dirty="0"/>
          </a:p>
          <a:p>
            <a:pPr lvl="0"/>
            <a:r>
              <a:rPr lang="fr-FR" sz="2400" dirty="0" smtClean="0"/>
              <a:t>J3</a:t>
            </a:r>
          </a:p>
          <a:p>
            <a:pPr lvl="0"/>
            <a:r>
              <a:rPr lang="fr-FR" sz="2400" dirty="0"/>
              <a:t>	</a:t>
            </a:r>
            <a:r>
              <a:rPr lang="fr-FR" sz="2000" dirty="0" smtClean="0"/>
              <a:t>Formation Méthadone INSPQ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67619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Prochaine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année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ressemblait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à</a:t>
            </a:r>
            <a:r>
              <a:rPr lang="en-CA" sz="3200" i="1" dirty="0" smtClean="0">
                <a:solidFill>
                  <a:srgbClr val="003366"/>
                </a:solidFill>
              </a:rPr>
              <a:t>: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1600" y="2430751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R2	Automne</a:t>
            </a:r>
            <a:endParaRPr lang="fr-CA" sz="2400" dirty="0"/>
          </a:p>
          <a:p>
            <a:r>
              <a:rPr lang="fr-FR" sz="2400" dirty="0" smtClean="0"/>
              <a:t>J1</a:t>
            </a:r>
            <a:endParaRPr lang="fr-CA" sz="2400" dirty="0"/>
          </a:p>
          <a:p>
            <a:pPr lvl="1"/>
            <a:r>
              <a:rPr lang="fr-FR" dirty="0" smtClean="0"/>
              <a:t>ACPM </a:t>
            </a:r>
          </a:p>
          <a:p>
            <a:pPr lvl="1"/>
            <a:r>
              <a:rPr lang="fr-FR" dirty="0"/>
              <a:t>	</a:t>
            </a:r>
            <a:r>
              <a:rPr lang="fr-FR" i="1" dirty="0" smtClean="0"/>
              <a:t>nouvelle formule d’une journée avec atelier</a:t>
            </a:r>
          </a:p>
          <a:p>
            <a:pPr lvl="1"/>
            <a:r>
              <a:rPr lang="fr-FR" i="1" dirty="0" smtClean="0"/>
              <a:t> </a:t>
            </a:r>
            <a:endParaRPr lang="fr-CA" i="1" dirty="0"/>
          </a:p>
          <a:p>
            <a:pPr lvl="0"/>
            <a:r>
              <a:rPr lang="fr-FR" sz="2400" dirty="0" smtClean="0"/>
              <a:t>J2</a:t>
            </a:r>
            <a:endParaRPr lang="fr-CA" sz="2400" dirty="0"/>
          </a:p>
          <a:p>
            <a:pPr lvl="1"/>
            <a:r>
              <a:rPr lang="fr-FR" dirty="0" smtClean="0"/>
              <a:t>AM: Trouble de la conduite alimentaire</a:t>
            </a:r>
            <a:endParaRPr lang="fr-CA" dirty="0"/>
          </a:p>
          <a:p>
            <a:pPr lvl="1"/>
            <a:r>
              <a:rPr lang="fr-FR" dirty="0" smtClean="0"/>
              <a:t>PM: </a:t>
            </a:r>
            <a:r>
              <a:rPr lang="fr-CA" dirty="0" smtClean="0"/>
              <a:t>?</a:t>
            </a:r>
            <a:endParaRPr lang="fr-CA" dirty="0"/>
          </a:p>
          <a:p>
            <a:pPr lvl="2"/>
            <a:r>
              <a:rPr lang="fr-FR" sz="2400" dirty="0"/>
              <a:t> </a:t>
            </a:r>
            <a:endParaRPr lang="fr-CA" sz="2400" dirty="0"/>
          </a:p>
          <a:p>
            <a:pPr lvl="0"/>
            <a:r>
              <a:rPr lang="fr-FR" sz="2400" dirty="0" smtClean="0"/>
              <a:t>J3</a:t>
            </a:r>
          </a:p>
          <a:p>
            <a:pPr lvl="0"/>
            <a:r>
              <a:rPr lang="fr-FR" sz="2400" dirty="0"/>
              <a:t>	</a:t>
            </a:r>
            <a:r>
              <a:rPr lang="fr-FR" sz="2000" dirty="0" smtClean="0"/>
              <a:t>?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6750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10959</TotalTime>
  <Words>333</Words>
  <Application>Microsoft Macintosh PowerPoint</Application>
  <PresentationFormat>Présentation à l'écran (4:3)</PresentationFormat>
  <Paragraphs>190</Paragraphs>
  <Slides>10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Capsules</vt:lpstr>
      <vt:lpstr>Présentation PowerPoint</vt:lpstr>
      <vt:lpstr>Propositions pour la version « 2.0 » des journées académiques</vt:lpstr>
      <vt:lpstr>Propositions pour la version « 2.0 » des journées académiques</vt:lpstr>
      <vt:lpstr>Propositions pour la version « 2.0 » des journées académiques</vt:lpstr>
      <vt:lpstr>Ce qui est retiré du calendrier…</vt:lpstr>
      <vt:lpstr>Ce qui est retiré du calendrier…</vt:lpstr>
      <vt:lpstr>Ce qui reste au calendrier:</vt:lpstr>
      <vt:lpstr>Prochaine année ressemblait à:</vt:lpstr>
      <vt:lpstr>Prochaine année ressemblait à:</vt:lpstr>
      <vt:lpstr>Sujets possibles à ajouter: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</dc:creator>
  <cp:lastModifiedBy>Guillaume Voghel</cp:lastModifiedBy>
  <cp:revision>111</cp:revision>
  <dcterms:created xsi:type="dcterms:W3CDTF">2014-01-05T14:37:24Z</dcterms:created>
  <dcterms:modified xsi:type="dcterms:W3CDTF">2019-02-12T18:52:34Z</dcterms:modified>
</cp:coreProperties>
</file>