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handoutMasterIdLst>
    <p:handoutMasterId r:id="rId14"/>
  </p:handout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A5E7A51A-FDC6-4291-93AD-896F284D6FDE}">
          <p14:sldIdLst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</p14:sldIdLst>
        </p14:section>
        <p14:section name="Exemples de graphique" id="{D7690A03-FE12-4566-958B-44BEAC8DA177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3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984" y="1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116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8133" y="1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0AB7694-8D05-4A43-AF14-35B65AB07C99}" type="datetimeFigureOut">
              <a:rPr lang="fr-CA" smtClean="0"/>
              <a:t>18-12-02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8133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6E66E76-F276-4725-AA97-DA285FA20A3C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594772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8133" y="1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811E07CA-7683-463D-8A86-22327DFB3FFA}" type="datetimeFigureOut">
              <a:rPr lang="fr-CA" smtClean="0"/>
              <a:t>18-12-02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2310" y="4480003"/>
            <a:ext cx="5618480" cy="3665459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8133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D97DD56C-59DF-4308-A43D-4840493903ED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44677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AE2E4-D0D8-4037-BF21-48FEB6BF9DDD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20937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-tour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7" t="311" r="12382" b="13164"/>
          <a:stretch/>
        </p:blipFill>
        <p:spPr>
          <a:xfrm>
            <a:off x="0" y="-16042"/>
            <a:ext cx="9144000" cy="6864517"/>
          </a:xfrm>
          <a:prstGeom prst="rect">
            <a:avLst/>
          </a:prstGeom>
        </p:spPr>
      </p:pic>
      <p:sp>
        <p:nvSpPr>
          <p:cNvPr id="6" name="Rectangle-bas"/>
          <p:cNvSpPr/>
          <p:nvPr userDrawn="1"/>
        </p:nvSpPr>
        <p:spPr>
          <a:xfrm>
            <a:off x="0" y="5983705"/>
            <a:ext cx="9144000" cy="8742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7" name="Rectangle bleu - haut">
            <a:extLst>
              <a:ext uri="{FF2B5EF4-FFF2-40B4-BE49-F238E27FC236}">
                <a16:creationId xmlns:a16="http://schemas.microsoft.com/office/drawing/2014/main" id="{D9805552-F195-4C67-AE72-94F541781C2F}"/>
              </a:ext>
            </a:extLst>
          </p:cNvPr>
          <p:cNvSpPr/>
          <p:nvPr/>
        </p:nvSpPr>
        <p:spPr>
          <a:xfrm>
            <a:off x="4333164" y="753978"/>
            <a:ext cx="4810837" cy="37190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fr-CA" sz="1350"/>
          </a:p>
        </p:txBody>
      </p:sp>
      <p:pic>
        <p:nvPicPr>
          <p:cNvPr id="10" name="Exemple-logo service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736" y="3729910"/>
            <a:ext cx="2074956" cy="698569"/>
          </a:xfrm>
          <a:prstGeom prst="rect">
            <a:avLst/>
          </a:prstGeom>
        </p:spPr>
      </p:pic>
      <p:sp>
        <p:nvSpPr>
          <p:cNvPr id="16" name="Espace  texte - date"/>
          <p:cNvSpPr>
            <a:spLocks noGrp="1"/>
          </p:cNvSpPr>
          <p:nvPr>
            <p:ph type="body" sz="quarter" idx="15"/>
          </p:nvPr>
        </p:nvSpPr>
        <p:spPr>
          <a:xfrm>
            <a:off x="7017488" y="6129038"/>
            <a:ext cx="1860697" cy="540000"/>
          </a:xfrm>
        </p:spPr>
        <p:txBody>
          <a:bodyPr lIns="0" tIns="0" rIns="0" bIns="0" anchor="ctr" anchorCtr="0">
            <a:normAutofit/>
          </a:bodyPr>
          <a:lstStyle>
            <a:lvl1pPr algn="r">
              <a:defRPr sz="1400">
                <a:solidFill>
                  <a:schemeClr val="accent2"/>
                </a:solidFill>
              </a:defRPr>
            </a:lvl1pPr>
            <a:lvl2pPr algn="r">
              <a:defRPr>
                <a:solidFill>
                  <a:schemeClr val="accent2"/>
                </a:solidFill>
              </a:defRPr>
            </a:lvl2pPr>
            <a:lvl3pPr algn="r">
              <a:defRPr>
                <a:solidFill>
                  <a:schemeClr val="accent2"/>
                </a:solidFill>
              </a:defRPr>
            </a:lvl3pPr>
            <a:lvl4pPr algn="r">
              <a:defRPr>
                <a:solidFill>
                  <a:schemeClr val="accent2"/>
                </a:solidFill>
              </a:defRPr>
            </a:lvl4pPr>
            <a:lvl5pPr algn="r"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2" name="Espace texte  - presentateur"/>
          <p:cNvSpPr>
            <a:spLocks noGrp="1"/>
          </p:cNvSpPr>
          <p:nvPr>
            <p:ph type="body" sz="quarter" idx="14"/>
          </p:nvPr>
        </p:nvSpPr>
        <p:spPr>
          <a:xfrm>
            <a:off x="261278" y="6129038"/>
            <a:ext cx="6575458" cy="540000"/>
          </a:xfrm>
          <a:noFill/>
        </p:spPr>
        <p:txBody>
          <a:bodyPr lIns="0" tIns="0" rIns="0" bIns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accent2"/>
                </a:solidFill>
              </a:defRPr>
            </a:lvl1pPr>
            <a:lvl2pPr marL="0" indent="0">
              <a:buNone/>
              <a:defRPr sz="1400">
                <a:solidFill>
                  <a:schemeClr val="accent2"/>
                </a:solidFill>
              </a:defRPr>
            </a:lvl2pPr>
            <a:lvl3pPr>
              <a:defRPr sz="1400">
                <a:solidFill>
                  <a:schemeClr val="accent2"/>
                </a:solidFill>
              </a:defRPr>
            </a:lvl3pPr>
            <a:lvl4pPr>
              <a:defRPr sz="1400">
                <a:solidFill>
                  <a:schemeClr val="accent2"/>
                </a:solidFill>
              </a:defRPr>
            </a:lvl4pPr>
            <a:lvl5pPr>
              <a:defRPr sz="120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  <a:endParaRPr lang="fr-CA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77B64BA-960D-4BDC-89A3-A7E5601774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164" y="753978"/>
            <a:ext cx="4545021" cy="2999875"/>
          </a:xfrm>
          <a:noFill/>
        </p:spPr>
        <p:txBody>
          <a:bodyPr lIns="288000" tIns="540000" rIns="0" bIns="9000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107" y="3828162"/>
            <a:ext cx="2248343" cy="61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59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 et image-droite (1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5983923" y="0"/>
            <a:ext cx="3160800" cy="60408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431495" y="3116912"/>
            <a:ext cx="5040000" cy="2570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 sz="18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30000"/>
              <a:defRPr sz="1800">
                <a:solidFill>
                  <a:schemeClr val="bg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431495" y="770020"/>
            <a:ext cx="5040000" cy="2140157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>
              <a:defRPr sz="40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5A9A0C4-8DE9-43C3-9930-45F0DF17F512}" type="datetime1">
              <a:rPr lang="fr-CA" smtClean="0"/>
              <a:t>18-12-02</a:t>
            </a:fld>
            <a:endParaRPr lang="fr-CA" dirty="0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7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09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 et image-droite (2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5983923" y="0"/>
            <a:ext cx="3160800" cy="60408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431495" y="3116912"/>
            <a:ext cx="5040000" cy="2570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30000"/>
              <a:defRPr sz="1800">
                <a:solidFill>
                  <a:schemeClr val="tx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431495" y="770020"/>
            <a:ext cx="5040000" cy="2140157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>
              <a:defRPr sz="4000" cap="none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C6474AE6-AA51-4141-85C7-707DFD0BD11E}" type="datetime1">
              <a:rPr lang="fr-CA" smtClean="0"/>
              <a:t>18-12-02</a:t>
            </a:fld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19889"/>
            <a:ext cx="2889104" cy="7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30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 et image-gauche (1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3160800" cy="60408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3632400" y="3116912"/>
            <a:ext cx="5040000" cy="2570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 sz="18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30000"/>
              <a:defRPr sz="1800">
                <a:solidFill>
                  <a:schemeClr val="bg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632400" y="770020"/>
            <a:ext cx="5040000" cy="2140157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>
              <a:defRPr sz="40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ADED9F5-2C0E-4DA1-8727-8B5721E3FADD}" type="datetime1">
              <a:rPr lang="fr-CA" smtClean="0"/>
              <a:t>18-12-02</a:t>
            </a:fld>
            <a:endParaRPr lang="fr-CA" dirty="0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7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55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 et image-gauche (2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3160800" cy="60408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3632400" y="3116912"/>
            <a:ext cx="5040000" cy="2570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30000"/>
              <a:defRPr sz="1800">
                <a:solidFill>
                  <a:schemeClr val="tx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632400" y="770020"/>
            <a:ext cx="5040000" cy="2140157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>
              <a:defRPr sz="4000" cap="none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BD1D7763-933C-481C-8B6A-B0A8EA2C3573}" type="datetime1">
              <a:rPr lang="fr-CA" smtClean="0"/>
              <a:t>18-12-02</a:t>
            </a:fld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19889"/>
            <a:ext cx="2889104" cy="7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53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 et image (1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3A44F990-979E-47AC-B228-4594A5F376BA}" type="datetime1">
              <a:rPr lang="fr-CA" smtClean="0"/>
              <a:t>18-12-02</a:t>
            </a:fld>
            <a:endParaRPr lang="fr-CA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7"/>
          </p:nvPr>
        </p:nvSpPr>
        <p:spPr>
          <a:solidFill>
            <a:schemeClr val="accent2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40800" cy="60408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6316049" y="3170077"/>
            <a:ext cx="2552700" cy="2570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360000" indent="-1800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ct val="130000"/>
              <a:defRPr sz="1600">
                <a:solidFill>
                  <a:schemeClr val="bg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6316049" y="961414"/>
            <a:ext cx="2552700" cy="2140157"/>
          </a:xfrm>
          <a:prstGeom prst="rect">
            <a:avLst/>
          </a:prstGeom>
        </p:spPr>
        <p:txBody>
          <a:bodyPr tIns="0" rIns="90000" bIns="0" anchor="b">
            <a:norm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19889"/>
            <a:ext cx="2889104" cy="7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71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 et image (2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90F4055-226C-400D-ACDE-D656FE6D114B}" type="datetime1">
              <a:rPr lang="fr-CA" smtClean="0"/>
              <a:t>18-12-02</a:t>
            </a:fld>
            <a:endParaRPr lang="fr-CA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7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40800" cy="60408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6316049" y="3170077"/>
            <a:ext cx="2552700" cy="2570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1pPr>
            <a:lvl2pPr marL="360000" indent="-1800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ct val="130000"/>
              <a:defRPr sz="1600">
                <a:solidFill>
                  <a:schemeClr val="accent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6316049" y="961414"/>
            <a:ext cx="2552700" cy="2140157"/>
          </a:xfrm>
          <a:prstGeom prst="rect">
            <a:avLst/>
          </a:prstGeom>
        </p:spPr>
        <p:txBody>
          <a:bodyPr tIns="0" rIns="90000" bIns="0" anchor="b">
            <a:norm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36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(1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-bas"/>
          <p:cNvSpPr/>
          <p:nvPr/>
        </p:nvSpPr>
        <p:spPr>
          <a:xfrm>
            <a:off x="0" y="6040800"/>
            <a:ext cx="9144000" cy="82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9144000" cy="60408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5732D215-C2AF-47AB-9D3E-0E12BF5EE505}" type="datetime1">
              <a:rPr lang="fr-CA" smtClean="0"/>
              <a:t>18-12-02</a:t>
            </a:fld>
            <a:endParaRPr lang="fr-CA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19889"/>
            <a:ext cx="2889104" cy="7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16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(2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-bas"/>
          <p:cNvSpPr/>
          <p:nvPr/>
        </p:nvSpPr>
        <p:spPr>
          <a:xfrm>
            <a:off x="0" y="6040800"/>
            <a:ext cx="9144000" cy="820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9144000" cy="60408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A656764-AC44-40F6-AECB-C500EA74E1D0}" type="datetime1">
              <a:rPr lang="fr-CA" smtClean="0"/>
              <a:t>18-12-02</a:t>
            </a:fld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4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-avec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pied de page 1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D36942F-DA46-44D6-BC5B-DE3F22958E4E}" type="datetime1">
              <a:rPr lang="fr-CA" smtClean="0"/>
              <a:t>18-12-02</a:t>
            </a:fld>
            <a:endParaRPr lang="fr-CA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16572" y="642257"/>
            <a:ext cx="7722577" cy="1348257"/>
          </a:xfrm>
        </p:spPr>
        <p:txBody>
          <a:bodyPr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96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pied de page 1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272494-9A74-44A0-A4AC-CC58855732C9}" type="datetime1">
              <a:rPr lang="fr-CA" smtClean="0"/>
              <a:t>18-12-02</a:t>
            </a:fld>
            <a:endParaRPr lang="fr-CA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16572" y="642257"/>
            <a:ext cx="7722577" cy="1348257"/>
          </a:xfrm>
        </p:spPr>
        <p:txBody>
          <a:bodyPr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09014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-tour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7" t="311" r="12382" b="12882"/>
          <a:stretch/>
        </p:blipFill>
        <p:spPr>
          <a:xfrm>
            <a:off x="0" y="-16042"/>
            <a:ext cx="9144000" cy="6886861"/>
          </a:xfrm>
          <a:prstGeom prst="rect">
            <a:avLst/>
          </a:prstGeom>
        </p:spPr>
      </p:pic>
      <p:sp>
        <p:nvSpPr>
          <p:cNvPr id="4" name="Rectangle -bleu"/>
          <p:cNvSpPr/>
          <p:nvPr userDrawn="1"/>
        </p:nvSpPr>
        <p:spPr>
          <a:xfrm>
            <a:off x="4346408" y="753979"/>
            <a:ext cx="3348000" cy="345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098" y="1652421"/>
            <a:ext cx="3117742" cy="165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(2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47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1 - horizont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quarter" idx="19"/>
          </p:nvPr>
        </p:nvSpPr>
        <p:spPr>
          <a:xfrm>
            <a:off x="337132" y="2034000"/>
            <a:ext cx="8271881" cy="3888000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6" name="Rectangle-haut"/>
          <p:cNvSpPr/>
          <p:nvPr userDrawn="1"/>
        </p:nvSpPr>
        <p:spPr>
          <a:xfrm>
            <a:off x="0" y="-1"/>
            <a:ext cx="9144000" cy="11217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15630235-E426-4C5C-B3AD-7E06D06A527B}" type="datetime1">
              <a:rPr lang="fr-CA" smtClean="0"/>
              <a:t>18-12-02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37133" y="1143006"/>
            <a:ext cx="8272156" cy="705394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5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28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1 - horizontal-bandeBle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16" name="Rectangle-haut"/>
          <p:cNvSpPr/>
          <p:nvPr userDrawn="1"/>
        </p:nvSpPr>
        <p:spPr>
          <a:xfrm>
            <a:off x="0" y="-1"/>
            <a:ext cx="9144000" cy="11217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07748B67-DEB4-4DDB-8B6C-9989C248C9EF}" type="datetime1">
              <a:rPr lang="fr-CA" smtClean="0"/>
              <a:t>18-12-02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9"/>
          </p:nvPr>
        </p:nvSpPr>
        <p:spPr>
          <a:xfrm>
            <a:off x="337132" y="2033340"/>
            <a:ext cx="8271881" cy="3886770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37133" y="1143006"/>
            <a:ext cx="8272156" cy="705394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5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19889"/>
            <a:ext cx="2889104" cy="7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30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sous-titre, GRAPHIQUE (1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-droite"/>
          <p:cNvSpPr/>
          <p:nvPr userDrawn="1"/>
        </p:nvSpPr>
        <p:spPr>
          <a:xfrm>
            <a:off x="0" y="0"/>
            <a:ext cx="3160077" cy="6856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03838" y="1123950"/>
            <a:ext cx="2552400" cy="2365208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5" name="Espace réservé du numéro de diapositive 4" hidden="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8"/>
          </p:nvPr>
        </p:nvSpPr>
        <p:spPr>
          <a:xfrm>
            <a:off x="3590925" y="1009650"/>
            <a:ext cx="5157788" cy="4749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CA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9"/>
          </p:nvPr>
        </p:nvSpPr>
        <p:spPr>
          <a:xfrm>
            <a:off x="303213" y="3582291"/>
            <a:ext cx="2552700" cy="2365375"/>
          </a:xfrm>
        </p:spPr>
        <p:txBody>
          <a:bodyPr>
            <a:normAutofit/>
          </a:bodyPr>
          <a:lstStyle>
            <a:lvl1pPr>
              <a:defRPr sz="1800"/>
            </a:lvl1pPr>
            <a:lvl2pPr marL="360000" indent="-180000">
              <a:defRPr sz="1800"/>
            </a:lvl2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8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sous-titre, GRAPHIQUE (2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-droite"/>
          <p:cNvSpPr/>
          <p:nvPr userDrawn="1"/>
        </p:nvSpPr>
        <p:spPr>
          <a:xfrm>
            <a:off x="0" y="-1"/>
            <a:ext cx="3160077" cy="6856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Espace réservé du numéro de diapositive 4" hidden="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8"/>
          </p:nvPr>
        </p:nvSpPr>
        <p:spPr>
          <a:xfrm>
            <a:off x="3590925" y="1009650"/>
            <a:ext cx="5157788" cy="47498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03838" y="1123950"/>
            <a:ext cx="2552400" cy="2365208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9"/>
          </p:nvPr>
        </p:nvSpPr>
        <p:spPr>
          <a:xfrm>
            <a:off x="303213" y="3582291"/>
            <a:ext cx="2552700" cy="236537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 marL="358775" indent="-180000"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96" y="6019889"/>
            <a:ext cx="2889104" cy="7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1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calaire - bleu - Titre et sous-tit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e la date 1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51B8215-184D-461D-BC80-3D5F5EB721F7}" type="datetime1">
              <a:rPr lang="fr-CA" smtClean="0"/>
              <a:t>18-12-02</a:t>
            </a:fld>
            <a:endParaRPr lang="fr-CA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935277D-866F-4BEA-8879-80233C760332}" type="slidenum">
              <a:rPr lang="fr-CA" smtClean="0"/>
              <a:pPr/>
              <a:t>‹#›</a:t>
            </a:fld>
            <a:endParaRPr lang="fr-CA"/>
          </a:p>
        </p:txBody>
      </p:sp>
      <p:cxnSp>
        <p:nvCxnSpPr>
          <p:cNvPr id="6" name="Connecteur droit 5"/>
          <p:cNvCxnSpPr/>
          <p:nvPr/>
        </p:nvCxnSpPr>
        <p:spPr>
          <a:xfrm>
            <a:off x="0" y="2908383"/>
            <a:ext cx="7384469" cy="0"/>
          </a:xfrm>
          <a:prstGeom prst="line">
            <a:avLst/>
          </a:prstGeom>
          <a:ln w="1270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432595" y="3077029"/>
            <a:ext cx="6850397" cy="2570400"/>
          </a:xfrm>
        </p:spPr>
        <p:txBody>
          <a:bodyPr lIns="90000">
            <a:normAutofit/>
          </a:bodyPr>
          <a:lstStyle>
            <a:lvl1pPr marL="0" indent="0">
              <a:lnSpc>
                <a:spcPct val="100000"/>
              </a:lnSpc>
              <a:buNone/>
              <a:defRPr lang="fr-FR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defRPr lang="fr-FR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>
              <a:lnSpc>
                <a:spcPct val="100000"/>
              </a:lnSpc>
              <a:buFont typeface="Symbol" panose="05050102010706020507" pitchFamily="18" charset="2"/>
              <a:buChar char="-"/>
              <a:defRPr lang="fr-FR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432000" y="365125"/>
            <a:ext cx="6851116" cy="2386800"/>
          </a:xfrm>
          <a:prstGeom prst="rect">
            <a:avLst/>
          </a:prstGeom>
        </p:spPr>
        <p:txBody>
          <a:bodyPr lIns="90000" anchor="b">
            <a:normAutofit/>
          </a:bodyPr>
          <a:lstStyle>
            <a:lvl1pPr>
              <a:defRPr sz="60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19889"/>
            <a:ext cx="2889104" cy="7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6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(1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B9E1B4-3CF5-4438-9083-1029E06F38F9}" type="datetime1">
              <a:rPr lang="fr-CA" smtClean="0"/>
              <a:t>18-12-02</a:t>
            </a:fld>
            <a:endParaRPr lang="fr-CA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9"/>
          </p:nvPr>
        </p:nvSpPr>
        <p:spPr>
          <a:xfrm>
            <a:off x="715963" y="2303463"/>
            <a:ext cx="7739062" cy="3373437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16572" y="642257"/>
            <a:ext cx="7722577" cy="1348257"/>
          </a:xfrm>
        </p:spPr>
        <p:txBody>
          <a:bodyPr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63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(2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C66FE08B-3AB2-4F47-9B03-49724509BCA4}" type="datetime1">
              <a:rPr lang="fr-CA" smtClean="0"/>
              <a:t>18-12-02</a:t>
            </a:fld>
            <a:endParaRPr lang="fr-CA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>
          <a:solidFill>
            <a:schemeClr val="accent2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9"/>
          </p:nvPr>
        </p:nvSpPr>
        <p:spPr>
          <a:xfrm>
            <a:off x="715963" y="2305050"/>
            <a:ext cx="7739062" cy="337343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16572" y="642257"/>
            <a:ext cx="7722577" cy="1348257"/>
          </a:xfrm>
        </p:spPr>
        <p:txBody>
          <a:bodyPr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19889"/>
            <a:ext cx="2889104" cy="7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08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(3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863F0D-B1C7-40E9-B3C6-998B39D562C3}" type="datetime1">
              <a:rPr lang="fr-CA" smtClean="0"/>
              <a:t>18-12-02</a:t>
            </a:fld>
            <a:endParaRPr lang="fr-CA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9"/>
          </p:nvPr>
        </p:nvSpPr>
        <p:spPr>
          <a:xfrm>
            <a:off x="715963" y="2305050"/>
            <a:ext cx="7739062" cy="337343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16572" y="642257"/>
            <a:ext cx="7722577" cy="1348257"/>
          </a:xfrm>
        </p:spPr>
        <p:txBody>
          <a:bodyPr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6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(4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quarter" idx="19"/>
          </p:nvPr>
        </p:nvSpPr>
        <p:spPr>
          <a:xfrm>
            <a:off x="395154" y="1610436"/>
            <a:ext cx="8337682" cy="4311564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6" name="Rectangle-haut"/>
          <p:cNvSpPr/>
          <p:nvPr userDrawn="1"/>
        </p:nvSpPr>
        <p:spPr>
          <a:xfrm>
            <a:off x="0" y="-1"/>
            <a:ext cx="9144000" cy="11217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15630235-E426-4C5C-B3AD-7E06D06A527B}" type="datetime1">
              <a:rPr lang="fr-CA" smtClean="0"/>
              <a:t>18-12-02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2841" y="192513"/>
            <a:ext cx="8336720" cy="900751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83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- bleu clai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-droite"/>
          <p:cNvSpPr/>
          <p:nvPr userDrawn="1"/>
        </p:nvSpPr>
        <p:spPr>
          <a:xfrm>
            <a:off x="0" y="0"/>
            <a:ext cx="3160077" cy="6856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3591572" y="1546947"/>
            <a:ext cx="5040000" cy="35236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 sz="2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30000"/>
              <a:defRPr sz="2000">
                <a:solidFill>
                  <a:schemeClr val="tx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03838" y="1591551"/>
            <a:ext cx="2552400" cy="3523650"/>
          </a:xfrm>
          <a:prstGeom prst="rect">
            <a:avLst/>
          </a:prstGeom>
        </p:spPr>
        <p:txBody>
          <a:bodyPr tIns="0" rIns="0" bIns="0" anchor="t">
            <a:norm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27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- bleu foncé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-droite"/>
          <p:cNvSpPr/>
          <p:nvPr userDrawn="1"/>
        </p:nvSpPr>
        <p:spPr>
          <a:xfrm>
            <a:off x="0" y="0"/>
            <a:ext cx="316007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3591572" y="1548000"/>
            <a:ext cx="5040000" cy="3524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 sz="2000">
                <a:solidFill>
                  <a:schemeClr val="bg2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30000"/>
              <a:defRPr sz="2000">
                <a:solidFill>
                  <a:schemeClr val="bg2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2000">
                <a:solidFill>
                  <a:schemeClr val="bg2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03838" y="1548000"/>
            <a:ext cx="2552400" cy="3524400"/>
          </a:xfrm>
          <a:prstGeom prst="rect">
            <a:avLst/>
          </a:prstGeom>
        </p:spPr>
        <p:txBody>
          <a:bodyPr tIns="0" rIns="0" bIns="0" anchor="t">
            <a:normAutofit/>
          </a:bodyPr>
          <a:lstStyle>
            <a:lvl1pPr>
              <a:defRPr sz="3600" cap="none" baseline="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7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19889"/>
            <a:ext cx="2889104" cy="7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9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 hidden="1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3" name="Rectangle-bas"/>
            <p:cNvSpPr/>
            <p:nvPr userDrawn="1"/>
          </p:nvSpPr>
          <p:spPr>
            <a:xfrm>
              <a:off x="0" y="6040800"/>
              <a:ext cx="9144000" cy="8172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350"/>
            </a:p>
          </p:txBody>
        </p:sp>
        <p:pic>
          <p:nvPicPr>
            <p:cNvPr id="9" name="logoUdeM"/>
            <p:cNvPicPr>
              <a:picLocks noChangeAspect="1"/>
            </p:cNvPicPr>
            <p:nvPr userDrawn="1"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4337" y="6039126"/>
              <a:ext cx="2919663" cy="816999"/>
            </a:xfrm>
            <a:prstGeom prst="rect">
              <a:avLst/>
            </a:prstGeom>
          </p:spPr>
        </p:pic>
        <p:sp>
          <p:nvSpPr>
            <p:cNvPr id="8" name="Rectangle-haut"/>
            <p:cNvSpPr/>
            <p:nvPr userDrawn="1"/>
          </p:nvSpPr>
          <p:spPr>
            <a:xfrm>
              <a:off x="0" y="0"/>
              <a:ext cx="9144000" cy="90075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350"/>
            </a:p>
          </p:txBody>
        </p:sp>
      </p:grpSp>
      <p:pic>
        <p:nvPicPr>
          <p:cNvPr id="16" name="logoUdeM-fond pale" hidden="1"/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8" y="6040800"/>
            <a:ext cx="2920385" cy="817200"/>
          </a:xfrm>
          <a:prstGeom prst="rect">
            <a:avLst/>
          </a:prstGeom>
        </p:spPr>
      </p:pic>
      <p:sp>
        <p:nvSpPr>
          <p:cNvPr id="10" name="Espace réservé du numéro de diapositive 9"/>
          <p:cNvSpPr>
            <a:spLocks noGrp="1"/>
          </p:cNvSpPr>
          <p:nvPr userDrawn="1">
            <p:ph type="sldNum" sz="quarter" idx="4"/>
          </p:nvPr>
        </p:nvSpPr>
        <p:spPr>
          <a:xfrm>
            <a:off x="121132" y="6522984"/>
            <a:ext cx="216000" cy="2160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>
            <a:noAutofit/>
          </a:bodyPr>
          <a:lstStyle>
            <a:lvl1pPr algn="ctr">
              <a:defRPr sz="900" b="1"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11" name="Espace réservé du pied de page 6"/>
          <p:cNvSpPr>
            <a:spLocks noGrp="1"/>
          </p:cNvSpPr>
          <p:nvPr userDrawn="1">
            <p:ph type="ftr" sz="quarter" idx="3"/>
          </p:nvPr>
        </p:nvSpPr>
        <p:spPr>
          <a:xfrm>
            <a:off x="475675" y="6522984"/>
            <a:ext cx="4464000" cy="216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900" cap="none" baseline="0">
                <a:solidFill>
                  <a:schemeClr val="tx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12" name="Espace réservé de la date 5"/>
          <p:cNvSpPr>
            <a:spLocks noGrp="1"/>
          </p:cNvSpPr>
          <p:nvPr userDrawn="1">
            <p:ph type="dt" sz="half" idx="2"/>
          </p:nvPr>
        </p:nvSpPr>
        <p:spPr>
          <a:xfrm>
            <a:off x="5225131" y="6522984"/>
            <a:ext cx="720000" cy="216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B53C963-FA81-47DB-B083-9B4BBC2B3602}" type="datetime1">
              <a:rPr lang="fr-CA" smtClean="0"/>
              <a:t>18-12-02</a:t>
            </a:fld>
            <a:endParaRPr lang="fr-CA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716400" y="2304000"/>
            <a:ext cx="8017421" cy="35934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4" name="Espace réservé du titre 13"/>
          <p:cNvSpPr>
            <a:spLocks noGrp="1"/>
          </p:cNvSpPr>
          <p:nvPr userDrawn="1">
            <p:ph type="title"/>
          </p:nvPr>
        </p:nvSpPr>
        <p:spPr>
          <a:xfrm>
            <a:off x="337132" y="192513"/>
            <a:ext cx="8256115" cy="9007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dirty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9947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6" r:id="rId3"/>
    <p:sldLayoutId id="2147483722" r:id="rId4"/>
    <p:sldLayoutId id="2147483730" r:id="rId5"/>
    <p:sldLayoutId id="2147483734" r:id="rId6"/>
    <p:sldLayoutId id="2147483744" r:id="rId7"/>
    <p:sldLayoutId id="2147483728" r:id="rId8"/>
    <p:sldLayoutId id="2147483731" r:id="rId9"/>
    <p:sldLayoutId id="2147483681" r:id="rId10"/>
    <p:sldLayoutId id="2147483723" r:id="rId11"/>
    <p:sldLayoutId id="2147483724" r:id="rId12"/>
    <p:sldLayoutId id="2147483725" r:id="rId13"/>
    <p:sldLayoutId id="2147483727" r:id="rId14"/>
    <p:sldLayoutId id="2147483738" r:id="rId15"/>
    <p:sldLayoutId id="2147483691" r:id="rId16"/>
    <p:sldLayoutId id="2147483732" r:id="rId17"/>
    <p:sldLayoutId id="2147483736" r:id="rId18"/>
    <p:sldLayoutId id="2147483742" r:id="rId19"/>
    <p:sldLayoutId id="2147483743" r:id="rId20"/>
    <p:sldLayoutId id="2147483740" r:id="rId21"/>
    <p:sldLayoutId id="2147483741" r:id="rId22"/>
    <p:sldLayoutId id="2147483733" r:id="rId23"/>
    <p:sldLayoutId id="2147483737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52000" algn="l" defTabSz="6858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SzPct val="14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77900" indent="-250825" algn="l" defTabSz="685800" rtl="0" eaLnBrk="1" latinLnBrk="0" hangingPunct="1">
        <a:lnSpc>
          <a:spcPct val="100000"/>
        </a:lnSpc>
        <a:spcBef>
          <a:spcPts val="300"/>
        </a:spcBef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13000" indent="-272700" algn="l" defTabSz="6858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Clr>
          <a:schemeClr val="tx2"/>
        </a:buClr>
        <a:buSzPct val="110000"/>
        <a:buFont typeface="+mj-lt"/>
        <a:buAutoNum type="arabicPeriod"/>
        <a:defRPr lang="fr-FR"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CA" dirty="0"/>
              <a:t>2018-12-07</a:t>
            </a: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CA" dirty="0"/>
              <a:t>Martin Potter MD </a:t>
            </a:r>
            <a:r>
              <a:rPr lang="fr-CA" dirty="0" err="1"/>
              <a:t>M.Sc</a:t>
            </a:r>
            <a:r>
              <a:rPr lang="fr-CA" dirty="0"/>
              <a:t>.</a:t>
            </a:r>
          </a:p>
          <a:p>
            <a:pPr lvl="1"/>
            <a:r>
              <a:rPr lang="fr-CA" dirty="0"/>
              <a:t>Directeur-Adjoint Programme de Médecine Familiale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C213DAE-E7D3-4E3B-9807-12E226FF9F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32613" y="753978"/>
            <a:ext cx="5011387" cy="2999875"/>
          </a:xfrm>
        </p:spPr>
        <p:txBody>
          <a:bodyPr/>
          <a:lstStyle/>
          <a:p>
            <a:pPr lvl="0"/>
            <a:r>
              <a:rPr lang="fr-FR" dirty="0"/>
              <a:t>Constats Généraux des Questionnaires</a:t>
            </a:r>
            <a:endParaRPr lang="fr-F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26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324B949-9ECD-F84D-B4E7-93AAAF8E9DDC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00087" y="1592531"/>
            <a:ext cx="7739062" cy="3373438"/>
          </a:xfrm>
        </p:spPr>
        <p:txBody>
          <a:bodyPr/>
          <a:lstStyle/>
          <a:p>
            <a:r>
              <a:rPr lang="fr-CA" dirty="0"/>
              <a:t>La majorité des résidents dans les CUMF ont eu peu ou pas de rencontres avec leur tuteur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BA9CF6-35DA-4043-9327-0E5EF041A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err="1"/>
              <a:t>Tutorat</a:t>
            </a:r>
            <a:r>
              <a:rPr lang="en-CA" dirty="0"/>
              <a:t> </a:t>
            </a:r>
            <a:br>
              <a:rPr lang="en-CA" dirty="0"/>
            </a:br>
            <a:endParaRPr lang="fr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959CC8-578B-144E-8F17-0ED66FDE5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161" y="2940787"/>
            <a:ext cx="7769988" cy="298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90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5D8A7F3-D2D4-FA42-9CD6-EAA4A7EC923E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15963" y="1990514"/>
            <a:ext cx="7739062" cy="4125278"/>
          </a:xfrm>
        </p:spPr>
        <p:txBody>
          <a:bodyPr>
            <a:normAutofit fontScale="92500" lnSpcReduction="10000"/>
          </a:bodyPr>
          <a:lstStyle/>
          <a:p>
            <a:r>
              <a:rPr lang="fr-CA" dirty="0"/>
              <a:t>Manque d’exposition dans les secteurs de soins suivants :</a:t>
            </a:r>
            <a:endParaRPr lang="en-CA" dirty="0"/>
          </a:p>
          <a:p>
            <a:pPr lvl="0"/>
            <a:r>
              <a:rPr lang="fr-CA" dirty="0"/>
              <a:t>Chirurgie mineure et Locomoteur</a:t>
            </a:r>
            <a:endParaRPr lang="en-CA" dirty="0"/>
          </a:p>
          <a:p>
            <a:r>
              <a:rPr lang="fr-CA" b="1" dirty="0"/>
              <a:t>Cette problématique revient chaque année.</a:t>
            </a:r>
            <a:endParaRPr lang="en-CA" b="1" dirty="0"/>
          </a:p>
          <a:p>
            <a:r>
              <a:rPr lang="fr-CA" dirty="0"/>
              <a:t>Le secteur du locomoteur est pris en charge par le comité de l’enseignement des soins aux adultes.</a:t>
            </a:r>
            <a:endParaRPr lang="en-CA" dirty="0"/>
          </a:p>
          <a:p>
            <a:r>
              <a:rPr lang="fr-CA" dirty="0"/>
              <a:t>En ce qui concerne la chirurgie mineure, l’exposition se fait beaucoup à travers les stages d’urgences.</a:t>
            </a:r>
            <a:endParaRPr lang="en-CA" dirty="0"/>
          </a:p>
          <a:p>
            <a:r>
              <a:rPr lang="fr-CA" u="sng" dirty="0"/>
              <a:t>Réflexion</a:t>
            </a:r>
            <a:r>
              <a:rPr lang="fr-CA" dirty="0"/>
              <a:t> : Est-il toujours pertinent de garder les 2 secteurs obligatoires dans le curriculum?</a:t>
            </a:r>
            <a:endParaRPr lang="en-CA" dirty="0"/>
          </a:p>
          <a:p>
            <a:r>
              <a:rPr lang="fr-CA" b="1" dirty="0"/>
              <a:t>Tutorat</a:t>
            </a:r>
            <a:endParaRPr lang="en-CA" dirty="0"/>
          </a:p>
          <a:p>
            <a:r>
              <a:rPr lang="fr-CA" dirty="0"/>
              <a:t>À la lumière des résultats, l’accompagnement et le support du milieu sont en général très faibles.</a:t>
            </a:r>
            <a:endParaRPr lang="en-CA" dirty="0"/>
          </a:p>
          <a:p>
            <a:endParaRPr lang="fr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CAAF08-4287-3047-8426-F8202B757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En Résumé</a:t>
            </a:r>
          </a:p>
        </p:txBody>
      </p:sp>
    </p:spTree>
    <p:extLst>
      <p:ext uri="{BB962C8B-B14F-4D97-AF65-F5344CB8AC3E}">
        <p14:creationId xmlns:p14="http://schemas.microsoft.com/office/powerpoint/2010/main" val="232447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2BB84C-D885-C94A-AD9E-DD783E41DD1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02469" y="1840675"/>
            <a:ext cx="7739062" cy="4229698"/>
          </a:xfrm>
        </p:spPr>
        <p:txBody>
          <a:bodyPr/>
          <a:lstStyle/>
          <a:p>
            <a:r>
              <a:rPr lang="fr-CA" sz="2800" b="1" u="sng" dirty="0"/>
              <a:t>Activités Académiques Obligatoires</a:t>
            </a:r>
          </a:p>
          <a:p>
            <a:endParaRPr lang="fr-CA" sz="2000" dirty="0">
              <a:highlight>
                <a:srgbClr val="FFFF00"/>
              </a:highlight>
            </a:endParaRPr>
          </a:p>
          <a:p>
            <a:r>
              <a:rPr lang="fr-CA" sz="2000" dirty="0">
                <a:highlight>
                  <a:srgbClr val="FFFF00"/>
                </a:highlight>
              </a:rPr>
              <a:t>TOUTES</a:t>
            </a:r>
            <a:r>
              <a:rPr lang="fr-CA" sz="2000" dirty="0"/>
              <a:t> les activités semblent bien appréciées des résidents, incluant les PABP. </a:t>
            </a:r>
          </a:p>
          <a:p>
            <a:r>
              <a:rPr lang="fr-CA" sz="2000" dirty="0"/>
              <a:t>Quelques CUMF ont des cotes significativement inférieures à la moyenne, ce qui laisse présager que la technique de l’enseignement des PABP pourrait être à réviser dans ces CUMF.</a:t>
            </a:r>
          </a:p>
          <a:p>
            <a:endParaRPr lang="fr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A5B1D1B-3D41-E24E-BAA4-F5BF1F337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" y="0"/>
            <a:ext cx="9013371" cy="1348257"/>
          </a:xfrm>
        </p:spPr>
        <p:txBody>
          <a:bodyPr/>
          <a:lstStyle/>
          <a:p>
            <a:pPr algn="ctr"/>
            <a:r>
              <a:rPr lang="fr-CA" dirty="0"/>
              <a:t>Résumé des Résultats des Questionnaires des CUMF</a:t>
            </a:r>
          </a:p>
        </p:txBody>
      </p:sp>
    </p:spTree>
    <p:extLst>
      <p:ext uri="{BB962C8B-B14F-4D97-AF65-F5344CB8AC3E}">
        <p14:creationId xmlns:p14="http://schemas.microsoft.com/office/powerpoint/2010/main" val="415332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7802E8-7383-6A4A-A84C-23E38A711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" b="1" dirty="0"/>
              <a:t>Satisfaction à l’égard des stages hors CUMF </a:t>
            </a:r>
            <a:endParaRPr lang="fr-CA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E7EF9F4-618D-294A-8529-5C2B0BEC68A7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fr-CA" dirty="0"/>
              <a:t>Inclus stages de : Cardiologie, Pédiatrie (ambulatoire et hospitalisation), urgence adulte, urgence pédiatrique et obstétrique</a:t>
            </a:r>
          </a:p>
          <a:p>
            <a:endParaRPr lang="fr-CA" dirty="0"/>
          </a:p>
          <a:p>
            <a:r>
              <a:rPr lang="fr-CA" dirty="0"/>
              <a:t>Grande satisfaction pour la diversité des cas, et sauf pour obstétrique, grande satisfaction pour l’accueil et encadrement (mais, une amélioration lorsque l’on compare avec 2016-2017).</a:t>
            </a:r>
          </a:p>
        </p:txBody>
      </p:sp>
    </p:spTree>
    <p:extLst>
      <p:ext uri="{BB962C8B-B14F-4D97-AF65-F5344CB8AC3E}">
        <p14:creationId xmlns:p14="http://schemas.microsoft.com/office/powerpoint/2010/main" val="386384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716BD6-A4CC-D840-B734-419ADAEB857F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fr-CA" dirty="0"/>
              <a:t>Ceci inclus: R-V, SRV, </a:t>
            </a:r>
            <a:r>
              <a:rPr lang="fr-CA" dirty="0" err="1"/>
              <a:t>Chx</a:t>
            </a:r>
            <a:r>
              <a:rPr lang="fr-CA" dirty="0"/>
              <a:t> mineure et Locomoteur</a:t>
            </a:r>
          </a:p>
          <a:p>
            <a:endParaRPr lang="fr-CA" dirty="0"/>
          </a:p>
          <a:p>
            <a:r>
              <a:rPr lang="fr-CA" dirty="0"/>
              <a:t>Grande appréciation des diversités de cas et de l’encadrement pour chaque activités</a:t>
            </a:r>
          </a:p>
          <a:p>
            <a:r>
              <a:rPr lang="fr-CA" dirty="0"/>
              <a:t>Les résidents trouvent qu’il n’y a pas assez d’exposition aux cliniques de chirurgies mineurs et locomoteurs </a:t>
            </a:r>
            <a:r>
              <a:rPr lang="fr-CA" i="1" dirty="0"/>
              <a:t>(46% et 61% respectivement estiment avoir eu assez d’exposition)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F1AB15-4271-8549-97A1-72739ADF0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" sz="3600" b="1" dirty="0"/>
              <a:t>Satisfaction à l’égard des activités cliniques à la CUMF</a:t>
            </a:r>
            <a:r>
              <a:rPr lang="fr" b="1" dirty="0"/>
              <a:t> 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80404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075C84-C18B-B344-BC3A-D78494F77ACD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fr-CA" dirty="0"/>
              <a:t>En général, les résidents se trouvent compétents pour la majorité des clientèles spécifiques.</a:t>
            </a:r>
          </a:p>
          <a:p>
            <a:r>
              <a:rPr lang="fr-CA" dirty="0"/>
              <a:t>Les exceptions: </a:t>
            </a:r>
            <a:r>
              <a:rPr lang="fr-CA" dirty="0">
                <a:highlight>
                  <a:srgbClr val="FFFF00"/>
                </a:highlight>
              </a:rPr>
              <a:t>Autochtones et Toxicomanie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6B7B2A6-BEFD-6F45-B4CF-75C2AF7C1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" sz="3600" b="1" dirty="0"/>
              <a:t>Sentiment de compétence pour faire le suivi de clientèles spécifiques </a:t>
            </a:r>
            <a:endParaRPr lang="fr-CA" sz="3600" dirty="0"/>
          </a:p>
        </p:txBody>
      </p:sp>
    </p:spTree>
    <p:extLst>
      <p:ext uri="{BB962C8B-B14F-4D97-AF65-F5344CB8AC3E}">
        <p14:creationId xmlns:p14="http://schemas.microsoft.com/office/powerpoint/2010/main" val="153503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18E4328-3122-754F-A616-9D2F3851D089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fr-CA" u="sng" dirty="0"/>
              <a:t>En général, les résidents sont satisfaits des supervisions</a:t>
            </a:r>
            <a:r>
              <a:rPr lang="fr-CA" dirty="0"/>
              <a:t>, ce qui inclus:</a:t>
            </a:r>
          </a:p>
          <a:p>
            <a:r>
              <a:rPr lang="fr-CA" dirty="0"/>
              <a:t>Ratio superviseurs : résidents</a:t>
            </a:r>
          </a:p>
          <a:p>
            <a:r>
              <a:rPr lang="fr-CA" dirty="0"/>
              <a:t>Disponibilité des superviseurs</a:t>
            </a:r>
          </a:p>
          <a:p>
            <a:r>
              <a:rPr lang="fr-CA" dirty="0"/>
              <a:t>Pertinence du feedback</a:t>
            </a:r>
          </a:p>
          <a:p>
            <a:r>
              <a:rPr lang="fr-CA" dirty="0"/>
              <a:t>Respect de la progression et de l’autonomie du résident</a:t>
            </a:r>
          </a:p>
          <a:p>
            <a:r>
              <a:rPr lang="fr-CA" dirty="0"/>
              <a:t>Ratio supervisions directes : indirectes</a:t>
            </a:r>
          </a:p>
          <a:p>
            <a:r>
              <a:rPr lang="fr-CA" dirty="0"/>
              <a:t>Rétroactions quotidiennes remis en temps opportun</a:t>
            </a:r>
          </a:p>
          <a:p>
            <a:endParaRPr lang="fr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568A49-DB74-F44F-8A69-2C47B0966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" sz="3600" b="1" dirty="0"/>
              <a:t>Niveau de satisfaction à l’égard des supervisions cliniques à la CUMF </a:t>
            </a:r>
            <a:endParaRPr lang="fr-CA" sz="3600" dirty="0"/>
          </a:p>
        </p:txBody>
      </p:sp>
    </p:spTree>
    <p:extLst>
      <p:ext uri="{BB962C8B-B14F-4D97-AF65-F5344CB8AC3E}">
        <p14:creationId xmlns:p14="http://schemas.microsoft.com/office/powerpoint/2010/main" val="415655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E0484D4-D653-B54E-B064-31F4DF556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 err="1"/>
              <a:t>Interdisciplinarité</a:t>
            </a:r>
            <a:r>
              <a:rPr lang="en-CA" b="1" dirty="0"/>
              <a:t> </a:t>
            </a:r>
            <a:br>
              <a:rPr lang="en-CA" dirty="0"/>
            </a:br>
            <a:endParaRPr lang="fr-CA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8186E77-1B8E-2840-8482-BAA2041CBE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163428"/>
              </p:ext>
            </p:extLst>
          </p:nvPr>
        </p:nvGraphicFramePr>
        <p:xfrm>
          <a:off x="427512" y="2168896"/>
          <a:ext cx="843147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8280">
                  <a:extLst>
                    <a:ext uri="{9D8B030D-6E8A-4147-A177-3AD203B41FA5}">
                      <a16:colId xmlns:a16="http://schemas.microsoft.com/office/drawing/2014/main" val="3808671792"/>
                    </a:ext>
                  </a:extLst>
                </a:gridCol>
                <a:gridCol w="1472540">
                  <a:extLst>
                    <a:ext uri="{9D8B030D-6E8A-4147-A177-3AD203B41FA5}">
                      <a16:colId xmlns:a16="http://schemas.microsoft.com/office/drawing/2014/main" val="1454822491"/>
                    </a:ext>
                  </a:extLst>
                </a:gridCol>
                <a:gridCol w="1270659">
                  <a:extLst>
                    <a:ext uri="{9D8B030D-6E8A-4147-A177-3AD203B41FA5}">
                      <a16:colId xmlns:a16="http://schemas.microsoft.com/office/drawing/2014/main" val="40685988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2017-2018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2016-2017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5127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/>
                        <a:t>Contacts professionnels avec autres professionnels de la CUMF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0056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/>
                        <a:t>Suivi conjoint de patients avec d’autres professionnels de la CUMF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3455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/>
                        <a:t>Présence d’autres professionnels en supervision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68816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/>
                        <a:t>Enseignement académique dispensé par les autres professionnels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0309264"/>
                  </a:ext>
                </a:extLst>
              </a:tr>
            </a:tbl>
          </a:graphicData>
        </a:graphic>
      </p:graphicFrame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D0C36AC-0281-5840-95C6-75BB4EBE8C4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15963" y="5177642"/>
            <a:ext cx="7739062" cy="500846"/>
          </a:xfrm>
        </p:spPr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27919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66B401F-6F77-FE47-ABE2-1CD2E192B413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fr-CA" u="sng" dirty="0"/>
              <a:t>Ressources Matérielles</a:t>
            </a:r>
            <a:r>
              <a:rPr lang="fr-CA" dirty="0"/>
              <a:t>:</a:t>
            </a:r>
          </a:p>
          <a:p>
            <a:r>
              <a:rPr lang="fr-CA" dirty="0"/>
              <a:t>L’internet (wifi) et la disponibilité d’espace de travail sont 2 points où le niveau de satisfaction est relativement bas (78% et 61% respectivement)</a:t>
            </a:r>
          </a:p>
          <a:p>
            <a:endParaRPr lang="fr-CA" dirty="0"/>
          </a:p>
          <a:p>
            <a:r>
              <a:rPr lang="fr-CA" u="sng" dirty="0"/>
              <a:t>Ressources Humaines:</a:t>
            </a:r>
          </a:p>
          <a:p>
            <a:r>
              <a:rPr lang="fr-CA" dirty="0"/>
              <a:t>Le niveau de satisfaction de l’expositions aux infirmières-praticiennes (51%) ainsi qu’aux professionnelles tels (psychologues, nutritionnistes) (75%) est nettement inférieur de leur niveau de satisfaction aux autres personnels (soutiens, infirmières, médecins)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B1A71A6-495E-D24B-A791-76079C9C8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" b="1" dirty="0"/>
              <a:t>Ressources matérielles et humaines à la CUMF 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47243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3966B63-5153-8A4D-A90D-218722F00FEB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2"/>
          <a:stretch>
            <a:fillRect/>
          </a:stretch>
        </p:blipFill>
        <p:spPr>
          <a:xfrm>
            <a:off x="320102" y="2312849"/>
            <a:ext cx="8503795" cy="255463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24E430E-16D3-8043-8C99-4071AAA4B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" sz="3600" b="1" dirty="0"/>
              <a:t>Niveau de satisfaction à l’égard du support donné par le milieu </a:t>
            </a:r>
            <a:endParaRPr lang="fr-CA" sz="3600" dirty="0"/>
          </a:p>
        </p:txBody>
      </p:sp>
    </p:spTree>
    <p:extLst>
      <p:ext uri="{BB962C8B-B14F-4D97-AF65-F5344CB8AC3E}">
        <p14:creationId xmlns:p14="http://schemas.microsoft.com/office/powerpoint/2010/main" val="62761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GAB_pptUdeM-2017">
  <a:themeElements>
    <a:clrScheme name="GAB-UdeM2017-b">
      <a:dk1>
        <a:srgbClr val="4D4C4A"/>
      </a:dk1>
      <a:lt1>
        <a:srgbClr val="FFFFFF"/>
      </a:lt1>
      <a:dk2>
        <a:srgbClr val="006BB6"/>
      </a:dk2>
      <a:lt2>
        <a:srgbClr val="DBEEFC"/>
      </a:lt2>
      <a:accent1>
        <a:srgbClr val="006BB6"/>
      </a:accent1>
      <a:accent2>
        <a:srgbClr val="5BC2E7"/>
      </a:accent2>
      <a:accent3>
        <a:srgbClr val="003D5F"/>
      </a:accent3>
      <a:accent4>
        <a:srgbClr val="DBDCD8"/>
      </a:accent4>
      <a:accent5>
        <a:srgbClr val="FFCA05"/>
      </a:accent5>
      <a:accent6>
        <a:srgbClr val="8FA74A"/>
      </a:accent6>
      <a:hlink>
        <a:srgbClr val="A57C38"/>
      </a:hlink>
      <a:folHlink>
        <a:srgbClr val="585758"/>
      </a:folHlink>
    </a:clrScheme>
    <a:fontScheme name="ppt insitutuionn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B_pptUdeM-2017" id="{75D7DAA2-223F-4754-A153-E554C386799E}" vid="{975636CD-CFED-4A31-901C-C7F2BB9A155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GAB_pptUdeM-2017</Template>
  <TotalTime>10398</TotalTime>
  <Words>437</Words>
  <Application>Microsoft Macintosh PowerPoint</Application>
  <PresentationFormat>On-screen Show (4:3)</PresentationFormat>
  <Paragraphs>63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Symbol</vt:lpstr>
      <vt:lpstr>GAB_pptUdeM-2017</vt:lpstr>
      <vt:lpstr>PowerPoint Presentation</vt:lpstr>
      <vt:lpstr>Résumé des Résultats des Questionnaires des CUMF</vt:lpstr>
      <vt:lpstr>Satisfaction à l’égard des stages hors CUMF </vt:lpstr>
      <vt:lpstr>Satisfaction à l’égard des activités cliniques à la CUMF </vt:lpstr>
      <vt:lpstr>Sentiment de compétence pour faire le suivi de clientèles spécifiques </vt:lpstr>
      <vt:lpstr>Niveau de satisfaction à l’égard des supervisions cliniques à la CUMF </vt:lpstr>
      <vt:lpstr>Interdisciplinarité  </vt:lpstr>
      <vt:lpstr>Ressources matérielles et humaines à la CUMF </vt:lpstr>
      <vt:lpstr>Niveau de satisfaction à l’égard du support donné par le milieu </vt:lpstr>
      <vt:lpstr>Tutorat  </vt:lpstr>
      <vt:lpstr>En Résumé</vt:lpstr>
    </vt:vector>
  </TitlesOfParts>
  <Company>Universite de Montreal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Calvet Hélène</dc:creator>
  <cp:lastModifiedBy>Martin Potter</cp:lastModifiedBy>
  <cp:revision>135</cp:revision>
  <cp:lastPrinted>2017-09-08T13:39:11Z</cp:lastPrinted>
  <dcterms:created xsi:type="dcterms:W3CDTF">2017-08-30T19:02:13Z</dcterms:created>
  <dcterms:modified xsi:type="dcterms:W3CDTF">2018-12-06T23:05:23Z</dcterms:modified>
</cp:coreProperties>
</file>