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96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18-12-07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18-12-07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18-12-07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18-12-07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18-12-07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18-12-07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18-12-07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18-12-07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18-12-07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18-12-07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18-12-07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18-12-07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18-12-07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filigra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fr-CA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18-12-07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18-12-07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avec filigra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18-12-07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avec imag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18-12-07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18-12-07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18-12-07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18-12-07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18-12-07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Contre signature dossier résidents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7 décembre 2018 </a:t>
            </a:r>
          </a:p>
          <a:p>
            <a:r>
              <a:rPr lang="fr-FR" dirty="0" smtClean="0"/>
              <a:t>C</a:t>
            </a:r>
            <a:r>
              <a:rPr lang="fr-CA" dirty="0" err="1" smtClean="0"/>
              <a:t>omité</a:t>
            </a:r>
            <a:r>
              <a:rPr lang="fr-CA" dirty="0" smtClean="0"/>
              <a:t> de programme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25973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CMQ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63550" lvl="1" indent="-463550">
              <a:spcBef>
                <a:spcPts val="2000"/>
              </a:spcBef>
              <a:buBlip>
                <a:blip r:embed="rId2"/>
              </a:buBlip>
            </a:pPr>
            <a:r>
              <a:rPr lang="fr-FR" b="1" dirty="0"/>
              <a:t>Guide </a:t>
            </a:r>
            <a:r>
              <a:rPr lang="fr-FR" b="1" dirty="0" smtClean="0"/>
              <a:t>d’exercice </a:t>
            </a:r>
            <a:r>
              <a:rPr lang="fr-FR" dirty="0" smtClean="0"/>
              <a:t>du </a:t>
            </a:r>
            <a:r>
              <a:rPr lang="fr-FR" dirty="0" err="1"/>
              <a:t>Collège</a:t>
            </a:r>
            <a:r>
              <a:rPr lang="fr-FR" dirty="0"/>
              <a:t> des </a:t>
            </a:r>
            <a:r>
              <a:rPr lang="fr-FR" dirty="0" err="1"/>
              <a:t>médecins</a:t>
            </a:r>
            <a:r>
              <a:rPr lang="fr-FR" dirty="0"/>
              <a:t> du </a:t>
            </a:r>
            <a:r>
              <a:rPr lang="fr-FR" dirty="0" err="1" smtClean="0"/>
              <a:t>Québec</a:t>
            </a:r>
            <a:r>
              <a:rPr lang="fr-FR" dirty="0" smtClean="0"/>
              <a:t>       La </a:t>
            </a:r>
            <a:r>
              <a:rPr lang="fr-FR" dirty="0" err="1" smtClean="0"/>
              <a:t>rédaction</a:t>
            </a:r>
            <a:r>
              <a:rPr lang="fr-FR" dirty="0"/>
              <a:t> </a:t>
            </a:r>
            <a:r>
              <a:rPr lang="fr-FR" dirty="0" smtClean="0"/>
              <a:t>et </a:t>
            </a:r>
            <a:r>
              <a:rPr lang="fr-FR" dirty="0"/>
              <a:t>la tenue des dossiers par le </a:t>
            </a:r>
            <a:r>
              <a:rPr lang="fr-FR" dirty="0" err="1"/>
              <a:t>médecin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en milieu extrahospitalier </a:t>
            </a:r>
            <a:r>
              <a:rPr lang="fr-FR" dirty="0" smtClean="0"/>
              <a:t>AVRIL 2013</a:t>
            </a:r>
          </a:p>
          <a:p>
            <a:r>
              <a:rPr lang="fr-CA" dirty="0" smtClean="0"/>
              <a:t>	</a:t>
            </a:r>
            <a:r>
              <a:rPr lang="fr-FR" b="1" dirty="0"/>
              <a:t>2.3 </a:t>
            </a:r>
            <a:r>
              <a:rPr lang="fr-FR" b="1" dirty="0" err="1"/>
              <a:t>Délai</a:t>
            </a:r>
            <a:r>
              <a:rPr lang="fr-FR" b="1" dirty="0"/>
              <a:t> de consignation </a:t>
            </a:r>
            <a:endParaRPr lang="fr-FR" dirty="0"/>
          </a:p>
          <a:p>
            <a:r>
              <a:rPr lang="fr-FR" dirty="0"/>
              <a:t>La note au dossier doit </a:t>
            </a:r>
            <a:r>
              <a:rPr lang="fr-FR" dirty="0" err="1"/>
              <a:t>être</a:t>
            </a:r>
            <a:r>
              <a:rPr lang="fr-FR" dirty="0"/>
              <a:t> </a:t>
            </a:r>
            <a:r>
              <a:rPr lang="fr-FR" dirty="0" err="1"/>
              <a:t>rédigée</a:t>
            </a:r>
            <a:r>
              <a:rPr lang="fr-FR" dirty="0"/>
              <a:t> au cours de la consultation ou </a:t>
            </a:r>
            <a:r>
              <a:rPr lang="fr-FR" dirty="0" err="1"/>
              <a:t>immédiatement</a:t>
            </a:r>
            <a:r>
              <a:rPr lang="fr-FR" dirty="0"/>
              <a:t> </a:t>
            </a:r>
            <a:r>
              <a:rPr lang="fr-FR" dirty="0" err="1"/>
              <a:t>après</a:t>
            </a:r>
            <a:r>
              <a:rPr lang="fr-FR" dirty="0"/>
              <a:t>. En effet, le </a:t>
            </a:r>
            <a:r>
              <a:rPr lang="fr-FR" dirty="0" err="1"/>
              <a:t>délai</a:t>
            </a:r>
            <a:r>
              <a:rPr lang="fr-FR" dirty="0"/>
              <a:t> de consignation doit </a:t>
            </a:r>
            <a:r>
              <a:rPr lang="fr-FR" dirty="0" err="1"/>
              <a:t>être</a:t>
            </a:r>
            <a:r>
              <a:rPr lang="fr-FR" dirty="0"/>
              <a:t> </a:t>
            </a:r>
            <a:r>
              <a:rPr lang="fr-FR" dirty="0" err="1"/>
              <a:t>réduit</a:t>
            </a:r>
            <a:r>
              <a:rPr lang="fr-FR" dirty="0"/>
              <a:t> au minimum. L’information doit </a:t>
            </a:r>
            <a:r>
              <a:rPr lang="fr-FR" dirty="0" err="1"/>
              <a:t>être</a:t>
            </a:r>
            <a:r>
              <a:rPr lang="fr-FR" dirty="0"/>
              <a:t> </a:t>
            </a:r>
            <a:r>
              <a:rPr lang="fr-FR" dirty="0" err="1"/>
              <a:t>consignée</a:t>
            </a:r>
            <a:r>
              <a:rPr lang="fr-FR" dirty="0"/>
              <a:t> lorsqu’elle est </a:t>
            </a:r>
            <a:r>
              <a:rPr lang="fr-FR" dirty="0" err="1"/>
              <a:t>fraîche</a:t>
            </a:r>
            <a:r>
              <a:rPr lang="fr-FR" dirty="0"/>
              <a:t> à l’esprit et que la </a:t>
            </a:r>
            <a:r>
              <a:rPr lang="fr-FR" dirty="0" err="1"/>
              <a:t>mémoire</a:t>
            </a:r>
            <a:r>
              <a:rPr lang="fr-FR" dirty="0"/>
              <a:t> est encore </a:t>
            </a:r>
            <a:r>
              <a:rPr lang="fr-FR" dirty="0" err="1"/>
              <a:t>fidèle</a:t>
            </a:r>
            <a:r>
              <a:rPr lang="fr-FR" dirty="0"/>
              <a:t>. La note aura toujours </a:t>
            </a:r>
            <a:r>
              <a:rPr lang="fr-FR" dirty="0" err="1"/>
              <a:t>préséance</a:t>
            </a:r>
            <a:r>
              <a:rPr lang="fr-FR" dirty="0"/>
              <a:t> sur la </a:t>
            </a:r>
            <a:r>
              <a:rPr lang="fr-FR" dirty="0" err="1"/>
              <a:t>mémoire</a:t>
            </a:r>
            <a:r>
              <a:rPr lang="fr-FR" dirty="0"/>
              <a:t>. </a:t>
            </a:r>
            <a:endParaRPr lang="fr-FR" dirty="0"/>
          </a:p>
          <a:p>
            <a:r>
              <a:rPr lang="fr-FR" dirty="0"/>
              <a:t>Si le </a:t>
            </a:r>
            <a:r>
              <a:rPr lang="fr-FR" dirty="0" err="1"/>
              <a:t>médecin</a:t>
            </a:r>
            <a:r>
              <a:rPr lang="fr-FR" dirty="0"/>
              <a:t> ne peut </a:t>
            </a:r>
            <a:r>
              <a:rPr lang="fr-FR" dirty="0" err="1"/>
              <a:t>rédiger</a:t>
            </a:r>
            <a:r>
              <a:rPr lang="fr-FR" dirty="0"/>
              <a:t> sa note le jour </a:t>
            </a:r>
            <a:r>
              <a:rPr lang="fr-FR" dirty="0" err="1"/>
              <a:t>même</a:t>
            </a:r>
            <a:r>
              <a:rPr lang="fr-FR" dirty="0"/>
              <a:t>, il devrait indiquer la date de </a:t>
            </a:r>
            <a:r>
              <a:rPr lang="fr-FR" dirty="0" err="1"/>
              <a:t>rédaction</a:t>
            </a:r>
            <a:r>
              <a:rPr lang="fr-FR" dirty="0"/>
              <a:t> en plus de la date de consultation. </a:t>
            </a:r>
            <a:endParaRPr lang="fr-FR" dirty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68142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CMQ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RÔLE ET RESPONSABILITÉS DE L’APPRENANT</a:t>
            </a:r>
            <a:br>
              <a:rPr lang="fr-FR" dirty="0"/>
            </a:br>
            <a:r>
              <a:rPr lang="fr-FR" dirty="0"/>
              <a:t>ET DU SUPERVISEUR </a:t>
            </a:r>
            <a:endParaRPr lang="fr-FR" dirty="0" smtClean="0"/>
          </a:p>
          <a:p>
            <a:r>
              <a:rPr lang="fr-FR" dirty="0" smtClean="0"/>
              <a:t>Guide 2016/09</a:t>
            </a:r>
          </a:p>
          <a:p>
            <a:pPr lvl="1"/>
            <a:r>
              <a:rPr lang="fr-FR" dirty="0" smtClean="0"/>
              <a:t>Se </a:t>
            </a:r>
            <a:r>
              <a:rPr lang="fr-FR" dirty="0"/>
              <a:t>conformer au </a:t>
            </a:r>
            <a:r>
              <a:rPr lang="fr-FR" i="1" dirty="0"/>
              <a:t>Code de </a:t>
            </a:r>
            <a:r>
              <a:rPr lang="fr-FR" i="1" dirty="0" err="1"/>
              <a:t>déontologie</a:t>
            </a:r>
            <a:r>
              <a:rPr lang="fr-FR" i="1" dirty="0"/>
              <a:t> des médecins</a:t>
            </a:r>
            <a:r>
              <a:rPr lang="fr-FR" dirty="0"/>
              <a:t>1, en </a:t>
            </a:r>
            <a:r>
              <a:rPr lang="fr-FR" dirty="0" err="1"/>
              <a:t>intégrer</a:t>
            </a:r>
            <a:r>
              <a:rPr lang="fr-FR" dirty="0"/>
              <a:t> les principes dans son enseignement, et agir à ce titre comme </a:t>
            </a:r>
            <a:r>
              <a:rPr lang="fr-FR" dirty="0" err="1"/>
              <a:t>modèle</a:t>
            </a:r>
            <a:r>
              <a:rPr lang="fr-FR" dirty="0"/>
              <a:t> de </a:t>
            </a:r>
            <a:r>
              <a:rPr lang="fr-FR" dirty="0" err="1"/>
              <a:t>rôle</a:t>
            </a:r>
            <a:r>
              <a:rPr lang="fr-FR" dirty="0"/>
              <a:t>* (art. 2 du Code). </a:t>
            </a:r>
            <a:r>
              <a:rPr lang="fr-FR" dirty="0" err="1"/>
              <a:t>Intégrer</a:t>
            </a:r>
            <a:r>
              <a:rPr lang="fr-FR" dirty="0"/>
              <a:t> dans son enseignement les </a:t>
            </a:r>
            <a:r>
              <a:rPr lang="fr-FR" dirty="0" err="1"/>
              <a:t>règlements</a:t>
            </a:r>
            <a:r>
              <a:rPr lang="fr-FR" dirty="0"/>
              <a:t>, incluant le </a:t>
            </a:r>
            <a:r>
              <a:rPr lang="fr-FR" i="1" dirty="0" err="1"/>
              <a:t>Règlement</a:t>
            </a:r>
            <a:r>
              <a:rPr lang="fr-FR" i="1" dirty="0"/>
              <a:t> sur les normes relatives aux ordonnances faites par un médecin</a:t>
            </a:r>
            <a:r>
              <a:rPr lang="fr-FR" dirty="0"/>
              <a:t>12, le </a:t>
            </a:r>
            <a:r>
              <a:rPr lang="fr-FR" dirty="0" err="1"/>
              <a:t>règlement</a:t>
            </a:r>
            <a:r>
              <a:rPr lang="fr-FR" dirty="0"/>
              <a:t> et les guides sur la tenue de dossiers8, 9a, 9b, 10 et les </a:t>
            </a:r>
            <a:r>
              <a:rPr lang="fr-FR" dirty="0" err="1"/>
              <a:t>énoncés</a:t>
            </a:r>
            <a:r>
              <a:rPr lang="fr-FR" dirty="0"/>
              <a:t> de position du CMQ18. </a:t>
            </a:r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5729697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ncrier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</a:majorFont>
      <a:minorFont>
        <a:latin typeface="Goudy Old Style"/>
        <a:ea typeface=""/>
        <a:cs typeface=""/>
        <a:font script="Jpan" typeface="ＭＳ 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Encrier.thmx</Template>
  <TotalTime>39</TotalTime>
  <Words>35</Words>
  <Application>Microsoft Macintosh PowerPoint</Application>
  <PresentationFormat>Présentation à l'écran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Encrier</vt:lpstr>
      <vt:lpstr>Contre signature dossier résidents</vt:lpstr>
      <vt:lpstr>CMQ</vt:lpstr>
      <vt:lpstr>CMQ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Contre signature dossier résidents</dc:title>
  <dc:creator>Isabelle Gosselin</dc:creator>
  <cp:lastModifiedBy>Isabelle Gosselin</cp:lastModifiedBy>
  <cp:revision>3</cp:revision>
  <dcterms:created xsi:type="dcterms:W3CDTF">2018-12-07T11:12:31Z</dcterms:created>
  <dcterms:modified xsi:type="dcterms:W3CDTF">2018-12-07T12:20:55Z</dcterms:modified>
</cp:coreProperties>
</file>