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93" r:id="rId3"/>
    <p:sldId id="257" r:id="rId4"/>
    <p:sldId id="258" r:id="rId5"/>
    <p:sldId id="259" r:id="rId6"/>
    <p:sldId id="290" r:id="rId7"/>
    <p:sldId id="291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8" r:id="rId20"/>
    <p:sldId id="280" r:id="rId21"/>
    <p:sldId id="271" r:id="rId22"/>
    <p:sldId id="272" r:id="rId23"/>
    <p:sldId id="275" r:id="rId24"/>
    <p:sldId id="276" r:id="rId25"/>
    <p:sldId id="273" r:id="rId26"/>
    <p:sldId id="277" r:id="rId27"/>
    <p:sldId id="274" r:id="rId28"/>
    <p:sldId id="283" r:id="rId29"/>
    <p:sldId id="279" r:id="rId30"/>
    <p:sldId id="281" r:id="rId31"/>
    <p:sldId id="282" r:id="rId32"/>
    <p:sldId id="284" r:id="rId33"/>
    <p:sldId id="292" r:id="rId34"/>
    <p:sldId id="285" r:id="rId35"/>
    <p:sldId id="286" r:id="rId36"/>
    <p:sldId id="287" r:id="rId37"/>
    <p:sldId id="288" r:id="rId38"/>
    <p:sldId id="289" r:id="rId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21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C53A9-F7DD-814B-B2DF-0CC2CB0B5148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09999-C55F-5343-861B-42EDC60D96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589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09999-C55F-5343-861B-42EDC60D960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46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A42F463-910C-394F-BFF7-C0F230E69C3B}" type="slidenum">
              <a:rPr lang="fr-FR" smtClean="0"/>
              <a:t>‹#›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EABEFCB-75FF-0D44-908F-907CFE620254}" type="datetimeFigureOut">
              <a:rPr lang="fr-FR" smtClean="0"/>
              <a:t>18-12-07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grement-formations@MED.UMontreal.CA" TargetMode="External"/><Relationship Id="rId4" Type="http://schemas.openxmlformats.org/officeDocument/2006/relationships/hyperlink" Target="mailto:potter.martin@gmai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ehrdad.razmpoosh@umontreal.co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nera.ca/canrac/support-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Visite d’agrément interne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Mehrdad Razmpoosh</a:t>
            </a:r>
          </a:p>
          <a:p>
            <a:r>
              <a:rPr lang="fr-FR" dirty="0" smtClean="0"/>
              <a:t>MD, CCMF, </a:t>
            </a:r>
            <a:r>
              <a:rPr lang="fr-FR" dirty="0" err="1" smtClean="0"/>
              <a:t>MSc</a:t>
            </a:r>
            <a:r>
              <a:rPr lang="fr-FR" dirty="0" smtClean="0"/>
              <a:t>. HSED</a:t>
            </a:r>
          </a:p>
          <a:p>
            <a:r>
              <a:rPr lang="fr-FR" dirty="0" smtClean="0"/>
              <a:t>Comité agrément facultaire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Retrouver les documents des visites interne(s) et externe(s) précédentes vécues.</a:t>
            </a:r>
          </a:p>
          <a:p>
            <a:pPr lvl="1"/>
            <a:r>
              <a:rPr lang="fr-FR" dirty="0" smtClean="0"/>
              <a:t>Parfois peut être un défi de taille</a:t>
            </a:r>
            <a:r>
              <a:rPr lang="mr-IN" dirty="0" smtClean="0"/>
              <a:t>…</a:t>
            </a:r>
            <a:endParaRPr lang="fr-CA" dirty="0"/>
          </a:p>
          <a:p>
            <a:r>
              <a:rPr lang="fr-CA" dirty="0" smtClean="0"/>
              <a:t>Impliquer vos agent</a:t>
            </a:r>
            <a:r>
              <a:rPr lang="pt-BR" dirty="0" smtClean="0"/>
              <a:t>(e)</a:t>
            </a:r>
            <a:r>
              <a:rPr lang="pt-BR" dirty="0" err="1" smtClean="0"/>
              <a:t>s</a:t>
            </a:r>
            <a:r>
              <a:rPr lang="pt-BR" dirty="0" smtClean="0"/>
              <a:t> </a:t>
            </a:r>
            <a:r>
              <a:rPr lang="pt-BR" dirty="0" err="1" smtClean="0"/>
              <a:t>administratifs</a:t>
            </a:r>
            <a:r>
              <a:rPr lang="pt-BR" dirty="0" smtClean="0"/>
              <a:t>/</a:t>
            </a:r>
            <a:r>
              <a:rPr lang="pt-BR" dirty="0" err="1" smtClean="0"/>
              <a:t>technicien</a:t>
            </a:r>
            <a:r>
              <a:rPr lang="pt-BR" dirty="0" smtClean="0"/>
              <a:t>(ne)</a:t>
            </a:r>
            <a:r>
              <a:rPr lang="pt-BR" dirty="0" err="1" smtClean="0"/>
              <a:t>s</a:t>
            </a:r>
            <a:r>
              <a:rPr lang="pt-BR" dirty="0" smtClean="0"/>
              <a:t> </a:t>
            </a:r>
            <a:r>
              <a:rPr lang="pt-BR" dirty="0" err="1" smtClean="0"/>
              <a:t>en</a:t>
            </a:r>
            <a:r>
              <a:rPr lang="pt-BR" dirty="0" smtClean="0"/>
              <a:t> </a:t>
            </a:r>
            <a:r>
              <a:rPr lang="pt-BR" dirty="0" err="1" smtClean="0"/>
              <a:t>administration</a:t>
            </a:r>
            <a:r>
              <a:rPr lang="pt-BR" dirty="0" smtClean="0"/>
              <a:t>.</a:t>
            </a:r>
          </a:p>
          <a:p>
            <a:r>
              <a:rPr lang="pt-BR" dirty="0" smtClean="0"/>
              <a:t>SVP </a:t>
            </a:r>
            <a:r>
              <a:rPr lang="pt-BR" dirty="0" err="1" smtClean="0"/>
              <a:t>demander</a:t>
            </a:r>
            <a:r>
              <a:rPr lang="pt-BR" dirty="0"/>
              <a:t> </a:t>
            </a:r>
            <a:r>
              <a:rPr lang="pt-BR" dirty="0" smtClean="0"/>
              <a:t>à vos </a:t>
            </a:r>
            <a:r>
              <a:rPr lang="pt-BR" dirty="0" err="1" smtClean="0"/>
              <a:t>résidents</a:t>
            </a:r>
            <a:r>
              <a:rPr lang="pt-BR" dirty="0" smtClean="0"/>
              <a:t> </a:t>
            </a:r>
            <a:r>
              <a:rPr lang="pt-BR" dirty="0" err="1" smtClean="0"/>
              <a:t>coordonnateurs</a:t>
            </a:r>
            <a:r>
              <a:rPr lang="pt-BR" dirty="0" smtClean="0"/>
              <a:t> de </a:t>
            </a:r>
            <a:r>
              <a:rPr lang="pt-BR" dirty="0" err="1" smtClean="0"/>
              <a:t>préparer</a:t>
            </a:r>
            <a:r>
              <a:rPr lang="pt-BR" dirty="0" smtClean="0"/>
              <a:t> </a:t>
            </a:r>
            <a:r>
              <a:rPr lang="pt-BR" dirty="0" err="1" smtClean="0"/>
              <a:t>leurs</a:t>
            </a:r>
            <a:r>
              <a:rPr lang="pt-BR" dirty="0" smtClean="0"/>
              <a:t> </a:t>
            </a:r>
            <a:r>
              <a:rPr lang="pt-BR" dirty="0" err="1" smtClean="0"/>
              <a:t>réunions</a:t>
            </a:r>
            <a:r>
              <a:rPr lang="pt-BR" dirty="0" smtClean="0"/>
              <a:t>. </a:t>
            </a:r>
            <a:r>
              <a:rPr lang="pt-BR" dirty="0" err="1" smtClean="0"/>
              <a:t>L’agrément</a:t>
            </a:r>
            <a:r>
              <a:rPr lang="pt-BR" dirty="0" smtClean="0"/>
              <a:t> se </a:t>
            </a:r>
            <a:r>
              <a:rPr lang="pt-BR" dirty="0" err="1" smtClean="0"/>
              <a:t>veut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processus</a:t>
            </a:r>
            <a:r>
              <a:rPr lang="pt-BR" dirty="0" smtClean="0"/>
              <a:t> </a:t>
            </a:r>
            <a:r>
              <a:rPr lang="pt-BR" dirty="0" err="1" smtClean="0"/>
              <a:t>transparent</a:t>
            </a:r>
            <a:r>
              <a:rPr lang="pt-BR" dirty="0" smtClean="0"/>
              <a:t> et </a:t>
            </a:r>
            <a:r>
              <a:rPr lang="pt-BR" dirty="0" err="1" smtClean="0"/>
              <a:t>ouvert</a:t>
            </a:r>
            <a:r>
              <a:rPr lang="pt-BR" dirty="0" smtClean="0"/>
              <a:t>, mais </a:t>
            </a:r>
            <a:r>
              <a:rPr lang="pt-BR" dirty="0" err="1" smtClean="0"/>
              <a:t>constructif</a:t>
            </a:r>
            <a:r>
              <a:rPr lang="pt-BR" dirty="0" smtClean="0"/>
              <a:t>. </a:t>
            </a:r>
            <a:endParaRPr lang="fr-CA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458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Revoyez tous vos cartables</a:t>
            </a:r>
          </a:p>
          <a:p>
            <a:pPr lvl="1"/>
            <a:r>
              <a:rPr lang="fr-FR" dirty="0" smtClean="0"/>
              <a:t>Documents qui concernent:</a:t>
            </a:r>
          </a:p>
          <a:p>
            <a:pPr lvl="2"/>
            <a:r>
              <a:rPr lang="fr-FR" dirty="0" smtClean="0"/>
              <a:t>Les réunions de comité local de programme</a:t>
            </a:r>
          </a:p>
          <a:p>
            <a:pPr lvl="2"/>
            <a:r>
              <a:rPr lang="fr-FR" dirty="0" smtClean="0"/>
              <a:t>Les réunions de comité local d’évaluation</a:t>
            </a:r>
          </a:p>
          <a:p>
            <a:pPr lvl="2"/>
            <a:r>
              <a:rPr lang="fr-FR" dirty="0" smtClean="0"/>
              <a:t>Les réunions avec les résidents</a:t>
            </a:r>
          </a:p>
          <a:p>
            <a:pPr lvl="2"/>
            <a:r>
              <a:rPr lang="fr-FR" dirty="0" smtClean="0"/>
              <a:t>Assurez vous d’avoir des traces des rencontres de tuteurs-</a:t>
            </a:r>
            <a:r>
              <a:rPr lang="fr-FR" dirty="0" err="1" smtClean="0"/>
              <a:t>tutorés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7479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visiteurs peuvent vérifier les ordres du jour, MAIS NE PEUVENT PAS DEMANDER DE LIRE LES </a:t>
            </a:r>
            <a:r>
              <a:rPr lang="fr-FR" dirty="0" err="1" smtClean="0"/>
              <a:t>PVs</a:t>
            </a:r>
            <a:r>
              <a:rPr lang="fr-FR" dirty="0" smtClean="0"/>
              <a:t> selon les représentant du CFPC au congrès du FMF 2018.</a:t>
            </a:r>
          </a:p>
          <a:p>
            <a:r>
              <a:rPr lang="fr-FR" dirty="0" smtClean="0"/>
              <a:t>Le contenu des </a:t>
            </a:r>
            <a:r>
              <a:rPr lang="fr-FR" dirty="0" err="1" smtClean="0"/>
              <a:t>PVs</a:t>
            </a:r>
            <a:r>
              <a:rPr lang="fr-FR" dirty="0" smtClean="0"/>
              <a:t> concerne l’unité et son personnel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7547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cartables des résidents</a:t>
            </a:r>
          </a:p>
          <a:p>
            <a:pPr lvl="1"/>
            <a:r>
              <a:rPr lang="fr-FR" dirty="0" smtClean="0"/>
              <a:t>FOR-T</a:t>
            </a:r>
          </a:p>
          <a:p>
            <a:pPr lvl="1"/>
            <a:r>
              <a:rPr lang="fr-FR" dirty="0" smtClean="0"/>
              <a:t>Évaluations</a:t>
            </a:r>
          </a:p>
          <a:p>
            <a:pPr lvl="1"/>
            <a:r>
              <a:rPr lang="fr-FR" dirty="0" smtClean="0"/>
              <a:t>Plans de soutiens à la réussite</a:t>
            </a:r>
          </a:p>
          <a:p>
            <a:pPr lvl="1"/>
            <a:r>
              <a:rPr lang="fr-FR" dirty="0" smtClean="0"/>
              <a:t>Traces de rencontre(s) et d’intervention(s)</a:t>
            </a:r>
          </a:p>
          <a:p>
            <a:r>
              <a:rPr lang="fr-FR" dirty="0" smtClean="0"/>
              <a:t>Le jour de la visite, les visiteurs vous demanderons pour 2 cartables de résident:</a:t>
            </a:r>
          </a:p>
          <a:p>
            <a:pPr lvl="1"/>
            <a:r>
              <a:rPr lang="fr-FR" dirty="0" smtClean="0"/>
              <a:t>1 résident ayant vécu des difficultés</a:t>
            </a:r>
          </a:p>
          <a:p>
            <a:pPr lvl="1"/>
            <a:r>
              <a:rPr lang="fr-FR" dirty="0" smtClean="0"/>
              <a:t>1 résident ayant eu un parcours sans difficulté</a:t>
            </a:r>
          </a:p>
        </p:txBody>
      </p:sp>
    </p:spTree>
    <p:extLst>
      <p:ext uri="{BB962C8B-B14F-4D97-AF65-F5344CB8AC3E}">
        <p14:creationId xmlns:p14="http://schemas.microsoft.com/office/powerpoint/2010/main" val="232049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Si jamais vous avez eu à faire une intervention auprès d’un collègue pour quelconque aspect TOUCHANT L’ENSEIGNEMENT OU LA SUPERVISION DES RÉSIDENTS:</a:t>
            </a:r>
          </a:p>
          <a:p>
            <a:pPr lvl="1"/>
            <a:r>
              <a:rPr lang="fr-FR" dirty="0" smtClean="0"/>
              <a:t>SVP avoir un rapport disponible </a:t>
            </a:r>
            <a:r>
              <a:rPr lang="fr-FR" b="1" dirty="0" smtClean="0"/>
              <a:t>à la demande </a:t>
            </a:r>
            <a:r>
              <a:rPr lang="fr-FR" dirty="0" smtClean="0"/>
              <a:t>des visiteurs</a:t>
            </a:r>
          </a:p>
          <a:p>
            <a:pPr lvl="1"/>
            <a:r>
              <a:rPr lang="fr-FR" dirty="0" smtClean="0"/>
              <a:t>Peut être un signe de pro-activité si problématique souligné par les résidents</a:t>
            </a:r>
          </a:p>
          <a:p>
            <a:pPr lvl="1"/>
            <a:r>
              <a:rPr lang="fr-FR" dirty="0" smtClean="0"/>
              <a:t>Signe de bonne gestion du programme local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675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questionnaire</a:t>
            </a:r>
          </a:p>
          <a:p>
            <a:pPr lvl="1"/>
            <a:r>
              <a:rPr lang="fr-FR" dirty="0" smtClean="0"/>
              <a:t>C’est long</a:t>
            </a:r>
          </a:p>
          <a:p>
            <a:pPr lvl="1"/>
            <a:r>
              <a:rPr lang="fr-FR" dirty="0" smtClean="0"/>
              <a:t>C’est fastidieux</a:t>
            </a:r>
          </a:p>
          <a:p>
            <a:pPr lvl="1"/>
            <a:r>
              <a:rPr lang="fr-FR" dirty="0" smtClean="0"/>
              <a:t>C’est précis</a:t>
            </a:r>
          </a:p>
          <a:p>
            <a:pPr lvl="1"/>
            <a:r>
              <a:rPr lang="fr-FR" dirty="0" smtClean="0"/>
              <a:t>C’est parfois imprécis</a:t>
            </a:r>
          </a:p>
          <a:p>
            <a:pPr lvl="1"/>
            <a:r>
              <a:rPr lang="fr-FR" dirty="0" smtClean="0"/>
              <a:t>Peut paraître redondant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7632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questionnaire</a:t>
            </a:r>
          </a:p>
          <a:p>
            <a:pPr lvl="1"/>
            <a:r>
              <a:rPr lang="fr-FR" dirty="0" smtClean="0"/>
              <a:t>Demeure quand même un outil important</a:t>
            </a:r>
          </a:p>
          <a:p>
            <a:pPr lvl="1"/>
            <a:r>
              <a:rPr lang="fr-FR" dirty="0" smtClean="0"/>
              <a:t>Permet une bonne révision de la totalité des aspects de votre programme local et du programme central</a:t>
            </a:r>
          </a:p>
          <a:p>
            <a:pPr lvl="1"/>
            <a:r>
              <a:rPr lang="fr-FR" dirty="0" smtClean="0"/>
              <a:t>N’est pas la responsabilité d’une seule personne!</a:t>
            </a:r>
          </a:p>
          <a:p>
            <a:pPr lvl="1"/>
            <a:r>
              <a:rPr lang="fr-FR" dirty="0" smtClean="0"/>
              <a:t>Divisez vous les questions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4921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questionnaire</a:t>
            </a:r>
            <a:r>
              <a:rPr lang="fr-FR" dirty="0"/>
              <a:t>	</a:t>
            </a:r>
            <a:endParaRPr lang="fr-FR" dirty="0" smtClean="0"/>
          </a:p>
          <a:p>
            <a:pPr lvl="1"/>
            <a:r>
              <a:rPr lang="fr-FR" dirty="0" smtClean="0"/>
              <a:t>Certaines questions font référence aux documents du programme central</a:t>
            </a:r>
          </a:p>
          <a:p>
            <a:pPr lvl="2"/>
            <a:r>
              <a:rPr lang="fr-FR" dirty="0" smtClean="0"/>
              <a:t>Vous pouvez écrire: « référez-vous à </a:t>
            </a:r>
            <a:r>
              <a:rPr lang="mr-IN" u="sng" dirty="0" smtClean="0"/>
              <a:t>–</a:t>
            </a:r>
            <a:r>
              <a:rPr lang="fr-FR" u="sng" dirty="0" smtClean="0"/>
              <a:t>nom du document-</a:t>
            </a:r>
            <a:r>
              <a:rPr lang="fr-FR" dirty="0" smtClean="0"/>
              <a:t> du programme central »</a:t>
            </a:r>
          </a:p>
          <a:p>
            <a:pPr lvl="1"/>
            <a:r>
              <a:rPr lang="fr-FR" dirty="0" smtClean="0"/>
              <a:t>C’est acceptable d’aviser que vous travaillerez sur un aspect si la question soulève un domaine que vous n’avez pas encore développé</a:t>
            </a:r>
          </a:p>
          <a:p>
            <a:pPr lvl="2"/>
            <a:r>
              <a:rPr lang="fr-FR" dirty="0" smtClean="0"/>
              <a:t>Démontre que vous êtes bien conscient des besoins, forces et défis de votre programme.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510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questionnaire</a:t>
            </a:r>
          </a:p>
          <a:p>
            <a:pPr lvl="1"/>
            <a:r>
              <a:rPr lang="fr-FR" dirty="0" smtClean="0"/>
              <a:t>Sentez-vous à l’aise de discuter </a:t>
            </a:r>
          </a:p>
          <a:p>
            <a:pPr lvl="2"/>
            <a:r>
              <a:rPr lang="fr-FR" dirty="0" smtClean="0"/>
              <a:t>Les forces de votre programme</a:t>
            </a:r>
            <a:r>
              <a:rPr lang="fr-FR" dirty="0"/>
              <a:t> </a:t>
            </a:r>
            <a:r>
              <a:rPr lang="mr-IN" dirty="0" smtClean="0"/>
              <a:t>–</a:t>
            </a:r>
            <a:r>
              <a:rPr lang="fr-FR" dirty="0" smtClean="0"/>
              <a:t> innovations transposables</a:t>
            </a:r>
          </a:p>
          <a:p>
            <a:pPr lvl="2"/>
            <a:r>
              <a:rPr lang="fr-FR" dirty="0" smtClean="0"/>
              <a:t>Les défis de votre programme </a:t>
            </a:r>
            <a:r>
              <a:rPr lang="mr-IN" dirty="0" smtClean="0"/>
              <a:t>–</a:t>
            </a:r>
            <a:r>
              <a:rPr lang="fr-FR" dirty="0" smtClean="0"/>
              <a:t> levier pour les instances concernées afin d’obtenir le soutien nécessaire</a:t>
            </a:r>
          </a:p>
          <a:p>
            <a:pPr lvl="1"/>
            <a:r>
              <a:rPr lang="fr-FR" dirty="0" smtClean="0"/>
              <a:t>À la base vous êtes tous des excellents milieux de formation</a:t>
            </a:r>
          </a:p>
        </p:txBody>
      </p:sp>
    </p:spTree>
    <p:extLst>
      <p:ext uri="{BB962C8B-B14F-4D97-AF65-F5344CB8AC3E}">
        <p14:creationId xmlns:p14="http://schemas.microsoft.com/office/powerpoint/2010/main" val="4281281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Soumettre votre questionnaire en ligne 2 semaines avant la date de votre visite.</a:t>
            </a:r>
          </a:p>
          <a:p>
            <a:r>
              <a:rPr lang="fr-FR" dirty="0" smtClean="0"/>
              <a:t>Temps de vivre les « </a:t>
            </a:r>
            <a:r>
              <a:rPr lang="fr-FR" dirty="0" err="1" smtClean="0"/>
              <a:t>bogs</a:t>
            </a:r>
            <a:r>
              <a:rPr lang="fr-FR" dirty="0" smtClean="0"/>
              <a:t> » informatiques</a:t>
            </a:r>
          </a:p>
          <a:p>
            <a:r>
              <a:rPr lang="fr-FR" dirty="0" smtClean="0"/>
              <a:t>Temps pour les visiteurs de consulter votre documentation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147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72" y="465102"/>
            <a:ext cx="6145502" cy="61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3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journée de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SVP assurer d’avoir les ressources informatiques requises </a:t>
            </a:r>
          </a:p>
          <a:p>
            <a:pPr lvl="1"/>
            <a:r>
              <a:rPr lang="fr-FR" dirty="0" smtClean="0"/>
              <a:t>Ordinateur</a:t>
            </a:r>
          </a:p>
          <a:p>
            <a:pPr lvl="1"/>
            <a:r>
              <a:rPr lang="fr-FR" dirty="0" smtClean="0"/>
              <a:t>Code </a:t>
            </a:r>
            <a:r>
              <a:rPr lang="fr-FR" dirty="0" err="1" smtClean="0"/>
              <a:t>WiFi</a:t>
            </a:r>
            <a:endParaRPr lang="fr-FR" dirty="0" smtClean="0"/>
          </a:p>
          <a:p>
            <a:pPr lvl="1"/>
            <a:r>
              <a:rPr lang="fr-FR" dirty="0" smtClean="0"/>
              <a:t>Discussion avec administrateur TI PRN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731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journée de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visiteurs sont vos collègues dans cette même salle. Vous avez probablement déjà pris une coupe de vin avec eux à une soirée donnée. </a:t>
            </a:r>
          </a:p>
          <a:p>
            <a:r>
              <a:rPr lang="fr-FR" dirty="0" smtClean="0"/>
              <a:t>Horaire de la journée : 4 HEURES SEULEMENT</a:t>
            </a:r>
          </a:p>
          <a:p>
            <a:pPr lvl="1"/>
            <a:r>
              <a:rPr lang="fr-FR" dirty="0" smtClean="0"/>
              <a:t>Torture ne dure pas longtemps</a:t>
            </a: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64676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journée de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94365"/>
            <a:ext cx="8229600" cy="4525963"/>
          </a:xfrm>
        </p:spPr>
        <p:txBody>
          <a:bodyPr>
            <a:noAutofit/>
          </a:bodyPr>
          <a:lstStyle/>
          <a:p>
            <a:r>
              <a:rPr lang="fr-FR" sz="2800" dirty="0" smtClean="0"/>
              <a:t>Horaire de 3,5 à 4 heures serré</a:t>
            </a:r>
          </a:p>
          <a:p>
            <a:pPr lvl="1"/>
            <a:r>
              <a:rPr lang="fr-FR" sz="2400" dirty="0" smtClean="0"/>
              <a:t>15 minutes : accueil par comité exécutif: </a:t>
            </a:r>
          </a:p>
          <a:p>
            <a:pPr lvl="2"/>
            <a:r>
              <a:rPr lang="fr-FR" sz="2000" dirty="0" smtClean="0"/>
              <a:t>Directeur(e)(s) médical(e)(s) et équipe DLP</a:t>
            </a:r>
          </a:p>
          <a:p>
            <a:pPr lvl="1"/>
            <a:r>
              <a:rPr lang="fr-FR" sz="2400" dirty="0" smtClean="0"/>
              <a:t>90 minutes: révision de vos documents</a:t>
            </a:r>
          </a:p>
          <a:p>
            <a:pPr lvl="1"/>
            <a:r>
              <a:rPr lang="fr-FR" sz="2400" dirty="0" smtClean="0"/>
              <a:t>30 - 45 minutes: rencontre avec le corps professoral</a:t>
            </a:r>
          </a:p>
          <a:p>
            <a:pPr lvl="2"/>
            <a:r>
              <a:rPr lang="fr-FR" sz="2000" dirty="0" smtClean="0"/>
              <a:t>Excluant l’équipe de DLP, mais pas la direction médicale</a:t>
            </a:r>
          </a:p>
          <a:p>
            <a:pPr lvl="1"/>
            <a:r>
              <a:rPr lang="fr-FR" sz="2400" dirty="0" smtClean="0"/>
              <a:t>45 minutes rencontre avec les résidents</a:t>
            </a:r>
          </a:p>
          <a:p>
            <a:pPr lvl="1"/>
            <a:r>
              <a:rPr lang="fr-FR" sz="2400" dirty="0" smtClean="0"/>
              <a:t>20-30 minutes délibération des visiteurs</a:t>
            </a:r>
          </a:p>
          <a:p>
            <a:pPr lvl="1"/>
            <a:r>
              <a:rPr lang="fr-FR" sz="2400" dirty="0"/>
              <a:t> </a:t>
            </a:r>
            <a:r>
              <a:rPr lang="fr-FR" sz="2400" dirty="0" smtClean="0"/>
              <a:t>30 minutes: questions finales à l’équipe exécutive et émission d’un rapport préliminaire verbal</a:t>
            </a:r>
            <a:endParaRPr lang="fr-FR" sz="2400" dirty="0"/>
          </a:p>
          <a:p>
            <a:pPr lvl="2"/>
            <a:r>
              <a:rPr lang="fr-FR" sz="2000" dirty="0" smtClean="0"/>
              <a:t>Suggère d’inclure chef administrative et technicien(ne) en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56624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Particularité pour compétences avancés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Se passera à l’Université </a:t>
            </a:r>
            <a:r>
              <a:rPr lang="mr-IN" dirty="0" smtClean="0"/>
              <a:t>–</a:t>
            </a:r>
            <a:r>
              <a:rPr lang="fr-FR" dirty="0" smtClean="0"/>
              <a:t> locaux réservés</a:t>
            </a:r>
          </a:p>
          <a:p>
            <a:r>
              <a:rPr lang="fr-FR" dirty="0" smtClean="0"/>
              <a:t>Courriels seront envoyés à tous concernés</a:t>
            </a:r>
          </a:p>
          <a:p>
            <a:r>
              <a:rPr lang="fr-FR" dirty="0" smtClean="0"/>
              <a:t>Considérant multiples sites, je propose les personnes suivantes:</a:t>
            </a:r>
          </a:p>
          <a:p>
            <a:pPr lvl="1"/>
            <a:r>
              <a:rPr lang="fr-FR" dirty="0" smtClean="0"/>
              <a:t>Tous les résidents (mes excuses au programme dont le fonctionnement risque d’être perturbé cette journée là)</a:t>
            </a:r>
          </a:p>
          <a:p>
            <a:pPr lvl="2"/>
            <a:r>
              <a:rPr lang="fr-FR" dirty="0" smtClean="0"/>
              <a:t>Sauf si à l’extérieur</a:t>
            </a:r>
          </a:p>
          <a:p>
            <a:pPr lvl="1"/>
            <a:r>
              <a:rPr lang="fr-FR" dirty="0" smtClean="0"/>
              <a:t>Directrice des programmes de compétences avancées</a:t>
            </a:r>
          </a:p>
          <a:p>
            <a:pPr lvl="1"/>
            <a:r>
              <a:rPr lang="fr-FR" dirty="0" smtClean="0"/>
              <a:t>Directeur du programme spécifique</a:t>
            </a:r>
          </a:p>
          <a:p>
            <a:pPr lvl="1"/>
            <a:r>
              <a:rPr lang="fr-FR" dirty="0" smtClean="0"/>
              <a:t>Responsable pédagogique de chaque centre affilié au programme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626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Particularité pour compétences avancés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Documents des réunions en lien avec le programme</a:t>
            </a:r>
          </a:p>
          <a:p>
            <a:r>
              <a:rPr lang="fr-FR" dirty="0" smtClean="0"/>
              <a:t>Cartable et documentation à propos des résidents du programme</a:t>
            </a:r>
          </a:p>
          <a:p>
            <a:pPr lvl="1"/>
            <a:r>
              <a:rPr lang="fr-FR" dirty="0" smtClean="0"/>
              <a:t>SVP disponible le jour de votre visite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024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6469"/>
            <a:ext cx="8229600" cy="1143000"/>
          </a:xfrm>
        </p:spPr>
        <p:txBody>
          <a:bodyPr/>
          <a:lstStyle/>
          <a:p>
            <a:r>
              <a:rPr lang="fr-FR" dirty="0" smtClean="0"/>
              <a:t>Horaire de visite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65901"/>
              </p:ext>
            </p:extLst>
          </p:nvPr>
        </p:nvGraphicFramePr>
        <p:xfrm>
          <a:off x="1" y="904474"/>
          <a:ext cx="9199988" cy="5953525"/>
        </p:xfrm>
        <a:graphic>
          <a:graphicData uri="http://schemas.openxmlformats.org/drawingml/2006/table">
            <a:tbl>
              <a:tblPr/>
              <a:tblGrid>
                <a:gridCol w="6061487"/>
                <a:gridCol w="1198826"/>
                <a:gridCol w="1939675"/>
              </a:tblGrid>
              <a:tr h="27243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Révisions internes de </a:t>
                      </a:r>
                      <a:r>
                        <a:rPr lang="fr-FR" sz="1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mi-cycle</a:t>
                      </a:r>
                      <a:r>
                        <a:rPr lang="fr-FR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pour le programme de médecine de </a:t>
                      </a:r>
                      <a:r>
                        <a:rPr lang="fr-FR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famille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469" marR="13469" marT="13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469" marR="13469" marT="13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469" marR="13469" marT="13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469" marR="13469" marT="13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29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Programme ou milieu</a:t>
                      </a:r>
                    </a:p>
                  </a:txBody>
                  <a:tcPr marL="13469" marR="13469" marT="13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Dates</a:t>
                      </a:r>
                    </a:p>
                  </a:txBody>
                  <a:tcPr marL="13469" marR="13469" marT="13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Visiteur</a:t>
                      </a:r>
                    </a:p>
                  </a:txBody>
                  <a:tcPr marL="13469" marR="13469" marT="13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Compétences avancées en médecine de famille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prioritaire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Équipe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Compétences avancées en médecine de famille - clinicien érudit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25-mars-19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Compétences avancées en médecine de famille - médecine des toxicomanies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25-mars-19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Dre Leyla Korany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Compétences avancées en médecine de famille - médecine d'urgence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1er avril 2019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Dre Lyne Ménard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Compétences avancées en médecine de famille - périnatalité (soins mère-enfant)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27-mars-19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avril 2019 finalisation 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Compétences avancées en médecine de famille - soins aux personnes âgées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27-mars-19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 période tampon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Compétences avancées en médecine de famille - soins palliatifs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1er avril 2019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0204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des Aurores Boréales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avr. 2019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Saint-Eustache</a:t>
                      </a:r>
                    </a:p>
                  </a:txBody>
                  <a:tcPr marL="161640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Les Eskers (Amos)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Saint-Jérôme</a:t>
                      </a:r>
                    </a:p>
                  </a:txBody>
                  <a:tcPr marL="161640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Baie des chaleurs (MARIA)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avr. 2019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1640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Saint-Hubert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20204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Bordeaux Cartierville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avr. 2019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Aurores Boréales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Sacré-Cœur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 Eskers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Cité de la Santé de Laval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avr. 2019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Verdun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du Marigot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de l'Énergie (Shawinigan)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avr. 2019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Bordeau Cartierville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de Trois-Rivières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Sacré-Cœur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des Faubourgs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mars 2018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Cité de la Santé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Notre-Dame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 Marigot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des Hautes-Laurentides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avr. 2019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Faubourg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Saint-Jérôme</a:t>
                      </a:r>
                    </a:p>
                  </a:txBody>
                  <a:tcPr marL="13469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Maisonneuve-Rosemont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avr. 2019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Trois-Rivières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Sud de Lanaudière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l'Énergie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Saint-Eustache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avr. 2019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Maisonneuve-Rosemont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Saint-Jérôme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Hautes-Laurentides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27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Saint-Hubert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avr. 2019</a:t>
                      </a:r>
                    </a:p>
                  </a:txBody>
                  <a:tcPr marL="13469" marR="13469" marT="13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Notre-Dame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20204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CUMF Verdun</a:t>
                      </a:r>
                    </a:p>
                  </a:txBody>
                  <a:tcPr marL="161640" marR="13469" marT="13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Sud  de Lanaudière</a:t>
                      </a:r>
                    </a:p>
                  </a:txBody>
                  <a:tcPr marL="161640" marR="13469" marT="13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377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Horaire de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Organiser votre cédule de visite en fonction d’entente avec votre partenaire de visite.</a:t>
            </a:r>
          </a:p>
          <a:p>
            <a:r>
              <a:rPr lang="fr-FR" dirty="0" smtClean="0"/>
              <a:t>Raison: horaire peut varier en fonction de votre lieux de domicile ou votre lieux de travail. Au choix</a:t>
            </a:r>
          </a:p>
          <a:p>
            <a:r>
              <a:rPr lang="fr-FR" dirty="0" smtClean="0"/>
              <a:t>SVP aviser les centres qui seront visités d’ici le 30 janvier 2019 de l’heure de votre visite.</a:t>
            </a:r>
          </a:p>
          <a:p>
            <a:r>
              <a:rPr lang="fr-FR" dirty="0" smtClean="0"/>
              <a:t>SVP mettre en cc dans le courriel d’envoi</a:t>
            </a:r>
          </a:p>
          <a:p>
            <a:pPr lvl="1"/>
            <a:r>
              <a:rPr lang="fr-FR" dirty="0" smtClean="0">
                <a:hlinkClick r:id="rId2"/>
              </a:rPr>
              <a:t>Mehrdad.razmpoosh@umontreal.com</a:t>
            </a:r>
            <a:endParaRPr lang="fr-FR" dirty="0" smtClean="0"/>
          </a:p>
          <a:p>
            <a:pPr lvl="1"/>
            <a:r>
              <a:rPr lang="fr-FR" dirty="0" smtClean="0">
                <a:hlinkClick r:id="rId3"/>
              </a:rPr>
              <a:t>agrement-formations@MED.UMontreal.CA</a:t>
            </a:r>
            <a:endParaRPr lang="fr-FR" dirty="0" smtClean="0"/>
          </a:p>
          <a:p>
            <a:pPr lvl="1"/>
            <a:r>
              <a:rPr lang="fr-FR" dirty="0" smtClean="0">
                <a:hlinkClick r:id="rId4"/>
              </a:rPr>
              <a:t>alain.papineau@umontreal.ca</a:t>
            </a:r>
          </a:p>
          <a:p>
            <a:pPr lvl="1"/>
            <a:r>
              <a:rPr lang="fr-FR" dirty="0" smtClean="0">
                <a:hlinkClick r:id="rId4"/>
              </a:rPr>
              <a:t>potter.martin@gmail.com</a:t>
            </a:r>
            <a:r>
              <a:rPr lang="fr-FR" dirty="0" smtClean="0"/>
              <a:t>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151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Visiteurs!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545"/>
            <a:ext cx="9144000" cy="53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Votre rôle de visiteurs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L’objectif n’est pas de trouver les lacunes d’un centre de formation, mais plutôt d’explorer</a:t>
            </a:r>
          </a:p>
          <a:p>
            <a:pPr lvl="1"/>
            <a:r>
              <a:rPr lang="fr-FR" dirty="0" smtClean="0"/>
              <a:t>Les forces </a:t>
            </a:r>
          </a:p>
          <a:p>
            <a:pPr lvl="1"/>
            <a:r>
              <a:rPr lang="fr-FR" dirty="0" smtClean="0"/>
              <a:t>Les défis</a:t>
            </a:r>
          </a:p>
          <a:p>
            <a:pPr lvl="1"/>
            <a:r>
              <a:rPr lang="fr-FR" dirty="0" smtClean="0"/>
              <a:t>Les besoins</a:t>
            </a:r>
          </a:p>
        </p:txBody>
      </p:sp>
    </p:spTree>
    <p:extLst>
      <p:ext uri="{BB962C8B-B14F-4D97-AF65-F5344CB8AC3E}">
        <p14:creationId xmlns:p14="http://schemas.microsoft.com/office/powerpoint/2010/main" val="231661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Votre rôle de visiteurs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Assurer le déroulement de la visite</a:t>
            </a:r>
          </a:p>
          <a:p>
            <a:r>
              <a:rPr lang="fr-FR" dirty="0" smtClean="0"/>
              <a:t>Assurer de maintenir le temps pour chaque partie de la séquence de visite</a:t>
            </a:r>
          </a:p>
          <a:p>
            <a:r>
              <a:rPr lang="fr-FR" dirty="0" smtClean="0"/>
              <a:t>Revoir la documentation soumise</a:t>
            </a:r>
          </a:p>
          <a:p>
            <a:pPr lvl="1"/>
            <a:r>
              <a:rPr lang="fr-FR" dirty="0" smtClean="0"/>
              <a:t>Cartables des résidents, contenu, formulaires universitaires appropriés, évaluations, plans de soutiens, FOR-T pertinentes.</a:t>
            </a:r>
          </a:p>
          <a:p>
            <a:pPr lvl="1"/>
            <a:r>
              <a:rPr lang="fr-FR" dirty="0" smtClean="0"/>
              <a:t>Comité locaux (sujet ordre du jour pertinentes)</a:t>
            </a:r>
          </a:p>
          <a:p>
            <a:pPr lvl="1"/>
            <a:r>
              <a:rPr lang="fr-FR" dirty="0" smtClean="0"/>
              <a:t>Faire les liens entre questionnaire du centre et documentation.</a:t>
            </a:r>
          </a:p>
        </p:txBody>
      </p:sp>
    </p:spTree>
    <p:extLst>
      <p:ext uri="{BB962C8B-B14F-4D97-AF65-F5344CB8AC3E}">
        <p14:creationId xmlns:p14="http://schemas.microsoft.com/office/powerpoint/2010/main" val="385418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Ce qu’est l’agrément</a:t>
            </a:r>
          </a:p>
          <a:p>
            <a:r>
              <a:rPr lang="fr-FR" dirty="0" smtClean="0"/>
              <a:t>Le « </a:t>
            </a:r>
            <a:r>
              <a:rPr lang="fr-FR" dirty="0" err="1" smtClean="0"/>
              <a:t>Red</a:t>
            </a:r>
            <a:r>
              <a:rPr lang="fr-FR" dirty="0" smtClean="0"/>
              <a:t> Book »</a:t>
            </a:r>
          </a:p>
          <a:p>
            <a:r>
              <a:rPr lang="fr-FR" dirty="0" smtClean="0"/>
              <a:t>La visite</a:t>
            </a:r>
          </a:p>
          <a:p>
            <a:r>
              <a:rPr lang="fr-FR" dirty="0" smtClean="0"/>
              <a:t>Horaire</a:t>
            </a:r>
          </a:p>
          <a:p>
            <a:r>
              <a:rPr lang="fr-FR" dirty="0" smtClean="0"/>
              <a:t>Votre rôle de visiteur</a:t>
            </a:r>
          </a:p>
        </p:txBody>
      </p:sp>
    </p:spTree>
    <p:extLst>
      <p:ext uri="{BB962C8B-B14F-4D97-AF65-F5344CB8AC3E}">
        <p14:creationId xmlns:p14="http://schemas.microsoft.com/office/powerpoint/2010/main" val="186529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722"/>
            <a:ext cx="8229600" cy="1143000"/>
          </a:xfrm>
        </p:spPr>
        <p:txBody>
          <a:bodyPr/>
          <a:lstStyle/>
          <a:p>
            <a:r>
              <a:rPr lang="fr-FR" dirty="0" smtClean="0"/>
              <a:t>Votre rôle de visiteurs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30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Rencontre avec les résidents</a:t>
            </a:r>
          </a:p>
          <a:p>
            <a:pPr lvl="1"/>
            <a:r>
              <a:rPr lang="fr-FR" dirty="0" smtClean="0"/>
              <a:t>Questions ouvertes</a:t>
            </a:r>
          </a:p>
          <a:p>
            <a:pPr lvl="1"/>
            <a:r>
              <a:rPr lang="fr-FR" dirty="0" smtClean="0"/>
              <a:t>Forces du centre</a:t>
            </a:r>
          </a:p>
          <a:p>
            <a:pPr lvl="1"/>
            <a:r>
              <a:rPr lang="fr-FR" dirty="0" smtClean="0"/>
              <a:t>Défis identifiés</a:t>
            </a:r>
          </a:p>
          <a:p>
            <a:pPr lvl="1"/>
            <a:r>
              <a:rPr lang="fr-FR" dirty="0" smtClean="0"/>
              <a:t>Curriculum caché</a:t>
            </a:r>
          </a:p>
          <a:p>
            <a:pPr lvl="1"/>
            <a:r>
              <a:rPr lang="fr-FR" dirty="0" smtClean="0"/>
              <a:t>N’hésitez pas à explorer les sujets tabou</a:t>
            </a:r>
          </a:p>
          <a:p>
            <a:pPr lvl="2"/>
            <a:r>
              <a:rPr lang="fr-FR" dirty="0" smtClean="0"/>
              <a:t>Harcèlement</a:t>
            </a:r>
          </a:p>
          <a:p>
            <a:pPr lvl="2"/>
            <a:r>
              <a:rPr lang="fr-FR" dirty="0" smtClean="0"/>
              <a:t>Intimidation</a:t>
            </a:r>
          </a:p>
          <a:p>
            <a:pPr lvl="2"/>
            <a:r>
              <a:rPr lang="fr-FR" dirty="0" smtClean="0"/>
              <a:t>Qualité d’enseignement</a:t>
            </a:r>
          </a:p>
          <a:p>
            <a:pPr lvl="2"/>
            <a:r>
              <a:rPr lang="fr-FR" dirty="0" smtClean="0"/>
              <a:t>Supervision</a:t>
            </a:r>
          </a:p>
          <a:p>
            <a:pPr lvl="2"/>
            <a:r>
              <a:rPr lang="fr-FR" dirty="0" smtClean="0"/>
              <a:t>Soutiens général</a:t>
            </a:r>
          </a:p>
          <a:p>
            <a:pPr lvl="2"/>
            <a:r>
              <a:rPr lang="fr-FR" dirty="0" smtClean="0"/>
              <a:t>Bien-être résident</a:t>
            </a:r>
          </a:p>
          <a:p>
            <a:pPr lvl="2"/>
            <a:r>
              <a:rPr lang="fr-FR" dirty="0" smtClean="0"/>
              <a:t>Forces d’exposition</a:t>
            </a:r>
          </a:p>
          <a:p>
            <a:pPr lvl="2"/>
            <a:r>
              <a:rPr lang="fr-FR" dirty="0" smtClean="0"/>
              <a:t>Besoins en développement d’exposition</a:t>
            </a:r>
          </a:p>
          <a:p>
            <a:pPr lvl="2"/>
            <a:r>
              <a:rPr lang="fr-FR" dirty="0" smtClean="0"/>
              <a:t>Commentaires généraux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6279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Votre rôle de visiteurs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300"/>
          </a:xfrm>
        </p:spPr>
        <p:txBody>
          <a:bodyPr>
            <a:normAutofit/>
          </a:bodyPr>
          <a:lstStyle/>
          <a:p>
            <a:r>
              <a:rPr lang="fr-FR" dirty="0" smtClean="0"/>
              <a:t>Rencontre avec les résidents</a:t>
            </a:r>
          </a:p>
          <a:p>
            <a:pPr lvl="1"/>
            <a:r>
              <a:rPr lang="fr-FR" dirty="0" smtClean="0"/>
              <a:t>Peut faire ressortir des malaises</a:t>
            </a:r>
          </a:p>
          <a:p>
            <a:pPr lvl="1"/>
            <a:r>
              <a:rPr lang="fr-FR" dirty="0" smtClean="0"/>
              <a:t>Percez les malaises et explorez les SVP</a:t>
            </a:r>
          </a:p>
          <a:p>
            <a:pPr lvl="1"/>
            <a:r>
              <a:rPr lang="fr-FR" dirty="0" smtClean="0"/>
              <a:t>Les résidents ont souvent une piste de solution</a:t>
            </a:r>
          </a:p>
        </p:txBody>
      </p:sp>
    </p:spTree>
    <p:extLst>
      <p:ext uri="{BB962C8B-B14F-4D97-AF65-F5344CB8AC3E}">
        <p14:creationId xmlns:p14="http://schemas.microsoft.com/office/powerpoint/2010/main" val="1341280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Votre rôle de visiteurs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Rencontre avec les professeurs</a:t>
            </a:r>
          </a:p>
          <a:p>
            <a:pPr lvl="1"/>
            <a:r>
              <a:rPr lang="fr-FR" dirty="0" smtClean="0"/>
              <a:t>Équipe DLP actuelle ne peut pas être présente</a:t>
            </a:r>
          </a:p>
          <a:p>
            <a:pPr lvl="1"/>
            <a:r>
              <a:rPr lang="fr-FR" dirty="0" smtClean="0"/>
              <a:t>L’équipe de direction médicale peut être présente</a:t>
            </a:r>
          </a:p>
          <a:p>
            <a:pPr lvl="1"/>
            <a:r>
              <a:rPr lang="fr-FR" dirty="0" smtClean="0"/>
              <a:t>Explorez l’information soumise par questionnaire</a:t>
            </a:r>
          </a:p>
          <a:p>
            <a:pPr lvl="1"/>
            <a:r>
              <a:rPr lang="fr-FR" dirty="0" smtClean="0"/>
              <a:t>Précisions PRN</a:t>
            </a:r>
          </a:p>
          <a:p>
            <a:pPr lvl="1"/>
            <a:r>
              <a:rPr lang="fr-FR" dirty="0" smtClean="0"/>
              <a:t>Forces, défis, besoins</a:t>
            </a:r>
          </a:p>
          <a:p>
            <a:pPr lvl="1"/>
            <a:r>
              <a:rPr lang="fr-FR" dirty="0" smtClean="0"/>
              <a:t>Les défis d’ordre administratif doivent être explorés dans la visée pédagogique</a:t>
            </a:r>
          </a:p>
          <a:p>
            <a:pPr lvl="2"/>
            <a:r>
              <a:rPr lang="fr-FR" dirty="0" smtClean="0"/>
              <a:t>Ex: pas assez de locaux </a:t>
            </a:r>
            <a:r>
              <a:rPr lang="mr-IN" dirty="0" smtClean="0"/>
              <a:t>–</a:t>
            </a:r>
            <a:r>
              <a:rPr lang="fr-FR" dirty="0" smtClean="0"/>
              <a:t> en quoi est-ce que ça affecte les résidents/stagiaires/enseignement?</a:t>
            </a:r>
          </a:p>
          <a:p>
            <a:pPr lvl="1"/>
            <a:r>
              <a:rPr lang="fr-FR" dirty="0" smtClean="0"/>
              <a:t>Percez les malaises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024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Votre rôle de visiteurs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Rencontre avec les groupes</a:t>
            </a:r>
          </a:p>
          <a:p>
            <a:pPr lvl="1"/>
            <a:r>
              <a:rPr lang="fr-FR" dirty="0" smtClean="0"/>
              <a:t>Soyez à l’affut du non-verbal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1560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Votre rôle de visiteurs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Rencontrer l’équipe exécutive à la fin</a:t>
            </a:r>
          </a:p>
          <a:p>
            <a:pPr lvl="1"/>
            <a:r>
              <a:rPr lang="fr-FR" dirty="0" smtClean="0"/>
              <a:t>Questions pour précisions</a:t>
            </a:r>
          </a:p>
          <a:p>
            <a:pPr lvl="1"/>
            <a:r>
              <a:rPr lang="fr-FR" dirty="0" smtClean="0"/>
              <a:t>Discuter des sujets qui pourrait avoir un impact sur leur fonctionnement en matière d’enseignement</a:t>
            </a:r>
          </a:p>
          <a:p>
            <a:pPr lvl="1"/>
            <a:r>
              <a:rPr lang="fr-FR" dirty="0" smtClean="0"/>
              <a:t>Émettre le sommaire de vos trouvailles et rapport verbal préliminaire</a:t>
            </a:r>
          </a:p>
        </p:txBody>
      </p:sp>
    </p:spTree>
    <p:extLst>
      <p:ext uri="{BB962C8B-B14F-4D97-AF65-F5344CB8AC3E}">
        <p14:creationId xmlns:p14="http://schemas.microsoft.com/office/powerpoint/2010/main" val="1166157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1456097"/>
            <a:ext cx="8640511" cy="42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22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6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34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397000"/>
            <a:ext cx="7721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04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Mehrdad Razmpoosh</a:t>
            </a:r>
          </a:p>
          <a:p>
            <a:r>
              <a:rPr lang="fr-FR" dirty="0" smtClean="0"/>
              <a:t>(418) 930-7739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2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Qu’est-ce que le procédure de visite?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Visite d’agrément interne</a:t>
            </a:r>
          </a:p>
          <a:p>
            <a:pPr lvl="1"/>
            <a:r>
              <a:rPr lang="fr-FR" dirty="0" smtClean="0"/>
              <a:t>Procédure de visite facultaire pour les aspects touchant l’enseignement</a:t>
            </a:r>
          </a:p>
          <a:p>
            <a:pPr lvl="1"/>
            <a:r>
              <a:rPr lang="fr-FR" dirty="0" smtClean="0"/>
              <a:t>Chapeauté par le vice-décanat aux études post doctorales</a:t>
            </a:r>
          </a:p>
          <a:p>
            <a:pPr lvl="1"/>
            <a:r>
              <a:rPr lang="fr-FR" dirty="0" smtClean="0"/>
              <a:t>Assure le bon fonctionnement de chacune des unités de formation</a:t>
            </a:r>
          </a:p>
          <a:p>
            <a:pPr lvl="1"/>
            <a:r>
              <a:rPr lang="fr-FR" dirty="0" smtClean="0"/>
              <a:t>Assure d’être à l’écoute des unités de formation</a:t>
            </a:r>
          </a:p>
          <a:p>
            <a:pPr lvl="1"/>
            <a:r>
              <a:rPr lang="fr-FR" dirty="0" smtClean="0"/>
              <a:t>Permet le partage des innovations </a:t>
            </a:r>
          </a:p>
          <a:p>
            <a:pPr lvl="1"/>
            <a:r>
              <a:rPr lang="fr-FR" dirty="0" smtClean="0"/>
              <a:t>Vise l’amélioration des milieux lorsqu’indiqué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04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Qu’est-ce que l’agrément?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Ce que ce n’est pas:</a:t>
            </a:r>
          </a:p>
          <a:p>
            <a:pPr lvl="1"/>
            <a:r>
              <a:rPr lang="fr-FR" dirty="0" smtClean="0"/>
              <a:t>Ce n’est pas un processus disciplinaire</a:t>
            </a:r>
          </a:p>
          <a:p>
            <a:pPr lvl="2"/>
            <a:r>
              <a:rPr lang="fr-FR" dirty="0" smtClean="0"/>
              <a:t>Il n’y a pas de fouet d’impliqué</a:t>
            </a:r>
            <a:r>
              <a:rPr lang="mr-IN" dirty="0" smtClean="0"/>
              <a:t>…</a:t>
            </a:r>
            <a:endParaRPr lang="fr-FR" dirty="0" smtClean="0"/>
          </a:p>
          <a:p>
            <a:pPr lvl="1"/>
            <a:r>
              <a:rPr lang="fr-FR" dirty="0" smtClean="0"/>
              <a:t>Ça ne vise pas la fermeture des </a:t>
            </a:r>
            <a:r>
              <a:rPr lang="fr-FR" dirty="0" err="1" smtClean="0"/>
              <a:t>CUMFs</a:t>
            </a:r>
            <a:r>
              <a:rPr lang="fr-FR" dirty="0" smtClean="0"/>
              <a:t> déviant</a:t>
            </a:r>
          </a:p>
          <a:p>
            <a:pPr lvl="2"/>
            <a:r>
              <a:rPr lang="fr-FR" dirty="0" smtClean="0"/>
              <a:t>À moins que vous soyez tellement fatigués que vous voulez un repos permanent</a:t>
            </a:r>
            <a:r>
              <a:rPr lang="mr-IN" dirty="0" smtClean="0"/>
              <a:t>…</a:t>
            </a:r>
            <a:endParaRPr lang="fr-CA" dirty="0" smtClean="0"/>
          </a:p>
          <a:p>
            <a:pPr lvl="1"/>
            <a:r>
              <a:rPr lang="fr-CA" dirty="0" smtClean="0"/>
              <a:t>Les pots de vins et enveloppes brunes ne sont pas acceptés</a:t>
            </a:r>
          </a:p>
          <a:p>
            <a:pPr lvl="2"/>
            <a:r>
              <a:rPr lang="fr-CA" dirty="0" smtClean="0"/>
              <a:t>À moins que vous insistiez</a:t>
            </a:r>
            <a:r>
              <a:rPr lang="mr-IN" dirty="0" smtClean="0"/>
              <a:t>…</a:t>
            </a:r>
            <a:r>
              <a:rPr lang="fr-CA" dirty="0" smtClean="0"/>
              <a:t> </a:t>
            </a:r>
            <a:r>
              <a:rPr lang="fr-CA" dirty="0" smtClean="0">
                <a:sym typeface="Wingdings"/>
              </a:rPr>
              <a:t> 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592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Red</a:t>
            </a:r>
            <a:r>
              <a:rPr lang="fr-FR" dirty="0" smtClean="0"/>
              <a:t> Book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Livres des normes générales d’agrément des programmes de résidence</a:t>
            </a:r>
          </a:p>
          <a:p>
            <a:r>
              <a:rPr lang="fr-FR" dirty="0" smtClean="0"/>
              <a:t>A.B.C.D.??? </a:t>
            </a:r>
          </a:p>
          <a:p>
            <a:r>
              <a:rPr lang="fr-FR" dirty="0" smtClean="0"/>
              <a:t>1.2.3.4.???</a:t>
            </a:r>
          </a:p>
          <a:p>
            <a:r>
              <a:rPr lang="fr-FR" dirty="0" smtClean="0"/>
              <a:t>Domaine</a:t>
            </a:r>
          </a:p>
          <a:p>
            <a:pPr lvl="1"/>
            <a:r>
              <a:rPr lang="fr-FR" dirty="0" smtClean="0"/>
              <a:t>Norme</a:t>
            </a:r>
          </a:p>
          <a:p>
            <a:pPr lvl="2"/>
            <a:r>
              <a:rPr lang="fr-FR" sz="2800" dirty="0" smtClean="0"/>
              <a:t>Élément</a:t>
            </a:r>
          </a:p>
          <a:p>
            <a:pPr lvl="3"/>
            <a:r>
              <a:rPr lang="fr-FR" sz="2800" dirty="0" smtClean="0"/>
              <a:t>Exigence (composante mesurable)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1023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Programme accrédité</a:t>
            </a:r>
          </a:p>
          <a:p>
            <a:pPr lvl="1"/>
            <a:r>
              <a:rPr lang="fr-FR" dirty="0" smtClean="0"/>
              <a:t>Rencontre la grande majorité des normes</a:t>
            </a:r>
          </a:p>
          <a:p>
            <a:pPr lvl="1"/>
            <a:r>
              <a:rPr lang="fr-FR" dirty="0" smtClean="0"/>
              <a:t>Peut avoir quelques points d’amélioration et soumettra un plan comment adresserons ces points.</a:t>
            </a:r>
          </a:p>
          <a:p>
            <a:r>
              <a:rPr lang="fr-FR" dirty="0" smtClean="0"/>
              <a:t>Intention de retrait d’agrément</a:t>
            </a:r>
          </a:p>
          <a:p>
            <a:pPr lvl="1"/>
            <a:r>
              <a:rPr lang="fr-FR" dirty="0" smtClean="0"/>
              <a:t>Temps pour adresser les sujets</a:t>
            </a:r>
          </a:p>
          <a:p>
            <a:pPr lvl="1"/>
            <a:r>
              <a:rPr lang="fr-FR" dirty="0" smtClean="0"/>
              <a:t>Revisite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38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Tous sont impliqués:</a:t>
            </a:r>
          </a:p>
          <a:p>
            <a:pPr lvl="1"/>
            <a:r>
              <a:rPr lang="fr-FR" dirty="0" smtClean="0"/>
              <a:t>Résidents</a:t>
            </a:r>
          </a:p>
          <a:p>
            <a:pPr lvl="1"/>
            <a:r>
              <a:rPr lang="fr-FR" dirty="0" smtClean="0"/>
              <a:t>Directeurs médicaux</a:t>
            </a:r>
          </a:p>
          <a:p>
            <a:pPr lvl="1"/>
            <a:r>
              <a:rPr lang="fr-FR" dirty="0" smtClean="0"/>
              <a:t>Directeurs locaux de programme</a:t>
            </a:r>
          </a:p>
          <a:p>
            <a:pPr lvl="2"/>
            <a:r>
              <a:rPr lang="fr-FR" dirty="0" smtClean="0"/>
              <a:t>ou responsable(s) de programme compétence avancés</a:t>
            </a:r>
          </a:p>
          <a:p>
            <a:pPr lvl="1"/>
            <a:r>
              <a:rPr lang="fr-FR" dirty="0" smtClean="0"/>
              <a:t>Chefs administratifs</a:t>
            </a:r>
          </a:p>
          <a:p>
            <a:pPr lvl="1"/>
            <a:r>
              <a:rPr lang="fr-FR" dirty="0" smtClean="0"/>
              <a:t>Adjoints</a:t>
            </a:r>
          </a:p>
          <a:p>
            <a:pPr lvl="1"/>
            <a:r>
              <a:rPr lang="fr-FR" dirty="0" smtClean="0"/>
              <a:t>Enseignants</a:t>
            </a:r>
          </a:p>
          <a:p>
            <a:pPr lvl="1"/>
            <a:r>
              <a:rPr lang="fr-FR" dirty="0" smtClean="0"/>
              <a:t>Professionnels</a:t>
            </a:r>
          </a:p>
          <a:p>
            <a:r>
              <a:rPr lang="fr-FR" dirty="0" smtClean="0"/>
              <a:t>Tous doivent être disponibles ce jour là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295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 préparer à la visite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Se monter une équipe de préparation à l’agrément</a:t>
            </a:r>
          </a:p>
          <a:p>
            <a:pPr lvl="1"/>
            <a:r>
              <a:rPr lang="fr-FR" dirty="0" smtClean="0"/>
              <a:t>Suggère l’équipe DLP (ou responsable de programme compétence avancés)</a:t>
            </a:r>
          </a:p>
          <a:p>
            <a:pPr lvl="1"/>
            <a:r>
              <a:rPr lang="fr-FR" dirty="0" smtClean="0"/>
              <a:t>Équipe de 3-4</a:t>
            </a:r>
          </a:p>
          <a:p>
            <a:r>
              <a:rPr lang="fr-FR" dirty="0" smtClean="0"/>
              <a:t>Visiter le site de </a:t>
            </a:r>
            <a:r>
              <a:rPr lang="fr-FR" dirty="0" err="1" smtClean="0"/>
              <a:t>CanRAC</a:t>
            </a:r>
            <a:r>
              <a:rPr lang="fr-FR" dirty="0"/>
              <a:t> </a:t>
            </a:r>
            <a:r>
              <a:rPr lang="fr-FR" dirty="0" smtClean="0"/>
              <a:t>et outils de formation </a:t>
            </a:r>
            <a:r>
              <a:rPr lang="fr-FR" dirty="0" err="1" smtClean="0"/>
              <a:t>CanERA</a:t>
            </a:r>
            <a:endParaRPr lang="fr-FR" dirty="0" smtClean="0"/>
          </a:p>
          <a:p>
            <a:pPr lvl="1"/>
            <a:r>
              <a:rPr lang="fr-FR" dirty="0" smtClean="0">
                <a:hlinkClick r:id="rId2"/>
              </a:rPr>
              <a:t>http://www.canera.ca/canrac/support-e</a:t>
            </a:r>
            <a:endParaRPr lang="fr-FR" dirty="0" smtClean="0"/>
          </a:p>
          <a:p>
            <a:r>
              <a:rPr lang="fr-FR" dirty="0" smtClean="0"/>
              <a:t>Se familiariser avec les questions à venir</a:t>
            </a:r>
          </a:p>
          <a:p>
            <a:pPr lvl="1"/>
            <a:r>
              <a:rPr lang="fr-FR" dirty="0" smtClean="0"/>
              <a:t>CF courriel envoyé par Martin Gendron le 9 novembre 2018 à 16:27</a:t>
            </a:r>
          </a:p>
          <a:p>
            <a:r>
              <a:rPr lang="fr-FR" dirty="0" smtClean="0"/>
              <a:t>Se familiariser avec le « </a:t>
            </a:r>
            <a:r>
              <a:rPr lang="fr-FR" dirty="0" err="1" smtClean="0"/>
              <a:t>Red</a:t>
            </a:r>
            <a:r>
              <a:rPr lang="fr-FR" dirty="0" smtClean="0"/>
              <a:t> Book » sommairement</a:t>
            </a:r>
          </a:p>
          <a:p>
            <a:pPr lvl="1"/>
            <a:r>
              <a:rPr lang="fr-FR" dirty="0" smtClean="0"/>
              <a:t>Pas d’examen prévu</a:t>
            </a:r>
            <a:r>
              <a:rPr lang="mr-IN" dirty="0" smtClean="0"/>
              <a:t>…</a:t>
            </a:r>
            <a:endParaRPr lang="fr-FR" dirty="0" smtClean="0"/>
          </a:p>
          <a:p>
            <a:pPr marL="914400" lvl="2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080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jdacency">
  <a:themeElements>
    <a:clrScheme name="Ajd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jd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jd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Ajdacency.thmx</Template>
  <TotalTime>749</TotalTime>
  <Words>1674</Words>
  <Application>Microsoft Macintosh PowerPoint</Application>
  <PresentationFormat>Présentation à l'écran (4:3)</PresentationFormat>
  <Paragraphs>294</Paragraphs>
  <Slides>38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Ajdacency</vt:lpstr>
      <vt:lpstr>Visite d’agrément interne</vt:lpstr>
      <vt:lpstr>Présentation PowerPoint</vt:lpstr>
      <vt:lpstr>Plan</vt:lpstr>
      <vt:lpstr>Qu’est-ce que le procédure de visite?</vt:lpstr>
      <vt:lpstr>Qu’est-ce que l’agrément?</vt:lpstr>
      <vt:lpstr>Le Red Book </vt:lpstr>
      <vt:lpstr>Les résultats</vt:lpstr>
      <vt:lpstr>Se préparer à la visite</vt:lpstr>
      <vt:lpstr>Se préparer à la visite</vt:lpstr>
      <vt:lpstr>Se préparer à la visite</vt:lpstr>
      <vt:lpstr>Se préparer à la visite</vt:lpstr>
      <vt:lpstr>Se préparer à la visite</vt:lpstr>
      <vt:lpstr>Se préparer à la visite</vt:lpstr>
      <vt:lpstr>Se préparer à la visite</vt:lpstr>
      <vt:lpstr>Se préparer à la visite</vt:lpstr>
      <vt:lpstr>Se préparer à la visite</vt:lpstr>
      <vt:lpstr>Se préparer à la visite</vt:lpstr>
      <vt:lpstr>Se préparer à la visite</vt:lpstr>
      <vt:lpstr>Se préparer à la visite</vt:lpstr>
      <vt:lpstr>La journée de la visite</vt:lpstr>
      <vt:lpstr>La journée de la visite</vt:lpstr>
      <vt:lpstr>La journée de visite</vt:lpstr>
      <vt:lpstr>Particularité pour compétences avancés</vt:lpstr>
      <vt:lpstr>Particularité pour compétences avancés</vt:lpstr>
      <vt:lpstr>Horaire de visite</vt:lpstr>
      <vt:lpstr>Horaire de visite</vt:lpstr>
      <vt:lpstr>Les Visiteurs!</vt:lpstr>
      <vt:lpstr>Votre rôle de visiteurs</vt:lpstr>
      <vt:lpstr>Votre rôle de visiteurs</vt:lpstr>
      <vt:lpstr>Votre rôle de visiteurs</vt:lpstr>
      <vt:lpstr>Votre rôle de visiteurs</vt:lpstr>
      <vt:lpstr>Votre rôle de visiteurs</vt:lpstr>
      <vt:lpstr>Votre rôle de visiteurs</vt:lpstr>
      <vt:lpstr>Votre rôle de visiteurs</vt:lpstr>
      <vt:lpstr>Présentation PowerPoint</vt:lpstr>
      <vt:lpstr>Présentation PowerPoint</vt:lpstr>
      <vt:lpstr>Présentation PowerPoint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Visite d’agrément interne</dc:title>
  <dc:creator>Mehrdad Razmpoosh</dc:creator>
  <cp:lastModifiedBy>Mehrdad Razmpoosh</cp:lastModifiedBy>
  <cp:revision>32</cp:revision>
  <dcterms:created xsi:type="dcterms:W3CDTF">2018-12-06T19:37:58Z</dcterms:created>
  <dcterms:modified xsi:type="dcterms:W3CDTF">2018-12-07T19:32:24Z</dcterms:modified>
</cp:coreProperties>
</file>