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310" r:id="rId4"/>
    <p:sldId id="289" r:id="rId5"/>
    <p:sldId id="261" r:id="rId6"/>
    <p:sldId id="263" r:id="rId7"/>
    <p:sldId id="266" r:id="rId8"/>
    <p:sldId id="302" r:id="rId9"/>
    <p:sldId id="300" r:id="rId10"/>
    <p:sldId id="318" r:id="rId11"/>
    <p:sldId id="317" r:id="rId12"/>
    <p:sldId id="298" r:id="rId13"/>
    <p:sldId id="297" r:id="rId14"/>
    <p:sldId id="268" r:id="rId15"/>
    <p:sldId id="306" r:id="rId16"/>
    <p:sldId id="309" r:id="rId17"/>
    <p:sldId id="314" r:id="rId18"/>
    <p:sldId id="316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60"/>
            <p14:sldId id="310"/>
            <p14:sldId id="289"/>
            <p14:sldId id="261"/>
            <p14:sldId id="263"/>
            <p14:sldId id="266"/>
            <p14:sldId id="302"/>
            <p14:sldId id="300"/>
            <p14:sldId id="318"/>
            <p14:sldId id="317"/>
            <p14:sldId id="298"/>
            <p14:sldId id="297"/>
            <p14:sldId id="268"/>
            <p14:sldId id="306"/>
            <p14:sldId id="309"/>
            <p14:sldId id="314"/>
            <p14:sldId id="316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100" d="100"/>
          <a:sy n="100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778" y="-11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FFCBC-E103-47AE-BBFB-90B600FD54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29CF7BD-29B2-4876-8983-5D986E9A3320}">
      <dgm:prSet phldrT="[Texte]"/>
      <dgm:spPr/>
      <dgm:t>
        <a:bodyPr/>
        <a:lstStyle/>
        <a:p>
          <a:r>
            <a:rPr lang="fr-CA" dirty="0"/>
            <a:t>Automne 2018</a:t>
          </a:r>
        </a:p>
      </dgm:t>
    </dgm:pt>
    <dgm:pt modelId="{471829BE-4E7D-4F2C-92A6-4722F7778E3E}" type="parTrans" cxnId="{B5728D0B-47CE-48F9-B6A4-41EA994A8BE2}">
      <dgm:prSet/>
      <dgm:spPr/>
      <dgm:t>
        <a:bodyPr/>
        <a:lstStyle/>
        <a:p>
          <a:endParaRPr lang="fr-CA"/>
        </a:p>
      </dgm:t>
    </dgm:pt>
    <dgm:pt modelId="{17BEBBB1-583E-4CF5-99BC-FA7590BD569D}" type="sibTrans" cxnId="{B5728D0B-47CE-48F9-B6A4-41EA994A8BE2}">
      <dgm:prSet/>
      <dgm:spPr/>
      <dgm:t>
        <a:bodyPr/>
        <a:lstStyle/>
        <a:p>
          <a:endParaRPr lang="fr-CA"/>
        </a:p>
      </dgm:t>
    </dgm:pt>
    <dgm:pt modelId="{AE8BC13F-068F-4E61-9257-9A8CCD8B3E55}">
      <dgm:prSet phldrT="[Texte]"/>
      <dgm:spPr/>
      <dgm:t>
        <a:bodyPr/>
        <a:lstStyle/>
        <a:p>
          <a:r>
            <a:rPr lang="fr-CA" dirty="0"/>
            <a:t>Diffusion et concertation instances du DMFMU et de la faculté </a:t>
          </a:r>
        </a:p>
      </dgm:t>
    </dgm:pt>
    <dgm:pt modelId="{BFA01BF5-2283-47B6-860B-5C6061FA5987}" type="parTrans" cxnId="{2AF377DD-1E35-4995-ACBB-979E84F04228}">
      <dgm:prSet/>
      <dgm:spPr/>
      <dgm:t>
        <a:bodyPr/>
        <a:lstStyle/>
        <a:p>
          <a:endParaRPr lang="fr-CA"/>
        </a:p>
      </dgm:t>
    </dgm:pt>
    <dgm:pt modelId="{809E1B0E-468B-4AFA-B2E2-85620D11A5B7}" type="sibTrans" cxnId="{2AF377DD-1E35-4995-ACBB-979E84F04228}">
      <dgm:prSet/>
      <dgm:spPr/>
      <dgm:t>
        <a:bodyPr/>
        <a:lstStyle/>
        <a:p>
          <a:endParaRPr lang="fr-CA"/>
        </a:p>
      </dgm:t>
    </dgm:pt>
    <dgm:pt modelId="{5ACF4F6F-2847-437D-BBFF-F3C8AB53DA03}">
      <dgm:prSet phldrT="[Texte]"/>
      <dgm:spPr/>
      <dgm:t>
        <a:bodyPr/>
        <a:lstStyle/>
        <a:p>
          <a:r>
            <a:rPr lang="fr-CA" dirty="0"/>
            <a:t>Approbation de la stratégie finale par le Comité de direction du DMFU (décembre)</a:t>
          </a:r>
        </a:p>
      </dgm:t>
    </dgm:pt>
    <dgm:pt modelId="{08898021-315B-444B-A282-050C88672595}" type="parTrans" cxnId="{3931DA33-2932-45E8-92B5-154FC0FB881E}">
      <dgm:prSet/>
      <dgm:spPr/>
      <dgm:t>
        <a:bodyPr/>
        <a:lstStyle/>
        <a:p>
          <a:endParaRPr lang="fr-CA"/>
        </a:p>
      </dgm:t>
    </dgm:pt>
    <dgm:pt modelId="{B2CB5CEA-4912-4E8D-AE05-3B9265C7D9EF}" type="sibTrans" cxnId="{3931DA33-2932-45E8-92B5-154FC0FB881E}">
      <dgm:prSet/>
      <dgm:spPr/>
      <dgm:t>
        <a:bodyPr/>
        <a:lstStyle/>
        <a:p>
          <a:endParaRPr lang="fr-CA"/>
        </a:p>
      </dgm:t>
    </dgm:pt>
    <dgm:pt modelId="{EB190963-F6E0-4DFF-89E0-59DBE7437234}">
      <dgm:prSet phldrT="[Texte]"/>
      <dgm:spPr/>
      <dgm:t>
        <a:bodyPr/>
        <a:lstStyle/>
        <a:p>
          <a:r>
            <a:rPr lang="fr-CA" dirty="0"/>
            <a:t>Automne/hiver 2018-2019</a:t>
          </a:r>
        </a:p>
      </dgm:t>
    </dgm:pt>
    <dgm:pt modelId="{7CDAD568-E3B2-40D7-927A-63A3803A9127}" type="parTrans" cxnId="{29E24D43-A718-4114-90F0-F510D7177266}">
      <dgm:prSet/>
      <dgm:spPr/>
      <dgm:t>
        <a:bodyPr/>
        <a:lstStyle/>
        <a:p>
          <a:endParaRPr lang="fr-CA"/>
        </a:p>
      </dgm:t>
    </dgm:pt>
    <dgm:pt modelId="{190A2DCB-0F69-4EE5-B45B-D0EE351262B0}" type="sibTrans" cxnId="{29E24D43-A718-4114-90F0-F510D7177266}">
      <dgm:prSet/>
      <dgm:spPr/>
      <dgm:t>
        <a:bodyPr/>
        <a:lstStyle/>
        <a:p>
          <a:endParaRPr lang="fr-CA"/>
        </a:p>
      </dgm:t>
    </dgm:pt>
    <dgm:pt modelId="{05742E4C-8101-4C33-B1B9-5A2E0949A9AC}">
      <dgm:prSet phldrT="[Texte]"/>
      <dgm:spPr/>
      <dgm:t>
        <a:bodyPr/>
        <a:lstStyle/>
        <a:p>
          <a:r>
            <a:rPr lang="fr-CA" dirty="0"/>
            <a:t>Diffusion et concertation auprès des instances provinciales sous le leadership de la Table des directeurs des DMFU et des doyens</a:t>
          </a:r>
        </a:p>
      </dgm:t>
    </dgm:pt>
    <dgm:pt modelId="{BA9E9D22-74FE-421C-8ACA-78946EC0E6A9}" type="parTrans" cxnId="{3BD0C9EB-94CD-47DB-8590-DD463B2ED751}">
      <dgm:prSet/>
      <dgm:spPr/>
      <dgm:t>
        <a:bodyPr/>
        <a:lstStyle/>
        <a:p>
          <a:endParaRPr lang="fr-CA"/>
        </a:p>
      </dgm:t>
    </dgm:pt>
    <dgm:pt modelId="{448EB43F-5D3F-4CC5-A26E-DD7F5B513894}" type="sibTrans" cxnId="{3BD0C9EB-94CD-47DB-8590-DD463B2ED751}">
      <dgm:prSet/>
      <dgm:spPr/>
      <dgm:t>
        <a:bodyPr/>
        <a:lstStyle/>
        <a:p>
          <a:endParaRPr lang="fr-CA"/>
        </a:p>
      </dgm:t>
    </dgm:pt>
    <dgm:pt modelId="{4A479027-AF16-44FD-9E32-3A93D79EE6B7}">
      <dgm:prSet phldrT="[Texte]"/>
      <dgm:spPr/>
      <dgm:t>
        <a:bodyPr/>
        <a:lstStyle/>
        <a:p>
          <a:r>
            <a:rPr lang="fr-CA" dirty="0"/>
            <a:t>Création d’un groupe de travail provincial</a:t>
          </a:r>
        </a:p>
      </dgm:t>
    </dgm:pt>
    <dgm:pt modelId="{FD8E5CC4-9D0C-45FE-986F-BD250D8138CB}" type="parTrans" cxnId="{9F423D3E-CBDC-47A3-AA13-3018C717FA5D}">
      <dgm:prSet/>
      <dgm:spPr/>
      <dgm:t>
        <a:bodyPr/>
        <a:lstStyle/>
        <a:p>
          <a:endParaRPr lang="fr-CA"/>
        </a:p>
      </dgm:t>
    </dgm:pt>
    <dgm:pt modelId="{E591F238-9EF9-40B3-AAEF-095B0E4636CC}" type="sibTrans" cxnId="{9F423D3E-CBDC-47A3-AA13-3018C717FA5D}">
      <dgm:prSet/>
      <dgm:spPr/>
      <dgm:t>
        <a:bodyPr/>
        <a:lstStyle/>
        <a:p>
          <a:endParaRPr lang="fr-CA"/>
        </a:p>
      </dgm:t>
    </dgm:pt>
    <dgm:pt modelId="{A38568E1-F373-4082-837C-9659BE7D9C9E}">
      <dgm:prSet phldrT="[Texte]"/>
      <dgm:spPr/>
      <dgm:t>
        <a:bodyPr/>
        <a:lstStyle/>
        <a:p>
          <a:r>
            <a:rPr lang="fr-CA" dirty="0"/>
            <a:t>Hiver 2019</a:t>
          </a:r>
        </a:p>
      </dgm:t>
    </dgm:pt>
    <dgm:pt modelId="{3497DEBB-985F-406A-820E-C6945E823D51}" type="parTrans" cxnId="{C4E9F571-4553-4E93-A6F4-5F06FE903236}">
      <dgm:prSet/>
      <dgm:spPr/>
      <dgm:t>
        <a:bodyPr/>
        <a:lstStyle/>
        <a:p>
          <a:endParaRPr lang="fr-CA"/>
        </a:p>
      </dgm:t>
    </dgm:pt>
    <dgm:pt modelId="{8E9F387C-5371-47CD-BDD9-580722E55399}" type="sibTrans" cxnId="{C4E9F571-4553-4E93-A6F4-5F06FE903236}">
      <dgm:prSet/>
      <dgm:spPr/>
      <dgm:t>
        <a:bodyPr/>
        <a:lstStyle/>
        <a:p>
          <a:endParaRPr lang="fr-CA"/>
        </a:p>
      </dgm:t>
    </dgm:pt>
    <dgm:pt modelId="{8855B0D0-F9E9-454E-94D6-C1111A6EC7C9}">
      <dgm:prSet phldrT="[Texte]"/>
      <dgm:spPr/>
      <dgm:t>
        <a:bodyPr/>
        <a:lstStyle/>
        <a:p>
          <a:r>
            <a:rPr lang="fr-CA" dirty="0"/>
            <a:t>Mise en place d’une politique départementale de recrutement et soutien</a:t>
          </a:r>
        </a:p>
      </dgm:t>
    </dgm:pt>
    <dgm:pt modelId="{1A62F9DD-7C63-4FE1-BCB5-DF453C052512}" type="parTrans" cxnId="{DD6BC5B6-6EFD-4608-89C8-778C3678DB32}">
      <dgm:prSet/>
      <dgm:spPr/>
      <dgm:t>
        <a:bodyPr/>
        <a:lstStyle/>
        <a:p>
          <a:endParaRPr lang="fr-CA"/>
        </a:p>
      </dgm:t>
    </dgm:pt>
    <dgm:pt modelId="{32CBD680-1874-4033-8C50-96D766390380}" type="sibTrans" cxnId="{DD6BC5B6-6EFD-4608-89C8-778C3678DB32}">
      <dgm:prSet/>
      <dgm:spPr/>
      <dgm:t>
        <a:bodyPr/>
        <a:lstStyle/>
        <a:p>
          <a:endParaRPr lang="fr-CA"/>
        </a:p>
      </dgm:t>
    </dgm:pt>
    <dgm:pt modelId="{E897E1F0-CA6C-4487-B2F3-C6F4C9FFBDB6}">
      <dgm:prSet phldrT="[Texte]"/>
      <dgm:spPr/>
      <dgm:t>
        <a:bodyPr/>
        <a:lstStyle/>
        <a:p>
          <a:r>
            <a:rPr lang="fr-CA" dirty="0"/>
            <a:t>Printemps 2019</a:t>
          </a:r>
        </a:p>
      </dgm:t>
    </dgm:pt>
    <dgm:pt modelId="{E9DC9672-4B65-4A03-AAD5-547220B47115}" type="parTrans" cxnId="{DA1D87F0-3E1A-4F96-86DE-14B947BE4423}">
      <dgm:prSet/>
      <dgm:spPr/>
      <dgm:t>
        <a:bodyPr/>
        <a:lstStyle/>
        <a:p>
          <a:endParaRPr lang="fr-FR"/>
        </a:p>
      </dgm:t>
    </dgm:pt>
    <dgm:pt modelId="{6B03EA6A-EB5D-46A6-9C3A-0FF5866C5170}" type="sibTrans" cxnId="{DA1D87F0-3E1A-4F96-86DE-14B947BE4423}">
      <dgm:prSet/>
      <dgm:spPr/>
      <dgm:t>
        <a:bodyPr/>
        <a:lstStyle/>
        <a:p>
          <a:endParaRPr lang="fr-FR"/>
        </a:p>
      </dgm:t>
    </dgm:pt>
    <dgm:pt modelId="{427CF1B7-12EA-49EA-AE5C-5E9BBB024FE9}">
      <dgm:prSet phldrT="[Texte]"/>
      <dgm:spPr/>
      <dgm:t>
        <a:bodyPr/>
        <a:lstStyle/>
        <a:p>
          <a:r>
            <a:rPr lang="fr-CA" dirty="0"/>
            <a:t>Programme de mentorat et développement professionnel en recherche</a:t>
          </a:r>
        </a:p>
      </dgm:t>
    </dgm:pt>
    <dgm:pt modelId="{AF6D9DC1-FCF8-4A52-AE90-C69B88FE7441}" type="parTrans" cxnId="{2C4C380A-7EFF-4B42-B844-36288E3F748E}">
      <dgm:prSet/>
      <dgm:spPr/>
      <dgm:t>
        <a:bodyPr/>
        <a:lstStyle/>
        <a:p>
          <a:endParaRPr lang="fr-FR"/>
        </a:p>
      </dgm:t>
    </dgm:pt>
    <dgm:pt modelId="{54C17530-7360-40B9-B103-8573DFC01C58}" type="sibTrans" cxnId="{2C4C380A-7EFF-4B42-B844-36288E3F748E}">
      <dgm:prSet/>
      <dgm:spPr/>
      <dgm:t>
        <a:bodyPr/>
        <a:lstStyle/>
        <a:p>
          <a:endParaRPr lang="fr-FR"/>
        </a:p>
      </dgm:t>
    </dgm:pt>
    <dgm:pt modelId="{CE60DD82-0155-DB45-8737-57F59920573E}">
      <dgm:prSet phldrT="[Texte]"/>
      <dgm:spPr/>
      <dgm:t>
        <a:bodyPr/>
        <a:lstStyle/>
        <a:p>
          <a:r>
            <a:rPr lang="fr-CA" dirty="0"/>
            <a:t>Approbation des catégories de chercheurs et de la proposition comité mentorat par l’ Assemblée des chercheurs (octobre)</a:t>
          </a:r>
        </a:p>
      </dgm:t>
    </dgm:pt>
    <dgm:pt modelId="{9A613660-74F5-4A42-B982-129EAE7EFD61}" type="parTrans" cxnId="{5178F380-EC26-E642-9496-D21F186976FF}">
      <dgm:prSet/>
      <dgm:spPr/>
      <dgm:t>
        <a:bodyPr/>
        <a:lstStyle/>
        <a:p>
          <a:endParaRPr lang="fr-FR"/>
        </a:p>
      </dgm:t>
    </dgm:pt>
    <dgm:pt modelId="{FE829BDB-4D6C-524B-94DE-925DDF5BA78D}" type="sibTrans" cxnId="{5178F380-EC26-E642-9496-D21F186976FF}">
      <dgm:prSet/>
      <dgm:spPr/>
      <dgm:t>
        <a:bodyPr/>
        <a:lstStyle/>
        <a:p>
          <a:endParaRPr lang="fr-FR"/>
        </a:p>
      </dgm:t>
    </dgm:pt>
    <dgm:pt modelId="{4E94A47B-1DF1-6049-9CE9-3C93D777DD72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Présentation du plan à l'Assemblée Annuelle ( </a:t>
          </a:r>
          <a:r>
            <a:rPr lang="fr-CA" dirty="0" smtClean="0">
              <a:solidFill>
                <a:schemeClr val="tx1"/>
              </a:solidFill>
            </a:rPr>
            <a:t>mai 2019</a:t>
          </a:r>
          <a:r>
            <a:rPr lang="fr-CA" dirty="0" smtClean="0"/>
            <a:t>)</a:t>
          </a:r>
          <a:endParaRPr lang="fr-CA" dirty="0"/>
        </a:p>
      </dgm:t>
    </dgm:pt>
    <dgm:pt modelId="{D29AC2AA-98F7-BD46-9DDF-BBCC1FF95026}" type="parTrans" cxnId="{3F81008C-38AB-114F-AA91-DBC87D0EEF24}">
      <dgm:prSet/>
      <dgm:spPr/>
      <dgm:t>
        <a:bodyPr/>
        <a:lstStyle/>
        <a:p>
          <a:endParaRPr lang="fr-FR"/>
        </a:p>
      </dgm:t>
    </dgm:pt>
    <dgm:pt modelId="{080F1A06-2B3D-BD4D-A8B6-9B8A0C8F1F61}" type="sibTrans" cxnId="{3F81008C-38AB-114F-AA91-DBC87D0EEF24}">
      <dgm:prSet/>
      <dgm:spPr/>
      <dgm:t>
        <a:bodyPr/>
        <a:lstStyle/>
        <a:p>
          <a:endParaRPr lang="fr-FR"/>
        </a:p>
      </dgm:t>
    </dgm:pt>
    <dgm:pt modelId="{207300C0-3760-42EA-8D69-2E645F257094}" type="pres">
      <dgm:prSet presAssocID="{56FFFCBC-E103-47AE-BBFB-90B600FD5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E01B342-E214-409C-9E78-1FC5EBDDC728}" type="pres">
      <dgm:prSet presAssocID="{529CF7BD-29B2-4876-8983-5D986E9A3320}" presName="composite" presStyleCnt="0"/>
      <dgm:spPr/>
    </dgm:pt>
    <dgm:pt modelId="{9F0B1957-BE56-41A9-B522-439401CD8621}" type="pres">
      <dgm:prSet presAssocID="{529CF7BD-29B2-4876-8983-5D986E9A332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926A6EC-F341-4C0C-B31F-92A2FE6D74C9}" type="pres">
      <dgm:prSet presAssocID="{529CF7BD-29B2-4876-8983-5D986E9A332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3DF88A4-FC4E-460E-8CAF-C0CB1267D16E}" type="pres">
      <dgm:prSet presAssocID="{17BEBBB1-583E-4CF5-99BC-FA7590BD569D}" presName="sp" presStyleCnt="0"/>
      <dgm:spPr/>
    </dgm:pt>
    <dgm:pt modelId="{4734841A-EF01-4CB5-8CE0-2227147CC3F0}" type="pres">
      <dgm:prSet presAssocID="{EB190963-F6E0-4DFF-89E0-59DBE7437234}" presName="composite" presStyleCnt="0"/>
      <dgm:spPr/>
    </dgm:pt>
    <dgm:pt modelId="{C7D06E4B-ECDD-461A-9E65-B8629998DDAA}" type="pres">
      <dgm:prSet presAssocID="{EB190963-F6E0-4DFF-89E0-59DBE743723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FAE4EC-8306-4102-A718-A72012982AB0}" type="pres">
      <dgm:prSet presAssocID="{EB190963-F6E0-4DFF-89E0-59DBE743723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22DDB0A-3C64-4C19-9A6B-49EE46C17059}" type="pres">
      <dgm:prSet presAssocID="{190A2DCB-0F69-4EE5-B45B-D0EE351262B0}" presName="sp" presStyleCnt="0"/>
      <dgm:spPr/>
    </dgm:pt>
    <dgm:pt modelId="{015EF88F-AD89-4EE1-B8FB-7E9A1DA86CE5}" type="pres">
      <dgm:prSet presAssocID="{A38568E1-F373-4082-837C-9659BE7D9C9E}" presName="composite" presStyleCnt="0"/>
      <dgm:spPr/>
    </dgm:pt>
    <dgm:pt modelId="{898975FB-5D31-4605-B5DD-1E71DA025BC8}" type="pres">
      <dgm:prSet presAssocID="{A38568E1-F373-4082-837C-9659BE7D9C9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28EE864-3124-44A8-B87B-45B7B7493887}" type="pres">
      <dgm:prSet presAssocID="{A38568E1-F373-4082-837C-9659BE7D9C9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BEAB85F-D340-C445-8740-9042A0BBE037}" type="pres">
      <dgm:prSet presAssocID="{8E9F387C-5371-47CD-BDD9-580722E55399}" presName="sp" presStyleCnt="0"/>
      <dgm:spPr/>
    </dgm:pt>
    <dgm:pt modelId="{CE64C1BE-F99D-1648-B1AA-8648BAE28830}" type="pres">
      <dgm:prSet presAssocID="{E897E1F0-CA6C-4487-B2F3-C6F4C9FFBDB6}" presName="composite" presStyleCnt="0"/>
      <dgm:spPr/>
    </dgm:pt>
    <dgm:pt modelId="{91C23073-6FB2-6342-B96A-559AF0705AC2}" type="pres">
      <dgm:prSet presAssocID="{E897E1F0-CA6C-4487-B2F3-C6F4C9FFBD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93E5F1-530D-4B44-87F1-5AD097982507}" type="pres">
      <dgm:prSet presAssocID="{E897E1F0-CA6C-4487-B2F3-C6F4C9FFBD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3931DA33-2932-45E8-92B5-154FC0FB881E}" srcId="{529CF7BD-29B2-4876-8983-5D986E9A3320}" destId="{5ACF4F6F-2847-437D-BBFF-F3C8AB53DA03}" srcOrd="1" destOrd="0" parTransId="{08898021-315B-444B-A282-050C88672595}" sibTransId="{B2CB5CEA-4912-4E8D-AE05-3B9265C7D9EF}"/>
    <dgm:cxn modelId="{9CF364DD-77D4-491B-B877-DFA08B67D6BD}" type="presOf" srcId="{529CF7BD-29B2-4876-8983-5D986E9A3320}" destId="{9F0B1957-BE56-41A9-B522-439401CD8621}" srcOrd="0" destOrd="0" presId="urn:microsoft.com/office/officeart/2005/8/layout/chevron2"/>
    <dgm:cxn modelId="{B3D498CC-5A7A-4E34-8CD1-76E44E7885F8}" type="presOf" srcId="{EB190963-F6E0-4DFF-89E0-59DBE7437234}" destId="{C7D06E4B-ECDD-461A-9E65-B8629998DDAA}" srcOrd="0" destOrd="0" presId="urn:microsoft.com/office/officeart/2005/8/layout/chevron2"/>
    <dgm:cxn modelId="{97F9F614-2ED6-4270-BF7A-A079012E1D73}" type="presOf" srcId="{56FFFCBC-E103-47AE-BBFB-90B600FD543E}" destId="{207300C0-3760-42EA-8D69-2E645F257094}" srcOrd="0" destOrd="0" presId="urn:microsoft.com/office/officeart/2005/8/layout/chevron2"/>
    <dgm:cxn modelId="{9F423D3E-CBDC-47A3-AA13-3018C717FA5D}" srcId="{EB190963-F6E0-4DFF-89E0-59DBE7437234}" destId="{4A479027-AF16-44FD-9E32-3A93D79EE6B7}" srcOrd="1" destOrd="0" parTransId="{FD8E5CC4-9D0C-45FE-986F-BD250D8138CB}" sibTransId="{E591F238-9EF9-40B3-AAEF-095B0E4636CC}"/>
    <dgm:cxn modelId="{5EDEAE85-1F50-44FB-9F1B-84959D7E99EF}" type="presOf" srcId="{AE8BC13F-068F-4E61-9257-9A8CCD8B3E55}" destId="{E926A6EC-F341-4C0C-B31F-92A2FE6D74C9}" srcOrd="0" destOrd="0" presId="urn:microsoft.com/office/officeart/2005/8/layout/chevron2"/>
    <dgm:cxn modelId="{7275E80D-5FEA-4B88-970B-268331244A50}" type="presOf" srcId="{05742E4C-8101-4C33-B1B9-5A2E0949A9AC}" destId="{BDFAE4EC-8306-4102-A718-A72012982AB0}" srcOrd="0" destOrd="0" presId="urn:microsoft.com/office/officeart/2005/8/layout/chevron2"/>
    <dgm:cxn modelId="{29E24D43-A718-4114-90F0-F510D7177266}" srcId="{56FFFCBC-E103-47AE-BBFB-90B600FD543E}" destId="{EB190963-F6E0-4DFF-89E0-59DBE7437234}" srcOrd="1" destOrd="0" parTransId="{7CDAD568-E3B2-40D7-927A-63A3803A9127}" sibTransId="{190A2DCB-0F69-4EE5-B45B-D0EE351262B0}"/>
    <dgm:cxn modelId="{2AF377DD-1E35-4995-ACBB-979E84F04228}" srcId="{529CF7BD-29B2-4876-8983-5D986E9A3320}" destId="{AE8BC13F-068F-4E61-9257-9A8CCD8B3E55}" srcOrd="0" destOrd="0" parTransId="{BFA01BF5-2283-47B6-860B-5C6061FA5987}" sibTransId="{809E1B0E-468B-4AFA-B2E2-85620D11A5B7}"/>
    <dgm:cxn modelId="{DA1D87F0-3E1A-4F96-86DE-14B947BE4423}" srcId="{56FFFCBC-E103-47AE-BBFB-90B600FD543E}" destId="{E897E1F0-CA6C-4487-B2F3-C6F4C9FFBDB6}" srcOrd="3" destOrd="0" parTransId="{E9DC9672-4B65-4A03-AAD5-547220B47115}" sibTransId="{6B03EA6A-EB5D-46A6-9C3A-0FF5866C5170}"/>
    <dgm:cxn modelId="{C4E9F571-4553-4E93-A6F4-5F06FE903236}" srcId="{56FFFCBC-E103-47AE-BBFB-90B600FD543E}" destId="{A38568E1-F373-4082-837C-9659BE7D9C9E}" srcOrd="2" destOrd="0" parTransId="{3497DEBB-985F-406A-820E-C6945E823D51}" sibTransId="{8E9F387C-5371-47CD-BDD9-580722E55399}"/>
    <dgm:cxn modelId="{3BD0C9EB-94CD-47DB-8590-DD463B2ED751}" srcId="{EB190963-F6E0-4DFF-89E0-59DBE7437234}" destId="{05742E4C-8101-4C33-B1B9-5A2E0949A9AC}" srcOrd="0" destOrd="0" parTransId="{BA9E9D22-74FE-421C-8ACA-78946EC0E6A9}" sibTransId="{448EB43F-5D3F-4CC5-A26E-DD7F5B513894}"/>
    <dgm:cxn modelId="{71CD9EFA-F832-3A46-9C6C-B959E0A8FB2C}" type="presOf" srcId="{CE60DD82-0155-DB45-8737-57F59920573E}" destId="{E926A6EC-F341-4C0C-B31F-92A2FE6D74C9}" srcOrd="0" destOrd="2" presId="urn:microsoft.com/office/officeart/2005/8/layout/chevron2"/>
    <dgm:cxn modelId="{2B74B964-8422-43AE-B932-CAD9D9D40124}" type="presOf" srcId="{8855B0D0-F9E9-454E-94D6-C1111A6EC7C9}" destId="{328EE864-3124-44A8-B87B-45B7B7493887}" srcOrd="0" destOrd="0" presId="urn:microsoft.com/office/officeart/2005/8/layout/chevron2"/>
    <dgm:cxn modelId="{8C331CB1-E8B4-49AC-BC06-0E5242253C1C}" type="presOf" srcId="{A38568E1-F373-4082-837C-9659BE7D9C9E}" destId="{898975FB-5D31-4605-B5DD-1E71DA025BC8}" srcOrd="0" destOrd="0" presId="urn:microsoft.com/office/officeart/2005/8/layout/chevron2"/>
    <dgm:cxn modelId="{2C4C380A-7EFF-4B42-B844-36288E3F748E}" srcId="{A38568E1-F373-4082-837C-9659BE7D9C9E}" destId="{427CF1B7-12EA-49EA-AE5C-5E9BBB024FE9}" srcOrd="1" destOrd="0" parTransId="{AF6D9DC1-FCF8-4A52-AE90-C69B88FE7441}" sibTransId="{54C17530-7360-40B9-B103-8573DFC01C58}"/>
    <dgm:cxn modelId="{3F81008C-38AB-114F-AA91-DBC87D0EEF24}" srcId="{E897E1F0-CA6C-4487-B2F3-C6F4C9FFBDB6}" destId="{4E94A47B-1DF1-6049-9CE9-3C93D777DD72}" srcOrd="0" destOrd="0" parTransId="{D29AC2AA-98F7-BD46-9DDF-BBCC1FF95026}" sibTransId="{080F1A06-2B3D-BD4D-A8B6-9B8A0C8F1F61}"/>
    <dgm:cxn modelId="{B5728D0B-47CE-48F9-B6A4-41EA994A8BE2}" srcId="{56FFFCBC-E103-47AE-BBFB-90B600FD543E}" destId="{529CF7BD-29B2-4876-8983-5D986E9A3320}" srcOrd="0" destOrd="0" parTransId="{471829BE-4E7D-4F2C-92A6-4722F7778E3E}" sibTransId="{17BEBBB1-583E-4CF5-99BC-FA7590BD569D}"/>
    <dgm:cxn modelId="{E96EBA6A-28C6-4173-93A7-A1875D3AB25C}" type="presOf" srcId="{4A479027-AF16-44FD-9E32-3A93D79EE6B7}" destId="{BDFAE4EC-8306-4102-A718-A72012982AB0}" srcOrd="0" destOrd="1" presId="urn:microsoft.com/office/officeart/2005/8/layout/chevron2"/>
    <dgm:cxn modelId="{8C1D63A0-8A4B-48A2-B129-3AAFEB0C576A}" type="presOf" srcId="{427CF1B7-12EA-49EA-AE5C-5E9BBB024FE9}" destId="{328EE864-3124-44A8-B87B-45B7B7493887}" srcOrd="0" destOrd="1" presId="urn:microsoft.com/office/officeart/2005/8/layout/chevron2"/>
    <dgm:cxn modelId="{5178F380-EC26-E642-9496-D21F186976FF}" srcId="{529CF7BD-29B2-4876-8983-5D986E9A3320}" destId="{CE60DD82-0155-DB45-8737-57F59920573E}" srcOrd="2" destOrd="0" parTransId="{9A613660-74F5-4A42-B982-129EAE7EFD61}" sibTransId="{FE829BDB-4D6C-524B-94DE-925DDF5BA78D}"/>
    <dgm:cxn modelId="{F3137114-C6D6-42A7-9B03-0B11148BB01D}" type="presOf" srcId="{5ACF4F6F-2847-437D-BBFF-F3C8AB53DA03}" destId="{E926A6EC-F341-4C0C-B31F-92A2FE6D74C9}" srcOrd="0" destOrd="1" presId="urn:microsoft.com/office/officeart/2005/8/layout/chevron2"/>
    <dgm:cxn modelId="{186DC206-37F1-7840-B96C-A5F3A316BF6C}" type="presOf" srcId="{4E94A47B-1DF1-6049-9CE9-3C93D777DD72}" destId="{7393E5F1-530D-4B44-87F1-5AD097982507}" srcOrd="0" destOrd="0" presId="urn:microsoft.com/office/officeart/2005/8/layout/chevron2"/>
    <dgm:cxn modelId="{DCBA89FC-338C-E34D-A9B4-EC31A3E10014}" type="presOf" srcId="{E897E1F0-CA6C-4487-B2F3-C6F4C9FFBDB6}" destId="{91C23073-6FB2-6342-B96A-559AF0705AC2}" srcOrd="0" destOrd="0" presId="urn:microsoft.com/office/officeart/2005/8/layout/chevron2"/>
    <dgm:cxn modelId="{DD6BC5B6-6EFD-4608-89C8-778C3678DB32}" srcId="{A38568E1-F373-4082-837C-9659BE7D9C9E}" destId="{8855B0D0-F9E9-454E-94D6-C1111A6EC7C9}" srcOrd="0" destOrd="0" parTransId="{1A62F9DD-7C63-4FE1-BCB5-DF453C052512}" sibTransId="{32CBD680-1874-4033-8C50-96D766390380}"/>
    <dgm:cxn modelId="{3205D079-0D5D-4DC9-91DC-5EF35EF1DAE7}" type="presParOf" srcId="{207300C0-3760-42EA-8D69-2E645F257094}" destId="{5E01B342-E214-409C-9E78-1FC5EBDDC728}" srcOrd="0" destOrd="0" presId="urn:microsoft.com/office/officeart/2005/8/layout/chevron2"/>
    <dgm:cxn modelId="{936A958E-4BA8-4064-AC78-5FC65068B832}" type="presParOf" srcId="{5E01B342-E214-409C-9E78-1FC5EBDDC728}" destId="{9F0B1957-BE56-41A9-B522-439401CD8621}" srcOrd="0" destOrd="0" presId="urn:microsoft.com/office/officeart/2005/8/layout/chevron2"/>
    <dgm:cxn modelId="{BC26002E-65FD-4D6A-AA09-4B799F61AC4E}" type="presParOf" srcId="{5E01B342-E214-409C-9E78-1FC5EBDDC728}" destId="{E926A6EC-F341-4C0C-B31F-92A2FE6D74C9}" srcOrd="1" destOrd="0" presId="urn:microsoft.com/office/officeart/2005/8/layout/chevron2"/>
    <dgm:cxn modelId="{8F250EB9-97BC-41AD-8234-8CFCE09C32A3}" type="presParOf" srcId="{207300C0-3760-42EA-8D69-2E645F257094}" destId="{F3DF88A4-FC4E-460E-8CAF-C0CB1267D16E}" srcOrd="1" destOrd="0" presId="urn:microsoft.com/office/officeart/2005/8/layout/chevron2"/>
    <dgm:cxn modelId="{294383E9-61A0-49ED-A69F-433093AB6F0B}" type="presParOf" srcId="{207300C0-3760-42EA-8D69-2E645F257094}" destId="{4734841A-EF01-4CB5-8CE0-2227147CC3F0}" srcOrd="2" destOrd="0" presId="urn:microsoft.com/office/officeart/2005/8/layout/chevron2"/>
    <dgm:cxn modelId="{22AB1A5E-7489-4D17-8A03-FB7622F65EF3}" type="presParOf" srcId="{4734841A-EF01-4CB5-8CE0-2227147CC3F0}" destId="{C7D06E4B-ECDD-461A-9E65-B8629998DDAA}" srcOrd="0" destOrd="0" presId="urn:microsoft.com/office/officeart/2005/8/layout/chevron2"/>
    <dgm:cxn modelId="{98021D1C-F278-4528-8FED-A3C457F8A7DB}" type="presParOf" srcId="{4734841A-EF01-4CB5-8CE0-2227147CC3F0}" destId="{BDFAE4EC-8306-4102-A718-A72012982AB0}" srcOrd="1" destOrd="0" presId="urn:microsoft.com/office/officeart/2005/8/layout/chevron2"/>
    <dgm:cxn modelId="{1ED1BA67-8578-4F43-89AC-F55513EC08F8}" type="presParOf" srcId="{207300C0-3760-42EA-8D69-2E645F257094}" destId="{F22DDB0A-3C64-4C19-9A6B-49EE46C17059}" srcOrd="3" destOrd="0" presId="urn:microsoft.com/office/officeart/2005/8/layout/chevron2"/>
    <dgm:cxn modelId="{6278C5A5-C202-4196-B285-7EAF935B4D8E}" type="presParOf" srcId="{207300C0-3760-42EA-8D69-2E645F257094}" destId="{015EF88F-AD89-4EE1-B8FB-7E9A1DA86CE5}" srcOrd="4" destOrd="0" presId="urn:microsoft.com/office/officeart/2005/8/layout/chevron2"/>
    <dgm:cxn modelId="{A0E5A66C-14A8-43E5-8F06-8A5C7487E053}" type="presParOf" srcId="{015EF88F-AD89-4EE1-B8FB-7E9A1DA86CE5}" destId="{898975FB-5D31-4605-B5DD-1E71DA025BC8}" srcOrd="0" destOrd="0" presId="urn:microsoft.com/office/officeart/2005/8/layout/chevron2"/>
    <dgm:cxn modelId="{FF7D4105-7BB9-4704-BC3E-20B8ADF0457B}" type="presParOf" srcId="{015EF88F-AD89-4EE1-B8FB-7E9A1DA86CE5}" destId="{328EE864-3124-44A8-B87B-45B7B7493887}" srcOrd="1" destOrd="0" presId="urn:microsoft.com/office/officeart/2005/8/layout/chevron2"/>
    <dgm:cxn modelId="{9E3E2A5C-0096-E145-982A-A65CECCBEC18}" type="presParOf" srcId="{207300C0-3760-42EA-8D69-2E645F257094}" destId="{0BEAB85F-D340-C445-8740-9042A0BBE037}" srcOrd="5" destOrd="0" presId="urn:microsoft.com/office/officeart/2005/8/layout/chevron2"/>
    <dgm:cxn modelId="{E9E96A8E-3F78-CF4F-8B4B-85CC84EFE10C}" type="presParOf" srcId="{207300C0-3760-42EA-8D69-2E645F257094}" destId="{CE64C1BE-F99D-1648-B1AA-8648BAE28830}" srcOrd="6" destOrd="0" presId="urn:microsoft.com/office/officeart/2005/8/layout/chevron2"/>
    <dgm:cxn modelId="{36959437-4F35-1741-AF9F-693776B4724F}" type="presParOf" srcId="{CE64C1BE-F99D-1648-B1AA-8648BAE28830}" destId="{91C23073-6FB2-6342-B96A-559AF0705AC2}" srcOrd="0" destOrd="0" presId="urn:microsoft.com/office/officeart/2005/8/layout/chevron2"/>
    <dgm:cxn modelId="{B1E8E7ED-A611-A941-AAF3-17BC3562AD18}" type="presParOf" srcId="{CE64C1BE-F99D-1648-B1AA-8648BAE28830}" destId="{7393E5F1-530D-4B44-87F1-5AD0979825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1957-BE56-41A9-B522-439401CD8621}">
      <dsp:nvSpPr>
        <dsp:cNvPr id="0" name=""/>
        <dsp:cNvSpPr/>
      </dsp:nvSpPr>
      <dsp:spPr>
        <a:xfrm rot="5400000">
          <a:off x="-178108" y="180439"/>
          <a:ext cx="1187387" cy="8311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Automne 2018</a:t>
          </a:r>
        </a:p>
      </dsp:txBody>
      <dsp:txXfrm rot="-5400000">
        <a:off x="1" y="417917"/>
        <a:ext cx="831171" cy="356216"/>
      </dsp:txXfrm>
    </dsp:sp>
    <dsp:sp modelId="{E926A6EC-F341-4C0C-B31F-92A2FE6D74C9}">
      <dsp:nvSpPr>
        <dsp:cNvPr id="0" name=""/>
        <dsp:cNvSpPr/>
      </dsp:nvSpPr>
      <dsp:spPr>
        <a:xfrm rot="5400000">
          <a:off x="4198459" y="-3364957"/>
          <a:ext cx="771802" cy="7506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Diffusion et concertation instances du DMFMU et de la faculté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Approbation de la stratégie finale par le Comité de direction du DMFU (décembre)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Approbation des catégories de chercheurs et de la proposition comité mentorat par l’ Assemblée des chercheurs (octobre)</a:t>
          </a:r>
        </a:p>
      </dsp:txBody>
      <dsp:txXfrm rot="-5400000">
        <a:off x="831171" y="40007"/>
        <a:ext cx="7468702" cy="696450"/>
      </dsp:txXfrm>
    </dsp:sp>
    <dsp:sp modelId="{C7D06E4B-ECDD-461A-9E65-B8629998DDAA}">
      <dsp:nvSpPr>
        <dsp:cNvPr id="0" name=""/>
        <dsp:cNvSpPr/>
      </dsp:nvSpPr>
      <dsp:spPr>
        <a:xfrm rot="5400000">
          <a:off x="-178108" y="1220305"/>
          <a:ext cx="1187387" cy="8311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Automne/hiver 2018-2019</a:t>
          </a:r>
        </a:p>
      </dsp:txBody>
      <dsp:txXfrm rot="-5400000">
        <a:off x="1" y="1457783"/>
        <a:ext cx="831171" cy="356216"/>
      </dsp:txXfrm>
    </dsp:sp>
    <dsp:sp modelId="{BDFAE4EC-8306-4102-A718-A72012982AB0}">
      <dsp:nvSpPr>
        <dsp:cNvPr id="0" name=""/>
        <dsp:cNvSpPr/>
      </dsp:nvSpPr>
      <dsp:spPr>
        <a:xfrm rot="5400000">
          <a:off x="4198459" y="-2325090"/>
          <a:ext cx="771802" cy="7506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Diffusion et concertation auprès des instances provinciales sous le leadership de la Table des directeurs des DMFU et des doyens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Création d’un groupe de travail provincial</a:t>
          </a:r>
        </a:p>
      </dsp:txBody>
      <dsp:txXfrm rot="-5400000">
        <a:off x="831171" y="1079874"/>
        <a:ext cx="7468702" cy="696450"/>
      </dsp:txXfrm>
    </dsp:sp>
    <dsp:sp modelId="{898975FB-5D31-4605-B5DD-1E71DA025BC8}">
      <dsp:nvSpPr>
        <dsp:cNvPr id="0" name=""/>
        <dsp:cNvSpPr/>
      </dsp:nvSpPr>
      <dsp:spPr>
        <a:xfrm rot="5400000">
          <a:off x="-178108" y="2260172"/>
          <a:ext cx="1187387" cy="8311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Hiver 2019</a:t>
          </a:r>
        </a:p>
      </dsp:txBody>
      <dsp:txXfrm rot="-5400000">
        <a:off x="1" y="2497650"/>
        <a:ext cx="831171" cy="356216"/>
      </dsp:txXfrm>
    </dsp:sp>
    <dsp:sp modelId="{328EE864-3124-44A8-B87B-45B7B7493887}">
      <dsp:nvSpPr>
        <dsp:cNvPr id="0" name=""/>
        <dsp:cNvSpPr/>
      </dsp:nvSpPr>
      <dsp:spPr>
        <a:xfrm rot="5400000">
          <a:off x="4198459" y="-1285223"/>
          <a:ext cx="771802" cy="7506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Mise en place d’une politique départementale de recrutement et soutien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/>
            <a:t>Programme de mentorat et développement professionnel en recherche</a:t>
          </a:r>
        </a:p>
      </dsp:txBody>
      <dsp:txXfrm rot="-5400000">
        <a:off x="831171" y="2119741"/>
        <a:ext cx="7468702" cy="696450"/>
      </dsp:txXfrm>
    </dsp:sp>
    <dsp:sp modelId="{91C23073-6FB2-6342-B96A-559AF0705AC2}">
      <dsp:nvSpPr>
        <dsp:cNvPr id="0" name=""/>
        <dsp:cNvSpPr/>
      </dsp:nvSpPr>
      <dsp:spPr>
        <a:xfrm rot="5400000">
          <a:off x="-178108" y="3300039"/>
          <a:ext cx="1187387" cy="8311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Printemps 2019</a:t>
          </a:r>
        </a:p>
      </dsp:txBody>
      <dsp:txXfrm rot="-5400000">
        <a:off x="1" y="3537517"/>
        <a:ext cx="831171" cy="356216"/>
      </dsp:txXfrm>
    </dsp:sp>
    <dsp:sp modelId="{7393E5F1-530D-4B44-87F1-5AD097982507}">
      <dsp:nvSpPr>
        <dsp:cNvPr id="0" name=""/>
        <dsp:cNvSpPr/>
      </dsp:nvSpPr>
      <dsp:spPr>
        <a:xfrm rot="5400000">
          <a:off x="4198459" y="-245356"/>
          <a:ext cx="771802" cy="7506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100" kern="1200" dirty="0">
              <a:solidFill>
                <a:schemeClr val="tx1"/>
              </a:solidFill>
            </a:rPr>
            <a:t>Présentation du plan à l'Assemblée Annuelle ( </a:t>
          </a:r>
          <a:r>
            <a:rPr lang="fr-CA" sz="1100" kern="1200" dirty="0" smtClean="0">
              <a:solidFill>
                <a:schemeClr val="tx1"/>
              </a:solidFill>
            </a:rPr>
            <a:t>mai 2019</a:t>
          </a:r>
          <a:r>
            <a:rPr lang="fr-CA" sz="1100" kern="1200" dirty="0" smtClean="0"/>
            <a:t>)</a:t>
          </a:r>
          <a:endParaRPr lang="fr-CA" sz="1100" kern="1200" dirty="0"/>
        </a:p>
      </dsp:txBody>
      <dsp:txXfrm rot="-5400000">
        <a:off x="831171" y="3159608"/>
        <a:ext cx="7468702" cy="69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2018-12-04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2018-12-04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75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/>
              <a:t>Organisationnel: </a:t>
            </a:r>
          </a:p>
          <a:p>
            <a:r>
              <a:rPr lang="fr-CA" sz="1400" dirty="0"/>
              <a:t>Embûches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Repérage et mentorat des candidats potentiels </a:t>
            </a:r>
          </a:p>
          <a:p>
            <a:r>
              <a:rPr lang="fr-CA" dirty="0"/>
              <a:t>  « </a:t>
            </a:r>
            <a:r>
              <a:rPr lang="fr-CA" i="1" dirty="0"/>
              <a:t>Il y a des gens qu’on a mal coachés, qu’on a gaspillé</a:t>
            </a:r>
            <a:r>
              <a:rPr lang="fr-CA" dirty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Discours non clair quant aux attentes et profils de carrière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Gestion des attentes et des conflits de priorités dans les milieux cliniques d’accueil : </a:t>
            </a:r>
            <a:r>
              <a:rPr lang="fr-CA" dirty="0" err="1"/>
              <a:t>PREMs</a:t>
            </a:r>
            <a:r>
              <a:rPr lang="fr-CA" dirty="0"/>
              <a:t>, temps protégé</a:t>
            </a:r>
          </a:p>
          <a:p>
            <a:r>
              <a:rPr lang="fr-CA" b="1" dirty="0"/>
              <a:t>Personnels: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Découverte tardive d’un intérêt pour la recherche en médecine familiale secondaire à l’absence d’une culture de recherche et de modèle de rôle en médecine familiale.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Vision non réaliste du cheminement d’une carrière comme chercheur en médecine familiale : beaucoup d’appelés et peu d’élus qui ont la motivation et les capacités pour développer un profil de chercheur autonome.</a:t>
            </a:r>
          </a:p>
          <a:p>
            <a:r>
              <a:rPr lang="fr-CA" dirty="0"/>
              <a:t>Résultat: les candidats médecins de famille partent avec des handicaps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266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863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1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25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08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72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74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647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25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3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111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4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1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2018-12-04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/>
              <a:t>2018-12-04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357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2018-12-04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02" r:id="rId4"/>
    <p:sldLayoutId id="2147483703" r:id="rId5"/>
    <p:sldLayoutId id="2147483722" r:id="rId6"/>
    <p:sldLayoutId id="2147483730" r:id="rId7"/>
    <p:sldLayoutId id="2147483734" r:id="rId8"/>
    <p:sldLayoutId id="2147483744" r:id="rId9"/>
    <p:sldLayoutId id="2147483728" r:id="rId10"/>
    <p:sldLayoutId id="2147483731" r:id="rId11"/>
    <p:sldLayoutId id="2147483681" r:id="rId12"/>
    <p:sldLayoutId id="2147483723" r:id="rId13"/>
    <p:sldLayoutId id="2147483724" r:id="rId14"/>
    <p:sldLayoutId id="2147483725" r:id="rId15"/>
    <p:sldLayoutId id="2147483727" r:id="rId16"/>
    <p:sldLayoutId id="2147483738" r:id="rId17"/>
    <p:sldLayoutId id="2147483691" r:id="rId18"/>
    <p:sldLayoutId id="2147483732" r:id="rId19"/>
    <p:sldLayoutId id="2147483736" r:id="rId20"/>
    <p:sldLayoutId id="2147483742" r:id="rId21"/>
    <p:sldLayoutId id="2147483743" r:id="rId22"/>
    <p:sldLayoutId id="2147483740" r:id="rId23"/>
    <p:sldLayoutId id="2147483741" r:id="rId24"/>
    <p:sldLayoutId id="2147483733" r:id="rId25"/>
    <p:sldLayoutId id="2147483737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7 décembre </a:t>
            </a:r>
            <a:r>
              <a:rPr lang="fr-CA" dirty="0" smtClean="0"/>
              <a:t> </a:t>
            </a:r>
            <a:r>
              <a:rPr lang="fr-CA" dirty="0"/>
              <a:t>2018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Marie-Dominique Beaulieu, Antoine Boivin, Marie-Pierre </a:t>
            </a:r>
            <a:r>
              <a:rPr lang="fr-CA" dirty="0" err="1"/>
              <a:t>Codsi</a:t>
            </a:r>
            <a:r>
              <a:rPr lang="fr-CA" dirty="0"/>
              <a:t>, Nicolas Fernandez et  Nancy McLaughlin avec la collaboration de Maude Fortier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Soutenir </a:t>
            </a:r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 smtClean="0">
                <a:solidFill>
                  <a:schemeClr val="bg1"/>
                </a:solidFill>
              </a:rPr>
              <a:t>cheminements </a:t>
            </a:r>
            <a:r>
              <a:rPr lang="fr-FR" sz="2800" dirty="0">
                <a:solidFill>
                  <a:schemeClr val="bg1"/>
                </a:solidFill>
              </a:rPr>
              <a:t>de </a:t>
            </a:r>
            <a:r>
              <a:rPr lang="fr-FR" sz="2800" dirty="0" smtClean="0">
                <a:solidFill>
                  <a:schemeClr val="bg1"/>
                </a:solidFill>
              </a:rPr>
              <a:t>carrière en recherche des cliniciens au DMFMU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 rôle des DLP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Rapport </a:t>
            </a:r>
            <a:r>
              <a:rPr lang="fr-FR" sz="1600" dirty="0">
                <a:solidFill>
                  <a:schemeClr val="bg1"/>
                </a:solidFill>
              </a:rPr>
              <a:t>du groupe de </a:t>
            </a:r>
            <a:r>
              <a:rPr lang="fr-FR" sz="1600" dirty="0" smtClean="0">
                <a:solidFill>
                  <a:schemeClr val="bg1"/>
                </a:solidFill>
              </a:rPr>
              <a:t>travail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556221584"/>
              </p:ext>
            </p:extLst>
          </p:nvPr>
        </p:nvGraphicFramePr>
        <p:xfrm>
          <a:off x="395288" y="1241946"/>
          <a:ext cx="8337550" cy="561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5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Profil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Temps consacré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Formation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Rôles/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Attentes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Financement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Chercheur clinicien autonome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50-75%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MSc</a:t>
                      </a: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+PhD ou </a:t>
                      </a:r>
                      <a:r>
                        <a:rPr lang="fr-CA" sz="1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fellowship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Mène un programme de recherche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Forme des étudiants gradués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Bourse salariale (cycle de 12 ans) en général) et complémemt  LE-250 et mise en poste université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Clinicien-enseignant- chercheur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20-40%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Résidence CÉ ou autre pratique avancée, ou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MSc ,Dév. Prof.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Collabore à des projets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Mène des projets en lien avec les priorités du DMF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Encadre résidents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Vacations universitaires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Facturation RAMQ*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LE-250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Collaborateur de recherche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 20% et occasionnel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Formation de base en med fam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Développement professoral 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Facilite la réalisation de projet et le transfert des connaissances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Facturation RAMQ*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79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* </a:t>
                      </a:r>
                      <a:r>
                        <a:rPr lang="fr-CA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Présentement seul le temps consacré à des activités de recherche intégrées à la supervision de projets d’érudition ou d’amélioration continue de la qualité (temps de supervision des résidents ou participation à des rencontres spécifiques à ces projets) peut être facturé à la RAMQ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       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Résumé des différents niveaux d’implication des cliniciens en recherche </a:t>
            </a:r>
          </a:p>
        </p:txBody>
      </p:sp>
    </p:spTree>
    <p:extLst>
      <p:ext uri="{BB962C8B-B14F-4D97-AF65-F5344CB8AC3E}">
        <p14:creationId xmlns:p14="http://schemas.microsoft.com/office/powerpoint/2010/main" val="21443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course à obstacles et contre la montre pour les chercheurs cliniciens autonomes</a:t>
            </a:r>
          </a:p>
        </p:txBody>
      </p:sp>
      <p:sp>
        <p:nvSpPr>
          <p:cNvPr id="8" name="Explosion 1 7"/>
          <p:cNvSpPr/>
          <p:nvPr/>
        </p:nvSpPr>
        <p:spPr>
          <a:xfrm>
            <a:off x="95533" y="3930555"/>
            <a:ext cx="2483893" cy="21339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Formation recherche initiale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09" y="4526258"/>
            <a:ext cx="2333767" cy="17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20" y="4408227"/>
            <a:ext cx="2198344" cy="202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768138" y="506390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Fellowship</a:t>
            </a:r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/PhD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31669" y="492540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Bourse </a:t>
            </a:r>
          </a:p>
          <a:p>
            <a:r>
              <a:rPr lang="fr-CA" dirty="0">
                <a:solidFill>
                  <a:schemeClr val="bg1"/>
                </a:solidFill>
              </a:rPr>
              <a:t>salariale </a:t>
            </a:r>
          </a:p>
          <a:p>
            <a:r>
              <a:rPr lang="fr-CA" dirty="0">
                <a:solidFill>
                  <a:schemeClr val="bg1"/>
                </a:solidFill>
              </a:rPr>
              <a:t>et poste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66" y="1160060"/>
            <a:ext cx="6402797" cy="3269108"/>
          </a:xfrm>
        </p:spPr>
      </p:pic>
    </p:spTree>
    <p:extLst>
      <p:ext uri="{BB962C8B-B14F-4D97-AF65-F5344CB8AC3E}">
        <p14:creationId xmlns:p14="http://schemas.microsoft.com/office/powerpoint/2010/main" val="38450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Un bon nombre de cliniciens-enseignants-chercheurs 20-50%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Un intérêt accru pour la recherche dans nos milieux, chez les étudiants en médecine et nos résidents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Postes comblés pour la résidence du clinicien érudit ( 1an)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Le RRSPUM: un Réseau de recherche axé sur les pratiques de première ligne (RRAPL)  reconnu et actif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Des domaines d’expertise qui sont des priorités au Québec</a:t>
            </a:r>
          </a:p>
          <a:p>
            <a:pPr marL="882900" lvl="1" indent="-342900"/>
            <a:r>
              <a:rPr lang="fr-CA" dirty="0"/>
              <a:t>Urgence, soins de fin de vie et soins aux personnes âgées, toxicomanie et dépendance, communication, partenariat patient-public et du public, organisation des soins et gestion des maladies chroniques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principales forces à l’</a:t>
            </a:r>
            <a:r>
              <a:rPr lang="fr-CA" dirty="0" err="1"/>
              <a:t>UdeM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86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Très peu de chercheurs PhD et absence de relève chez les chercheurs cliniciens autonomes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Chercheurs souvent isolés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Un discours non clair sur les profils et les parcours associés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/>
              <a:t>Grande variabilité entre les milieux </a:t>
            </a:r>
            <a:r>
              <a:rPr lang="fr-CA" sz="2000" dirty="0"/>
              <a:t>(appui et de temps protégé)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/>
              <a:t>Développer une culture de recherche dans les milieux cliniques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/>
              <a:t>Découverte tardive d’un intérêt pour la recherche / candidats potentiels non attirés et non repérés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Mentorat et accompagnement personnalisé selon le profil de carrière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Ressources financières  pour  la formation et le temps protégé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Nos principaux défis à l’</a:t>
            </a:r>
            <a:r>
              <a:rPr lang="fr-CA" dirty="0" err="1"/>
              <a:t>UdeM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7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Dont trois concernent spécifiquement les </a:t>
            </a:r>
            <a:r>
              <a:rPr lang="fr-CA" sz="2000" dirty="0" err="1" smtClean="0"/>
              <a:t>DLPs</a:t>
            </a:r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1057" y="665375"/>
            <a:ext cx="8247976" cy="2386800"/>
          </a:xfrm>
        </p:spPr>
        <p:txBody>
          <a:bodyPr>
            <a:normAutofit/>
          </a:bodyPr>
          <a:lstStyle/>
          <a:p>
            <a:r>
              <a:rPr lang="fr-CA" dirty="0"/>
              <a:t>Huit recommandations</a:t>
            </a:r>
            <a:br>
              <a:rPr lang="fr-CA" dirty="0"/>
            </a:br>
            <a:endParaRPr lang="fr-CA" dirty="0"/>
          </a:p>
        </p:txBody>
      </p:sp>
      <p:sp>
        <p:nvSpPr>
          <p:cNvPr id="2" name="Rectangle 1"/>
          <p:cNvSpPr/>
          <p:nvPr/>
        </p:nvSpPr>
        <p:spPr>
          <a:xfrm>
            <a:off x="643663" y="6178603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Beaulieu M.-D., et al. 2018</a:t>
            </a:r>
          </a:p>
        </p:txBody>
      </p:sp>
    </p:spTree>
    <p:extLst>
      <p:ext uri="{BB962C8B-B14F-4D97-AF65-F5344CB8AC3E}">
        <p14:creationId xmlns:p14="http://schemas.microsoft.com/office/powerpoint/2010/main" val="1244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fr-CA" sz="2000" dirty="0" smtClean="0"/>
              <a:t>Développer </a:t>
            </a:r>
            <a:r>
              <a:rPr lang="fr-CA" sz="2000" dirty="0"/>
              <a:t>une culture de recherche au département et offrir un continuum d’exposition à la recherche pour nos étudiants et nos professeurs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Stages de recherche en </a:t>
            </a:r>
            <a:r>
              <a:rPr lang="fr-CA" dirty="0" err="1"/>
              <a:t>med</a:t>
            </a:r>
            <a:r>
              <a:rPr lang="fr-CA" dirty="0"/>
              <a:t> </a:t>
            </a:r>
            <a:r>
              <a:rPr lang="fr-CA" dirty="0" err="1"/>
              <a:t>fam</a:t>
            </a:r>
            <a:r>
              <a:rPr lang="fr-CA" dirty="0"/>
              <a:t> à l’externat et 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Voir les projets d’érudition et l’amélioration continue comme partie du continuum: pas simplement une activité pédagogique mais aussi partie d’une stratégie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Bonifier la formation à l’érudition de tous les résidents: réduire la variabilité entre les milieux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Dépister et intéresser les candidats potentiels le plus tôt possible dans le cursus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Élaborer </a:t>
            </a:r>
            <a:r>
              <a:rPr lang="fr-CA" dirty="0"/>
              <a:t>un programme de développement professoral (le PANPRO de la recherche)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4150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Regrouper </a:t>
            </a:r>
            <a:r>
              <a:rPr lang="fr-CA" sz="2000" dirty="0"/>
              <a:t>les chercheurs cliniciens dans des environnements favorables à poursuite d’une carrière en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GMF-U « ami de la recherche »: au moins deux chercheurs cliniciens/ locaux et infrastructure capable d’accueillir ces chercheurs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RRSPUM comme communauté de pratique et ancrage pour la recherche en première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Créer des pôles d’excellence dans nos CISSS et CIUSSS en y regroupant les chercheurs cliniciens qui y pratiquent- partenariats avec le </a:t>
            </a:r>
            <a:r>
              <a:rPr lang="fr-CA" dirty="0" smtClean="0"/>
              <a:t>CR-CHUM</a:t>
            </a:r>
          </a:p>
          <a:p>
            <a:r>
              <a:rPr lang="fr-CA" sz="2000" dirty="0" smtClean="0"/>
              <a:t>Stratégie </a:t>
            </a:r>
            <a:r>
              <a:rPr lang="fr-CA" sz="2000" dirty="0"/>
              <a:t>pour la pédagogie médicale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</a:t>
            </a:r>
            <a:r>
              <a:rPr lang="fr-CA" dirty="0" smtClean="0"/>
              <a:t>egrouper </a:t>
            </a:r>
            <a:r>
              <a:rPr lang="fr-CA" dirty="0"/>
              <a:t>par des ententes explicites les chercheurs en pédagogie médicale au sein du CPASS 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14710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diffusion et suivi</a:t>
            </a:r>
          </a:p>
        </p:txBody>
      </p:sp>
    </p:spTree>
    <p:extLst>
      <p:ext uri="{BB962C8B-B14F-4D97-AF65-F5344CB8AC3E}">
        <p14:creationId xmlns:p14="http://schemas.microsoft.com/office/powerpoint/2010/main" val="28320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Prochaines étapes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46610398"/>
              </p:ext>
            </p:extLst>
          </p:nvPr>
        </p:nvGraphicFramePr>
        <p:xfrm>
          <a:off x="395288" y="1609725"/>
          <a:ext cx="8337550" cy="431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2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Contexte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Rappel du mandat et de la démarche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Principaux constats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Recommandations : le rôle des DLP</a:t>
            </a:r>
            <a:endParaRPr lang="fr-CA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3205" y="6264322"/>
            <a:ext cx="357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Beaulieu M.-D., et al. 2018</a:t>
            </a:r>
          </a:p>
        </p:txBody>
      </p:sp>
    </p:spTree>
    <p:extLst>
      <p:ext uri="{BB962C8B-B14F-4D97-AF65-F5344CB8AC3E}">
        <p14:creationId xmlns:p14="http://schemas.microsoft.com/office/powerpoint/2010/main" val="9328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395154" y="1514901"/>
            <a:ext cx="8503186" cy="4407099"/>
          </a:xfrm>
        </p:spPr>
        <p:txBody>
          <a:bodyPr>
            <a:normAutofit fontScale="92500" lnSpcReduction="10000"/>
          </a:bodyPr>
          <a:lstStyle/>
          <a:p>
            <a:r>
              <a:rPr lang="fr-CA" sz="2200" dirty="0"/>
              <a:t>Contribution unique des chercheurs cliniciens au Québec et au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chercheur clinicien: un maillon essentiel de la recherche </a:t>
            </a:r>
            <a:r>
              <a:rPr lang="fr-CA" dirty="0" err="1"/>
              <a:t>translationnelle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Assurer une masse critique de chercheurs cliniciens: responsabilité sociale des facultés de médecine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3% des médecins Canadiens sont chercheurs cliniciens </a:t>
            </a:r>
            <a:r>
              <a:rPr lang="fr-CA" b="1" dirty="0"/>
              <a:t>*</a:t>
            </a:r>
            <a:r>
              <a:rPr lang="fr-CA" dirty="0"/>
              <a:t> (environ 2 000)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 2017-2018 au FRQS: </a:t>
            </a:r>
            <a:r>
              <a:rPr lang="fr-CA" b="1" dirty="0"/>
              <a:t>sur 111 chercheurs boursiers cliniciens 2 sont des spécialistes en médecine de famille vs 109 autres spécialités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Embûches spécifiques au Québec pour les chercheurs médecins de famille </a:t>
            </a:r>
          </a:p>
          <a:p>
            <a:pPr algn="ctr"/>
            <a:r>
              <a:rPr lang="fr-CA" sz="2000" i="1" dirty="0">
                <a:solidFill>
                  <a:srgbClr val="FF0000"/>
                </a:solidFill>
              </a:rPr>
              <a:t>	Déficit important de la capacité de recherche en médecine de famille au Québec alors que la première ligne est une priorité</a:t>
            </a:r>
          </a:p>
          <a:p>
            <a:pPr algn="ctr"/>
            <a:r>
              <a:rPr lang="fr-CA" sz="2000" i="1" dirty="0">
                <a:solidFill>
                  <a:srgbClr val="FF0000"/>
                </a:solidFill>
              </a:rPr>
              <a:t>Développer la capacité de recherche en médecine de famille : une priorité de la Faculté de médecine de l’</a:t>
            </a:r>
            <a:r>
              <a:rPr lang="fr-CA" sz="2000" i="1" dirty="0" err="1">
                <a:solidFill>
                  <a:srgbClr val="FF0000"/>
                </a:solidFill>
              </a:rPr>
              <a:t>UdeM</a:t>
            </a:r>
            <a:endParaRPr lang="fr-CA" sz="2000" i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Contexte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0501" y="6318913"/>
            <a:ext cx="3916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* </a:t>
            </a:r>
            <a:r>
              <a:rPr lang="fr-CA" sz="1600" b="1" i="1" dirty="0" err="1"/>
              <a:t>Strong</a:t>
            </a:r>
            <a:r>
              <a:rPr lang="fr-CA" sz="1600" b="1" i="1" dirty="0"/>
              <a:t> et al, </a:t>
            </a:r>
            <a:r>
              <a:rPr lang="fr-CA" sz="1600" b="1" i="1" dirty="0" err="1"/>
              <a:t>Acad</a:t>
            </a:r>
            <a:r>
              <a:rPr lang="fr-CA" sz="1600" b="1" i="1" dirty="0"/>
              <a:t> Med, 2018</a:t>
            </a:r>
          </a:p>
        </p:txBody>
      </p:sp>
    </p:spTree>
    <p:extLst>
      <p:ext uri="{BB962C8B-B14F-4D97-AF65-F5344CB8AC3E}">
        <p14:creationId xmlns:p14="http://schemas.microsoft.com/office/powerpoint/2010/main" val="27832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du mandat et de la démarche</a:t>
            </a:r>
          </a:p>
        </p:txBody>
      </p:sp>
    </p:spTree>
    <p:extLst>
      <p:ext uri="{BB962C8B-B14F-4D97-AF65-F5344CB8AC3E}">
        <p14:creationId xmlns:p14="http://schemas.microsoft.com/office/powerpoint/2010/main" val="13379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fr-CA" sz="2000" dirty="0"/>
              <a:t>Établir une stratégie pour soutenir le </a:t>
            </a:r>
            <a:r>
              <a:rPr lang="fr-CA" sz="2000" i="1" dirty="0"/>
              <a:t>recrutemen</a:t>
            </a:r>
            <a:r>
              <a:rPr lang="fr-CA" sz="2000" dirty="0"/>
              <a:t>t et le </a:t>
            </a:r>
            <a:r>
              <a:rPr lang="fr-CA" sz="2000" i="1" dirty="0"/>
              <a:t>cheminement de carrière </a:t>
            </a:r>
            <a:r>
              <a:rPr lang="fr-CA" sz="2000" dirty="0"/>
              <a:t>de chercheurs-cliniciens et cliniciens chercheurs détenteurs d’un diplôme de spécialistes en médecine familiale qui tienne compte de: </a:t>
            </a:r>
          </a:p>
          <a:p>
            <a:pPr lvl="1"/>
            <a:r>
              <a:rPr lang="fr-CA" dirty="0"/>
              <a:t>Deux profils: chercheur clinicien autonome et enseignant intégrant la recherche à son mandat</a:t>
            </a:r>
          </a:p>
          <a:p>
            <a:pPr lvl="1"/>
            <a:r>
              <a:rPr lang="fr-CA" dirty="0"/>
              <a:t>Formation de base essentielle et cheminements de carrière</a:t>
            </a:r>
          </a:p>
          <a:p>
            <a:pPr lvl="1"/>
            <a:r>
              <a:rPr lang="fr-CA" dirty="0"/>
              <a:t>Programmes de formation disponibles tout au long du continuum</a:t>
            </a:r>
          </a:p>
          <a:p>
            <a:pPr lvl="1"/>
            <a:r>
              <a:rPr lang="fr-CA" dirty="0"/>
              <a:t>Sources de financement disponibles tout au long du continuum</a:t>
            </a:r>
          </a:p>
          <a:p>
            <a:pPr lvl="1"/>
            <a:r>
              <a:rPr lang="fr-CA" dirty="0"/>
              <a:t>Conditions de succès</a:t>
            </a:r>
          </a:p>
          <a:p>
            <a:pPr lvl="2"/>
            <a:r>
              <a:rPr lang="fr-CA" dirty="0"/>
              <a:t>Attentes (productivité et temps protégé)</a:t>
            </a:r>
          </a:p>
          <a:p>
            <a:pPr lvl="2"/>
            <a:r>
              <a:rPr lang="fr-CA" dirty="0"/>
              <a:t>Environnement (milieu d’attache, PhD non médecins, alliances)</a:t>
            </a:r>
          </a:p>
          <a:p>
            <a:pPr lvl="2"/>
            <a:r>
              <a:rPr lang="fr-CA" dirty="0"/>
              <a:t>Encadrement et mentorat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Mandat du groupe de travail du DMFMU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367" y="6287785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Beaulieu M.-D., et al. 2018</a:t>
            </a:r>
          </a:p>
        </p:txBody>
      </p:sp>
    </p:spTree>
    <p:extLst>
      <p:ext uri="{BB962C8B-B14F-4D97-AF65-F5344CB8AC3E}">
        <p14:creationId xmlns:p14="http://schemas.microsoft.com/office/powerpoint/2010/main" val="15639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3" y="1610436"/>
            <a:ext cx="8462243" cy="4311564"/>
          </a:xfrm>
        </p:spPr>
        <p:txBody>
          <a:bodyPr>
            <a:normAutofit/>
          </a:bodyPr>
          <a:lstStyle/>
          <a:p>
            <a:r>
              <a:rPr lang="fr-CA" sz="2000" dirty="0"/>
              <a:t>Analyse documentaire</a:t>
            </a:r>
          </a:p>
          <a:p>
            <a:pPr lvl="1"/>
            <a:r>
              <a:rPr lang="fr-CA" dirty="0"/>
              <a:t>Littérature sur la carrière de chercheur clinicien et analyse des différents programmes de formation et de financement</a:t>
            </a:r>
          </a:p>
          <a:p>
            <a:r>
              <a:rPr lang="fr-CA" sz="2000" dirty="0"/>
              <a:t>Entrevues </a:t>
            </a:r>
            <a:r>
              <a:rPr lang="fr-CA" dirty="0"/>
              <a:t>: 38 personnes rencontrées </a:t>
            </a:r>
          </a:p>
          <a:p>
            <a:pPr lvl="1"/>
            <a:r>
              <a:rPr lang="fr-CA" dirty="0"/>
              <a:t>Chercheurs actuels </a:t>
            </a:r>
            <a:r>
              <a:rPr lang="fr-CA" dirty="0" err="1"/>
              <a:t>UdeM</a:t>
            </a:r>
            <a:r>
              <a:rPr lang="fr-CA" dirty="0"/>
              <a:t>, gradués cliniciens érudits, membres du RRSPUM, directeurs des programmes de résidence CÉ et directeurs de la recherche des 4 DMFU, autres (programme Clinicien investigateur </a:t>
            </a:r>
            <a:r>
              <a:rPr lang="fr-CA" dirty="0" err="1"/>
              <a:t>UdeM</a:t>
            </a:r>
            <a:r>
              <a:rPr lang="fr-CA" dirty="0"/>
              <a:t>, FRQS, vice-décanat post </a:t>
            </a:r>
            <a:r>
              <a:rPr lang="fr-CA" dirty="0" err="1"/>
              <a:t>grad</a:t>
            </a:r>
            <a:r>
              <a:rPr lang="fr-CA" dirty="0"/>
              <a:t> </a:t>
            </a:r>
            <a:r>
              <a:rPr lang="fr-CA" dirty="0" err="1"/>
              <a:t>UdeM</a:t>
            </a:r>
            <a:r>
              <a:rPr lang="fr-CA" dirty="0"/>
              <a:t>)</a:t>
            </a:r>
          </a:p>
          <a:p>
            <a:r>
              <a:rPr lang="fr-CA" sz="2000" dirty="0"/>
              <a:t>Groupe de travail </a:t>
            </a:r>
          </a:p>
          <a:p>
            <a:pPr lvl="1"/>
            <a:r>
              <a:rPr lang="fr-CA" dirty="0"/>
              <a:t>Deux chercheurs autonomes (santé et pédagogie), un gradué Clinicien érudit, un clinicien impliqués dans le RRSPUM</a:t>
            </a:r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Démarche suivie : janvier 2018-août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959" y="6315080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Beaulieu M.-D., et al. 2018</a:t>
            </a:r>
          </a:p>
        </p:txBody>
      </p:sp>
    </p:spTree>
    <p:extLst>
      <p:ext uri="{BB962C8B-B14F-4D97-AF65-F5344CB8AC3E}">
        <p14:creationId xmlns:p14="http://schemas.microsoft.com/office/powerpoint/2010/main" val="37926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Les différents profils de carrière en recherche: où nous situons-nous ?</a:t>
            </a:r>
          </a:p>
          <a:p>
            <a:r>
              <a:rPr lang="fr-CA" sz="2000" dirty="0"/>
              <a:t>Nos principales forces et faiblesses </a:t>
            </a:r>
          </a:p>
          <a:p>
            <a:r>
              <a:rPr lang="fr-CA" sz="2000" dirty="0"/>
              <a:t>Les embûches systémiques</a:t>
            </a:r>
          </a:p>
          <a:p>
            <a:endParaRPr lang="fr-CA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Grands constats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550" y="6301432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Beaulieu M.-D., et al. 2018</a:t>
            </a:r>
          </a:p>
        </p:txBody>
      </p:sp>
    </p:spTree>
    <p:extLst>
      <p:ext uri="{BB962C8B-B14F-4D97-AF65-F5344CB8AC3E}">
        <p14:creationId xmlns:p14="http://schemas.microsoft.com/office/powerpoint/2010/main" val="26242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Place de la recherche en médecine familiale*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8183" y="6473336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Beaulieu M.-D., et al. 2018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1160060"/>
            <a:ext cx="6687402" cy="5131558"/>
          </a:xfrm>
        </p:spPr>
      </p:pic>
      <p:sp>
        <p:nvSpPr>
          <p:cNvPr id="6" name="ZoneTexte 5"/>
          <p:cNvSpPr txBox="1"/>
          <p:nvPr/>
        </p:nvSpPr>
        <p:spPr>
          <a:xfrm>
            <a:off x="624627" y="6288670"/>
            <a:ext cx="253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* </a:t>
            </a:r>
            <a:r>
              <a:rPr lang="fr-CA" sz="1600" b="1" i="1" dirty="0" err="1"/>
              <a:t>Pimlott</a:t>
            </a:r>
            <a:r>
              <a:rPr lang="fr-CA" sz="1600" b="1" i="1" dirty="0"/>
              <a:t> et al, CFP 2016</a:t>
            </a:r>
          </a:p>
        </p:txBody>
      </p:sp>
    </p:spTree>
    <p:extLst>
      <p:ext uri="{BB962C8B-B14F-4D97-AF65-F5344CB8AC3E}">
        <p14:creationId xmlns:p14="http://schemas.microsoft.com/office/powerpoint/2010/main" val="12896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sz="2200" dirty="0"/>
              <a:t>Chercheur clinicien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50-75% temps recherche; élabore et fait financer un programme de recherche; encadre des étudiants</a:t>
            </a:r>
          </a:p>
          <a:p>
            <a:r>
              <a:rPr lang="fr-CA" sz="2200" dirty="0" smtClean="0"/>
              <a:t>Clinicien-enseignant-chercheur</a:t>
            </a: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Temps minimum pour la recherche 20%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Profil plus difficile à définir : responsabilité clinique dans les RRAPL/ Élabore des projets et collabore à des équipes/ Encadre l’érudition </a:t>
            </a:r>
          </a:p>
          <a:p>
            <a:r>
              <a:rPr lang="fr-CA" sz="2200" dirty="0"/>
              <a:t>Clinicien collaborateur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Est prêt à faciliter la recherche et le transfert des connaissances/ Prêt à s’engager dans un processus de documentation rigoureux dans sa clinique.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Trois niveaux d’implication en recherche pour les cliniciens enseignants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3332" y="6209730"/>
            <a:ext cx="26148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Beaulieu M.-D., et al. 2018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27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3446</TotalTime>
  <Words>1186</Words>
  <Application>Microsoft Office PowerPoint</Application>
  <PresentationFormat>Affichage à l'écran (4:3)</PresentationFormat>
  <Paragraphs>166</Paragraphs>
  <Slides>18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GAB_pptUdeM-2017</vt:lpstr>
      <vt:lpstr>Présentation PowerPoint</vt:lpstr>
      <vt:lpstr>Plan de la présentation</vt:lpstr>
      <vt:lpstr>Contexte</vt:lpstr>
      <vt:lpstr>Rappel du mandat et de la démarche</vt:lpstr>
      <vt:lpstr>Mandat du groupe de travail du DMFMU</vt:lpstr>
      <vt:lpstr>Démarche suivie : janvier 2018-août 2019</vt:lpstr>
      <vt:lpstr>Grands constats </vt:lpstr>
      <vt:lpstr>Place de la recherche en médecine familiale*</vt:lpstr>
      <vt:lpstr>Trois niveaux d’implication en recherche pour les cliniciens enseignants</vt:lpstr>
      <vt:lpstr>Résumé des différents niveaux d’implication des cliniciens en recherche </vt:lpstr>
      <vt:lpstr>Une course à obstacles et contre la montre pour les chercheurs cliniciens autonomes</vt:lpstr>
      <vt:lpstr>Nos principales forces à l’UdeM</vt:lpstr>
      <vt:lpstr>Nos principaux défis à l’UdeM</vt:lpstr>
      <vt:lpstr>Huit recommandations </vt:lpstr>
      <vt:lpstr>Recommandations</vt:lpstr>
      <vt:lpstr>Recommandations</vt:lpstr>
      <vt:lpstr>Plan de diffusion et suivi</vt:lpstr>
      <vt:lpstr>Prochaines étapes</vt:lpstr>
    </vt:vector>
  </TitlesOfParts>
  <Company>Universite de Montreal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PC</cp:lastModifiedBy>
  <cp:revision>210</cp:revision>
  <cp:lastPrinted>2018-05-17T01:21:59Z</cp:lastPrinted>
  <dcterms:created xsi:type="dcterms:W3CDTF">2017-08-30T19:02:13Z</dcterms:created>
  <dcterms:modified xsi:type="dcterms:W3CDTF">2018-12-04T22:10:59Z</dcterms:modified>
</cp:coreProperties>
</file>