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821F-DF2F-BD44-AC06-92FBA7BB20E6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8421-6D62-7145-BDAA-AB0026E9D7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1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2DABD06-6122-BC4B-8034-A91EF3A3D551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 Narrow" charset="0"/>
              </a:rPr>
              <a:t>Certains conflits d’intérêts peuvent survenir en raison du cumul de tâches diverses, internes et externes, des collaborateurs, par rapport à leur emploi du temps. La préférence donnée à certaines tâches peut conduire à en négliger d’autres, par exemple : la direction technique d’une entreprise aux dépens de la conduite du laboratoire ou l’activité de recherche au détriment de l’enseignement.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DAD5A282-EBE7-884E-8627-0FF61DD2E989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 Narrow" charset="0"/>
              </a:rPr>
              <a:t>. Par exemple, une infirmière responsable de l’évaluation des produits dans un centre hospitalier accepte de faire la promotion d’un produit d’une société commerciale en échange d’un voyage d’agrément. </a:t>
            </a:r>
          </a:p>
          <a:p>
            <a:pPr eaLnBrk="1" hangingPunct="1"/>
            <a:r>
              <a:rPr lang="en-US" b="1">
                <a:latin typeface="Arial Narrow" charset="0"/>
              </a:rPr>
              <a:t>Par exemple, une infirmière experte en soins de plaies utilise toujours les produits d’une même société commerciale et en fait la promotion. </a:t>
            </a:r>
          </a:p>
          <a:p>
            <a:pPr eaLnBrk="1" hangingPunct="1"/>
            <a:endParaRPr lang="en-US" b="1">
              <a:latin typeface="Arial Narrow" charset="0"/>
            </a:endParaRPr>
          </a:p>
          <a:p>
            <a:pPr eaLnBrk="1" hangingPunct="1"/>
            <a:endParaRPr lang="en-US" b="1">
              <a:latin typeface="Arial Narro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3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2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1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7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93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60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4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AE0B-5298-9546-87AE-9FCCAF824D0D}" type="datetimeFigureOut">
              <a:rPr lang="fr-FR" smtClean="0"/>
              <a:t>18-11-06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E818-1C25-974B-9570-323811C506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54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e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tags" Target="../tags/tag23.xml"/><Relationship Id="rId21" Type="http://schemas.openxmlformats.org/officeDocument/2006/relationships/tags" Target="../tags/tag24.xml"/><Relationship Id="rId22" Type="http://schemas.openxmlformats.org/officeDocument/2006/relationships/tags" Target="../tags/tag25.xml"/><Relationship Id="rId23" Type="http://schemas.openxmlformats.org/officeDocument/2006/relationships/tags" Target="../tags/tag26.xml"/><Relationship Id="rId24" Type="http://schemas.openxmlformats.org/officeDocument/2006/relationships/tags" Target="../tags/tag27.xml"/><Relationship Id="rId25" Type="http://schemas.openxmlformats.org/officeDocument/2006/relationships/tags" Target="../tags/tag28.xml"/><Relationship Id="rId26" Type="http://schemas.openxmlformats.org/officeDocument/2006/relationships/tags" Target="../tags/tag29.xml"/><Relationship Id="rId27" Type="http://schemas.openxmlformats.org/officeDocument/2006/relationships/tags" Target="../tags/tag30.xml"/><Relationship Id="rId28" Type="http://schemas.openxmlformats.org/officeDocument/2006/relationships/tags" Target="../tags/tag31.xml"/><Relationship Id="rId29" Type="http://schemas.openxmlformats.org/officeDocument/2006/relationships/tags" Target="../tags/tag32.xml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30" Type="http://schemas.openxmlformats.org/officeDocument/2006/relationships/tags" Target="../tags/tag33.xml"/><Relationship Id="rId31" Type="http://schemas.openxmlformats.org/officeDocument/2006/relationships/tags" Target="../tags/tag34.xml"/><Relationship Id="rId32" Type="http://schemas.openxmlformats.org/officeDocument/2006/relationships/slideLayout" Target="../slideLayouts/slideLayout7.xml"/><Relationship Id="rId9" Type="http://schemas.openxmlformats.org/officeDocument/2006/relationships/tags" Target="../tags/tag12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tags" Target="../tags/tag11.xml"/><Relationship Id="rId33" Type="http://schemas.openxmlformats.org/officeDocument/2006/relationships/image" Target="../media/image6.emf"/><Relationship Id="rId34" Type="http://schemas.openxmlformats.org/officeDocument/2006/relationships/image" Target="../media/image7.emf"/><Relationship Id="rId35" Type="http://schemas.openxmlformats.org/officeDocument/2006/relationships/image" Target="../media/image8.emf"/><Relationship Id="rId36" Type="http://schemas.openxmlformats.org/officeDocument/2006/relationships/image" Target="../media/image9.emf"/><Relationship Id="rId10" Type="http://schemas.openxmlformats.org/officeDocument/2006/relationships/tags" Target="../tags/tag13.xml"/><Relationship Id="rId11" Type="http://schemas.openxmlformats.org/officeDocument/2006/relationships/tags" Target="../tags/tag14.xml"/><Relationship Id="rId12" Type="http://schemas.openxmlformats.org/officeDocument/2006/relationships/tags" Target="../tags/tag15.xml"/><Relationship Id="rId13" Type="http://schemas.openxmlformats.org/officeDocument/2006/relationships/tags" Target="../tags/tag16.xml"/><Relationship Id="rId14" Type="http://schemas.openxmlformats.org/officeDocument/2006/relationships/tags" Target="../tags/tag17.xml"/><Relationship Id="rId15" Type="http://schemas.openxmlformats.org/officeDocument/2006/relationships/tags" Target="../tags/tag18.xml"/><Relationship Id="rId16" Type="http://schemas.openxmlformats.org/officeDocument/2006/relationships/tags" Target="../tags/tag19.xml"/><Relationship Id="rId17" Type="http://schemas.openxmlformats.org/officeDocument/2006/relationships/tags" Target="../tags/tag20.xml"/><Relationship Id="rId18" Type="http://schemas.openxmlformats.org/officeDocument/2006/relationships/tags" Target="../tags/tag21.xml"/><Relationship Id="rId19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Avocat_(m%C3%A9tier)" TargetMode="External"/><Relationship Id="rId4" Type="http://schemas.openxmlformats.org/officeDocument/2006/relationships/hyperlink" Target="http://fr.wikipedia.org/wiki/Personnalit%C3%A9_politique" TargetMode="External"/><Relationship Id="rId5" Type="http://schemas.openxmlformats.org/officeDocument/2006/relationships/hyperlink" Target="http://fr.wikipedia.org/wiki/Entrepris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Impartialit%C3%A9" TargetMode="External"/><Relationship Id="rId4" Type="http://schemas.openxmlformats.org/officeDocument/2006/relationships/hyperlink" Target="http://fr.wikipedia.org/wiki/Confianc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Obligation_(droit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56125"/>
            <a:ext cx="6400800" cy="2041525"/>
          </a:xfrm>
        </p:spPr>
        <p:txBody>
          <a:bodyPr/>
          <a:lstStyle/>
          <a:p>
            <a:pPr eaLnBrk="1" hangingPunct="1"/>
            <a:endParaRPr lang="fr-CA" sz="1800" b="1">
              <a:effectLst/>
              <a:latin typeface="Arial Narrow" charset="0"/>
            </a:endParaRP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Marie-Françoise Mégie MD</a:t>
            </a: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CLSC du Marigot, Laval, Qué.</a:t>
            </a:r>
          </a:p>
        </p:txBody>
      </p:sp>
      <p:sp>
        <p:nvSpPr>
          <p:cNvPr id="15362" name="WordArt 5" descr="Rayures étroites verticales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8470900" cy="24479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fr-FR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Médecins et industrie</a:t>
            </a:r>
          </a:p>
        </p:txBody>
      </p:sp>
      <p:sp>
        <p:nvSpPr>
          <p:cNvPr id="15363" name="WordArt 8" descr="Rayures étroites verticales"/>
          <p:cNvSpPr>
            <a:spLocks noChangeArrowheads="1" noChangeShapeType="1" noTextEdit="1"/>
          </p:cNvSpPr>
          <p:nvPr/>
        </p:nvSpPr>
        <p:spPr bwMode="auto">
          <a:xfrm>
            <a:off x="2506663" y="617538"/>
            <a:ext cx="4152900" cy="1587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25294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8674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934EE74-07B7-8442-94A8-D54B85A8B8D5}" type="slidenum">
              <a:rPr lang="fr-CA" sz="1200"/>
              <a:pPr eaLnBrk="1" hangingPunct="1"/>
              <a:t>10</a:t>
            </a:fld>
            <a:endParaRPr lang="fr-CA" sz="12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Conflit d’intérêts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fr-CA" b="1">
              <a:effectLst/>
              <a:latin typeface="Garamond" charset="0"/>
            </a:endParaRPr>
          </a:p>
          <a:p>
            <a:pPr algn="ctr" eaLnBrk="1" hangingPunct="1">
              <a:buFontTx/>
              <a:buNone/>
            </a:pPr>
            <a:r>
              <a:rPr lang="fr-CA" sz="3600" b="1">
                <a:effectLst/>
                <a:latin typeface="Arial Narrow" charset="0"/>
              </a:rPr>
              <a:t>Série de conditions où le jugement du professionnel concernant </a:t>
            </a:r>
          </a:p>
          <a:p>
            <a:pPr algn="ctr" eaLnBrk="1" hangingPunct="1">
              <a:buFontTx/>
              <a:buNone/>
            </a:pPr>
            <a:r>
              <a:rPr lang="fr-CA" sz="3600" b="1">
                <a:solidFill>
                  <a:srgbClr val="FFCC00"/>
                </a:solidFill>
                <a:effectLst/>
                <a:latin typeface="Arial Narrow" charset="0"/>
              </a:rPr>
              <a:t>un intérêt primaire</a:t>
            </a:r>
            <a:r>
              <a:rPr lang="fr-CA" sz="3600" b="1">
                <a:effectLst/>
                <a:latin typeface="Arial Narrow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fr-CA" sz="3600" b="1">
                <a:effectLst/>
                <a:latin typeface="Arial Narrow" charset="0"/>
              </a:rPr>
              <a:t>tend à être influencé indûment par </a:t>
            </a:r>
          </a:p>
          <a:p>
            <a:pPr algn="ctr" eaLnBrk="1" hangingPunct="1">
              <a:buFontTx/>
              <a:buNone/>
            </a:pPr>
            <a:r>
              <a:rPr lang="fr-CA" sz="3600" b="1">
                <a:solidFill>
                  <a:srgbClr val="FFCC00"/>
                </a:solidFill>
                <a:effectLst/>
                <a:latin typeface="Arial Narrow" charset="0"/>
              </a:rPr>
              <a:t>un intérêt secondaire</a:t>
            </a:r>
            <a:r>
              <a:rPr lang="fr-CA" b="1">
                <a:solidFill>
                  <a:srgbClr val="FFCC00"/>
                </a:solidFill>
                <a:effectLst/>
                <a:latin typeface="Arial Narrow" charset="0"/>
              </a:rPr>
              <a:t> </a:t>
            </a:r>
          </a:p>
          <a:p>
            <a:pPr algn="r" eaLnBrk="1" hangingPunct="1">
              <a:buFontTx/>
              <a:buNone/>
            </a:pPr>
            <a:endParaRPr lang="fr-CA" sz="1800" b="1">
              <a:solidFill>
                <a:srgbClr val="FFCC00"/>
              </a:solidFill>
              <a:effectLst/>
              <a:latin typeface="Arial Narrow" charset="0"/>
            </a:endParaRPr>
          </a:p>
          <a:p>
            <a:pPr algn="r" eaLnBrk="1" hangingPunct="1">
              <a:buFontTx/>
              <a:buNone/>
            </a:pPr>
            <a:r>
              <a:rPr lang="fr-CA" sz="1600" b="1">
                <a:effectLst/>
                <a:latin typeface="Arial Narrow" charset="0"/>
              </a:rPr>
              <a:t>Thompson D. Understanding financial conflicts of interest NEJM</a:t>
            </a:r>
            <a:endParaRPr lang="en-US" sz="1600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969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B0389543-6C19-C04E-8CF4-FF9B6C4A9D71}" type="slidenum">
              <a:rPr lang="fr-CA" sz="1200"/>
              <a:pPr eaLnBrk="1" hangingPunct="1"/>
              <a:t>11</a:t>
            </a:fld>
            <a:endParaRPr lang="fr-CA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85775"/>
            <a:ext cx="8172450" cy="1143000"/>
          </a:xfrm>
        </p:spPr>
        <p:txBody>
          <a:bodyPr/>
          <a:lstStyle/>
          <a:p>
            <a:pPr algn="l" eaLnBrk="1" hangingPunct="1"/>
            <a:r>
              <a:rPr lang="fr-FR">
                <a:solidFill>
                  <a:schemeClr val="accent2"/>
                </a:solidFill>
                <a:effectLst/>
                <a:latin typeface="Arial Narrow" charset="0"/>
              </a:rPr>
              <a:t>Obligation professionnelle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868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fr-FR" b="1">
              <a:latin typeface="Garamond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fr-FR" b="1">
                <a:effectLst/>
                <a:latin typeface="Arial Narrow" charset="0"/>
                <a:cs typeface="+mn-cs"/>
              </a:rPr>
              <a:t>En tant que détenteur du statut de membre </a:t>
            </a:r>
          </a:p>
          <a:p>
            <a:pPr eaLnBrk="1" hangingPunct="1">
              <a:buFontTx/>
              <a:buNone/>
              <a:defRPr/>
            </a:pPr>
            <a:r>
              <a:rPr lang="fr-FR" b="1">
                <a:effectLst/>
                <a:latin typeface="Arial Narrow" charset="0"/>
                <a:cs typeface="+mn-cs"/>
              </a:rPr>
              <a:t>d’une corporation professionnelle, nous avons:</a:t>
            </a:r>
          </a:p>
          <a:p>
            <a:pPr eaLnBrk="1" hangingPunct="1">
              <a:buFontTx/>
              <a:buNone/>
              <a:defRPr/>
            </a:pPr>
            <a:endParaRPr lang="fr-FR" sz="1800" b="1">
              <a:effectLst/>
              <a:latin typeface="Arial Narrow" charset="0"/>
              <a:cs typeface="+mn-cs"/>
            </a:endParaRPr>
          </a:p>
          <a:p>
            <a:pPr eaLnBrk="1" hangingPunct="1">
              <a:defRPr/>
            </a:pPr>
            <a:r>
              <a:rPr lang="fr-FR" b="1">
                <a:effectLst/>
                <a:latin typeface="Arial Narrow" charset="0"/>
                <a:cs typeface="+mn-cs"/>
              </a:rPr>
              <a:t>L’obligation de fournir des services de qualité</a:t>
            </a:r>
          </a:p>
          <a:p>
            <a:pPr eaLnBrk="1" hangingPunct="1">
              <a:defRPr/>
            </a:pPr>
            <a:r>
              <a:rPr lang="fr-FR" b="1">
                <a:effectLst/>
                <a:latin typeface="Arial Narrow" charset="0"/>
                <a:cs typeface="+mn-cs"/>
              </a:rPr>
              <a:t>L’obligation d’intégrité professionnelle envers le client, le confrère et le public</a:t>
            </a:r>
          </a:p>
          <a:p>
            <a:pPr eaLnBrk="1" hangingPunct="1">
              <a:buFontTx/>
              <a:buNone/>
              <a:defRPr/>
            </a:pPr>
            <a:endParaRPr lang="fr-FR" b="1">
              <a:effectLst/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30722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C955B60-63FD-4944-A998-3AC09C7645AB}" type="slidenum">
              <a:rPr lang="fr-CA" sz="1200"/>
              <a:pPr eaLnBrk="1" hangingPunct="1"/>
              <a:t>12</a:t>
            </a:fld>
            <a:endParaRPr lang="fr-CA" sz="12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Obligation professionnelle</a:t>
            </a:r>
            <a:b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</a:br>
            <a:r>
              <a:rPr lang="fr-CA" sz="3200">
                <a:solidFill>
                  <a:schemeClr val="accent2"/>
                </a:solidFill>
                <a:effectLst/>
                <a:latin typeface="Arial Narrow" charset="0"/>
              </a:rPr>
              <a:t>( du</a:t>
            </a:r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 </a:t>
            </a:r>
            <a:r>
              <a:rPr lang="fr-CA" sz="3200">
                <a:solidFill>
                  <a:schemeClr val="accent2"/>
                </a:solidFill>
                <a:effectLst/>
                <a:latin typeface="Arial Narrow" charset="0"/>
              </a:rPr>
              <a:t>point de vue légal)</a:t>
            </a:r>
            <a:endParaRPr lang="en-US" sz="3200" baseline="30000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08275"/>
            <a:ext cx="8686800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CA" b="1">
                <a:solidFill>
                  <a:srgbClr val="FFC000"/>
                </a:solidFill>
                <a:effectLst/>
                <a:latin typeface="Arial Narrow" charset="0"/>
              </a:rPr>
              <a:t>Relation fiduciaire MD-PT</a:t>
            </a:r>
          </a:p>
          <a:p>
            <a:pPr algn="ctr" eaLnBrk="1" hangingPunct="1">
              <a:buFontTx/>
              <a:buNone/>
            </a:pPr>
            <a:r>
              <a:rPr lang="fr-CA" b="1">
                <a:effectLst/>
                <a:latin typeface="Arial Narrow" charset="0"/>
              </a:rPr>
              <a:t>Personne qui a plus de « pouvoir » (médecin)</a:t>
            </a:r>
          </a:p>
          <a:p>
            <a:pPr algn="ctr" eaLnBrk="1" hangingPunct="1">
              <a:buFontTx/>
              <a:buNone/>
            </a:pPr>
            <a:r>
              <a:rPr lang="fr-CA" b="1">
                <a:effectLst/>
                <a:latin typeface="Arial Narrow" charset="0"/>
              </a:rPr>
              <a:t>mandatée légalement pour protéger </a:t>
            </a:r>
          </a:p>
          <a:p>
            <a:pPr algn="ctr" eaLnBrk="1" hangingPunct="1">
              <a:buFontTx/>
              <a:buNone/>
            </a:pPr>
            <a:r>
              <a:rPr lang="fr-CA" b="1">
                <a:effectLst/>
                <a:latin typeface="Arial Narrow" charset="0"/>
              </a:rPr>
              <a:t>les meilleurs intérêts </a:t>
            </a:r>
          </a:p>
          <a:p>
            <a:pPr algn="ctr" eaLnBrk="1" hangingPunct="1">
              <a:buFontTx/>
              <a:buNone/>
            </a:pPr>
            <a:r>
              <a:rPr lang="fr-CA" b="1">
                <a:effectLst/>
                <a:latin typeface="Arial Narrow" charset="0"/>
              </a:rPr>
              <a:t>de la personne vulnérable (patient) </a:t>
            </a:r>
          </a:p>
        </p:txBody>
      </p:sp>
    </p:spTree>
    <p:extLst>
      <p:ext uri="{BB962C8B-B14F-4D97-AF65-F5344CB8AC3E}">
        <p14:creationId xmlns:p14="http://schemas.microsoft.com/office/powerpoint/2010/main" val="381387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3174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07DB38B-B165-E349-BA29-93A0DB9EB2EF}" type="slidenum">
              <a:rPr lang="fr-CA" sz="1200"/>
              <a:pPr eaLnBrk="1" hangingPunct="1"/>
              <a:t>13</a:t>
            </a:fld>
            <a:endParaRPr lang="fr-CA" sz="12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Obligation professionnelle</a:t>
            </a:r>
            <a:b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</a:br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(</a:t>
            </a:r>
            <a:r>
              <a:rPr lang="fr-CA" sz="3200">
                <a:solidFill>
                  <a:schemeClr val="accent2"/>
                </a:solidFill>
                <a:effectLst/>
                <a:latin typeface="Arial Narrow" charset="0"/>
              </a:rPr>
              <a:t>du point de vue éthique)</a:t>
            </a:r>
            <a:endParaRPr lang="en-US" sz="3200" baseline="30000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713663" cy="367188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fr-CA" b="1">
                <a:solidFill>
                  <a:schemeClr val="hlink"/>
                </a:solidFill>
                <a:effectLst/>
                <a:latin typeface="Arial Narrow" charset="0"/>
              </a:rPr>
              <a:t>Bienfaisance</a:t>
            </a:r>
          </a:p>
          <a:p>
            <a:pPr marL="609600" indent="-609600" algn="ctr" eaLnBrk="1" hangingPunct="1">
              <a:buFontTx/>
              <a:buNone/>
            </a:pPr>
            <a:endParaRPr lang="fr-CA" sz="1800" b="1">
              <a:solidFill>
                <a:schemeClr val="hlink"/>
              </a:solidFill>
              <a:effectLst/>
              <a:latin typeface="Arial Narrow" charset="0"/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fr-CA" b="1">
                <a:effectLst/>
                <a:latin typeface="Arial Narrow" charset="0"/>
              </a:rPr>
              <a:t>Viser le Bien-être du  patient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CA" b="1">
                <a:effectLst/>
                <a:latin typeface="Arial Narrow" charset="0"/>
              </a:rPr>
              <a:t>Maintenir l’intégrité du jugement médical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fr-CA" b="1">
                <a:effectLst/>
                <a:latin typeface="Arial Narrow" charset="0"/>
              </a:rPr>
              <a:t>Préserver le lien de confiance société -profession médicale</a:t>
            </a:r>
            <a:endParaRPr lang="en-US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32770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FD1E688-91C1-384B-A9C1-1FE65C6DB520}" type="slidenum">
              <a:rPr lang="fr-CA" sz="1200"/>
              <a:pPr eaLnBrk="1" hangingPunct="1"/>
              <a:t>14</a:t>
            </a:fld>
            <a:endParaRPr lang="fr-CA" sz="120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435975" cy="1503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4000">
                <a:solidFill>
                  <a:schemeClr val="accent2"/>
                </a:solidFill>
                <a:latin typeface="Arial Narrow" charset="0"/>
                <a:cs typeface="+mj-cs"/>
              </a:rPr>
              <a:t>Code de déontologie des md</a:t>
            </a:r>
            <a:r>
              <a:rPr lang="en-US" sz="3200">
                <a:solidFill>
                  <a:schemeClr val="accent2"/>
                </a:solidFill>
                <a:effectLst/>
                <a:latin typeface="Arial Narrow" charset="0"/>
                <a:cs typeface="+mj-cs"/>
              </a:rPr>
              <a:t> </a:t>
            </a:r>
            <a:br>
              <a:rPr lang="en-US" sz="3200">
                <a:solidFill>
                  <a:schemeClr val="accent2"/>
                </a:solidFill>
                <a:effectLst/>
                <a:latin typeface="Arial Narrow" charset="0"/>
                <a:cs typeface="+mj-cs"/>
              </a:rPr>
            </a:br>
            <a:r>
              <a:rPr lang="en-US" sz="3200">
                <a:solidFill>
                  <a:schemeClr val="accent2"/>
                </a:solidFill>
                <a:effectLst/>
                <a:latin typeface="Arial Narrow" charset="0"/>
                <a:cs typeface="+mj-cs"/>
              </a:rPr>
              <a:t> </a:t>
            </a:r>
            <a:r>
              <a:rPr lang="en-US" sz="3200" i="1">
                <a:solidFill>
                  <a:schemeClr val="accent2"/>
                </a:solidFill>
                <a:effectLst/>
                <a:latin typeface="Arial Narrow" charset="0"/>
                <a:cs typeface="+mj-cs"/>
              </a:rPr>
              <a:t>Code des professions </a:t>
            </a:r>
            <a:br>
              <a:rPr lang="en-US" sz="3200" i="1">
                <a:solidFill>
                  <a:schemeClr val="accent2"/>
                </a:solidFill>
                <a:effectLst/>
                <a:latin typeface="Arial Narrow" charset="0"/>
                <a:cs typeface="+mj-cs"/>
              </a:rPr>
            </a:br>
            <a:r>
              <a:rPr lang="en-US" sz="3200">
                <a:solidFill>
                  <a:schemeClr val="accent2"/>
                </a:solidFill>
                <a:effectLst/>
                <a:latin typeface="Arial Narrow" charset="0"/>
                <a:cs typeface="+mj-cs"/>
              </a:rPr>
              <a:t>L.R.Q., c. C-26, a. 87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686800" cy="4364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r-CA" sz="1200">
              <a:effectLst/>
              <a:latin typeface="Garamond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Indépendance et désintéressement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400" b="1">
              <a:solidFill>
                <a:srgbClr val="FFCC00"/>
              </a:solidFill>
              <a:effectLst/>
              <a:latin typeface="Arial Narrow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effectLst/>
                <a:latin typeface="Arial Narrow" charset="0"/>
                <a:cs typeface="+mn-cs"/>
              </a:rPr>
              <a:t>	63. Le médecin doit sauvegarder en tout temps son </a:t>
            </a: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indépendance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effectLst/>
                <a:latin typeface="Arial Narrow" charset="0"/>
                <a:cs typeface="+mn-cs"/>
              </a:rPr>
              <a:t>	</a:t>
            </a: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professionnelle</a:t>
            </a:r>
            <a:r>
              <a:rPr lang="en-US" sz="2400" b="1">
                <a:effectLst/>
                <a:latin typeface="Arial Narrow" charset="0"/>
                <a:cs typeface="+mn-cs"/>
              </a:rPr>
              <a:t> et éviter toute situation où </a:t>
            </a: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il serait en conflit</a:t>
            </a:r>
            <a:r>
              <a:rPr lang="en-US" sz="2400" b="1">
                <a:effectLst/>
                <a:latin typeface="Arial Narrow" charset="0"/>
                <a:cs typeface="+mn-cs"/>
              </a:rPr>
              <a:t> </a:t>
            </a: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d'intérêts,</a:t>
            </a:r>
            <a:r>
              <a:rPr lang="en-US" sz="2400" b="1">
                <a:effectLst/>
                <a:latin typeface="Arial Narrow" charset="0"/>
                <a:cs typeface="+mn-cs"/>
              </a:rPr>
              <a:t> notamment lorsque les intérêts en présence sont tels qu'il pourrait être porté à préférer certains d'entre eux à ceux de son patient ou que </a:t>
            </a: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son intégrité et sa loyauté envers celui-ci pourraient être affectées.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>
              <a:solidFill>
                <a:srgbClr val="FFCC00"/>
              </a:solidFill>
              <a:effectLst/>
              <a:latin typeface="Arial Narrow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effectLst/>
                <a:latin typeface="Arial Narrow" charset="0"/>
                <a:cs typeface="+mn-cs"/>
              </a:rPr>
              <a:t>	64. Le médecin doit ignorer toute intervention d'un tiers en vue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effectLst/>
                <a:latin typeface="Arial Narrow" charset="0"/>
                <a:cs typeface="+mn-cs"/>
              </a:rPr>
              <a:t>	</a:t>
            </a:r>
            <a:r>
              <a:rPr lang="en-US" sz="2400" b="1">
                <a:solidFill>
                  <a:srgbClr val="FFCC00"/>
                </a:solidFill>
                <a:effectLst/>
                <a:latin typeface="Arial Narrow" charset="0"/>
                <a:cs typeface="+mn-cs"/>
              </a:rPr>
              <a:t>d'influer sur l'exécution de ses devoirs professionnels au préjudice</a:t>
            </a:r>
            <a:r>
              <a:rPr lang="en-US" sz="2400" b="1">
                <a:effectLst/>
                <a:latin typeface="Arial Narrow" charset="0"/>
                <a:cs typeface="+mn-cs"/>
              </a:rPr>
              <a:t> de son patient, d'un groupe d'individus ou d'une population.</a:t>
            </a:r>
            <a:endParaRPr lang="en-US" sz="2400" b="1"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7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198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609CBA7B-A68B-3C48-B241-6D64E2150B8A}" type="slidenum">
              <a:rPr lang="fr-CA" sz="1200"/>
              <a:pPr eaLnBrk="1" hangingPunct="1"/>
              <a:t>15</a:t>
            </a:fld>
            <a:endParaRPr lang="fr-CA" sz="12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A" b="1">
              <a:effectLst/>
              <a:latin typeface="Garamond" charset="0"/>
            </a:endParaRPr>
          </a:p>
          <a:p>
            <a:pPr eaLnBrk="1" hangingPunct="1">
              <a:buFontTx/>
              <a:buNone/>
            </a:pPr>
            <a:endParaRPr lang="fr-CA" b="1">
              <a:effectLst/>
              <a:latin typeface="Garamond" charset="0"/>
            </a:endParaRPr>
          </a:p>
          <a:p>
            <a:pPr algn="ctr" eaLnBrk="1" hangingPunct="1">
              <a:buFontTx/>
              <a:buNone/>
            </a:pPr>
            <a:r>
              <a:rPr lang="fr-CA" sz="4000" b="1">
                <a:solidFill>
                  <a:schemeClr val="accent2"/>
                </a:solidFill>
                <a:effectLst/>
                <a:latin typeface="Arial Narrow" charset="0"/>
              </a:rPr>
              <a:t>GESTION </a:t>
            </a:r>
          </a:p>
          <a:p>
            <a:pPr algn="ctr" eaLnBrk="1" hangingPunct="1">
              <a:buFontTx/>
              <a:buNone/>
            </a:pPr>
            <a:r>
              <a:rPr lang="fr-CA" sz="4000" b="1">
                <a:solidFill>
                  <a:schemeClr val="accent2"/>
                </a:solidFill>
                <a:effectLst/>
                <a:latin typeface="Arial Narrow" charset="0"/>
              </a:rPr>
              <a:t>DES CONFLITS D’INTÉRÊTS</a:t>
            </a:r>
            <a:endParaRPr lang="en-US" sz="4000" b="1">
              <a:solidFill>
                <a:schemeClr val="accent2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2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3010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7E0695E-C90E-494D-9E3A-447BFB9096EA}" type="slidenum">
              <a:rPr lang="fr-CA" sz="1200"/>
              <a:pPr eaLnBrk="1" hangingPunct="1"/>
              <a:t>16</a:t>
            </a:fld>
            <a:endParaRPr lang="fr-CA" sz="12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Niveaux de conflits d’intérêts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86800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effectLst/>
                <a:latin typeface="Arial Narrow" charset="0"/>
              </a:rPr>
              <a:t>Un </a:t>
            </a:r>
            <a:r>
              <a:rPr lang="en-US" sz="2800" b="1">
                <a:solidFill>
                  <a:srgbClr val="FFCC00"/>
                </a:solidFill>
                <a:effectLst/>
                <a:latin typeface="Arial Narrow" charset="0"/>
              </a:rPr>
              <a:t>conflit réel</a:t>
            </a:r>
            <a:r>
              <a:rPr lang="en-US" sz="2800" b="1">
                <a:effectLst/>
                <a:latin typeface="Arial Narrow" charset="0"/>
              </a:rPr>
              <a:t> est une situation où le conflit est survenu ou est en cours</a:t>
            </a:r>
          </a:p>
          <a:p>
            <a:pPr eaLnBrk="1" hangingPunct="1">
              <a:lnSpc>
                <a:spcPct val="80000"/>
              </a:lnSpc>
            </a:pPr>
            <a:endParaRPr lang="en-US" sz="2800" b="1">
              <a:effectLst/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effectLst/>
                <a:latin typeface="Arial Narrow" charset="0"/>
              </a:rPr>
              <a:t>Un </a:t>
            </a:r>
            <a:r>
              <a:rPr lang="en-US" sz="2800" b="1">
                <a:solidFill>
                  <a:srgbClr val="FFCC00"/>
                </a:solidFill>
                <a:effectLst/>
                <a:latin typeface="Arial Narrow" charset="0"/>
              </a:rPr>
              <a:t>conflit apparent</a:t>
            </a:r>
            <a:r>
              <a:rPr lang="en-US" sz="2800" b="1">
                <a:effectLst/>
                <a:latin typeface="Arial Narrow" charset="0"/>
              </a:rPr>
              <a:t> est une situation qui peut être raisonnablement interprétée comme porteuse d’un conflit réel. </a:t>
            </a:r>
          </a:p>
          <a:p>
            <a:pPr eaLnBrk="1" hangingPunct="1">
              <a:lnSpc>
                <a:spcPct val="80000"/>
              </a:lnSpc>
            </a:pPr>
            <a:endParaRPr lang="en-US" sz="2800" b="1">
              <a:effectLst/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effectLst/>
                <a:latin typeface="Arial Narrow" charset="0"/>
              </a:rPr>
              <a:t>Un </a:t>
            </a:r>
            <a:r>
              <a:rPr lang="en-US" sz="2800" b="1">
                <a:solidFill>
                  <a:srgbClr val="FFCC00"/>
                </a:solidFill>
                <a:effectLst/>
                <a:latin typeface="Arial Narrow" charset="0"/>
              </a:rPr>
              <a:t>conflit potentiel</a:t>
            </a:r>
            <a:r>
              <a:rPr lang="en-US" sz="2800" b="1">
                <a:effectLst/>
                <a:latin typeface="Arial Narrow" charset="0"/>
              </a:rPr>
              <a:t> est une situation où il y a présence d’intérêts qui, pour l’heure, ne sont pas encore conflictuels mais qui sont susceptibles de le devenir. </a:t>
            </a:r>
          </a:p>
          <a:p>
            <a:pPr eaLnBrk="1" hangingPunct="1">
              <a:lnSpc>
                <a:spcPct val="80000"/>
              </a:lnSpc>
            </a:pPr>
            <a:endParaRPr lang="fr-CA" sz="2800" b="1">
              <a:effectLst/>
              <a:latin typeface="Arial Narrow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fr-CA" sz="1600" b="1">
                <a:effectLst/>
                <a:latin typeface="Arial Narrow" charset="0"/>
              </a:rPr>
              <a:t>Code de déontologie de l’OIIQ</a:t>
            </a:r>
            <a:endParaRPr lang="en-US" sz="1600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4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505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56E6BF19-973C-0F4B-BD22-77562783691D}" type="slidenum">
              <a:rPr lang="fr-CA" sz="1200"/>
              <a:pPr eaLnBrk="1" hangingPunct="1"/>
              <a:t>17</a:t>
            </a:fld>
            <a:endParaRPr lang="fr-CA" sz="12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Controverses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02587" cy="4179888"/>
          </a:xfrm>
        </p:spPr>
        <p:txBody>
          <a:bodyPr/>
          <a:lstStyle/>
          <a:p>
            <a:pPr eaLnBrk="1" hangingPunct="1"/>
            <a:r>
              <a:rPr lang="fr-CA" b="1">
                <a:effectLst/>
                <a:latin typeface="Arial Narrow" charset="0"/>
              </a:rPr>
              <a:t>Conflits d’intérêts perçus</a:t>
            </a: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Apparence de conflits d’intérêts</a:t>
            </a: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Compétition versus conflits d’intérêts</a:t>
            </a:r>
          </a:p>
          <a:p>
            <a:pPr algn="ctr" eaLnBrk="1" hangingPunct="1">
              <a:buFontTx/>
              <a:buNone/>
            </a:pPr>
            <a:r>
              <a:rPr lang="fr-CA" b="1" u="sng">
                <a:solidFill>
                  <a:srgbClr val="FFCC00"/>
                </a:solidFill>
                <a:effectLst/>
                <a:latin typeface="Arial Narrow" charset="0"/>
              </a:rPr>
              <a:t>Questions</a:t>
            </a:r>
            <a:endParaRPr lang="fr-CA" b="1">
              <a:solidFill>
                <a:srgbClr val="FFCC00"/>
              </a:solidFill>
              <a:effectLst/>
              <a:latin typeface="Arial Narrow" charset="0"/>
            </a:endParaRPr>
          </a:p>
          <a:p>
            <a:pPr eaLnBrk="1" hangingPunct="1">
              <a:buFontTx/>
              <a:buChar char="-"/>
            </a:pPr>
            <a:r>
              <a:rPr lang="fr-CA" b="1">
                <a:effectLst/>
                <a:latin typeface="Arial Narrow" charset="0"/>
              </a:rPr>
              <a:t>Quelle doit être la probabilité et la sévérité du danger pour le patient?</a:t>
            </a:r>
          </a:p>
          <a:p>
            <a:pPr eaLnBrk="1" hangingPunct="1">
              <a:buFontTx/>
              <a:buChar char="-"/>
            </a:pPr>
            <a:r>
              <a:rPr lang="fr-CA" b="1">
                <a:effectLst/>
                <a:latin typeface="Arial Narrow" charset="0"/>
              </a:rPr>
              <a:t>Qui a l’autorité pour le déterminer?</a:t>
            </a:r>
          </a:p>
        </p:txBody>
      </p:sp>
    </p:spTree>
    <p:extLst>
      <p:ext uri="{BB962C8B-B14F-4D97-AF65-F5344CB8AC3E}">
        <p14:creationId xmlns:p14="http://schemas.microsoft.com/office/powerpoint/2010/main" val="193045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6082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E0533342-40A9-EF4D-BB35-089BCEE0E23E}" type="slidenum">
              <a:rPr lang="fr-CA" sz="1200"/>
              <a:pPr eaLnBrk="1" hangingPunct="1"/>
              <a:t>18</a:t>
            </a:fld>
            <a:endParaRPr lang="fr-CA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Critères de conflits d’intérêts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08963" cy="4105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A" sz="1800" b="1">
              <a:effectLst/>
              <a:latin typeface="Garamond" charset="0"/>
            </a:endParaRPr>
          </a:p>
          <a:p>
            <a:pPr eaLnBrk="1" hangingPunct="1">
              <a:buFontTx/>
              <a:buNone/>
            </a:pPr>
            <a:r>
              <a:rPr lang="fr-CA" b="1">
                <a:effectLst/>
                <a:latin typeface="Arial Narrow" charset="0"/>
              </a:rPr>
              <a:t>Quand il y a risque de:</a:t>
            </a:r>
          </a:p>
          <a:p>
            <a:pPr eaLnBrk="1" hangingPunct="1">
              <a:buFontTx/>
              <a:buNone/>
            </a:pPr>
            <a:endParaRPr lang="fr-CA" sz="2000" b="1">
              <a:effectLst/>
              <a:latin typeface="Arial Narrow" charset="0"/>
            </a:endParaRP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Constituer un préjudice pour le patient</a:t>
            </a:r>
          </a:p>
          <a:p>
            <a:pPr eaLnBrk="1" hangingPunct="1"/>
            <a:endParaRPr lang="fr-CA" sz="1800" b="1">
              <a:effectLst/>
              <a:latin typeface="Arial Narrow" charset="0"/>
            </a:endParaRP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Compromettre l’intégrité du jugement médical</a:t>
            </a:r>
          </a:p>
          <a:p>
            <a:pPr eaLnBrk="1" hangingPunct="1"/>
            <a:endParaRPr lang="fr-CA" sz="1800" b="1">
              <a:effectLst/>
              <a:latin typeface="Arial Narrow" charset="0"/>
            </a:endParaRPr>
          </a:p>
          <a:p>
            <a:pPr eaLnBrk="1" hangingPunct="1"/>
            <a:r>
              <a:rPr lang="fr-CA" b="1">
                <a:effectLst/>
                <a:latin typeface="Arial Narrow" charset="0"/>
              </a:rPr>
              <a:t>Miner la confiance dans la profession médicale</a:t>
            </a:r>
          </a:p>
        </p:txBody>
      </p:sp>
    </p:spTree>
    <p:extLst>
      <p:ext uri="{BB962C8B-B14F-4D97-AF65-F5344CB8AC3E}">
        <p14:creationId xmlns:p14="http://schemas.microsoft.com/office/powerpoint/2010/main" val="382348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710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64B9D566-BE1A-8B48-8980-2FDF1F16FB0A}" type="slidenum">
              <a:rPr lang="fr-CA" sz="1200"/>
              <a:pPr eaLnBrk="1" hangingPunct="1"/>
              <a:t>19</a:t>
            </a:fld>
            <a:endParaRPr lang="fr-CA" sz="12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Qui détermine </a:t>
            </a:r>
            <a:b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</a:br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l’existence de conflits d’intérêts?</a:t>
            </a:r>
            <a:endParaRPr lang="en-US" sz="4000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24863" cy="4637087"/>
          </a:xfrm>
        </p:spPr>
        <p:txBody>
          <a:bodyPr/>
          <a:lstStyle/>
          <a:p>
            <a:pPr eaLnBrk="1" hangingPunct="1"/>
            <a:r>
              <a:rPr lang="fr-CA" sz="3600" b="1">
                <a:solidFill>
                  <a:srgbClr val="FFCC00"/>
                </a:solidFill>
                <a:effectLst/>
                <a:latin typeface="Arial Narrow" charset="0"/>
              </a:rPr>
              <a:t>Le médecin lui-même</a:t>
            </a:r>
          </a:p>
          <a:p>
            <a:pPr eaLnBrk="1" hangingPunct="1">
              <a:buFontTx/>
              <a:buNone/>
            </a:pPr>
            <a:r>
              <a:rPr lang="fr-CA" sz="3600" b="1">
                <a:effectLst/>
                <a:latin typeface="Arial Narrow" charset="0"/>
              </a:rPr>
              <a:t>  Se demander : «</a:t>
            </a:r>
            <a:r>
              <a:rPr lang="fr-CA" sz="3600" b="1" i="1">
                <a:effectLst/>
                <a:latin typeface="Arial Narrow" charset="0"/>
              </a:rPr>
              <a:t>Si mon patient  savait…</a:t>
            </a:r>
            <a:r>
              <a:rPr lang="fr-CA" sz="3600" b="1">
                <a:effectLst/>
                <a:latin typeface="Arial Narrow" charset="0"/>
              </a:rPr>
              <a:t>»</a:t>
            </a:r>
          </a:p>
          <a:p>
            <a:pPr eaLnBrk="1" hangingPunct="1">
              <a:buFontTx/>
              <a:buNone/>
            </a:pPr>
            <a:endParaRPr lang="fr-CA" sz="1800" b="1">
              <a:effectLst/>
              <a:latin typeface="Arial Narrow" charset="0"/>
            </a:endParaRPr>
          </a:p>
          <a:p>
            <a:pPr eaLnBrk="1" hangingPunct="1"/>
            <a:r>
              <a:rPr lang="fr-CA" sz="3600" b="1">
                <a:solidFill>
                  <a:srgbClr val="FFCC00"/>
                </a:solidFill>
                <a:effectLst/>
                <a:latin typeface="Arial Narrow" charset="0"/>
              </a:rPr>
              <a:t>La profession médicale</a:t>
            </a:r>
          </a:p>
          <a:p>
            <a:pPr eaLnBrk="1" hangingPunct="1">
              <a:buFontTx/>
              <a:buNone/>
            </a:pPr>
            <a:r>
              <a:rPr lang="fr-CA" sz="3600" b="1">
                <a:effectLst/>
                <a:latin typeface="Arial Narrow" charset="0"/>
              </a:rPr>
              <a:t>  Codes de déontologie et lignes de conduite CMQ – AMC - CQDPCM - AMA </a:t>
            </a:r>
          </a:p>
          <a:p>
            <a:pPr eaLnBrk="1" hangingPunct="1">
              <a:buFontTx/>
              <a:buNone/>
            </a:pPr>
            <a:endParaRPr lang="fr-CA" sz="1800" b="1">
              <a:effectLst/>
              <a:latin typeface="Arial Narrow" charset="0"/>
            </a:endParaRPr>
          </a:p>
          <a:p>
            <a:pPr eaLnBrk="1" hangingPunct="1"/>
            <a:r>
              <a:rPr lang="fr-CA" sz="3600" b="1">
                <a:solidFill>
                  <a:srgbClr val="FFCC00"/>
                </a:solidFill>
                <a:effectLst/>
                <a:latin typeface="Arial Narrow" charset="0"/>
              </a:rPr>
              <a:t>La société</a:t>
            </a:r>
            <a:r>
              <a:rPr lang="fr-CA" sz="3600" b="1">
                <a:effectLst/>
                <a:latin typeface="Arial Narrow" charset="0"/>
              </a:rPr>
              <a:t>   </a:t>
            </a:r>
            <a:endParaRPr lang="en-US" sz="3600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0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1945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B1CA9AD5-0424-0848-9075-D78B43A5D1C3}" type="slidenum">
              <a:rPr lang="fr-CA" sz="1200"/>
              <a:pPr eaLnBrk="1" hangingPunct="1"/>
              <a:t>2</a:t>
            </a:fld>
            <a:endParaRPr lang="fr-CA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Objectifs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r-CA" b="1">
              <a:effectLst/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b="1">
                <a:effectLst/>
                <a:latin typeface="Arial Narrow" charset="0"/>
              </a:rPr>
              <a:t>Reconnaître les enjeux éthiques dans la relation entre les médecins et l’industrie</a:t>
            </a:r>
          </a:p>
          <a:p>
            <a:pPr eaLnBrk="1" hangingPunct="1">
              <a:lnSpc>
                <a:spcPct val="90000"/>
              </a:lnSpc>
            </a:pPr>
            <a:r>
              <a:rPr lang="fr-CA" b="1">
                <a:effectLst/>
                <a:latin typeface="Arial Narrow" charset="0"/>
              </a:rPr>
              <a:t>Comprendre la notion de conflits d’intérêts</a:t>
            </a:r>
          </a:p>
          <a:p>
            <a:pPr eaLnBrk="1" hangingPunct="1">
              <a:lnSpc>
                <a:spcPct val="90000"/>
              </a:lnSpc>
            </a:pPr>
            <a:r>
              <a:rPr lang="fr-CA" b="1">
                <a:effectLst/>
                <a:latin typeface="Arial Narrow" charset="0"/>
              </a:rPr>
              <a:t>Identifier les sources potentielles de conflits d’intérêts</a:t>
            </a:r>
          </a:p>
          <a:p>
            <a:pPr eaLnBrk="1" hangingPunct="1">
              <a:lnSpc>
                <a:spcPct val="90000"/>
              </a:lnSpc>
            </a:pPr>
            <a:r>
              <a:rPr lang="fr-CA" b="1">
                <a:effectLst/>
                <a:latin typeface="Arial Narrow" charset="0"/>
              </a:rPr>
              <a:t>Adopter des mesures de prévention face à une situation risquant de générer des conflits d’intérêts</a:t>
            </a:r>
            <a:endParaRPr lang="en-US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8130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81269BA5-00A8-9747-94DF-1B96F3413ABE}" type="slidenum">
              <a:rPr lang="fr-CA" sz="1200"/>
              <a:pPr eaLnBrk="1" hangingPunct="1"/>
              <a:t>20</a:t>
            </a:fld>
            <a:endParaRPr lang="fr-CA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Pourquoi gérer un conflit d’intérêts?</a:t>
            </a:r>
            <a:endParaRPr lang="en-US" sz="4000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931150" cy="4032250"/>
          </a:xfrm>
        </p:spPr>
        <p:txBody>
          <a:bodyPr/>
          <a:lstStyle/>
          <a:p>
            <a:pPr eaLnBrk="1" hangingPunct="1">
              <a:defRPr/>
            </a:pPr>
            <a:endParaRPr lang="fr-CA">
              <a:latin typeface="Garamond" charset="0"/>
              <a:cs typeface="+mn-cs"/>
            </a:endParaRPr>
          </a:p>
          <a:p>
            <a:pPr eaLnBrk="1" hangingPunct="1">
              <a:defRPr/>
            </a:pPr>
            <a:r>
              <a:rPr lang="fr-CA" sz="3600" b="1">
                <a:effectLst/>
                <a:latin typeface="Arial Narrow" charset="0"/>
                <a:cs typeface="+mn-cs"/>
              </a:rPr>
              <a:t>S’assurer du bien-être de nos patients</a:t>
            </a:r>
            <a:endParaRPr lang="en-US" sz="3600" b="1">
              <a:effectLst/>
              <a:latin typeface="Arial Narrow" charset="0"/>
              <a:cs typeface="+mn-cs"/>
            </a:endParaRPr>
          </a:p>
          <a:p>
            <a:pPr eaLnBrk="1" hangingPunct="1">
              <a:defRPr/>
            </a:pPr>
            <a:r>
              <a:rPr lang="fr-CA" sz="3600" b="1">
                <a:effectLst/>
                <a:latin typeface="Arial Narrow" charset="0"/>
                <a:cs typeface="+mn-cs"/>
              </a:rPr>
              <a:t>Maintenir l’intégrité de notre jugement professionnel</a:t>
            </a:r>
          </a:p>
          <a:p>
            <a:pPr eaLnBrk="1" hangingPunct="1">
              <a:defRPr/>
            </a:pPr>
            <a:r>
              <a:rPr lang="fr-CA" sz="3600" b="1">
                <a:effectLst/>
                <a:latin typeface="Arial Narrow" charset="0"/>
                <a:cs typeface="+mn-cs"/>
              </a:rPr>
              <a:t>Maintenir une interaction saine médecin-industrie</a:t>
            </a:r>
          </a:p>
        </p:txBody>
      </p:sp>
    </p:spTree>
    <p:extLst>
      <p:ext uri="{BB962C8B-B14F-4D97-AF65-F5344CB8AC3E}">
        <p14:creationId xmlns:p14="http://schemas.microsoft.com/office/powerpoint/2010/main" val="396230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49154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BB05E814-8804-4F4B-B163-2CE060CBC7EC}" type="slidenum">
              <a:rPr lang="fr-CA" sz="1200"/>
              <a:pPr eaLnBrk="1" hangingPunct="1"/>
              <a:t>21</a:t>
            </a:fld>
            <a:endParaRPr lang="fr-CA" sz="12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Comment gérer un conflit d’intérêts?</a:t>
            </a:r>
            <a:endParaRPr lang="en-US" sz="4000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01000" cy="3878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CA" sz="2000" b="1">
              <a:effectLst/>
              <a:latin typeface="Garamond" charset="0"/>
            </a:endParaRPr>
          </a:p>
          <a:p>
            <a:pPr eaLnBrk="1" hangingPunct="1">
              <a:lnSpc>
                <a:spcPct val="90000"/>
              </a:lnSpc>
            </a:pPr>
            <a:endParaRPr lang="fr-CA" sz="1600" b="1">
              <a:effectLst/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b="1">
                <a:effectLst/>
                <a:latin typeface="Arial Narrow" charset="0"/>
              </a:rPr>
              <a:t>Prendre conscience du conflit réel ou  potentiel </a:t>
            </a:r>
          </a:p>
          <a:p>
            <a:pPr eaLnBrk="1" hangingPunct="1">
              <a:lnSpc>
                <a:spcPct val="90000"/>
              </a:lnSpc>
            </a:pPr>
            <a:endParaRPr lang="fr-CA" b="1">
              <a:effectLst/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b="1">
                <a:effectLst/>
                <a:latin typeface="Arial Narrow" charset="0"/>
              </a:rPr>
              <a:t>Divulguer le conflit</a:t>
            </a:r>
          </a:p>
          <a:p>
            <a:pPr eaLnBrk="1" hangingPunct="1">
              <a:lnSpc>
                <a:spcPct val="90000"/>
              </a:lnSpc>
            </a:pPr>
            <a:endParaRPr lang="en-US" b="1">
              <a:effectLst/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effectLst/>
                <a:latin typeface="Arial Narrow" charset="0"/>
              </a:rPr>
              <a:t>Trouver  une solution préventive  ou curative</a:t>
            </a:r>
          </a:p>
        </p:txBody>
      </p:sp>
    </p:spTree>
    <p:extLst>
      <p:ext uri="{BB962C8B-B14F-4D97-AF65-F5344CB8AC3E}">
        <p14:creationId xmlns:p14="http://schemas.microsoft.com/office/powerpoint/2010/main" val="244855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017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339BD2FF-1AF8-6949-BBBF-F65C58DB09B5}" type="slidenum">
              <a:rPr lang="fr-CA" sz="1200"/>
              <a:pPr eaLnBrk="1" hangingPunct="1"/>
              <a:t>22</a:t>
            </a:fld>
            <a:endParaRPr lang="fr-CA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17575"/>
            <a:ext cx="741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Prendre conscience </a:t>
            </a:r>
            <a:br>
              <a:rPr lang="fr-CA">
                <a:solidFill>
                  <a:schemeClr val="accent2"/>
                </a:solidFill>
                <a:effectLst/>
                <a:latin typeface="Arial Narrow" charset="0"/>
              </a:rPr>
            </a:br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du conflit d’intérêts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675062"/>
          </a:xfrm>
        </p:spPr>
        <p:txBody>
          <a:bodyPr/>
          <a:lstStyle/>
          <a:p>
            <a:pPr eaLnBrk="1" hangingPunct="1">
              <a:defRPr/>
            </a:pPr>
            <a:endParaRPr lang="fr-CA">
              <a:latin typeface="Garamond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fr-CA" sz="4000" b="1">
                <a:effectLst/>
                <a:latin typeface="Arial Narrow" charset="0"/>
                <a:cs typeface="+mn-cs"/>
              </a:rPr>
              <a:t>C</a:t>
            </a:r>
            <a:r>
              <a:rPr lang="ja-JP" altLang="fr-CA" sz="4000" b="1">
                <a:effectLst/>
                <a:latin typeface="Arial Narrow" charset="0"/>
                <a:cs typeface="+mn-cs"/>
              </a:rPr>
              <a:t>’</a:t>
            </a:r>
            <a:r>
              <a:rPr lang="fr-CA" sz="4000" b="1">
                <a:effectLst/>
                <a:latin typeface="Arial Narrow" charset="0"/>
                <a:cs typeface="+mn-cs"/>
              </a:rPr>
              <a:t>est le pré requis </a:t>
            </a:r>
          </a:p>
          <a:p>
            <a:pPr algn="ctr" eaLnBrk="1" hangingPunct="1">
              <a:buFontTx/>
              <a:buNone/>
              <a:defRPr/>
            </a:pPr>
            <a:r>
              <a:rPr lang="fr-CA" sz="4000" b="1">
                <a:effectLst/>
                <a:latin typeface="Arial Narrow" charset="0"/>
                <a:cs typeface="+mn-cs"/>
              </a:rPr>
              <a:t>à la gestion du conflit</a:t>
            </a:r>
            <a:endParaRPr lang="en-US" sz="4000" b="1">
              <a:effectLst/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1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1202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C20A3ED-C28B-1B44-8C51-2D3A929292B4}" type="slidenum">
              <a:rPr lang="fr-CA" sz="1200"/>
              <a:pPr eaLnBrk="1" hangingPunct="1"/>
              <a:t>23</a:t>
            </a:fld>
            <a:endParaRPr lang="fr-CA" sz="12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Divulgation (</a:t>
            </a:r>
            <a:r>
              <a:rPr lang="fr-CA" sz="4000" i="1">
                <a:solidFill>
                  <a:schemeClr val="accent2"/>
                </a:solidFill>
                <a:effectLst/>
                <a:latin typeface="Arial Narrow" charset="0"/>
              </a:rPr>
              <a:t>règle d’or)</a:t>
            </a:r>
            <a:endParaRPr lang="en-US" sz="4000" i="1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857375"/>
            <a:ext cx="8605837" cy="46085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CA" sz="2800" b="1">
                <a:solidFill>
                  <a:srgbClr val="FFC000"/>
                </a:solidFill>
                <a:effectLst/>
                <a:latin typeface="Arial Narrow" charset="0"/>
              </a:rPr>
              <a:t>En clinique</a:t>
            </a:r>
          </a:p>
          <a:p>
            <a:pPr algn="ctr" eaLnBrk="1" hangingPunct="1">
              <a:buFontTx/>
              <a:buNone/>
            </a:pPr>
            <a:r>
              <a:rPr lang="fr-CA" sz="2800" b="1">
                <a:effectLst/>
                <a:latin typeface="Arial Narrow" charset="0"/>
              </a:rPr>
              <a:t>Est-ce que je me sentirais à l’aise si mon patient ou    d’autres personnes étaient au courant de cette situation?</a:t>
            </a:r>
            <a:endParaRPr lang="fr-CA" sz="2800" b="1">
              <a:solidFill>
                <a:srgbClr val="FFC000"/>
              </a:solidFill>
              <a:effectLst/>
              <a:latin typeface="Arial Narrow" charset="0"/>
            </a:endParaRPr>
          </a:p>
          <a:p>
            <a:pPr algn="ctr" eaLnBrk="1" hangingPunct="1">
              <a:buFontTx/>
              <a:buNone/>
            </a:pPr>
            <a:r>
              <a:rPr lang="fr-CA" sz="2800" b="1">
                <a:solidFill>
                  <a:srgbClr val="FFC000"/>
                </a:solidFill>
                <a:effectLst/>
                <a:latin typeface="Arial Narrow" charset="0"/>
              </a:rPr>
              <a:t>En ÉMC</a:t>
            </a:r>
          </a:p>
          <a:p>
            <a:pPr algn="ctr" eaLnBrk="1" hangingPunct="1">
              <a:buFontTx/>
              <a:buNone/>
            </a:pPr>
            <a:r>
              <a:rPr lang="fr-CA" sz="2800" b="1">
                <a:effectLst/>
                <a:latin typeface="Arial Narrow" charset="0"/>
              </a:rPr>
              <a:t>Divulgation écrite sur la 2</a:t>
            </a:r>
            <a:r>
              <a:rPr lang="fr-CA" sz="2800" b="1" baseline="30000">
                <a:effectLst/>
                <a:latin typeface="Arial Narrow" charset="0"/>
              </a:rPr>
              <a:t>e</a:t>
            </a:r>
            <a:r>
              <a:rPr lang="fr-CA" sz="2800" b="1">
                <a:effectLst/>
                <a:latin typeface="Arial Narrow" charset="0"/>
              </a:rPr>
              <a:t> diapo d’une présentation et    dans le syllabus (</a:t>
            </a:r>
            <a:r>
              <a:rPr lang="fr-CA" sz="2800" b="1" i="1">
                <a:effectLst/>
                <a:latin typeface="Arial Narrow" charset="0"/>
              </a:rPr>
              <a:t>selon le cas</a:t>
            </a:r>
            <a:r>
              <a:rPr lang="fr-CA" sz="2800" b="1">
                <a:effectLst/>
                <a:latin typeface="Arial Narrow" charset="0"/>
              </a:rPr>
              <a:t>), ou verbalement</a:t>
            </a:r>
          </a:p>
          <a:p>
            <a:pPr algn="ctr" eaLnBrk="1" hangingPunct="1">
              <a:buFontTx/>
              <a:buNone/>
            </a:pPr>
            <a:r>
              <a:rPr lang="fr-CA" sz="2800" b="1">
                <a:solidFill>
                  <a:srgbClr val="FFC000"/>
                </a:solidFill>
                <a:effectLst/>
                <a:latin typeface="Arial Narrow" charset="0"/>
              </a:rPr>
              <a:t>En recherche </a:t>
            </a:r>
          </a:p>
          <a:p>
            <a:pPr algn="ctr" eaLnBrk="1" hangingPunct="1">
              <a:buFontTx/>
              <a:buNone/>
            </a:pPr>
            <a:r>
              <a:rPr lang="fr-CA" sz="2800" b="1">
                <a:effectLst/>
                <a:latin typeface="Arial Narrow" charset="0"/>
              </a:rPr>
              <a:t>Mentionner toute source de financement                             d’un projet ou d’un article.</a:t>
            </a:r>
            <a:endParaRPr lang="en-US" sz="2800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222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A12063B-ECBD-354A-AB43-53E36DF9FA5D}" type="slidenum">
              <a:rPr lang="fr-CA" sz="1200"/>
              <a:pPr eaLnBrk="1" hangingPunct="1"/>
              <a:t>24</a:t>
            </a:fld>
            <a:endParaRPr lang="fr-CA" sz="12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Réserves à la divulgation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035425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« La </a:t>
            </a:r>
            <a:r>
              <a:rPr lang="en-US" b="1">
                <a:effectLst/>
                <a:latin typeface="Arial Narrow" charset="0"/>
                <a:cs typeface="+mn-cs"/>
              </a:rPr>
              <a:t>divulgation porte ainsi le problème à l'attention du public, des collègues et autres, mais ça ne signifie pas pour autant que le conflit va disparaître.»</a:t>
            </a:r>
          </a:p>
          <a:p>
            <a:pPr algn="r" eaLnBrk="1" hangingPunct="1">
              <a:buFontTx/>
              <a:buNone/>
              <a:defRPr/>
            </a:pPr>
            <a:r>
              <a:rPr lang="en-US" sz="1800" b="1">
                <a:latin typeface="Garamond" charset="0"/>
                <a:cs typeface="+mn-cs"/>
              </a:rPr>
              <a:t>Mme Mancuso Site Internet Gvnt du Canada</a:t>
            </a:r>
            <a:endParaRPr lang="fr-CA" sz="1800" b="1">
              <a:effectLst/>
              <a:latin typeface="Arial Narrow" charset="0"/>
              <a:cs typeface="+mn-cs"/>
            </a:endParaRPr>
          </a:p>
          <a:p>
            <a:pPr eaLnBrk="1" hangingPunct="1">
              <a:defRPr/>
            </a:pPr>
            <a:endParaRPr lang="fr-CA" sz="2000" b="1">
              <a:effectLst/>
              <a:latin typeface="Arial Narrow" charset="0"/>
              <a:cs typeface="+mn-cs"/>
            </a:endParaRPr>
          </a:p>
          <a:p>
            <a:pPr eaLnBrk="1" hangingPunct="1"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Certains </a:t>
            </a:r>
            <a:r>
              <a:rPr lang="en-US" b="1">
                <a:effectLst/>
                <a:latin typeface="Arial Narrow" charset="0"/>
                <a:cs typeface="+mn-cs"/>
              </a:rPr>
              <a:t>considèrent la divulgation comme un moyen de se </a:t>
            </a:r>
            <a:r>
              <a:rPr lang="fr-CA" b="1">
                <a:effectLst/>
                <a:latin typeface="Arial Narrow" charset="0"/>
                <a:cs typeface="+mn-cs"/>
              </a:rPr>
              <a:t>«laver les mains» </a:t>
            </a:r>
            <a:r>
              <a:rPr lang="en-US" b="1">
                <a:effectLst/>
                <a:latin typeface="Arial Narrow" charset="0"/>
                <a:cs typeface="+mn-cs"/>
              </a:rPr>
              <a:t>du problème. </a:t>
            </a:r>
          </a:p>
        </p:txBody>
      </p:sp>
    </p:spTree>
    <p:extLst>
      <p:ext uri="{BB962C8B-B14F-4D97-AF65-F5344CB8AC3E}">
        <p14:creationId xmlns:p14="http://schemas.microsoft.com/office/powerpoint/2010/main" val="397046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3250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0D1E2CB-38A3-7F41-8669-8FDE2BFC6153}" type="slidenum">
              <a:rPr lang="fr-CA" sz="1200"/>
              <a:pPr eaLnBrk="1" hangingPunct="1"/>
              <a:t>25</a:t>
            </a:fld>
            <a:endParaRPr lang="fr-CA" sz="1200"/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solidFill>
                  <a:srgbClr val="FFFF00"/>
                </a:solidFill>
                <a:effectLst/>
                <a:latin typeface="Arial Narrow" charset="0"/>
              </a:rPr>
              <a:t>Gestion des conflits d’intérêts</a:t>
            </a:r>
            <a:endParaRPr lang="en-CA">
              <a:solidFill>
                <a:srgbClr val="FFFF00"/>
              </a:solidFill>
              <a:effectLst/>
              <a:latin typeface="Arial Narrow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0438" y="2643188"/>
            <a:ext cx="1714500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bg2"/>
                </a:solidFill>
              </a:rPr>
              <a:t>Nature du conflit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8750" y="3857625"/>
            <a:ext cx="1343025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bg2"/>
                </a:solidFill>
              </a:rPr>
              <a:t>Solution </a:t>
            </a:r>
            <a:r>
              <a:rPr lang="fr-CA" b="1" dirty="0">
                <a:solidFill>
                  <a:srgbClr val="FF0000"/>
                </a:solidFill>
              </a:rPr>
              <a:t>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29313" y="3929063"/>
            <a:ext cx="1414462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bg2"/>
                </a:solidFill>
              </a:rPr>
              <a:t>Solution </a:t>
            </a:r>
            <a:r>
              <a:rPr lang="fr-CA" b="1" dirty="0">
                <a:solidFill>
                  <a:srgbClr val="FF0000"/>
                </a:solidFill>
              </a:rPr>
              <a:t>R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875" y="4071938"/>
            <a:ext cx="1628775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bg2"/>
                </a:solidFill>
              </a:rPr>
              <a:t>Solution</a:t>
            </a:r>
            <a:r>
              <a:rPr lang="fr-CA" b="1" dirty="0">
                <a:solidFill>
                  <a:srgbClr val="FF0000"/>
                </a:solidFill>
              </a:rPr>
              <a:t> de compromis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" y="5214938"/>
            <a:ext cx="1263650" cy="857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fr-CA" altLang="fr-FR" b="1" smtClean="0">
                <a:solidFill>
                  <a:schemeClr val="bg2"/>
                </a:solidFill>
              </a:rPr>
              <a:t>Impact (-) sur IP</a:t>
            </a:r>
            <a:endParaRPr lang="en-CA" altLang="fr-FR" b="1" smtClean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39975" y="5157788"/>
            <a:ext cx="1295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fr-CA" altLang="fr-FR" b="1" smtClean="0">
                <a:solidFill>
                  <a:schemeClr val="bg2"/>
                </a:solidFill>
              </a:rPr>
              <a:t>Impact (+) sur IP</a:t>
            </a:r>
            <a:endParaRPr lang="en-CA" altLang="fr-FR" b="1" smtClean="0">
              <a:solidFill>
                <a:schemeClr val="bg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32363" y="5178425"/>
            <a:ext cx="130016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fr-CA" altLang="fr-FR" b="1" dirty="0" smtClean="0">
                <a:solidFill>
                  <a:schemeClr val="bg2"/>
                </a:solidFill>
              </a:rPr>
              <a:t>Impact (+) sur IP</a:t>
            </a:r>
            <a:endParaRPr lang="en-CA" altLang="fr-FR" b="1" dirty="0" smtClean="0">
              <a:solidFill>
                <a:schemeClr val="bg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5825" y="5086350"/>
            <a:ext cx="1336675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fr-CA" altLang="fr-FR" b="1" smtClean="0">
                <a:solidFill>
                  <a:schemeClr val="bg2"/>
                </a:solidFill>
              </a:rPr>
              <a:t>Impact (-) sur IP</a:t>
            </a:r>
            <a:endParaRPr lang="en-CA" altLang="fr-FR" b="1" smtClean="0">
              <a:solidFill>
                <a:schemeClr val="bg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88" y="1643063"/>
            <a:ext cx="1428750" cy="78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>
                <a:solidFill>
                  <a:schemeClr val="bg2"/>
                </a:solidFill>
                <a:latin typeface="Garamond" charset="0"/>
                <a:ea typeface="ＭＳ Ｐゴシック" charset="0"/>
              </a:rPr>
              <a:t>Intérêt primaire </a:t>
            </a:r>
            <a:r>
              <a:rPr lang="fr-CA" b="1">
                <a:solidFill>
                  <a:srgbClr val="C00000"/>
                </a:solidFill>
                <a:latin typeface="Garamond" charset="0"/>
                <a:ea typeface="ＭＳ Ｐゴシック" charset="0"/>
              </a:rPr>
              <a:t>IP</a:t>
            </a:r>
            <a:endParaRPr lang="en-CA" b="1">
              <a:solidFill>
                <a:srgbClr val="C00000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72313" y="1643063"/>
            <a:ext cx="1714500" cy="78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>
                <a:solidFill>
                  <a:schemeClr val="bg2"/>
                </a:solidFill>
                <a:latin typeface="Garamond" charset="0"/>
                <a:ea typeface="ＭＳ Ｐゴシック" charset="0"/>
              </a:rPr>
              <a:t>Intérêt secondaire </a:t>
            </a:r>
            <a:r>
              <a:rPr lang="fr-CA" b="1">
                <a:solidFill>
                  <a:srgbClr val="C00000"/>
                </a:solidFill>
                <a:latin typeface="Garamond" charset="0"/>
                <a:ea typeface="ＭＳ Ｐゴシック" charset="0"/>
              </a:rPr>
              <a:t>IS</a:t>
            </a:r>
            <a:endParaRPr lang="en-CA" b="1">
              <a:solidFill>
                <a:srgbClr val="C00000"/>
              </a:solidFill>
              <a:latin typeface="Garamond" charset="0"/>
              <a:ea typeface="ＭＳ Ｐゴシック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928813" y="2143125"/>
            <a:ext cx="1428750" cy="714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5429250" y="2428875"/>
            <a:ext cx="1571625" cy="428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34631" y="3679032"/>
            <a:ext cx="644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857500" y="3286125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86375" y="3286125"/>
            <a:ext cx="64293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000125" y="4714875"/>
            <a:ext cx="78581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9" idx="0"/>
          </p:cNvCxnSpPr>
          <p:nvPr/>
        </p:nvCxnSpPr>
        <p:spPr>
          <a:xfrm rot="16200000" flipH="1">
            <a:off x="2573337" y="4730751"/>
            <a:ext cx="657225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036344" y="4750594"/>
            <a:ext cx="5000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0"/>
          </p:cNvCxnSpPr>
          <p:nvPr/>
        </p:nvCxnSpPr>
        <p:spPr>
          <a:xfrm flipH="1">
            <a:off x="5581650" y="4522788"/>
            <a:ext cx="222250" cy="65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7322344" y="4607719"/>
            <a:ext cx="50006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178968" y="4822032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9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4274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667C2460-7754-7245-AAB3-4BD1725C50C2}" type="slidenum">
              <a:rPr lang="fr-CA" sz="1200"/>
              <a:pPr eaLnBrk="1" hangingPunct="1"/>
              <a:t>26</a:t>
            </a:fld>
            <a:endParaRPr lang="fr-CA" sz="1200"/>
          </a:p>
        </p:txBody>
      </p:sp>
      <p:sp>
        <p:nvSpPr>
          <p:cNvPr id="54275" name="Rectangle 2"/>
          <p:cNvSpPr>
            <a:spLocks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>
                <a:solidFill>
                  <a:schemeClr val="accent2"/>
                </a:solidFill>
                <a:effectLst/>
                <a:latin typeface="Garamond" charset="0"/>
              </a:rPr>
              <a:t>Définition de Compromis</a:t>
            </a:r>
            <a:endParaRPr lang="fr-FR">
              <a:solidFill>
                <a:schemeClr val="accent2"/>
              </a:solidFill>
              <a:effectLst/>
              <a:latin typeface="Garamond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1484313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fr-FR">
              <a:effectLst/>
              <a:latin typeface="Garamond" charset="0"/>
            </a:endParaRPr>
          </a:p>
          <a:p>
            <a:pPr>
              <a:buFontTx/>
              <a:buNone/>
            </a:pPr>
            <a:r>
              <a:rPr lang="fr-FR" b="1">
                <a:effectLst/>
                <a:latin typeface="Arial Narrow" charset="0"/>
              </a:rPr>
              <a:t>	Un compromis est un accord obtenu entre deux (</a:t>
            </a:r>
            <a:r>
              <a:rPr lang="fr-FR" b="1" i="1">
                <a:effectLst/>
                <a:latin typeface="Arial Narrow" charset="0"/>
              </a:rPr>
              <a:t>ou plusieurs</a:t>
            </a:r>
            <a:r>
              <a:rPr lang="fr-FR" b="1">
                <a:effectLst/>
                <a:latin typeface="Arial Narrow" charset="0"/>
              </a:rPr>
              <a:t>) parties après que chacune ait accepté de faire à l'autre les concessions minimales nécessaires à la formulation de l'accord.</a:t>
            </a:r>
          </a:p>
          <a:p>
            <a:pPr>
              <a:buFontTx/>
              <a:buNone/>
            </a:pPr>
            <a:endParaRPr lang="fr-FR" b="1">
              <a:effectLst/>
              <a:latin typeface="Arial Narrow" charset="0"/>
            </a:endParaRPr>
          </a:p>
          <a:p>
            <a:pPr algn="r">
              <a:buFontTx/>
              <a:buNone/>
            </a:pPr>
            <a:r>
              <a:rPr lang="fr-FR" sz="1800" b="1">
                <a:effectLst/>
                <a:latin typeface="Garamond" charset="0"/>
              </a:rPr>
              <a:t>Malherbe J-F, </a:t>
            </a:r>
            <a:r>
              <a:rPr lang="fr-FR" sz="1800" b="1" i="1">
                <a:effectLst/>
                <a:latin typeface="Garamond" charset="0"/>
              </a:rPr>
              <a:t>Compromis, dilemmes et paradoxes</a:t>
            </a:r>
            <a:r>
              <a:rPr lang="fr-FR" sz="1800" b="1">
                <a:effectLst/>
                <a:latin typeface="Garamond" charset="0"/>
              </a:rPr>
              <a:t>,</a:t>
            </a:r>
          </a:p>
          <a:p>
            <a:pPr algn="r">
              <a:buFontTx/>
              <a:buNone/>
            </a:pPr>
            <a:r>
              <a:rPr lang="fr-FR" sz="1800" b="1">
                <a:effectLst/>
                <a:latin typeface="Garamond" charset="0"/>
              </a:rPr>
              <a:t>Éditions Fides, 1999, p. 121</a:t>
            </a:r>
            <a:endParaRPr lang="fr-FR"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529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D15DE1A-5326-6E47-A10E-988B87DD56EB}" type="slidenum">
              <a:rPr lang="fr-CA" sz="1200"/>
              <a:pPr eaLnBrk="1" hangingPunct="1"/>
              <a:t>27</a:t>
            </a:fld>
            <a:endParaRPr lang="fr-CA" sz="1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solidFill>
                  <a:srgbClr val="FFFF00"/>
                </a:solidFill>
                <a:ea typeface="+mj-ea"/>
                <a:cs typeface="+mj-cs"/>
              </a:rPr>
              <a:t>Solution de compromis</a:t>
            </a:r>
            <a:endParaRPr lang="en-CA" dirty="0"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3265" y="1071563"/>
            <a:ext cx="31432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CA" sz="2000" b="1" smtClean="0">
                <a:solidFill>
                  <a:schemeClr val="bg2"/>
                </a:solidFill>
                <a:latin typeface="Arial Narrow" charset="0"/>
              </a:rPr>
              <a:t>Problème déontologique?</a:t>
            </a:r>
            <a:endParaRPr lang="en-CA" sz="2000" b="1" smtClean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1736" y="2214554"/>
            <a:ext cx="914400" cy="500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>
                <a:solidFill>
                  <a:schemeClr val="bg2"/>
                </a:solidFill>
                <a:latin typeface="Arial Narrow" pitchFamily="34" charset="0"/>
              </a:rPr>
              <a:t>OUI</a:t>
            </a:r>
            <a:endParaRPr lang="en-CA" sz="20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7890" y="2214563"/>
            <a:ext cx="914400" cy="500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>
                <a:solidFill>
                  <a:schemeClr val="bg2"/>
                </a:solidFill>
                <a:latin typeface="Arial Narrow" pitchFamily="34" charset="0"/>
              </a:rPr>
              <a:t>NON</a:t>
            </a:r>
            <a:endParaRPr lang="en-CA" sz="20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15" y="3000374"/>
            <a:ext cx="1214438" cy="714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CA" sz="2000" b="1" smtClean="0">
                <a:solidFill>
                  <a:schemeClr val="bg2"/>
                </a:solidFill>
                <a:latin typeface="Arial Narrow" charset="0"/>
              </a:rPr>
              <a:t>Conflit résolu</a:t>
            </a:r>
            <a:endParaRPr lang="en-CA" sz="2000" b="1" smtClean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71953" y="2928934"/>
            <a:ext cx="1143000" cy="6429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>
                <a:solidFill>
                  <a:schemeClr val="bg2"/>
                </a:solidFill>
                <a:latin typeface="Arial Narrow" pitchFamily="34" charset="0"/>
              </a:rPr>
              <a:t>Conflit persiste</a:t>
            </a:r>
            <a:endParaRPr lang="en-CA" sz="20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8992" y="3929066"/>
            <a:ext cx="1914525" cy="928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CA" sz="2000" b="1" smtClean="0">
                <a:solidFill>
                  <a:schemeClr val="bg2"/>
                </a:solidFill>
                <a:latin typeface="Arial Narrow" charset="0"/>
              </a:rPr>
              <a:t>Autre code ou organisme à consulter?</a:t>
            </a:r>
            <a:endParaRPr lang="en-CA" sz="2000" b="1" smtClean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18" y="5072062"/>
            <a:ext cx="1271623" cy="7143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CA" sz="2000" b="1" smtClean="0">
                <a:solidFill>
                  <a:schemeClr val="bg2"/>
                </a:solidFill>
                <a:latin typeface="Arial Narrow" charset="0"/>
              </a:rPr>
              <a:t>C. Résolu</a:t>
            </a:r>
            <a:endParaRPr lang="en-CA" sz="2000" b="1" smtClean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0694" y="5000636"/>
            <a:ext cx="1428759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>
                <a:solidFill>
                  <a:schemeClr val="bg2"/>
                </a:solidFill>
                <a:latin typeface="Arial Narrow" pitchFamily="34" charset="0"/>
              </a:rPr>
              <a:t>C. Persiste</a:t>
            </a:r>
            <a:endParaRPr lang="en-CA" sz="20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6393" y="5943622"/>
            <a:ext cx="1857375" cy="700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CA" sz="2000" b="1" smtClean="0">
                <a:solidFill>
                  <a:schemeClr val="bg2"/>
                </a:solidFill>
                <a:latin typeface="Arial Narrow" charset="0"/>
              </a:rPr>
              <a:t>Justification à son entourage</a:t>
            </a:r>
            <a:endParaRPr lang="en-CA" sz="2000" b="1" smtClean="0">
              <a:solidFill>
                <a:schemeClr val="bg2"/>
              </a:solidFill>
              <a:latin typeface="Arial Narrow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892426" y="1892300"/>
            <a:ext cx="500062" cy="1587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965826" y="1892300"/>
            <a:ext cx="500062" cy="1587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321719" y="2750344"/>
            <a:ext cx="285750" cy="21431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00438" y="2786063"/>
            <a:ext cx="500062" cy="21431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286375" y="2714625"/>
            <a:ext cx="500063" cy="28575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93407" y="3748881"/>
            <a:ext cx="357188" cy="3175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071813" y="4786313"/>
            <a:ext cx="357187" cy="28575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57813" y="4786313"/>
            <a:ext cx="357187" cy="21431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6065044" y="5793582"/>
            <a:ext cx="300037" cy="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7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6322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E3ACECB4-3323-7241-843A-C871657195B9}" type="slidenum">
              <a:rPr lang="fr-CA" sz="1200"/>
              <a:pPr eaLnBrk="1" hangingPunct="1"/>
              <a:t>28</a:t>
            </a:fld>
            <a:endParaRPr lang="fr-CA" sz="12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  <a:t>Consultation code ou organisme</a:t>
            </a:r>
            <a:br>
              <a:rPr lang="fr-CA" sz="4000">
                <a:solidFill>
                  <a:schemeClr val="accent2"/>
                </a:solidFill>
                <a:effectLst/>
                <a:latin typeface="Arial Narrow" charset="0"/>
              </a:rPr>
            </a:br>
            <a:endParaRPr lang="en-US" sz="2400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84313"/>
            <a:ext cx="8607425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z="1100">
              <a:latin typeface="Garamond" charset="0"/>
            </a:endParaRPr>
          </a:p>
          <a:p>
            <a:pPr eaLnBrk="1" hangingPunct="1">
              <a:lnSpc>
                <a:spcPct val="80000"/>
              </a:lnSpc>
            </a:pPr>
            <a:endParaRPr lang="fr-CA" sz="2800" b="1">
              <a:effectLst/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b="1">
                <a:effectLst/>
                <a:latin typeface="Arial Narrow" charset="0"/>
              </a:rPr>
              <a:t>Clarification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A" sz="1800" b="1">
                <a:effectLst/>
                <a:latin typeface="Arial Narrow" charset="0"/>
              </a:rPr>
              <a:t>  	( fondements, portée, implications, interrelation des principes en jeu)</a:t>
            </a:r>
          </a:p>
          <a:p>
            <a:pPr eaLnBrk="1" hangingPunct="1">
              <a:lnSpc>
                <a:spcPct val="80000"/>
              </a:lnSpc>
            </a:pPr>
            <a:endParaRPr lang="fr-CA" sz="1200" b="1">
              <a:effectLst/>
              <a:latin typeface="Arial Narrow" charset="0"/>
            </a:endParaRPr>
          </a:p>
          <a:p>
            <a:pPr eaLnBrk="1" hangingPunct="1"/>
            <a:r>
              <a:rPr lang="fr-CA" sz="2800" b="1">
                <a:effectLst/>
                <a:latin typeface="Arial Narrow" charset="0"/>
              </a:rPr>
              <a:t>Révision par comité d’éthique de la recherche</a:t>
            </a:r>
          </a:p>
          <a:p>
            <a:pPr eaLnBrk="1" hangingPunct="1"/>
            <a:endParaRPr lang="fr-CA" sz="1400" b="1">
              <a:effectLst/>
              <a:latin typeface="Arial Narrow" charset="0"/>
            </a:endParaRPr>
          </a:p>
          <a:p>
            <a:pPr eaLnBrk="1" hangingPunct="1"/>
            <a:r>
              <a:rPr lang="fr-CA" sz="2800" b="1">
                <a:effectLst/>
                <a:latin typeface="Arial Narrow" charset="0"/>
              </a:rPr>
              <a:t>Révision par un comité de pairs (</a:t>
            </a:r>
            <a:r>
              <a:rPr lang="fr-CA" sz="2800" b="1" i="1">
                <a:effectLst/>
                <a:latin typeface="Arial Narrow" charset="0"/>
              </a:rPr>
              <a:t>articles, congrès)</a:t>
            </a:r>
          </a:p>
          <a:p>
            <a:pPr eaLnBrk="1" hangingPunct="1"/>
            <a:endParaRPr lang="fr-CA" sz="1400" b="1" i="1">
              <a:effectLst/>
              <a:latin typeface="Arial Narrow" charset="0"/>
            </a:endParaRPr>
          </a:p>
          <a:p>
            <a:pPr eaLnBrk="1" hangingPunct="1"/>
            <a:r>
              <a:rPr lang="fr-CA" sz="2800" b="1">
                <a:effectLst/>
                <a:latin typeface="Arial Narrow" charset="0"/>
              </a:rPr>
              <a:t>Autorisation nécessaire des universités après déclaration des intérêts financiers</a:t>
            </a:r>
          </a:p>
          <a:p>
            <a:pPr eaLnBrk="1" hangingPunct="1"/>
            <a:endParaRPr lang="fr-CA" sz="1400" b="1">
              <a:effectLst/>
              <a:latin typeface="Arial Narrow" charset="0"/>
            </a:endParaRPr>
          </a:p>
          <a:p>
            <a:pPr algn="ctr" eaLnBrk="1" hangingPunct="1">
              <a:buFontTx/>
              <a:buNone/>
            </a:pPr>
            <a:r>
              <a:rPr lang="fr-CA" sz="2800" b="1">
                <a:solidFill>
                  <a:srgbClr val="CC9900"/>
                </a:solidFill>
                <a:effectLst/>
                <a:latin typeface="Arial Narrow" charset="0"/>
              </a:rPr>
              <a:t>Attention respectueuse au patient</a:t>
            </a:r>
            <a:r>
              <a:rPr lang="fr-CA" sz="2800" b="1">
                <a:effectLst/>
                <a:latin typeface="Arial Narrow" charset="0"/>
              </a:rPr>
              <a:t>  </a:t>
            </a:r>
            <a:r>
              <a:rPr lang="fr-CA" sz="2800" b="1">
                <a:solidFill>
                  <a:srgbClr val="CC9900"/>
                </a:solidFill>
                <a:effectLst/>
                <a:latin typeface="Arial Narrow" charset="0"/>
              </a:rPr>
              <a:t>(IP)</a:t>
            </a:r>
            <a:endParaRPr lang="en-US" sz="2800" b="1">
              <a:solidFill>
                <a:srgbClr val="CC9900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5734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18ADF840-7020-AA43-8149-D07EBEEB2327}" type="slidenum">
              <a:rPr lang="fr-CA" sz="1200"/>
              <a:pPr eaLnBrk="1" hangingPunct="1"/>
              <a:t>29</a:t>
            </a:fld>
            <a:endParaRPr lang="fr-CA" sz="12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Encadrements résidents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28775"/>
            <a:ext cx="8066087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z="900">
              <a:latin typeface="Garamon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b="1">
                <a:effectLst/>
                <a:latin typeface="Arial Narrow" charset="0"/>
              </a:rPr>
              <a:t>Vigilance des organismes agréés d’ÉMC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CA" sz="2400" b="1">
                <a:effectLst/>
                <a:latin typeface="Arial Narrow" charset="0"/>
              </a:rPr>
              <a:t>(FMOQ, AMLFC, CQMF, CMQ, etc)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fr-CA" b="1">
              <a:effectLst/>
              <a:latin typeface="Arial Narrow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fr-CA" b="1">
                <a:effectLst/>
                <a:latin typeface="Arial Narrow" charset="0"/>
              </a:rPr>
              <a:t>Lignes de conduite claires par les organismes médicaux (</a:t>
            </a:r>
            <a:r>
              <a:rPr lang="fr-CA" sz="2400" b="1" i="1">
                <a:effectLst/>
                <a:latin typeface="Arial Narrow" charset="0"/>
              </a:rPr>
              <a:t>Code d’éthique CQDPCM</a:t>
            </a:r>
            <a:r>
              <a:rPr lang="fr-CA" b="1">
                <a:effectLst/>
                <a:latin typeface="Arial Narrow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fr-CA" sz="2800" b="1">
              <a:effectLst/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b="1">
                <a:effectLst/>
                <a:latin typeface="Arial Narrow" charset="0"/>
              </a:rPr>
              <a:t>Apprentissage de la revue critique de la littérature</a:t>
            </a:r>
          </a:p>
          <a:p>
            <a:pPr eaLnBrk="1" hangingPunct="1">
              <a:lnSpc>
                <a:spcPct val="80000"/>
              </a:lnSpc>
            </a:pPr>
            <a:endParaRPr lang="fr-CA" sz="2800" b="1">
              <a:effectLst/>
              <a:latin typeface="Arial Narrow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b="1">
                <a:solidFill>
                  <a:srgbClr val="FFCC00"/>
                </a:solidFill>
                <a:effectLst/>
                <a:latin typeface="Arial Narrow" charset="0"/>
              </a:rPr>
              <a:t>Présentation de cet atelier ( </a:t>
            </a:r>
            <a:r>
              <a:rPr lang="fr-CA" sz="2400" b="1">
                <a:solidFill>
                  <a:srgbClr val="FFCC00"/>
                </a:solidFill>
                <a:effectLst/>
                <a:latin typeface="Arial Narrow" charset="0"/>
              </a:rPr>
              <a:t>art. 52 AMC</a:t>
            </a:r>
            <a:r>
              <a:rPr lang="fr-CA" sz="2800" b="1">
                <a:solidFill>
                  <a:srgbClr val="FFCC00"/>
                </a:solidFill>
                <a:effectLst/>
                <a:latin typeface="Arial Narrow" charset="0"/>
              </a:rPr>
              <a:t>)</a:t>
            </a:r>
            <a:endParaRPr lang="en-US" sz="2800" b="1">
              <a:solidFill>
                <a:srgbClr val="FFCC00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0482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5C79BF10-B30E-DC46-9114-4CDB49E35B0E}" type="slidenum">
              <a:rPr lang="fr-CA" sz="1200"/>
              <a:pPr eaLnBrk="1" hangingPunct="1"/>
              <a:t>3</a:t>
            </a:fld>
            <a:endParaRPr lang="fr-CA" sz="12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Valeur – Intérêt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CA">
              <a:latin typeface="Garamond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CA" b="1">
                <a:solidFill>
                  <a:schemeClr val="hlink"/>
                </a:solidFill>
                <a:effectLst/>
                <a:latin typeface="Arial Narrow" charset="0"/>
                <a:cs typeface="+mn-cs"/>
              </a:rPr>
              <a:t>Valeur</a:t>
            </a:r>
            <a:r>
              <a:rPr lang="fr-CA" b="1">
                <a:effectLst/>
                <a:latin typeface="Arial Narrow" charset="0"/>
                <a:cs typeface="+mn-cs"/>
              </a:rPr>
              <a:t> = Idéal à atteindre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Ex:  </a:t>
            </a:r>
            <a:r>
              <a:rPr lang="fr-CA" b="1" i="1">
                <a:effectLst/>
                <a:latin typeface="Arial Narrow" charset="0"/>
                <a:cs typeface="+mn-cs"/>
              </a:rPr>
              <a:t>vie, liberté, santé, amour, argent, transparence, intégrité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CA" b="1" i="1">
              <a:effectLst/>
              <a:latin typeface="Arial Narrow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Protéger ma santé = </a:t>
            </a:r>
            <a:r>
              <a:rPr lang="fr-CA" b="1" u="sng">
                <a:effectLst/>
                <a:latin typeface="Arial Narrow" charset="0"/>
                <a:cs typeface="+mn-cs"/>
              </a:rPr>
              <a:t>intérêt</a:t>
            </a:r>
            <a:r>
              <a:rPr lang="fr-CA" b="1">
                <a:effectLst/>
                <a:latin typeface="Arial Narrow" charset="0"/>
                <a:cs typeface="+mn-cs"/>
              </a:rPr>
              <a:t> qui me concerne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CA" b="1">
              <a:effectLst/>
              <a:latin typeface="Arial Narrow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Tout pour protéger ma santé</a:t>
            </a:r>
            <a:endParaRPr lang="fr-CA" b="1" u="sng">
              <a:effectLst/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97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632FCC-1C3B-6D41-A6DC-7A53D5FBB368}" type="slidenum">
              <a:rPr lang="fr-CA" sz="1000"/>
              <a:pPr/>
              <a:t>30</a:t>
            </a:fld>
            <a:endParaRPr lang="fr-CA" sz="1000"/>
          </a:p>
        </p:txBody>
      </p:sp>
      <p:pic>
        <p:nvPicPr>
          <p:cNvPr id="40962" name="Image 6" descr="Sans titre.pd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598738"/>
            <a:ext cx="90852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95513" y="765175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CA" sz="3200" b="1">
                <a:solidFill>
                  <a:srgbClr val="918F47"/>
                </a:solidFill>
              </a:rPr>
              <a:t>Triangle de l’éthique</a:t>
            </a:r>
            <a:endParaRPr lang="fr-CA" sz="3200" b="1">
              <a:solidFill>
                <a:schemeClr val="bg1"/>
              </a:solidFill>
            </a:endParaRPr>
          </a:p>
        </p:txBody>
      </p:sp>
      <p:sp>
        <p:nvSpPr>
          <p:cNvPr id="40964" name="ZoneTexte 4"/>
          <p:cNvSpPr txBox="1">
            <a:spLocks noChangeArrowheads="1"/>
          </p:cNvSpPr>
          <p:nvPr/>
        </p:nvSpPr>
        <p:spPr bwMode="auto">
          <a:xfrm>
            <a:off x="3059113" y="5373688"/>
            <a:ext cx="3097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CA" sz="1000"/>
              <a:t>Boulianne et Firket (2012)</a:t>
            </a:r>
            <a:endParaRPr lang="fr-CA" sz="1000"/>
          </a:p>
        </p:txBody>
      </p:sp>
    </p:spTree>
    <p:extLst>
      <p:ext uri="{BB962C8B-B14F-4D97-AF65-F5344CB8AC3E}">
        <p14:creationId xmlns:p14="http://schemas.microsoft.com/office/powerpoint/2010/main" val="142382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4300" y="6453188"/>
            <a:ext cx="1871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sz="1000">
                <a:solidFill>
                  <a:schemeClr val="tx2"/>
                </a:solidFill>
              </a:rPr>
              <a:t>Boulianne et Firket (2012)</a:t>
            </a:r>
          </a:p>
        </p:txBody>
      </p:sp>
      <p:pic>
        <p:nvPicPr>
          <p:cNvPr id="4198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33845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33845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3500438"/>
            <a:ext cx="32750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1320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9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8A4071-18AE-7D45-953E-67385D0BD900}" type="slidenum">
              <a:rPr lang="fr-CA" sz="1000"/>
              <a:pPr/>
              <a:t>32</a:t>
            </a:fld>
            <a:endParaRPr lang="fr-CA" sz="100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71550" y="1341438"/>
          <a:ext cx="6624638" cy="5210320"/>
        </p:xfrm>
        <a:graphic>
          <a:graphicData uri="http://schemas.openxmlformats.org/drawingml/2006/table">
            <a:tbl>
              <a:tblPr/>
              <a:tblGrid>
                <a:gridCol w="1328738"/>
                <a:gridCol w="5295900"/>
              </a:tblGrid>
              <a:tr h="30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Processus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               Circonstances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                     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                                          </a:t>
                      </a:r>
                      <a:endParaRPr kumimoji="0" lang="fr-CA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Les acteurs impliqués dans le dilemme                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Repérer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Nommer les circonstances problématiques</a:t>
                      </a:r>
                      <a:endParaRPr kumimoji="0" lang="fr-CA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Discerner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Examiner les circonstances vraiment importantes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Sonder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les valeurs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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enjeu dans le conflit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-  Valeurs personnelles :  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JE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-  Valeurs professionnelles :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-  Valeurs institutionnelles : 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V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aleurs du patient	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V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aleurs de la famille ou des personnes importantes pour le patient 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son option spontanée face à la situation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Regrouper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Les normativités : les règles, les normes, les lois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Cerner les valeurs fondamentales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Déterminer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Les actions possibles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Pondérer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Pondérer ce qui risque d</a:t>
                      </a:r>
                      <a:r>
                        <a:rPr kumimoji="0" lang="ja-JP" alt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arriver suite aux actions retenues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Juger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Estimer les conséquences pour la ou (les) personne(s) qui fera l</a:t>
                      </a:r>
                      <a:r>
                        <a:rPr kumimoji="0" lang="ja-JP" alt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objet de la décision.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Décider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Prendre une décision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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action réelle, réalisable, raisonnable et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  partagée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438785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Revenir sur son option spontanée et réflexion sur l</a:t>
                      </a:r>
                      <a:r>
                        <a:rPr kumimoji="0" lang="ja-JP" alt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évolution de sa propre réflexion au cours du processus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438785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Agir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Actualiser sa décision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Assumer les conséquences de la décision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350"/>
            <a:ext cx="9074150" cy="6697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C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052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E004F01-0798-1F45-948A-28979D7D7FB3}" type="slidenum">
              <a:rPr lang="fr-CA" sz="1400"/>
              <a:pPr algn="r" eaLnBrk="1" hangingPunct="1"/>
              <a:t>32</a:t>
            </a:fld>
            <a:endParaRPr lang="fr-CA" sz="1400"/>
          </a:p>
        </p:txBody>
      </p:sp>
      <p:graphicFrame>
        <p:nvGraphicFramePr>
          <p:cNvPr id="6" name="Group 12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84213" y="1196975"/>
          <a:ext cx="6624637" cy="5210320"/>
        </p:xfrm>
        <a:graphic>
          <a:graphicData uri="http://schemas.openxmlformats.org/drawingml/2006/table">
            <a:tbl>
              <a:tblPr/>
              <a:tblGrid>
                <a:gridCol w="1328737"/>
                <a:gridCol w="5295900"/>
              </a:tblGrid>
              <a:tr h="30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Processus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               Circonstances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                     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                                          </a:t>
                      </a:r>
                      <a:endParaRPr kumimoji="0" lang="fr-CA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Les acteurs impliqués dans le dilemme                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Repérer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Nommer les circonstances problématiques</a:t>
                      </a:r>
                      <a:endParaRPr kumimoji="0" lang="fr-CA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Discerner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Examiner les circonstances vraiment importantes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Sonder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les valeurs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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enjeu dans le conflit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-  Valeurs personnelles :  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JE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-  Valeurs professionnelles :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-  Valeurs institutionnelles : 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V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aleurs du patient			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V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aleurs de la famille ou des personnes importantes pour le patient 	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endParaRPr kumimoji="0" lang="fr-CA" sz="1100" b="1" i="0" u="none" strike="noStrike" cap="none" normalizeH="0" baseline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son option spontanée face à la situation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Regrouper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Les normativités : les règles, les normes, les lois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Cerner les valeurs fondamentales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Déterminer 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Les actions possibles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Pondérer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Pondérer ce qui risque d</a:t>
                      </a:r>
                      <a:r>
                        <a:rPr kumimoji="0" lang="ja-JP" alt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arriver suite aux actions retenues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Juger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Estimer les conséquences pour la ou (les) personne(s) qui fera l</a:t>
                      </a:r>
                      <a:r>
                        <a:rPr kumimoji="0" lang="ja-JP" alt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objet de la décision.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Décider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Prendre une décision 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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action réelle, réalisable, raisonnable et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  partagée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438785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Revenir sur son option spontanée et réflexion sur l</a:t>
                      </a:r>
                      <a:r>
                        <a:rPr kumimoji="0" lang="ja-JP" alt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38785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évolution de sa propre réflexion au cours du processus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438785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Agir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Actualiser sa décision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Assumer les conséquences de la décision</a:t>
                      </a: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94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50" y="620713"/>
            <a:ext cx="5006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fr-CA" sz="1600" b="1">
                <a:solidFill>
                  <a:schemeClr val="tx2"/>
                </a:solidFill>
                <a:cs typeface="Times New Roman" charset="0"/>
              </a:rPr>
              <a:t>GRILLE  ► Contexte de prise de décision clinique</a:t>
            </a:r>
          </a:p>
        </p:txBody>
      </p:sp>
      <p:sp>
        <p:nvSpPr>
          <p:cNvPr id="43095" name="Text Box 1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5400000">
            <a:off x="-29368" y="2431256"/>
            <a:ext cx="869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200">
                <a:solidFill>
                  <a:schemeClr val="tx2"/>
                </a:solidFill>
              </a:rPr>
              <a:t>Identifier</a:t>
            </a:r>
          </a:p>
        </p:txBody>
      </p:sp>
      <p:sp>
        <p:nvSpPr>
          <p:cNvPr id="43096" name="Rectangle 1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-5400000">
            <a:off x="-165893" y="3775869"/>
            <a:ext cx="1111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sz="1200">
                <a:solidFill>
                  <a:schemeClr val="tx2"/>
                </a:solidFill>
              </a:rPr>
              <a:t>Délibérer</a:t>
            </a:r>
          </a:p>
        </p:txBody>
      </p:sp>
      <p:sp>
        <p:nvSpPr>
          <p:cNvPr id="43097" name="Rectangle 1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-5400000">
            <a:off x="36513" y="5373688"/>
            <a:ext cx="706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CA" sz="1200">
                <a:solidFill>
                  <a:schemeClr val="tx2"/>
                </a:solidFill>
              </a:rPr>
              <a:t>Décider</a:t>
            </a:r>
          </a:p>
        </p:txBody>
      </p:sp>
      <p:sp>
        <p:nvSpPr>
          <p:cNvPr id="11" name="Triangle isocèle 10"/>
          <p:cNvSpPr/>
          <p:nvPr>
            <p:custDataLst>
              <p:tags r:id="rId10"/>
            </p:custDataLst>
          </p:nvPr>
        </p:nvSpPr>
        <p:spPr>
          <a:xfrm>
            <a:off x="7524750" y="2276475"/>
            <a:ext cx="1295400" cy="1223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3099" name="Imag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2484438"/>
            <a:ext cx="215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00" name="Imag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271838"/>
            <a:ext cx="2286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01" name="Imag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3257550"/>
            <a:ext cx="266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02" name="Image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2516188"/>
            <a:ext cx="215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0"/>
            <a:ext cx="9237663" cy="7010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fr-C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104" name="Rectangle 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10400" y="655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C6B6D40-408D-3E4A-BE99-13736B544DDA}" type="slidenum">
              <a:rPr lang="fr-CA" sz="1400"/>
              <a:pPr algn="r" eaLnBrk="1" hangingPunct="1"/>
              <a:t>32</a:t>
            </a:fld>
            <a:endParaRPr lang="fr-CA" sz="1400"/>
          </a:p>
        </p:txBody>
      </p:sp>
      <p:graphicFrame>
        <p:nvGraphicFramePr>
          <p:cNvPr id="30905" name="Group 185"/>
          <p:cNvGraphicFramePr>
            <a:graphicFrameLocks noGrp="1"/>
          </p:cNvGraphicFramePr>
          <p:nvPr>
            <p:custDataLst>
              <p:tags r:id="rId17"/>
            </p:custDataLst>
          </p:nvPr>
        </p:nvGraphicFramePr>
        <p:xfrm>
          <a:off x="836613" y="1349375"/>
          <a:ext cx="6624637" cy="5462587"/>
        </p:xfrm>
        <a:graphic>
          <a:graphicData uri="http://schemas.openxmlformats.org/drawingml/2006/table">
            <a:tbl>
              <a:tblPr/>
              <a:tblGrid>
                <a:gridCol w="1328737"/>
                <a:gridCol w="5295900"/>
              </a:tblGrid>
              <a:tr h="3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Processus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               Circonstances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                     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                                         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Les acteurs impliqués dans le dilemme                                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JE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,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19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,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Repérer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Nommer les circonstances problématiques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son option spontanée face à la situation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Discerner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Examiner les circonstances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vraiment importantes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Sonder 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Identifier les valeurs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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enjeu dans le conflit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-  Valeurs personnelles :  			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JE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-  Valeurs professionnelles :			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             -  Valeurs institutionnelles : 			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ILS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valeurs du patient				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 3" charset="0"/>
                        </a:rPr>
                        <a:t>valeurs de la famille ou des personnes importantes pour le patient 	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TU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Regrouper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Les règles, les normes, les lois                                                       </a:t>
                      </a: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 ILS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Cerner les valeurs fondamentales 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Déterminer 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Les actions possibles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Juger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Estimer les conséquences pour la ou (les) personne(s) qui fera l</a:t>
                      </a:r>
                      <a:r>
                        <a:rPr kumimoji="0" lang="ja-JP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objet de la décision.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Décider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Prendre une décision 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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action réelle, réalisable, raisonnable et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     partagée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Revenir sur son option spontanée et réflexion sur l</a:t>
                      </a:r>
                      <a:r>
                        <a:rPr kumimoji="0" lang="ja-JP" alt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évolution de sa propre réflexion au cours du processus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 3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Agir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Actualiser sa décision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Assumer les conséquences de la décision</a:t>
                      </a: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4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73313" y="773113"/>
            <a:ext cx="3798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fr-CA" sz="1600" b="1">
                <a:solidFill>
                  <a:srgbClr val="7B7B00"/>
                </a:solidFill>
                <a:cs typeface="Times New Roman" charset="0"/>
              </a:rPr>
              <a:t>GRILLE  ► Prise de décision clinique</a:t>
            </a:r>
          </a:p>
        </p:txBody>
      </p:sp>
      <p:sp>
        <p:nvSpPr>
          <p:cNvPr id="43141" name="Text Box 1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124619" y="2537619"/>
            <a:ext cx="86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200">
                <a:solidFill>
                  <a:schemeClr val="tx2"/>
                </a:solidFill>
              </a:rPr>
              <a:t>Identifier</a:t>
            </a:r>
          </a:p>
        </p:txBody>
      </p:sp>
      <p:sp>
        <p:nvSpPr>
          <p:cNvPr id="43142" name="Rectangle 1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-13493" y="3928269"/>
            <a:ext cx="1111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sz="1200">
                <a:solidFill>
                  <a:schemeClr val="tx2"/>
                </a:solidFill>
              </a:rPr>
              <a:t>Délibérer</a:t>
            </a:r>
          </a:p>
        </p:txBody>
      </p:sp>
      <p:sp>
        <p:nvSpPr>
          <p:cNvPr id="43143" name="Rectangle 1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188913" y="5526088"/>
            <a:ext cx="706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CA" sz="1200">
                <a:solidFill>
                  <a:schemeClr val="tx2"/>
                </a:solidFill>
              </a:rPr>
              <a:t>Décider</a:t>
            </a:r>
          </a:p>
        </p:txBody>
      </p:sp>
      <p:sp>
        <p:nvSpPr>
          <p:cNvPr id="26" name="Triangle isocèle 25"/>
          <p:cNvSpPr/>
          <p:nvPr>
            <p:custDataLst>
              <p:tags r:id="rId22"/>
            </p:custDataLst>
          </p:nvPr>
        </p:nvSpPr>
        <p:spPr>
          <a:xfrm>
            <a:off x="7677150" y="2428875"/>
            <a:ext cx="1295400" cy="1223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3145" name="Image 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36838"/>
            <a:ext cx="215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46" name="Image 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424238"/>
            <a:ext cx="2286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47" name="Image 5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3409950"/>
            <a:ext cx="266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48" name="Image 1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500688"/>
            <a:ext cx="215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riangle isocèle 34"/>
          <p:cNvSpPr/>
          <p:nvPr>
            <p:custDataLst>
              <p:tags r:id="rId27"/>
            </p:custDataLst>
          </p:nvPr>
        </p:nvSpPr>
        <p:spPr>
          <a:xfrm>
            <a:off x="7693025" y="5310188"/>
            <a:ext cx="1295400" cy="122396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3150" name="Image 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4191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51" name="Image 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6318250"/>
            <a:ext cx="2286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52" name="Image 1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215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53" name="Image 5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6330950"/>
            <a:ext cx="266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5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150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E140228D-21C5-6746-A7BB-A56E4DFFC5E4}" type="slidenum">
              <a:rPr lang="fr-CA" sz="1200"/>
              <a:pPr eaLnBrk="1" hangingPunct="1"/>
              <a:t>4</a:t>
            </a:fld>
            <a:endParaRPr lang="fr-CA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Exemple en clinique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12925"/>
            <a:ext cx="8435975" cy="4495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fr-CA">
              <a:latin typeface="Garamond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Valeur professionnelle = Bons soins au patient</a:t>
            </a:r>
          </a:p>
          <a:p>
            <a:pPr algn="ctr" eaLnBrk="1" hangingPunct="1"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(</a:t>
            </a:r>
            <a:r>
              <a:rPr lang="fr-CA" b="1">
                <a:solidFill>
                  <a:schemeClr val="hlink"/>
                </a:solidFill>
                <a:effectLst/>
                <a:latin typeface="Arial Narrow" charset="0"/>
                <a:cs typeface="+mn-cs"/>
              </a:rPr>
              <a:t>intérêt primaire</a:t>
            </a:r>
            <a:r>
              <a:rPr lang="fr-CA" b="1">
                <a:effectLst/>
                <a:latin typeface="Arial Narrow" charset="0"/>
                <a:cs typeface="+mn-cs"/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endParaRPr lang="fr-CA" b="1">
              <a:effectLst/>
              <a:latin typeface="Arial Narrow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Valeur personnelle = Avantages financiers</a:t>
            </a:r>
          </a:p>
          <a:p>
            <a:pPr algn="ctr" eaLnBrk="1" hangingPunct="1">
              <a:buFontTx/>
              <a:buNone/>
              <a:defRPr/>
            </a:pPr>
            <a:r>
              <a:rPr lang="fr-CA" b="1">
                <a:effectLst/>
                <a:latin typeface="Arial Narrow" charset="0"/>
                <a:cs typeface="+mn-cs"/>
              </a:rPr>
              <a:t>(</a:t>
            </a:r>
            <a:r>
              <a:rPr lang="fr-CA" b="1">
                <a:solidFill>
                  <a:schemeClr val="hlink"/>
                </a:solidFill>
                <a:effectLst/>
                <a:latin typeface="Arial Narrow" charset="0"/>
                <a:cs typeface="+mn-cs"/>
              </a:rPr>
              <a:t>intérêt secondaire</a:t>
            </a:r>
            <a:r>
              <a:rPr lang="fr-CA" b="1">
                <a:effectLst/>
                <a:latin typeface="Arial Narrow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2530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94EE9B5-BF27-6344-8FC3-36432BE7E091}" type="slidenum">
              <a:rPr lang="fr-CA" sz="1200"/>
              <a:pPr eaLnBrk="1" hangingPunct="1"/>
              <a:t>5</a:t>
            </a:fld>
            <a:endParaRPr lang="fr-CA" sz="12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>
                <a:solidFill>
                  <a:schemeClr val="accent2"/>
                </a:solidFill>
                <a:latin typeface="Arial Narrow" charset="0"/>
                <a:cs typeface="+mj-cs"/>
              </a:rPr>
              <a:t>Exemple en recherche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354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fr-CA" sz="2800">
              <a:latin typeface="Garamond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fr-CA" sz="2800" b="1">
                <a:effectLst/>
                <a:latin typeface="Arial Narrow" charset="0"/>
                <a:cs typeface="+mn-cs"/>
              </a:rPr>
              <a:t>Valeur professionnelle = Avancement science</a:t>
            </a:r>
          </a:p>
          <a:p>
            <a:pPr algn="ctr" eaLnBrk="1" hangingPunct="1">
              <a:buFontTx/>
              <a:buNone/>
              <a:defRPr/>
            </a:pPr>
            <a:r>
              <a:rPr lang="fr-CA" sz="2800" b="1">
                <a:effectLst/>
                <a:latin typeface="Arial Narrow" charset="0"/>
                <a:cs typeface="+mn-cs"/>
              </a:rPr>
              <a:t>(</a:t>
            </a:r>
            <a:r>
              <a:rPr lang="fr-CA" sz="2800" b="1">
                <a:solidFill>
                  <a:schemeClr val="hlink"/>
                </a:solidFill>
                <a:effectLst/>
                <a:latin typeface="Arial Narrow" charset="0"/>
                <a:cs typeface="+mn-cs"/>
              </a:rPr>
              <a:t>intérêt primaire</a:t>
            </a:r>
            <a:r>
              <a:rPr lang="fr-CA" sz="2800" b="1">
                <a:effectLst/>
                <a:latin typeface="Arial Narrow" charset="0"/>
                <a:cs typeface="+mn-cs"/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endParaRPr lang="fr-CA" sz="2800" b="1">
              <a:effectLst/>
              <a:latin typeface="Arial Narro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fr-CA" sz="2800" b="1">
                <a:effectLst/>
                <a:latin typeface="Arial Narrow" charset="0"/>
                <a:cs typeface="+mn-cs"/>
              </a:rPr>
              <a:t>           Valeur personnelle = Prestige</a:t>
            </a:r>
          </a:p>
          <a:p>
            <a:pPr algn="ctr" eaLnBrk="1" hangingPunct="1">
              <a:buFontTx/>
              <a:buNone/>
              <a:defRPr/>
            </a:pPr>
            <a:r>
              <a:rPr lang="fr-CA" sz="2800" b="1">
                <a:effectLst/>
                <a:latin typeface="Arial Narrow" charset="0"/>
                <a:cs typeface="+mn-cs"/>
              </a:rPr>
              <a:t>Valeur professionnelle   = Reconnaissance académique </a:t>
            </a:r>
          </a:p>
          <a:p>
            <a:pPr algn="ctr" eaLnBrk="1" hangingPunct="1">
              <a:buFontTx/>
              <a:buNone/>
              <a:defRPr/>
            </a:pPr>
            <a:r>
              <a:rPr lang="fr-CA" sz="2800" b="1">
                <a:effectLst/>
                <a:latin typeface="Arial Narrow" charset="0"/>
                <a:cs typeface="+mn-cs"/>
              </a:rPr>
              <a:t>(</a:t>
            </a:r>
            <a:r>
              <a:rPr lang="fr-CA" sz="2800" b="1">
                <a:solidFill>
                  <a:schemeClr val="hlink"/>
                </a:solidFill>
                <a:effectLst/>
                <a:latin typeface="Arial Narrow" charset="0"/>
                <a:cs typeface="+mn-cs"/>
              </a:rPr>
              <a:t>intérêt secondaire</a:t>
            </a:r>
            <a:r>
              <a:rPr lang="fr-CA" sz="2800" b="1">
                <a:effectLst/>
                <a:latin typeface="Arial Narrow" charset="0"/>
                <a:cs typeface="+mn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7536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3554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CCF4E06-DA5B-4647-93FF-D23ACE4C93BA}" type="slidenum">
              <a:rPr lang="fr-CA" sz="1200"/>
              <a:pPr eaLnBrk="1" hangingPunct="1"/>
              <a:t>6</a:t>
            </a:fld>
            <a:endParaRPr lang="fr-CA" sz="12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sz="5400" b="1">
              <a:effectLst/>
              <a:latin typeface="Garamond" charset="0"/>
            </a:endParaRPr>
          </a:p>
          <a:p>
            <a:pPr algn="ctr">
              <a:buFontTx/>
              <a:buNone/>
            </a:pPr>
            <a:r>
              <a:rPr lang="fr-CA" sz="5400" b="1">
                <a:solidFill>
                  <a:srgbClr val="FFCC00"/>
                </a:solidFill>
                <a:effectLst/>
                <a:latin typeface="Garamond" charset="0"/>
              </a:rPr>
              <a:t>Définitions</a:t>
            </a:r>
            <a:endParaRPr lang="en-US" sz="5400" b="1">
              <a:solidFill>
                <a:srgbClr val="FFCC00"/>
              </a:solidFill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7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457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5BD4353-CB33-DE4F-A687-7FE659C0D9AD}" type="slidenum">
              <a:rPr lang="fr-CA" sz="1200"/>
              <a:pPr eaLnBrk="1" hangingPunct="1"/>
              <a:t>7</a:t>
            </a:fld>
            <a:endParaRPr lang="fr-CA" sz="12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Conflits d’intérêts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3890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effectLst/>
                <a:latin typeface="Arial Narrow" charset="0"/>
              </a:rPr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>
                <a:effectLst/>
                <a:latin typeface="Arial Narrow" charset="0"/>
              </a:rPr>
              <a:t>	« C’est une situation dans laquelle une personne ayant un poste de confiance, tel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>
                <a:effectLst/>
                <a:latin typeface="Arial Narrow" charset="0"/>
              </a:rPr>
              <a:t>	qu'un </a:t>
            </a:r>
            <a:r>
              <a:rPr lang="en-US" b="1">
                <a:effectLst/>
                <a:latin typeface="Arial Narrow" charset="0"/>
                <a:hlinkClick r:id="rId3" tooltip="Avocat (métier)"/>
              </a:rPr>
              <a:t>avocat</a:t>
            </a:r>
            <a:r>
              <a:rPr lang="en-US" b="1">
                <a:effectLst/>
                <a:latin typeface="Arial Narrow" charset="0"/>
              </a:rPr>
              <a:t>, un </a:t>
            </a:r>
            <a:r>
              <a:rPr lang="en-US" b="1">
                <a:solidFill>
                  <a:srgbClr val="CC9900"/>
                </a:solidFill>
                <a:effectLst/>
                <a:latin typeface="Arial Narrow" charset="0"/>
                <a:hlinkClick r:id="rId4" tooltip="Personnalité politique"/>
              </a:rPr>
              <a:t>homme politique</a:t>
            </a:r>
            <a:r>
              <a:rPr lang="en-US" b="1">
                <a:effectLst/>
                <a:latin typeface="Arial Narrow" charset="0"/>
              </a:rPr>
              <a:t>, un cadre ou </a:t>
            </a:r>
            <a:r>
              <a:rPr lang="en-US" b="1">
                <a:solidFill>
                  <a:srgbClr val="FFC000"/>
                </a:solidFill>
                <a:effectLst/>
                <a:latin typeface="Arial Narrow" charset="0"/>
              </a:rPr>
              <a:t>un dirigeant d'</a:t>
            </a:r>
            <a:r>
              <a:rPr lang="en-US" b="1">
                <a:solidFill>
                  <a:srgbClr val="FFC000"/>
                </a:solidFill>
                <a:effectLst/>
                <a:latin typeface="Arial Narrow" charset="0"/>
                <a:hlinkClick r:id="rId5" tooltip="Entreprise"/>
              </a:rPr>
              <a:t>entreprise</a:t>
            </a:r>
            <a:r>
              <a:rPr lang="en-US" b="1">
                <a:effectLst/>
                <a:latin typeface="Arial Narrow" charset="0"/>
              </a:rPr>
              <a:t>, a des intérêts professionnels ou personnels en concurrence.»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CA" b="1">
              <a:effectLst/>
              <a:latin typeface="Arial Narrow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r-CA" sz="1800" b="1">
                <a:effectLst/>
                <a:latin typeface="Arial Narrow" charset="0"/>
              </a:rPr>
              <a:t>Wikipédia, l’encyclopédie libre</a:t>
            </a:r>
            <a:endParaRPr lang="en-US" sz="1800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6626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D019D1EF-D3A9-5849-8AA8-C6E8B6B4EDD0}" type="slidenum">
              <a:rPr lang="fr-CA" sz="1200"/>
              <a:pPr eaLnBrk="1" hangingPunct="1"/>
              <a:t>8</a:t>
            </a:fld>
            <a:endParaRPr lang="fr-CA" sz="12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Conflits d’intérêts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686800" cy="45085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/>
                <a:latin typeface="Arial Narrow" charset="0"/>
                <a:cs typeface="+mn-cs"/>
              </a:rPr>
              <a:t>De tels intérêts en concurrence peuvent mettre la personne en difficulté pour accomplir sa </a:t>
            </a:r>
            <a:r>
              <a:rPr lang="en-US" b="1">
                <a:effectLst/>
                <a:latin typeface="Arial Narrow" charset="0"/>
                <a:cs typeface="+mn-cs"/>
                <a:hlinkClick r:id="rId2" tooltip="Obligation (droit)"/>
              </a:rPr>
              <a:t>tâche</a:t>
            </a:r>
            <a:r>
              <a:rPr lang="en-US" b="1">
                <a:effectLst/>
                <a:latin typeface="Arial Narrow" charset="0"/>
                <a:cs typeface="+mn-cs"/>
              </a:rPr>
              <a:t> avec </a:t>
            </a:r>
            <a:r>
              <a:rPr lang="en-US" b="1">
                <a:effectLst/>
                <a:latin typeface="Arial Narrow" charset="0"/>
                <a:cs typeface="+mn-cs"/>
                <a:hlinkClick r:id="rId3" tooltip="Impartialité"/>
              </a:rPr>
              <a:t>impartialité</a:t>
            </a:r>
            <a:r>
              <a:rPr lang="en-US" b="1">
                <a:effectLst/>
                <a:latin typeface="Arial Narrow" charset="0"/>
                <a:cs typeface="+mn-cs"/>
              </a:rPr>
              <a:t>. </a:t>
            </a:r>
          </a:p>
          <a:p>
            <a:pPr eaLnBrk="1" hangingPunct="1">
              <a:defRPr/>
            </a:pPr>
            <a:r>
              <a:rPr lang="en-US" b="1">
                <a:effectLst/>
                <a:latin typeface="Arial Narrow" charset="0"/>
                <a:cs typeface="+mn-cs"/>
              </a:rPr>
              <a:t>Même s'il n'y a aucune preuve d'actes préjudiciables, un conflit d'intérêt peut créer une apparence d'indélicatesse susceptible de </a:t>
            </a:r>
            <a:r>
              <a:rPr lang="en-US" b="1">
                <a:solidFill>
                  <a:schemeClr val="hlink"/>
                </a:solidFill>
                <a:effectLst/>
                <a:latin typeface="Arial Narrow" charset="0"/>
                <a:cs typeface="+mn-cs"/>
              </a:rPr>
              <a:t>miner la</a:t>
            </a:r>
            <a:r>
              <a:rPr lang="en-US" b="1">
                <a:effectLst/>
                <a:latin typeface="Arial Narrow" charset="0"/>
                <a:cs typeface="+mn-cs"/>
              </a:rPr>
              <a:t> </a:t>
            </a:r>
            <a:r>
              <a:rPr lang="en-US" b="1">
                <a:effectLst/>
                <a:latin typeface="Arial Narrow" charset="0"/>
                <a:cs typeface="+mn-cs"/>
                <a:hlinkClick r:id="rId4" tooltip="Confiance"/>
              </a:rPr>
              <a:t>confiance</a:t>
            </a:r>
            <a:r>
              <a:rPr lang="en-US" b="1">
                <a:effectLst/>
                <a:latin typeface="Arial Narrow" charset="0"/>
                <a:cs typeface="+mn-cs"/>
              </a:rPr>
              <a:t> en la capacité de cette personne à agir correctement à son poste.</a:t>
            </a:r>
            <a:r>
              <a:rPr lang="en-US">
                <a:latin typeface="Garamond" charset="0"/>
                <a:cs typeface="+mn-cs"/>
              </a:rPr>
              <a:t> </a:t>
            </a:r>
          </a:p>
          <a:p>
            <a:pPr algn="r" eaLnBrk="1" hangingPunct="1">
              <a:buFontTx/>
              <a:buNone/>
              <a:defRPr/>
            </a:pPr>
            <a:r>
              <a:rPr lang="fr-CA" sz="1800" b="1">
                <a:effectLst/>
                <a:latin typeface="Arial Narrow" charset="0"/>
                <a:cs typeface="+mn-cs"/>
              </a:rPr>
              <a:t>Wikipédia, l’encyclopédie libre</a:t>
            </a:r>
            <a:endParaRPr lang="en-US" sz="1800" b="1">
              <a:effectLst/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5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M-F Megie</a:t>
            </a:r>
          </a:p>
        </p:txBody>
      </p:sp>
      <p:sp>
        <p:nvSpPr>
          <p:cNvPr id="27650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DEDBCF0-4FAB-D24E-82F0-2EEFE726DBA9}" type="slidenum">
              <a:rPr lang="fr-CA" sz="1200"/>
              <a:pPr eaLnBrk="1" hangingPunct="1"/>
              <a:t>9</a:t>
            </a:fld>
            <a:endParaRPr lang="fr-CA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>
                <a:solidFill>
                  <a:schemeClr val="accent2"/>
                </a:solidFill>
                <a:effectLst/>
                <a:latin typeface="Arial Narrow" charset="0"/>
              </a:rPr>
              <a:t>Conflits d’intérêts</a:t>
            </a:r>
            <a:endParaRPr lang="en-US"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fr-CA">
                <a:effectLst/>
                <a:latin typeface="Garamond" charset="0"/>
              </a:rPr>
              <a:t>	</a:t>
            </a:r>
          </a:p>
          <a:p>
            <a:pPr algn="ctr">
              <a:buFontTx/>
              <a:buNone/>
            </a:pPr>
            <a:endParaRPr lang="fr-CA">
              <a:effectLst/>
              <a:latin typeface="Garamond" charset="0"/>
            </a:endParaRPr>
          </a:p>
          <a:p>
            <a:pPr algn="ctr">
              <a:buFontTx/>
              <a:buNone/>
            </a:pPr>
            <a:r>
              <a:rPr lang="fr-CA" b="1">
                <a:effectLst/>
                <a:latin typeface="Arial Narrow" charset="0"/>
              </a:rPr>
              <a:t>Il y a conflits d’intérêts lorsque la </a:t>
            </a:r>
            <a:r>
              <a:rPr lang="fr-CA" b="1">
                <a:solidFill>
                  <a:srgbClr val="FFCC00"/>
                </a:solidFill>
                <a:effectLst/>
                <a:latin typeface="Arial Narrow" charset="0"/>
              </a:rPr>
              <a:t>situation</a:t>
            </a:r>
            <a:r>
              <a:rPr lang="fr-CA" b="1">
                <a:effectLst/>
                <a:latin typeface="Arial Narrow" charset="0"/>
              </a:rPr>
              <a:t> </a:t>
            </a:r>
            <a:r>
              <a:rPr lang="fr-CA" b="1">
                <a:solidFill>
                  <a:srgbClr val="FFCC00"/>
                </a:solidFill>
                <a:effectLst/>
                <a:latin typeface="Arial Narrow" charset="0"/>
              </a:rPr>
              <a:t>personnelle</a:t>
            </a:r>
            <a:r>
              <a:rPr lang="fr-CA" b="1">
                <a:effectLst/>
                <a:latin typeface="Arial Narrow" charset="0"/>
              </a:rPr>
              <a:t> de quelqu’un pourrait empiéter sur ses </a:t>
            </a:r>
            <a:r>
              <a:rPr lang="fr-CA" b="1">
                <a:solidFill>
                  <a:srgbClr val="FFCC00"/>
                </a:solidFill>
                <a:effectLst/>
                <a:latin typeface="Arial Narrow" charset="0"/>
              </a:rPr>
              <a:t>responsabilités sociales</a:t>
            </a:r>
            <a:r>
              <a:rPr lang="fr-CA" b="1">
                <a:effectLst/>
                <a:latin typeface="Arial Narrow" charset="0"/>
              </a:rPr>
              <a:t> ou </a:t>
            </a:r>
            <a:r>
              <a:rPr lang="fr-CA" b="1">
                <a:solidFill>
                  <a:srgbClr val="FFCC00"/>
                </a:solidFill>
                <a:effectLst/>
                <a:latin typeface="Arial Narrow" charset="0"/>
              </a:rPr>
              <a:t>professionnelles</a:t>
            </a:r>
            <a:r>
              <a:rPr lang="fr-CA" b="1">
                <a:effectLst/>
                <a:latin typeface="Arial Narrow" charset="0"/>
              </a:rPr>
              <a:t>.</a:t>
            </a:r>
          </a:p>
          <a:p>
            <a:pPr algn="ctr">
              <a:buFontTx/>
              <a:buNone/>
            </a:pPr>
            <a:endParaRPr lang="fr-CA" b="1">
              <a:effectLst/>
              <a:latin typeface="Arial Narrow" charset="0"/>
            </a:endParaRPr>
          </a:p>
          <a:p>
            <a:pPr algn="r">
              <a:buFontTx/>
              <a:buNone/>
            </a:pPr>
            <a:r>
              <a:rPr lang="fr-CA" sz="1800" b="1">
                <a:effectLst/>
                <a:latin typeface="Arial Narrow" charset="0"/>
              </a:rPr>
              <a:t>Association médicale Canadienne (AMC)</a:t>
            </a:r>
            <a:endParaRPr lang="en-US" sz="1800" b="1"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1460</Words>
  <Application>Microsoft Macintosh PowerPoint</Application>
  <PresentationFormat>Présentation à l'écran (4:3)</PresentationFormat>
  <Paragraphs>371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Objectifs</vt:lpstr>
      <vt:lpstr>Valeur – Intérêt</vt:lpstr>
      <vt:lpstr>Exemple en clinique</vt:lpstr>
      <vt:lpstr>Exemple en recherche</vt:lpstr>
      <vt:lpstr>Présentation PowerPoint</vt:lpstr>
      <vt:lpstr>Conflits d’intérêts</vt:lpstr>
      <vt:lpstr>Conflits d’intérêts</vt:lpstr>
      <vt:lpstr>Conflits d’intérêts</vt:lpstr>
      <vt:lpstr>Conflit d’intérêts</vt:lpstr>
      <vt:lpstr>Obligation professionnelle</vt:lpstr>
      <vt:lpstr>Obligation professionnelle ( du point de vue légal)</vt:lpstr>
      <vt:lpstr>Obligation professionnelle (du point de vue éthique)</vt:lpstr>
      <vt:lpstr>Code de déontologie des md   Code des professions  L.R.Q., c. C-26, a. 87</vt:lpstr>
      <vt:lpstr>Présentation PowerPoint</vt:lpstr>
      <vt:lpstr>Niveaux de conflits d’intérêts</vt:lpstr>
      <vt:lpstr>Controverses</vt:lpstr>
      <vt:lpstr>Critères de conflits d’intérêts</vt:lpstr>
      <vt:lpstr>Qui détermine  l’existence de conflits d’intérêts?</vt:lpstr>
      <vt:lpstr>Pourquoi gérer un conflit d’intérêts?</vt:lpstr>
      <vt:lpstr>Comment gérer un conflit d’intérêts?</vt:lpstr>
      <vt:lpstr>Prendre conscience  du conflit d’intérêts</vt:lpstr>
      <vt:lpstr>Divulgation (règle d’or)</vt:lpstr>
      <vt:lpstr>Réserves à la divulgation</vt:lpstr>
      <vt:lpstr>Gestion des conflits d’intérêts</vt:lpstr>
      <vt:lpstr>Définition de Compromis</vt:lpstr>
      <vt:lpstr>Solution de compromis</vt:lpstr>
      <vt:lpstr>Consultation code ou organisme </vt:lpstr>
      <vt:lpstr>Encadrements résidents</vt:lpstr>
      <vt:lpstr>Présentation PowerPoint</vt:lpstr>
      <vt:lpstr>Présentation PowerPoint</vt:lpstr>
      <vt:lpstr>Présentation PowerPoint</vt:lpstr>
    </vt:vector>
  </TitlesOfParts>
  <Company>Université de Montréal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Bertrand</dc:creator>
  <cp:lastModifiedBy>François Bertrand</cp:lastModifiedBy>
  <cp:revision>2</cp:revision>
  <dcterms:created xsi:type="dcterms:W3CDTF">2018-11-06T22:01:02Z</dcterms:created>
  <dcterms:modified xsi:type="dcterms:W3CDTF">2018-11-06T22:18:00Z</dcterms:modified>
</cp:coreProperties>
</file>