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42"/>
  </p:notesMasterIdLst>
  <p:sldIdLst>
    <p:sldId id="394" r:id="rId4"/>
    <p:sldId id="395" r:id="rId5"/>
    <p:sldId id="322" r:id="rId6"/>
    <p:sldId id="324"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57"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EEB96F-3B26-CB40-B37F-9CAB660CE618}">
          <p14:sldIdLst>
            <p14:sldId id="394"/>
            <p14:sldId id="395"/>
            <p14:sldId id="322"/>
            <p14:sldId id="324"/>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797"/>
    <a:srgbClr val="6A9B97"/>
    <a:srgbClr val="000080"/>
    <a:srgbClr val="00E2FF"/>
    <a:srgbClr val="E5B497"/>
    <a:srgbClr val="FFB4A4"/>
    <a:srgbClr val="B8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4060" autoAdjust="0"/>
  </p:normalViewPr>
  <p:slideViewPr>
    <p:cSldViewPr snapToGrid="0" snapToObjects="1">
      <p:cViewPr varScale="1">
        <p:scale>
          <a:sx n="83" d="100"/>
          <a:sy n="83"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FBAC-ACED-4FA2-8D72-6F51965788DF}" type="datetimeFigureOut">
              <a:rPr lang="fr-CA" smtClean="0"/>
              <a:pPr/>
              <a:t>2017-10-19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6807-289A-4188-82E2-1EE946894E26}" type="slidenum">
              <a:rPr lang="fr-CA" smtClean="0"/>
              <a:pPr/>
              <a:t>‹N°›</a:t>
            </a:fld>
            <a:endParaRPr lang="fr-CA"/>
          </a:p>
        </p:txBody>
      </p:sp>
    </p:spTree>
    <p:extLst>
      <p:ext uri="{BB962C8B-B14F-4D97-AF65-F5344CB8AC3E}">
        <p14:creationId xmlns:p14="http://schemas.microsoft.com/office/powerpoint/2010/main" val="248032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1</a:t>
            </a:fld>
            <a:endParaRPr lang="fr-CA"/>
          </a:p>
        </p:txBody>
      </p:sp>
    </p:spTree>
    <p:extLst>
      <p:ext uri="{BB962C8B-B14F-4D97-AF65-F5344CB8AC3E}">
        <p14:creationId xmlns:p14="http://schemas.microsoft.com/office/powerpoint/2010/main" val="327361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24</a:t>
            </a:fld>
            <a:endParaRPr lang="fr-CA">
              <a:solidFill>
                <a:prstClr val="black"/>
              </a:solidFill>
            </a:endParaRPr>
          </a:p>
        </p:txBody>
      </p:sp>
    </p:spTree>
    <p:extLst>
      <p:ext uri="{BB962C8B-B14F-4D97-AF65-F5344CB8AC3E}">
        <p14:creationId xmlns:p14="http://schemas.microsoft.com/office/powerpoint/2010/main" val="326940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26</a:t>
            </a:fld>
            <a:endParaRPr lang="fr-CA">
              <a:solidFill>
                <a:prstClr val="black"/>
              </a:solidFill>
            </a:endParaRPr>
          </a:p>
        </p:txBody>
      </p:sp>
    </p:spTree>
    <p:extLst>
      <p:ext uri="{BB962C8B-B14F-4D97-AF65-F5344CB8AC3E}">
        <p14:creationId xmlns:p14="http://schemas.microsoft.com/office/powerpoint/2010/main" val="231730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38</a:t>
            </a:fld>
            <a:endParaRPr lang="fr-CA" sz="1200">
              <a:latin typeface="Calibri" charset="0"/>
            </a:endParaRPr>
          </a:p>
        </p:txBody>
      </p:sp>
    </p:spTree>
    <p:extLst>
      <p:ext uri="{BB962C8B-B14F-4D97-AF65-F5344CB8AC3E}">
        <p14:creationId xmlns:p14="http://schemas.microsoft.com/office/powerpoint/2010/main" val="270580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2</a:t>
            </a:fld>
            <a:endParaRPr lang="fr-CA"/>
          </a:p>
        </p:txBody>
      </p:sp>
    </p:spTree>
    <p:extLst>
      <p:ext uri="{BB962C8B-B14F-4D97-AF65-F5344CB8AC3E}">
        <p14:creationId xmlns:p14="http://schemas.microsoft.com/office/powerpoint/2010/main" val="24884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4</a:t>
            </a:fld>
            <a:endParaRPr lang="fr-CA" sz="1200">
              <a:latin typeface="Calibri" charset="0"/>
            </a:endParaRPr>
          </a:p>
        </p:txBody>
      </p:sp>
    </p:spTree>
    <p:extLst>
      <p:ext uri="{BB962C8B-B14F-4D97-AF65-F5344CB8AC3E}">
        <p14:creationId xmlns:p14="http://schemas.microsoft.com/office/powerpoint/2010/main" val="425363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16468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93772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202255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13</a:t>
            </a:fld>
            <a:endParaRPr lang="fr-CA">
              <a:solidFill>
                <a:prstClr val="black"/>
              </a:solidFill>
            </a:endParaRPr>
          </a:p>
        </p:txBody>
      </p:sp>
    </p:spTree>
    <p:extLst>
      <p:ext uri="{BB962C8B-B14F-4D97-AF65-F5344CB8AC3E}">
        <p14:creationId xmlns:p14="http://schemas.microsoft.com/office/powerpoint/2010/main" val="416283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14</a:t>
            </a:fld>
            <a:endParaRPr lang="fr-CA">
              <a:solidFill>
                <a:prstClr val="black"/>
              </a:solidFill>
            </a:endParaRPr>
          </a:p>
        </p:txBody>
      </p:sp>
    </p:spTree>
    <p:extLst>
      <p:ext uri="{BB962C8B-B14F-4D97-AF65-F5344CB8AC3E}">
        <p14:creationId xmlns:p14="http://schemas.microsoft.com/office/powerpoint/2010/main" val="269766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15</a:t>
            </a:fld>
            <a:endParaRPr lang="fr-CA">
              <a:solidFill>
                <a:prstClr val="black"/>
              </a:solidFill>
            </a:endParaRPr>
          </a:p>
        </p:txBody>
      </p:sp>
    </p:spTree>
    <p:extLst>
      <p:ext uri="{BB962C8B-B14F-4D97-AF65-F5344CB8AC3E}">
        <p14:creationId xmlns:p14="http://schemas.microsoft.com/office/powerpoint/2010/main" val="398858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375125"/>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9A416679-E5EE-4B49-99F9-B2866A8958C5}" type="datetimeFigureOut">
              <a:rPr lang="fr-CA" smtClean="0">
                <a:solidFill>
                  <a:prstClr val="black">
                    <a:tint val="75000"/>
                  </a:prstClr>
                </a:solidFill>
              </a:rPr>
              <a:pPr/>
              <a:t>2017-10-19</a:t>
            </a:fld>
            <a:endParaRPr lang="fr-CA">
              <a:solidFill>
                <a:prstClr val="black">
                  <a:tint val="75000"/>
                </a:prstClr>
              </a:solidFill>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8154B08E-3091-4A3A-8B5F-4A94D502591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97094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028700" y="2286000"/>
            <a:ext cx="7200900" cy="3581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fld id="{48A87A34-81AB-432B-8DAE-1953F412C126}" type="datetimeFigureOut">
              <a:rPr lang="en-US" smtClean="0">
                <a:solidFill>
                  <a:srgbClr val="191B0E"/>
                </a:solidFill>
              </a:rPr>
              <a:pPr/>
              <a:t>10/19/2017</a:t>
            </a:fld>
            <a:endParaRPr lang="en-US" dirty="0">
              <a:solidFill>
                <a:srgbClr val="191B0E"/>
              </a:solidFill>
            </a:endParaRPr>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en-US" dirty="0">
              <a:solidFill>
                <a:srgbClr val="191B0E"/>
              </a:solidFill>
            </a:endParaRPr>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6D22F896-40B5-4ADD-8801-0D06FADFA095}" type="slidenum">
              <a:rPr lang="en-US" smtClean="0">
                <a:solidFill>
                  <a:srgbClr val="191B0E"/>
                </a:solidFill>
              </a:rPr>
              <a:pPr/>
              <a:t>‹N°›</a:t>
            </a:fld>
            <a:endParaRPr lang="en-US" dirty="0">
              <a:solidFill>
                <a:srgbClr val="191B0E"/>
              </a:solidFill>
            </a:endParaRPr>
          </a:p>
        </p:txBody>
      </p:sp>
    </p:spTree>
    <p:extLst>
      <p:ext uri="{BB962C8B-B14F-4D97-AF65-F5344CB8AC3E}">
        <p14:creationId xmlns:p14="http://schemas.microsoft.com/office/powerpoint/2010/main" val="319840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488274" y="6356351"/>
            <a:ext cx="433449" cy="365125"/>
          </a:xfrm>
          <a:prstGeom prst="rect">
            <a:avLst/>
          </a:prstGeom>
        </p:spPr>
        <p:txBody>
          <a:bodyPr vert="horz" lIns="91440" tIns="45720" rIns="91440" bIns="45720" rtlCol="0" anchor="b"/>
          <a:lstStyle>
            <a:lvl1pPr algn="r">
              <a:defRPr sz="1100">
                <a:solidFill>
                  <a:schemeClr val="tx1">
                    <a:tint val="75000"/>
                  </a:schemeClr>
                </a:solidFill>
                <a:latin typeface="Arial" pitchFamily="34" charset="0"/>
                <a:cs typeface="Arial" pitchFamily="34" charset="0"/>
              </a:defRPr>
            </a:lvl1pPr>
          </a:lstStyle>
          <a:p>
            <a:fld id="{13DD3450-7CDE-4AF3-BBD8-7478CDE837BA}" type="slidenum">
              <a:rPr lang="fr-CA" smtClean="0"/>
              <a:pPr/>
              <a:t>‹N°›</a:t>
            </a:fld>
            <a:endParaRPr lang="fr-CA" dirty="0"/>
          </a:p>
        </p:txBody>
      </p:sp>
      <p:grpSp>
        <p:nvGrpSpPr>
          <p:cNvPr id="4" name="Groupe 3"/>
          <p:cNvGrpSpPr/>
          <p:nvPr userDrawn="1"/>
        </p:nvGrpSpPr>
        <p:grpSpPr>
          <a:xfrm>
            <a:off x="3305143" y="0"/>
            <a:ext cx="5838857" cy="6857998"/>
            <a:chOff x="3412742" y="0"/>
            <a:chExt cx="5413276" cy="5991422"/>
          </a:xfrm>
        </p:grpSpPr>
        <p:pic>
          <p:nvPicPr>
            <p:cNvPr id="5" name="Image 4" descr="im-g_etudiant-3b.jpg"/>
            <p:cNvPicPr>
              <a:picLocks noChangeAspect="1"/>
            </p:cNvPicPr>
            <p:nvPr userDrawn="1"/>
          </p:nvPicPr>
          <p:blipFill rotWithShape="1">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artisticPaintBrush/>
                      </a14:imgEffect>
                    </a14:imgLayer>
                  </a14:imgProps>
                </a:ext>
                <a:ext uri="{28A0092B-C50C-407E-A947-70E740481C1C}">
                  <a14:useLocalDpi xmlns:a14="http://schemas.microsoft.com/office/drawing/2010/main"/>
                </a:ext>
              </a:extLst>
            </a:blip>
            <a:srcRect/>
            <a:stretch/>
          </p:blipFill>
          <p:spPr>
            <a:xfrm flipH="1">
              <a:off x="3412742" y="0"/>
              <a:ext cx="5413276" cy="5991422"/>
            </a:xfrm>
            <a:prstGeom prst="rect">
              <a:avLst/>
            </a:prstGeom>
          </p:spPr>
        </p:pic>
        <p:sp>
          <p:nvSpPr>
            <p:cNvPr id="7" name="Rectangle 6"/>
            <p:cNvSpPr/>
            <p:nvPr userDrawn="1"/>
          </p:nvSpPr>
          <p:spPr>
            <a:xfrm>
              <a:off x="3603009" y="0"/>
              <a:ext cx="1913554" cy="4893401"/>
            </a:xfrm>
            <a:prstGeom prst="rect">
              <a:avLst/>
            </a:prstGeom>
            <a:gradFill flip="none" rotWithShape="1">
              <a:gsLst>
                <a:gs pos="0">
                  <a:schemeClr val="bg1"/>
                </a:gs>
                <a:gs pos="72000">
                  <a:srgbClr val="FFFFFF">
                    <a:alpha val="50000"/>
                  </a:srgbClr>
                </a:gs>
                <a:gs pos="90000">
                  <a:srgbClr val="FFFFFF">
                    <a:alpha val="2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e 1"/>
          <p:cNvGrpSpPr/>
          <p:nvPr userDrawn="1"/>
        </p:nvGrpSpPr>
        <p:grpSpPr>
          <a:xfrm>
            <a:off x="0" y="4893401"/>
            <a:ext cx="9144000" cy="1980000"/>
            <a:chOff x="0" y="4893401"/>
            <a:chExt cx="9144000" cy="1980000"/>
          </a:xfrm>
        </p:grpSpPr>
        <p:sp>
          <p:nvSpPr>
            <p:cNvPr id="9" name="Rectangle 8"/>
            <p:cNvSpPr/>
            <p:nvPr userDrawn="1"/>
          </p:nvSpPr>
          <p:spPr>
            <a:xfrm flipV="1">
              <a:off x="0" y="4893401"/>
              <a:ext cx="9144000" cy="1964597"/>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UdeM_NOIR_Version_1.eps"/>
            <p:cNvPicPr>
              <a:picLocks noChangeAspect="1"/>
            </p:cNvPicPr>
            <p:nvPr userDrawn="1"/>
          </p:nvPicPr>
          <p:blipFill>
            <a:blip r:embed="rId7" cstate="email"/>
            <a:stretch>
              <a:fillRect/>
            </a:stretch>
          </p:blipFill>
          <p:spPr>
            <a:xfrm>
              <a:off x="0" y="4893401"/>
              <a:ext cx="3057006" cy="1980000"/>
            </a:xfrm>
            <a:prstGeom prst="rect">
              <a:avLst/>
            </a:prstGeom>
          </p:spPr>
        </p:pic>
      </p:grpSp>
      <p:pic>
        <p:nvPicPr>
          <p:cNvPr id="11" name="Picture 6" descr="FacMedLogo.eps"/>
          <p:cNvPicPr>
            <a:picLocks noChangeAspect="1"/>
          </p:cNvPicPr>
          <p:nvPr userDrawn="1">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5559961" y="5345113"/>
            <a:ext cx="3171825"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863736"/>
      </p:ext>
    </p:extLst>
  </p:cSld>
  <p:clrMap bg1="lt1" tx1="dk1" bg2="lt2" tx2="dk2" accent1="accent1" accent2="accent2" accent3="accent3" accent4="accent4" accent5="accent5" accent6="accent6" hlink="hlink" folHlink="folHlink"/>
  <p:sldLayoutIdLst>
    <p:sldLayoutId id="2147483661" r:id="rId1"/>
    <p:sldLayoutId id="2147483739" r:id="rId2"/>
  </p:sldLayoutIdLst>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4000" b="1" kern="1200" cap="all" baseline="0">
          <a:solidFill>
            <a:schemeClr val="tx1">
              <a:lumMod val="95000"/>
              <a:lumOff val="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flipV="1">
            <a:off x="0" y="5943600"/>
            <a:ext cx="9143999" cy="923170"/>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UdeM_NOIR_Version_1.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 y="5949280"/>
            <a:ext cx="1426788" cy="924120"/>
          </a:xfrm>
          <a:prstGeom prst="rect">
            <a:avLst/>
          </a:prstGeom>
        </p:spPr>
      </p:pic>
      <p:pic>
        <p:nvPicPr>
          <p:cNvPr id="10" name="Image 2" descr="FacMedLogo2b.psd"/>
          <p:cNvPicPr>
            <a:picLocks noChangeAspect="1"/>
          </p:cNvPicPr>
          <p:nvPr userDrawn="1">
            <p:custDataLst>
              <p:tags r:id="rId4"/>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929490" y="6084829"/>
            <a:ext cx="3011309" cy="644799"/>
          </a:xfrm>
          <a:prstGeom prst="rect">
            <a:avLst/>
          </a:prstGeom>
          <a:noFill/>
          <a:ln w="9525">
            <a:noFill/>
            <a:miter lim="800000"/>
            <a:headEnd/>
            <a:tailEnd/>
          </a:ln>
        </p:spPr>
      </p:pic>
    </p:spTree>
    <p:extLst>
      <p:ext uri="{BB962C8B-B14F-4D97-AF65-F5344CB8AC3E}">
        <p14:creationId xmlns:p14="http://schemas.microsoft.com/office/powerpoint/2010/main" val="1947838298"/>
      </p:ext>
    </p:extLst>
  </p:cSld>
  <p:clrMap bg1="lt1" tx1="dk1" bg2="lt2" tx2="dk2" accent1="accent1" accent2="accent2" accent3="accent3" accent4="accent4" accent5="accent5" accent6="accent6" hlink="hlink" folHlink="folHlink"/>
  <p:sldLayoutIdLst>
    <p:sldLayoutId id="2147483663" r:id="rId1"/>
    <p:sldLayoutId id="214748373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custDataLst>
              <p:tags r:id="rId3"/>
            </p:custDataLst>
          </p:nvPr>
        </p:nvSpPr>
        <p:spPr bwMode="auto">
          <a:xfrm>
            <a:off x="2284409" y="1324604"/>
            <a:ext cx="4541308" cy="1200329"/>
          </a:xfrm>
          <a:prstGeom prst="rect">
            <a:avLst/>
          </a:prstGeom>
          <a:noFill/>
          <a:ln w="9525">
            <a:noFill/>
            <a:miter lim="800000"/>
            <a:headEnd/>
            <a:tailEnd/>
          </a:ln>
        </p:spPr>
        <p:txBody>
          <a:bodyPr>
            <a:spAutoFit/>
          </a:bodyPr>
          <a:lstStyle/>
          <a:p>
            <a:pPr algn="ctr">
              <a:defRPr/>
            </a:pPr>
            <a:r>
              <a:rPr lang="en-ZA" sz="7200" b="1" cap="all" dirty="0">
                <a:solidFill>
                  <a:srgbClr val="00E2FF"/>
                </a:solidFill>
                <a:effectLst>
                  <a:reflection blurRad="6350" stA="25000" endA="300" endPos="70000" dir="5400000" sy="-100000" algn="bl" rotWithShape="0"/>
                </a:effectLst>
                <a:latin typeface="Arial Black"/>
                <a:ea typeface="ＭＳ Ｐゴシック" pitchFamily="1" charset="-128"/>
                <a:cs typeface="Arial Black"/>
              </a:rPr>
              <a:t>MERCI!</a:t>
            </a:r>
            <a:endParaRPr lang="en-ZA" sz="7200" dirty="0">
              <a:solidFill>
                <a:schemeClr val="bg1"/>
              </a:solidFill>
              <a:latin typeface="Arial" pitchFamily="34" charset="0"/>
              <a:ea typeface="ＭＳ Ｐゴシック" pitchFamily="1" charset="-128"/>
              <a:cs typeface="Arial" pitchFamily="34" charset="0"/>
            </a:endParaRPr>
          </a:p>
        </p:txBody>
      </p:sp>
      <p:pic>
        <p:nvPicPr>
          <p:cNvPr id="8" name="Image 2" descr="FacMedLogo2b.psd"/>
          <p:cNvPicPr>
            <a:picLocks noChangeAspect="1"/>
          </p:cNvPicPr>
          <p:nvPr userDrawn="1">
            <p:custDataLst>
              <p:tags r:id="rId4"/>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1363663" y="4049713"/>
            <a:ext cx="6383337" cy="1366837"/>
          </a:xfrm>
          <a:prstGeom prst="rect">
            <a:avLst/>
          </a:prstGeom>
          <a:noFill/>
          <a:ln w="9525">
            <a:noFill/>
            <a:miter lim="800000"/>
            <a:headEnd/>
            <a:tailEnd/>
          </a:ln>
        </p:spPr>
      </p:pic>
    </p:spTree>
    <p:extLst>
      <p:ext uri="{BB962C8B-B14F-4D97-AF65-F5344CB8AC3E}">
        <p14:creationId xmlns:p14="http://schemas.microsoft.com/office/powerpoint/2010/main" val="291843224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hyperlink" Target="mailto:violence.conjugale.gouv.qc.ca@besoin_evaluez.php" TargetMode="Externa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hyperlink" Target="http://www.violenceconjugale.gouv.qc.ca/besoin_ressources.php" TargetMode="External"/><Relationship Id="rId4" Type="http://schemas.openxmlformats.org/officeDocument/2006/relationships/hyperlink" Target="http://www.acoeurdhomme.com/besoin-daide" TargetMode="External"/><Relationship Id="rId9"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hyperlink" Target="http://www.sosviolenceconjugale.ca/"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1.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hyperlink" Target="http://www.violenceconjugale.gouv.qc.ca/besoin_scenarios.php" TargetMode="External"/><Relationship Id="rId5" Type="http://schemas.openxmlformats.org/officeDocument/2006/relationships/hyperlink" Target="http://violenceconjugale.gouv.qc.ca/comprendre_cycle.php" TargetMode="External"/><Relationship Id="rId10" Type="http://schemas.openxmlformats.org/officeDocument/2006/relationships/image" Target="../media/image13.emf"/><Relationship Id="rId4" Type="http://schemas.openxmlformats.org/officeDocument/2006/relationships/hyperlink" Target="http://www.violenceconjugale.gouv.qc.ca/index.php" TargetMode="External"/><Relationship Id="rId9"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infovirales.com/2014/08/12/suicide/" TargetMode="Externa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cdpdj.qc.ca/fr/droits-de-la-jeunesse/Pages/DPJ.aspx" TargetMode="Externa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hyperlink" Target="http://www.psychomedia.qc.ca/dsm-5/2016-04-04/criteres-diagnostiques-depression-majeure" TargetMode="Externa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hyperlink" Target="http://www.psychomedia.qc.ca/diagnostics/qu-est-ce-que-le-trouble-de-l-adapt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47" y="2018009"/>
            <a:ext cx="7619505" cy="730333"/>
          </a:xfrm>
        </p:spPr>
        <p:txBody>
          <a:bodyPr>
            <a:normAutofit/>
          </a:bodyPr>
          <a:lstStyle/>
          <a:p>
            <a:r>
              <a:rPr lang="fr-CA" sz="3200" b="1" dirty="0" smtClean="0">
                <a:latin typeface="Arial" panose="020B0604020202020204" pitchFamily="34" charset="0"/>
                <a:cs typeface="Arial" panose="020B0604020202020204" pitchFamily="34" charset="0"/>
              </a:rPr>
              <a:t>INSTRUCTIONS</a:t>
            </a:r>
            <a:endParaRPr lang="fr-C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5482" y="2587300"/>
            <a:ext cx="6887678" cy="1094051"/>
          </a:xfrm>
        </p:spPr>
        <p:txBody>
          <a:bodyPr/>
          <a:lstStyle/>
          <a:p>
            <a:pPr marL="0" indent="0" algn="ctr">
              <a:buNone/>
            </a:pPr>
            <a:endParaRPr lang="fr-CA" sz="1800" dirty="0" smtClean="0"/>
          </a:p>
          <a:p>
            <a:pPr marL="0" indent="0" algn="ctr">
              <a:buNone/>
            </a:pPr>
            <a:endParaRPr lang="fr-CA" sz="1800" dirty="0"/>
          </a:p>
          <a:p>
            <a:pPr marL="0" indent="0" algn="ctr">
              <a:buNone/>
            </a:pPr>
            <a:r>
              <a:rPr lang="fr-CA" sz="1800" b="1" dirty="0" smtClean="0"/>
              <a:t>pour </a:t>
            </a:r>
            <a:r>
              <a:rPr lang="fr-CA" sz="1800" b="1" dirty="0"/>
              <a:t>l’utilisation des vignettes cliniques</a:t>
            </a:r>
          </a:p>
          <a:p>
            <a:pPr algn="just"/>
            <a:endParaRPr lang="fr-CA" sz="1800" dirty="0"/>
          </a:p>
        </p:txBody>
      </p:sp>
    </p:spTree>
    <p:extLst>
      <p:ext uri="{BB962C8B-B14F-4D97-AF65-F5344CB8AC3E}">
        <p14:creationId xmlns:p14="http://schemas.microsoft.com/office/powerpoint/2010/main" val="105777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02" y="285760"/>
            <a:ext cx="7200900" cy="688148"/>
          </a:xfrm>
        </p:spPr>
        <p:txBody>
          <a:bodyPr/>
          <a:lstStyle/>
          <a:p>
            <a:pPr algn="l"/>
            <a:r>
              <a:rPr lang="fr-CA" sz="2100" b="1" dirty="0" smtClean="0"/>
              <a:t>Examen mental de </a:t>
            </a:r>
            <a:r>
              <a:rPr lang="fr-CA" sz="2100" b="1" dirty="0"/>
              <a:t>Cindy</a:t>
            </a:r>
          </a:p>
        </p:txBody>
      </p:sp>
      <p:sp>
        <p:nvSpPr>
          <p:cNvPr id="3" name="Content Placeholder 2"/>
          <p:cNvSpPr>
            <a:spLocks noGrp="1"/>
          </p:cNvSpPr>
          <p:nvPr>
            <p:ph idx="1"/>
          </p:nvPr>
        </p:nvSpPr>
        <p:spPr>
          <a:xfrm>
            <a:off x="551602" y="1103669"/>
            <a:ext cx="8327572" cy="3643952"/>
          </a:xfrm>
        </p:spPr>
        <p:txBody>
          <a:bodyPr>
            <a:normAutofit lnSpcReduction="10000"/>
          </a:bodyPr>
          <a:lstStyle/>
          <a:p>
            <a:pPr algn="just"/>
            <a:r>
              <a:rPr lang="fr-CA" sz="1800" dirty="0"/>
              <a:t>Cindy a une allure un peu négligée. Elle est habillée avec des vêtements peu seyants, les cheveux gras, pas de maquillage </a:t>
            </a:r>
            <a:r>
              <a:rPr lang="fr-CA" sz="1800" dirty="0" smtClean="0"/>
              <a:t>ou bijoux</a:t>
            </a:r>
            <a:r>
              <a:rPr lang="fr-CA" sz="1800" dirty="0"/>
              <a:t>. Dans votre </a:t>
            </a:r>
            <a:r>
              <a:rPr lang="fr-CA" sz="1800" dirty="0" smtClean="0"/>
              <a:t>souvenir, </a:t>
            </a:r>
            <a:r>
              <a:rPr lang="fr-CA" sz="1800" dirty="0"/>
              <a:t>elle était habituellement plus coquette.</a:t>
            </a:r>
          </a:p>
          <a:p>
            <a:pPr algn="just"/>
            <a:r>
              <a:rPr lang="fr-CA" sz="1800" dirty="0"/>
              <a:t>Répond au questionnaire sans élaborer. Un peu fermée, regard fuyant. Pas de ralentissement psychomoteur mais manque </a:t>
            </a:r>
            <a:r>
              <a:rPr lang="fr-CA" sz="1800" dirty="0" smtClean="0"/>
              <a:t>d’énergie.</a:t>
            </a:r>
            <a:endParaRPr lang="fr-CA" sz="1800" dirty="0"/>
          </a:p>
          <a:p>
            <a:pPr algn="just"/>
            <a:r>
              <a:rPr lang="fr-CA" sz="1800" dirty="0"/>
              <a:t>Humeur dépressive. Affect triste, congruent, peu mobilisable. Anxiété présente, préoccupée par son </a:t>
            </a:r>
            <a:r>
              <a:rPr lang="fr-CA" sz="1800" dirty="0" smtClean="0"/>
              <a:t>couple.</a:t>
            </a:r>
            <a:endParaRPr lang="fr-CA" sz="1800" dirty="0"/>
          </a:p>
          <a:p>
            <a:pPr algn="just"/>
            <a:r>
              <a:rPr lang="fr-CA" sz="1800" dirty="0"/>
              <a:t>Pensée: cours et forme sans </a:t>
            </a:r>
            <a:r>
              <a:rPr lang="fr-CA" sz="1800" dirty="0" smtClean="0"/>
              <a:t>particularité. </a:t>
            </a:r>
            <a:endParaRPr lang="fr-CA" sz="1800" dirty="0"/>
          </a:p>
          <a:p>
            <a:pPr algn="just"/>
            <a:r>
              <a:rPr lang="fr-CA" sz="1800" dirty="0"/>
              <a:t>Jugement non altéré. Autocritique un peu limitée. Veut des médicaments pour aller </a:t>
            </a:r>
            <a:r>
              <a:rPr lang="fr-CA" sz="1800" dirty="0" smtClean="0"/>
              <a:t>mieux, </a:t>
            </a:r>
            <a:r>
              <a:rPr lang="fr-CA" sz="1800" dirty="0"/>
              <a:t>sans </a:t>
            </a:r>
            <a:r>
              <a:rPr lang="fr-CA" sz="1800" dirty="0" smtClean="0"/>
              <a:t>plus.</a:t>
            </a:r>
            <a:endParaRPr lang="fr-CA" sz="1800" dirty="0"/>
          </a:p>
          <a:p>
            <a:pPr algn="just"/>
            <a:r>
              <a:rPr lang="fr-CA" sz="1800" dirty="0"/>
              <a:t>Pas </a:t>
            </a:r>
            <a:r>
              <a:rPr lang="fr-CA" sz="1800" dirty="0" smtClean="0"/>
              <a:t>d’idée suicidaire. </a:t>
            </a:r>
            <a:r>
              <a:rPr lang="fr-CA" sz="1800" dirty="0"/>
              <a:t>Pas </a:t>
            </a:r>
            <a:r>
              <a:rPr lang="fr-CA" sz="1800" dirty="0" smtClean="0"/>
              <a:t>d’intention hétéro-agressive. </a:t>
            </a:r>
            <a:r>
              <a:rPr lang="fr-CA" sz="1800" dirty="0"/>
              <a:t>Devant les comportements de sa </a:t>
            </a:r>
            <a:r>
              <a:rPr lang="fr-CA" sz="1800" dirty="0" smtClean="0"/>
              <a:t>fille, </a:t>
            </a:r>
            <a:r>
              <a:rPr lang="fr-CA" sz="1800" dirty="0"/>
              <a:t>a davantage tendance à rester passive et à endurer sans mettre de </a:t>
            </a:r>
            <a:r>
              <a:rPr lang="fr-CA" sz="1800" dirty="0" smtClean="0"/>
              <a:t>limites.</a:t>
            </a:r>
            <a:endParaRPr lang="fr-CA" sz="1800" dirty="0"/>
          </a:p>
          <a:p>
            <a:pPr algn="just"/>
            <a:endParaRPr lang="fr-CA" sz="1800" dirty="0"/>
          </a:p>
          <a:p>
            <a:pPr algn="just"/>
            <a:r>
              <a:rPr lang="fr-CA" sz="1800" b="1" dirty="0"/>
              <a:t>Avec les éléments recueillis jusqu’à </a:t>
            </a:r>
            <a:r>
              <a:rPr lang="fr-CA" sz="1800" b="1" dirty="0" smtClean="0"/>
              <a:t>maintenant, </a:t>
            </a:r>
            <a:r>
              <a:rPr lang="fr-CA" sz="1800" b="1" dirty="0"/>
              <a:t>quel est le </a:t>
            </a:r>
            <a:r>
              <a:rPr lang="fr-CA" sz="1800" b="1" dirty="0" smtClean="0"/>
              <a:t>dx </a:t>
            </a:r>
            <a:r>
              <a:rPr lang="fr-CA" sz="1800" b="1" dirty="0"/>
              <a:t>le plus probable?</a:t>
            </a:r>
          </a:p>
        </p:txBody>
      </p:sp>
      <p:graphicFrame>
        <p:nvGraphicFramePr>
          <p:cNvPr id="4" name="Object 3"/>
          <p:cNvGraphicFramePr>
            <a:graphicFrameLocks noChangeAspect="1"/>
          </p:cNvGraphicFramePr>
          <p:nvPr>
            <p:extLst>
              <p:ext uri="{D42A27DB-BD31-4B8C-83A1-F6EECF244321}">
                <p14:modId xmlns:p14="http://schemas.microsoft.com/office/powerpoint/2010/main" val="2597249620"/>
              </p:ext>
            </p:extLst>
          </p:nvPr>
        </p:nvGraphicFramePr>
        <p:xfrm>
          <a:off x="8419659" y="354353"/>
          <a:ext cx="330994" cy="428625"/>
        </p:xfrm>
        <a:graphic>
          <a:graphicData uri="http://schemas.openxmlformats.org/presentationml/2006/ole">
            <mc:AlternateContent xmlns:mc="http://schemas.openxmlformats.org/markup-compatibility/2006">
              <mc:Choice xmlns:v="urn:schemas-microsoft-com:vml" Requires="v">
                <p:oleObj spid="_x0000_s3111" name="Acrobat Document" r:id="rId4" imgW="5829103" imgH="7543564" progId="AcroExch.Document.7">
                  <p:embed/>
                </p:oleObj>
              </mc:Choice>
              <mc:Fallback>
                <p:oleObj name="Acrobat Document" r:id="rId4" imgW="5829103" imgH="7543564"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659" y="354353"/>
                        <a:ext cx="33099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0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440" y="16630"/>
            <a:ext cx="7905975" cy="4323416"/>
          </a:xfrm>
        </p:spPr>
        <p:txBody>
          <a:bodyPr vert="horz" lIns="68580" tIns="34290" rIns="68580" bIns="34290" rtlCol="0" anchor="t">
            <a:normAutofit fontScale="92500" lnSpcReduction="10000"/>
          </a:bodyPr>
          <a:lstStyle/>
          <a:p>
            <a:endParaRPr lang="fr-CA" dirty="0"/>
          </a:p>
          <a:p>
            <a:pPr marL="0" lvl="1" indent="0">
              <a:buNone/>
            </a:pPr>
            <a:r>
              <a:rPr lang="fr-CA" sz="2300" b="1" i="0" dirty="0" err="1"/>
              <a:t>Dx</a:t>
            </a:r>
            <a:r>
              <a:rPr lang="fr-CA" sz="2300" b="1" i="0" dirty="0"/>
              <a:t> probable : </a:t>
            </a:r>
            <a:r>
              <a:rPr lang="fr-CA" sz="2300" b="1" i="1" dirty="0"/>
              <a:t>Trouble de l’adaptation avec humeur dépressive et anxieuse</a:t>
            </a:r>
          </a:p>
          <a:p>
            <a:pPr marL="0" lvl="1" indent="0">
              <a:buNone/>
            </a:pPr>
            <a:endParaRPr lang="fr-CA" sz="1800" dirty="0"/>
          </a:p>
          <a:p>
            <a:pPr marL="228600" lvl="2" algn="just"/>
            <a:r>
              <a:rPr lang="fr-CA" sz="1900" dirty="0" err="1"/>
              <a:t>Sx</a:t>
            </a:r>
            <a:r>
              <a:rPr lang="fr-CA" sz="1900" dirty="0"/>
              <a:t> apparus moins de 3 mois après nouveau facteur de stress : </a:t>
            </a:r>
            <a:r>
              <a:rPr lang="fr-CA" sz="1900" i="1" dirty="0"/>
              <a:t>a une nouvelle relation depuis 2 mois et a de la difficulté à combiner attentes du conjoint et responsabilités parentales.</a:t>
            </a:r>
            <a:endParaRPr lang="fr-CA" sz="1900" dirty="0"/>
          </a:p>
          <a:p>
            <a:pPr marL="228600" lvl="2" algn="just"/>
            <a:r>
              <a:rPr lang="fr-CA" sz="1900" dirty="0"/>
              <a:t>Détresse et difficultés de fonctionnement associées.</a:t>
            </a:r>
          </a:p>
          <a:p>
            <a:pPr marL="228600" lvl="2" algn="just"/>
            <a:r>
              <a:rPr lang="fr-CA" sz="1900" dirty="0"/>
              <a:t>Pas de </a:t>
            </a:r>
            <a:r>
              <a:rPr lang="fr-CA" sz="1900" dirty="0" err="1"/>
              <a:t>sx</a:t>
            </a:r>
            <a:r>
              <a:rPr lang="fr-CA" sz="1900" dirty="0"/>
              <a:t> suffisants pour un dx de dépression:  </a:t>
            </a:r>
            <a:r>
              <a:rPr lang="fr-CA" sz="1900" i="1" dirty="0"/>
              <a:t>humeur dépressive, perte d’intérêt, dévalorisation, baisse énergie. </a:t>
            </a:r>
          </a:p>
          <a:p>
            <a:pPr marL="228600" lvl="2" algn="just"/>
            <a:endParaRPr lang="fr-CA" sz="1900" i="1" dirty="0"/>
          </a:p>
          <a:p>
            <a:pPr marL="228600" lvl="2" algn="just"/>
            <a:endParaRPr lang="fr-CA" sz="1900" i="1" dirty="0"/>
          </a:p>
          <a:p>
            <a:pPr marL="228600" lvl="2" algn="just"/>
            <a:r>
              <a:rPr lang="fr-CA" sz="1900" b="1" dirty="0"/>
              <a:t>À ce stade-ci, vous pourriez vous contenter de répondre à la demande Cindy et augmenter sa médication en vous fiant à l’intervention de la TS pour l’aider à gérer ses responsabilités parentales mais…</a:t>
            </a:r>
          </a:p>
          <a:p>
            <a:pPr marL="228600" lvl="2" algn="just"/>
            <a:endParaRPr lang="fr-CA" sz="1900" b="1" i="1" dirty="0"/>
          </a:p>
          <a:p>
            <a:pPr marL="228600" lvl="2" algn="just"/>
            <a:r>
              <a:rPr lang="fr-CA" sz="1900" b="1" dirty="0"/>
              <a:t>Quand vous examinez le tableau global, y-a-t-il des éléments qui méritent une attention plus poussée? </a:t>
            </a:r>
          </a:p>
          <a:p>
            <a:pPr marL="0" lvl="1" indent="0">
              <a:buNone/>
            </a:pPr>
            <a:endParaRPr lang="fr-CA" dirty="0"/>
          </a:p>
          <a:p>
            <a:pPr lvl="1"/>
            <a:endParaRPr lang="fr-CA" dirty="0"/>
          </a:p>
          <a:p>
            <a:pPr lvl="1"/>
            <a:endParaRPr lang="fr-CA" dirty="0"/>
          </a:p>
          <a:p>
            <a:pPr lvl="1"/>
            <a:endParaRPr lang="fr-CA" dirty="0"/>
          </a:p>
          <a:p>
            <a:pPr lvl="1"/>
            <a:endParaRPr lang="fr-CA" dirty="0"/>
          </a:p>
          <a:p>
            <a:pPr lvl="1"/>
            <a:endParaRPr lang="fr-CA" dirty="0"/>
          </a:p>
          <a:p>
            <a:endParaRPr lang="fr-CA" dirty="0"/>
          </a:p>
        </p:txBody>
      </p:sp>
    </p:spTree>
    <p:extLst>
      <p:ext uri="{BB962C8B-B14F-4D97-AF65-F5344CB8AC3E}">
        <p14:creationId xmlns:p14="http://schemas.microsoft.com/office/powerpoint/2010/main" val="213692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28" y="306729"/>
            <a:ext cx="7200900" cy="716333"/>
          </a:xfrm>
        </p:spPr>
        <p:txBody>
          <a:bodyPr>
            <a:normAutofit/>
          </a:bodyPr>
          <a:lstStyle/>
          <a:p>
            <a:pPr algn="l"/>
            <a:r>
              <a:rPr lang="fr-CA" sz="2100" b="1" dirty="0"/>
              <a:t>Situation globale/perspective de la patiente</a:t>
            </a:r>
          </a:p>
        </p:txBody>
      </p:sp>
      <p:sp>
        <p:nvSpPr>
          <p:cNvPr id="3" name="Content Placeholder 2"/>
          <p:cNvSpPr>
            <a:spLocks noGrp="1"/>
          </p:cNvSpPr>
          <p:nvPr>
            <p:ph idx="1"/>
          </p:nvPr>
        </p:nvSpPr>
        <p:spPr>
          <a:xfrm>
            <a:off x="669886" y="1051889"/>
            <a:ext cx="7736387" cy="3429000"/>
          </a:xfrm>
        </p:spPr>
        <p:txBody>
          <a:bodyPr>
            <a:normAutofit fontScale="92500" lnSpcReduction="10000"/>
          </a:bodyPr>
          <a:lstStyle/>
          <a:p>
            <a:r>
              <a:rPr lang="fr-CA" sz="1900" dirty="0"/>
              <a:t>Misère sociale, réseau social pauvre.</a:t>
            </a:r>
          </a:p>
          <a:p>
            <a:r>
              <a:rPr lang="fr-CA" sz="1900" dirty="0"/>
              <a:t>Nouvelle relation en lien avec nouvelles difficultés. Son conjoint trouve difficile de la partager…</a:t>
            </a:r>
          </a:p>
          <a:p>
            <a:r>
              <a:rPr lang="fr-CA" sz="1900" dirty="0"/>
              <a:t>Patiente moins coquette, regard fuyant, élabore peu.</a:t>
            </a:r>
          </a:p>
          <a:p>
            <a:r>
              <a:rPr lang="fr-CA" sz="1900" dirty="0"/>
              <a:t>Dévalorisation augmentée.</a:t>
            </a:r>
          </a:p>
          <a:p>
            <a:r>
              <a:rPr lang="fr-CA" sz="1900" dirty="0"/>
              <a:t>Ne sort plus de la maison.</a:t>
            </a:r>
          </a:p>
          <a:p>
            <a:endParaRPr lang="fr-CA" dirty="0"/>
          </a:p>
          <a:p>
            <a:r>
              <a:rPr lang="fr-CA" sz="2200" dirty="0"/>
              <a:t>Votre curiosité est-elle piquée? Avez-vous la puce à l’oreille? Quelles questions supplémentaires avez-vous envie de poser?</a:t>
            </a:r>
          </a:p>
          <a:p>
            <a:pPr marL="0" indent="0" algn="ctr">
              <a:buNone/>
            </a:pPr>
            <a:endParaRPr lang="fr-CA" sz="2200" b="1" dirty="0"/>
          </a:p>
          <a:p>
            <a:pPr marL="0" indent="0" algn="just">
              <a:buNone/>
            </a:pPr>
            <a:r>
              <a:rPr lang="fr-CA" sz="1900" dirty="0">
                <a:solidFill>
                  <a:schemeClr val="tx1"/>
                </a:solidFill>
              </a:rPr>
              <a:t>*N.B. </a:t>
            </a:r>
            <a:r>
              <a:rPr lang="fr-CA" sz="1900" dirty="0" smtClean="0">
                <a:solidFill>
                  <a:schemeClr val="tx1"/>
                </a:solidFill>
              </a:rPr>
              <a:t>Au-delà </a:t>
            </a:r>
            <a:r>
              <a:rPr lang="fr-CA" sz="1900" dirty="0">
                <a:solidFill>
                  <a:schemeClr val="tx1"/>
                </a:solidFill>
              </a:rPr>
              <a:t>du dx médical et du </a:t>
            </a:r>
            <a:r>
              <a:rPr lang="fr-CA" sz="1900" dirty="0" err="1">
                <a:solidFill>
                  <a:schemeClr val="tx1"/>
                </a:solidFill>
              </a:rPr>
              <a:t>tx</a:t>
            </a:r>
            <a:r>
              <a:rPr lang="fr-CA" sz="1900" dirty="0">
                <a:solidFill>
                  <a:schemeClr val="tx1"/>
                </a:solidFill>
              </a:rPr>
              <a:t> pharmacologique, il est essentiel de </a:t>
            </a:r>
            <a:r>
              <a:rPr lang="fr-CA" sz="1900" dirty="0" smtClean="0">
                <a:solidFill>
                  <a:schemeClr val="tx1"/>
                </a:solidFill>
              </a:rPr>
              <a:t>	s’intéresser </a:t>
            </a:r>
            <a:r>
              <a:rPr lang="fr-CA" sz="1900" dirty="0">
                <a:solidFill>
                  <a:schemeClr val="tx1"/>
                </a:solidFill>
              </a:rPr>
              <a:t>à </a:t>
            </a:r>
            <a:r>
              <a:rPr lang="fr-CA" sz="1900" dirty="0" smtClean="0">
                <a:solidFill>
                  <a:schemeClr val="tx1"/>
                </a:solidFill>
              </a:rPr>
              <a:t>ce que </a:t>
            </a:r>
            <a:r>
              <a:rPr lang="fr-CA" sz="1900" dirty="0">
                <a:solidFill>
                  <a:schemeClr val="tx1"/>
                </a:solidFill>
              </a:rPr>
              <a:t>vit le patient pour dépister les difficultés réelles qui  </a:t>
            </a:r>
            <a:r>
              <a:rPr lang="fr-CA" sz="1900" dirty="0" smtClean="0">
                <a:solidFill>
                  <a:schemeClr val="tx1"/>
                </a:solidFill>
              </a:rPr>
              <a:t>	peuvent </a:t>
            </a:r>
            <a:r>
              <a:rPr lang="fr-CA" sz="1900" dirty="0">
                <a:solidFill>
                  <a:schemeClr val="tx1"/>
                </a:solidFill>
              </a:rPr>
              <a:t>expliquer les </a:t>
            </a:r>
            <a:r>
              <a:rPr lang="fr-CA" sz="1900" dirty="0" err="1">
                <a:solidFill>
                  <a:schemeClr val="tx1"/>
                </a:solidFill>
              </a:rPr>
              <a:t>sx</a:t>
            </a:r>
            <a:r>
              <a:rPr lang="fr-CA" sz="1900" dirty="0">
                <a:solidFill>
                  <a:schemeClr val="tx1"/>
                </a:solidFill>
              </a:rPr>
              <a:t>.</a:t>
            </a:r>
          </a:p>
          <a:p>
            <a:pPr marL="0" indent="0" algn="just">
              <a:buNone/>
            </a:pPr>
            <a:endParaRPr lang="fr-CA" sz="1900" dirty="0"/>
          </a:p>
          <a:p>
            <a:endParaRPr lang="fr-CA" dirty="0"/>
          </a:p>
          <a:p>
            <a:endParaRPr lang="fr-CA" dirty="0"/>
          </a:p>
        </p:txBody>
      </p:sp>
    </p:spTree>
    <p:extLst>
      <p:ext uri="{BB962C8B-B14F-4D97-AF65-F5344CB8AC3E}">
        <p14:creationId xmlns:p14="http://schemas.microsoft.com/office/powerpoint/2010/main" val="117340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98" y="831901"/>
            <a:ext cx="7200900" cy="782094"/>
          </a:xfrm>
        </p:spPr>
        <p:txBody>
          <a:bodyPr/>
          <a:lstStyle/>
          <a:p>
            <a:pPr algn="l"/>
            <a:r>
              <a:rPr lang="fr-CA" sz="2100" b="1" dirty="0"/>
              <a:t>À</a:t>
            </a:r>
            <a:r>
              <a:rPr lang="fr-CA" sz="2100" b="1" dirty="0" smtClean="0"/>
              <a:t> </a:t>
            </a:r>
            <a:r>
              <a:rPr lang="fr-CA" sz="2100" b="1" dirty="0"/>
              <a:t>quoi pensez-vous?</a:t>
            </a:r>
          </a:p>
        </p:txBody>
      </p:sp>
      <p:sp>
        <p:nvSpPr>
          <p:cNvPr id="3" name="Content Placeholder 2"/>
          <p:cNvSpPr>
            <a:spLocks noGrp="1"/>
          </p:cNvSpPr>
          <p:nvPr>
            <p:ph idx="1"/>
          </p:nvPr>
        </p:nvSpPr>
        <p:spPr>
          <a:xfrm>
            <a:off x="565198" y="1752891"/>
            <a:ext cx="7838554" cy="3377821"/>
          </a:xfrm>
        </p:spPr>
        <p:txBody>
          <a:bodyPr>
            <a:normAutofit/>
          </a:bodyPr>
          <a:lstStyle/>
          <a:p>
            <a:pPr algn="just"/>
            <a:endParaRPr lang="fr-CA" sz="2100" dirty="0"/>
          </a:p>
          <a:p>
            <a:pPr algn="just"/>
            <a:r>
              <a:rPr lang="fr-CA" sz="2100" dirty="0"/>
              <a:t>Étant donné les éléments recueillis, il est primordial de questionner la qualité de la relation conjugale.</a:t>
            </a:r>
          </a:p>
          <a:p>
            <a:pPr algn="just"/>
            <a:endParaRPr lang="fr-CA" sz="2100" dirty="0"/>
          </a:p>
          <a:p>
            <a:pPr algn="just"/>
            <a:r>
              <a:rPr lang="fr-CA" sz="2100" b="1" dirty="0"/>
              <a:t>Comment vous y </a:t>
            </a:r>
            <a:r>
              <a:rPr lang="fr-CA" sz="2100" b="1" dirty="0" err="1"/>
              <a:t>prenez-vous</a:t>
            </a:r>
            <a:r>
              <a:rPr lang="fr-CA" sz="2100" b="1" dirty="0"/>
              <a:t>?</a:t>
            </a:r>
          </a:p>
        </p:txBody>
      </p:sp>
    </p:spTree>
    <p:extLst>
      <p:ext uri="{BB962C8B-B14F-4D97-AF65-F5344CB8AC3E}">
        <p14:creationId xmlns:p14="http://schemas.microsoft.com/office/powerpoint/2010/main" val="208471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96" y="198395"/>
            <a:ext cx="7205189" cy="607087"/>
          </a:xfrm>
        </p:spPr>
        <p:txBody>
          <a:bodyPr/>
          <a:lstStyle/>
          <a:p>
            <a:pPr algn="l"/>
            <a:r>
              <a:rPr lang="fr-CA" sz="2100" b="1" dirty="0"/>
              <a:t>Dépister la violence conjugale/familiale</a:t>
            </a:r>
          </a:p>
        </p:txBody>
      </p:sp>
      <p:sp>
        <p:nvSpPr>
          <p:cNvPr id="3" name="Content Placeholder 2"/>
          <p:cNvSpPr>
            <a:spLocks noGrp="1"/>
          </p:cNvSpPr>
          <p:nvPr>
            <p:ph idx="1"/>
          </p:nvPr>
        </p:nvSpPr>
        <p:spPr>
          <a:xfrm>
            <a:off x="584996" y="918012"/>
            <a:ext cx="7914958" cy="3915201"/>
          </a:xfrm>
        </p:spPr>
        <p:txBody>
          <a:bodyPr>
            <a:normAutofit/>
          </a:bodyPr>
          <a:lstStyle/>
          <a:p>
            <a:r>
              <a:rPr lang="fr-CA" sz="1800" b="1" dirty="0"/>
              <a:t>Exemples de questions à poser :</a:t>
            </a:r>
          </a:p>
          <a:p>
            <a:pPr marL="0" indent="0">
              <a:buNone/>
            </a:pPr>
            <a:endParaRPr lang="fr-CA" sz="1800" dirty="0"/>
          </a:p>
          <a:p>
            <a:pPr lvl="1"/>
            <a:r>
              <a:rPr lang="fr-CA" sz="1800" i="1" dirty="0" smtClean="0"/>
              <a:t>Vous </a:t>
            </a:r>
            <a:r>
              <a:rPr lang="fr-CA" sz="1800" i="1" dirty="0"/>
              <a:t>arrive-t-il de vivre des conflits avec votre conjoint?</a:t>
            </a:r>
          </a:p>
          <a:p>
            <a:pPr lvl="1"/>
            <a:endParaRPr lang="fr-CA" sz="1800" i="1" dirty="0"/>
          </a:p>
          <a:p>
            <a:pPr lvl="1"/>
            <a:r>
              <a:rPr lang="fr-CA" sz="1800" i="1" dirty="0"/>
              <a:t>Comment les conflits se règlent-ils dans votre couple?</a:t>
            </a:r>
          </a:p>
          <a:p>
            <a:pPr lvl="1"/>
            <a:endParaRPr lang="fr-CA" sz="1800" i="1" dirty="0"/>
          </a:p>
          <a:p>
            <a:pPr lvl="1"/>
            <a:r>
              <a:rPr lang="fr-CA" sz="1800" i="1" dirty="0"/>
              <a:t>Qu’arrive-t-il quand vous ou votre conjoint êtes en colère?</a:t>
            </a:r>
          </a:p>
          <a:p>
            <a:pPr lvl="1"/>
            <a:endParaRPr lang="fr-CA" sz="1800" i="1" dirty="0"/>
          </a:p>
          <a:p>
            <a:pPr lvl="1"/>
            <a:r>
              <a:rPr lang="fr-CA" sz="1800" i="1" dirty="0"/>
              <a:t>Y </a:t>
            </a:r>
            <a:r>
              <a:rPr lang="fr-CA" sz="1800" i="1" dirty="0" err="1"/>
              <a:t>a-t-il</a:t>
            </a:r>
            <a:r>
              <a:rPr lang="fr-CA" sz="1800" i="1" dirty="0"/>
              <a:t> des situations où vous avez peur de votre conjoint?</a:t>
            </a:r>
          </a:p>
          <a:p>
            <a:pPr lvl="1"/>
            <a:endParaRPr lang="fr-CA" i="1" dirty="0"/>
          </a:p>
          <a:p>
            <a:pPr lvl="1"/>
            <a:r>
              <a:rPr lang="fr-CA" sz="1800" i="1" dirty="0"/>
              <a:t>Avez-vous déjà craint pour votre vie ou celle de votre enfant?</a:t>
            </a:r>
          </a:p>
          <a:p>
            <a:pPr lvl="1"/>
            <a:endParaRPr lang="fr-CA" sz="1800" dirty="0"/>
          </a:p>
          <a:p>
            <a:pPr marL="0" lvl="1" indent="0">
              <a:buNone/>
            </a:pPr>
            <a:r>
              <a:rPr lang="fr-CA" sz="1800" b="1" dirty="0"/>
              <a:t>Comment allez-vous gérer les réponses que vous obtiendrez?</a:t>
            </a:r>
          </a:p>
          <a:p>
            <a:pPr lvl="1"/>
            <a:endParaRPr lang="fr-CA" dirty="0"/>
          </a:p>
          <a:p>
            <a:pPr lvl="1"/>
            <a:endParaRPr lang="fr-CA" dirty="0"/>
          </a:p>
          <a:p>
            <a:pPr lvl="1"/>
            <a:endParaRPr lang="fr-CA" dirty="0"/>
          </a:p>
          <a:p>
            <a:endParaRPr lang="fr-CA" dirty="0"/>
          </a:p>
        </p:txBody>
      </p:sp>
    </p:spTree>
    <p:extLst>
      <p:ext uri="{BB962C8B-B14F-4D97-AF65-F5344CB8AC3E}">
        <p14:creationId xmlns:p14="http://schemas.microsoft.com/office/powerpoint/2010/main" val="39253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68" y="456970"/>
            <a:ext cx="7429499" cy="864169"/>
          </a:xfrm>
        </p:spPr>
        <p:txBody>
          <a:bodyPr/>
          <a:lstStyle/>
          <a:p>
            <a:pPr algn="l"/>
            <a:r>
              <a:rPr lang="fr-CA" sz="2100" b="1" dirty="0"/>
              <a:t>Comment gérer les réponses</a:t>
            </a:r>
          </a:p>
        </p:txBody>
      </p:sp>
      <p:sp>
        <p:nvSpPr>
          <p:cNvPr id="3" name="Content Placeholder 2"/>
          <p:cNvSpPr>
            <a:spLocks noGrp="1"/>
          </p:cNvSpPr>
          <p:nvPr>
            <p:ph idx="1"/>
          </p:nvPr>
        </p:nvSpPr>
        <p:spPr>
          <a:xfrm>
            <a:off x="154931" y="1321139"/>
            <a:ext cx="8175171" cy="3367585"/>
          </a:xfrm>
        </p:spPr>
        <p:txBody>
          <a:bodyPr vert="horz" lIns="68580" tIns="34290" rIns="68580" bIns="34290" rtlCol="0" anchor="t">
            <a:normAutofit/>
          </a:bodyPr>
          <a:lstStyle/>
          <a:p>
            <a:pPr lvl="1">
              <a:buFont typeface="Arial" panose="020B0604020202020204" pitchFamily="34" charset="0"/>
              <a:buChar char="•"/>
            </a:pPr>
            <a:r>
              <a:rPr lang="fr-CA" sz="1800" b="1" i="0" dirty="0"/>
              <a:t>Vous arrive-t-il de vivre des conflits avec votre conjoint?</a:t>
            </a:r>
          </a:p>
          <a:p>
            <a:pPr marL="447675" lvl="5" indent="0">
              <a:buNone/>
            </a:pPr>
            <a:r>
              <a:rPr lang="fr-CA" sz="1500" i="1" dirty="0" smtClean="0"/>
              <a:t>-   Tous </a:t>
            </a:r>
            <a:r>
              <a:rPr lang="fr-CA" sz="1500" i="1" dirty="0"/>
              <a:t>les couples vivent des conflits, si la patiente nie tout conflit n’insistez pas mais </a:t>
            </a:r>
            <a:r>
              <a:rPr lang="fr-CA" sz="1500" i="1" dirty="0" smtClean="0"/>
              <a:t>mentionnez-  	  lui </a:t>
            </a:r>
            <a:r>
              <a:rPr lang="fr-CA" sz="1500" i="1" dirty="0"/>
              <a:t>que c’est étonnant et que votre porte est ouverte si elle veut parler de difficultés éventuelles. </a:t>
            </a:r>
          </a:p>
          <a:p>
            <a:pPr marL="0" lvl="4" indent="0">
              <a:buNone/>
            </a:pPr>
            <a:endParaRPr lang="fr-CA" sz="1500" dirty="0"/>
          </a:p>
          <a:p>
            <a:pPr marL="457200" lvl="1" indent="0">
              <a:buNone/>
            </a:pPr>
            <a:endParaRPr lang="fr-CA" dirty="0"/>
          </a:p>
          <a:p>
            <a:pPr lvl="1">
              <a:buFont typeface="Wingdings" panose="05000000000000000000" pitchFamily="2" charset="2"/>
              <a:buChar char="§"/>
            </a:pPr>
            <a:r>
              <a:rPr lang="fr-CA" sz="1800" b="1" i="0" dirty="0"/>
              <a:t>Comment les conflits se règlent-ils dans votre couple?</a:t>
            </a:r>
          </a:p>
          <a:p>
            <a:pPr marL="717550" lvl="3"/>
            <a:r>
              <a:rPr lang="fr-CA" sz="1500" i="1" dirty="0"/>
              <a:t>Dans un couple sans violence, chacun a le droit de s’exprimer et ce n’est pas toujours la même personne qui a raison ou qui décide de </a:t>
            </a:r>
            <a:r>
              <a:rPr lang="fr-CA" sz="1500" i="1" dirty="0" smtClean="0"/>
              <a:t>tout.</a:t>
            </a:r>
          </a:p>
          <a:p>
            <a:pPr marL="717550" lvl="3"/>
            <a:r>
              <a:rPr lang="fr-CA" sz="1500" i="1" dirty="0" smtClean="0"/>
              <a:t>Si </a:t>
            </a:r>
            <a:r>
              <a:rPr lang="fr-CA" sz="1500" i="1" dirty="0"/>
              <a:t>c’est toujours l’autre qui gagne, cela peut être un indice de contrôle et de violence conjugale.</a:t>
            </a:r>
          </a:p>
          <a:p>
            <a:endParaRPr lang="fr-CA" dirty="0"/>
          </a:p>
        </p:txBody>
      </p:sp>
    </p:spTree>
    <p:extLst>
      <p:ext uri="{BB962C8B-B14F-4D97-AF65-F5344CB8AC3E}">
        <p14:creationId xmlns:p14="http://schemas.microsoft.com/office/powerpoint/2010/main" val="407167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38" y="468776"/>
            <a:ext cx="7200900" cy="669359"/>
          </a:xfrm>
        </p:spPr>
        <p:txBody>
          <a:bodyPr/>
          <a:lstStyle/>
          <a:p>
            <a:pPr algn="l"/>
            <a:r>
              <a:rPr lang="fr-CA" sz="2100" b="1" dirty="0"/>
              <a:t>Comment gérer les réponses</a:t>
            </a:r>
          </a:p>
        </p:txBody>
      </p:sp>
      <p:sp>
        <p:nvSpPr>
          <p:cNvPr id="3" name="Espace réservé du contenu 2"/>
          <p:cNvSpPr>
            <a:spLocks noGrp="1"/>
          </p:cNvSpPr>
          <p:nvPr>
            <p:ph idx="1"/>
          </p:nvPr>
        </p:nvSpPr>
        <p:spPr>
          <a:xfrm>
            <a:off x="102725" y="1153524"/>
            <a:ext cx="8659310" cy="4205553"/>
          </a:xfrm>
        </p:spPr>
        <p:txBody>
          <a:bodyPr vert="horz" lIns="68580" tIns="34290" rIns="68580" bIns="34290" rtlCol="0" anchor="t">
            <a:normAutofit/>
          </a:bodyPr>
          <a:lstStyle/>
          <a:p>
            <a:pPr lvl="1">
              <a:buFont typeface="Arial" panose="020B0604020202020204" pitchFamily="34" charset="0"/>
              <a:buChar char="•"/>
            </a:pPr>
            <a:r>
              <a:rPr lang="fr-CA" sz="1800" b="1" i="0" dirty="0"/>
              <a:t>Qu’arrive-t-il quand vous ou votre conjoint êtes en colère?</a:t>
            </a:r>
          </a:p>
          <a:p>
            <a:pPr lvl="1">
              <a:buFontTx/>
              <a:buChar char="-"/>
            </a:pPr>
            <a:r>
              <a:rPr lang="fr-CA" sz="1800" i="1" dirty="0" smtClean="0"/>
              <a:t>Présence </a:t>
            </a:r>
            <a:r>
              <a:rPr lang="fr-CA" sz="1800" i="1" dirty="0"/>
              <a:t>de cris, d’insultes, de menaces, de bris d’objets, de coups, de </a:t>
            </a:r>
            <a:r>
              <a:rPr lang="fr-CA" sz="1800" i="1" dirty="0" smtClean="0"/>
              <a:t>contraintes physiques (ex.: l’empêcher </a:t>
            </a:r>
            <a:r>
              <a:rPr lang="fr-CA" sz="1800" i="1" dirty="0"/>
              <a:t>de sortir, lui serrer les bras)?  </a:t>
            </a:r>
            <a:endParaRPr lang="fr-CA" sz="1800" i="1" dirty="0" smtClean="0"/>
          </a:p>
          <a:p>
            <a:pPr lvl="1">
              <a:buFontTx/>
              <a:buChar char="-"/>
            </a:pPr>
            <a:r>
              <a:rPr lang="fr-CA" sz="1800" i="1" dirty="0" smtClean="0"/>
              <a:t>Si </a:t>
            </a:r>
            <a:r>
              <a:rPr lang="fr-CA" sz="1800" i="1" dirty="0"/>
              <a:t>c’est le </a:t>
            </a:r>
            <a:r>
              <a:rPr lang="fr-CA" sz="1800" i="1" dirty="0" smtClean="0"/>
              <a:t>cas, </a:t>
            </a:r>
            <a:r>
              <a:rPr lang="fr-CA" sz="1800" i="1" dirty="0"/>
              <a:t>questionnez </a:t>
            </a:r>
            <a:r>
              <a:rPr lang="fr-CA" sz="1800" i="1" dirty="0" smtClean="0"/>
              <a:t>davantage.</a:t>
            </a:r>
            <a:endParaRPr lang="fr-CA" sz="1800" i="1" dirty="0">
              <a:solidFill>
                <a:schemeClr val="tx1"/>
              </a:solidFill>
            </a:endParaRPr>
          </a:p>
          <a:p>
            <a:pPr lvl="1"/>
            <a:endParaRPr lang="fr-CA" sz="1800" dirty="0"/>
          </a:p>
          <a:p>
            <a:pPr lvl="1">
              <a:buFont typeface="Arial" panose="020B0604020202020204" pitchFamily="34" charset="0"/>
              <a:buChar char="•"/>
            </a:pPr>
            <a:r>
              <a:rPr lang="fr-CA" sz="1800" b="1" i="0" dirty="0"/>
              <a:t>Y a-t-il des situations où vous avez peur de votre conjoint?</a:t>
            </a:r>
          </a:p>
          <a:p>
            <a:pPr lvl="1">
              <a:buFontTx/>
              <a:buChar char="-"/>
            </a:pPr>
            <a:r>
              <a:rPr lang="fr-CA" sz="1800" i="1" dirty="0" smtClean="0"/>
              <a:t>Peur </a:t>
            </a:r>
            <a:r>
              <a:rPr lang="fr-CA" sz="1800" i="1" dirty="0"/>
              <a:t>de quoi </a:t>
            </a:r>
            <a:r>
              <a:rPr lang="fr-CA" sz="1800" i="1" dirty="0" smtClean="0"/>
              <a:t>précisément?</a:t>
            </a:r>
          </a:p>
          <a:p>
            <a:pPr lvl="1">
              <a:buFontTx/>
              <a:buChar char="-"/>
            </a:pPr>
            <a:r>
              <a:rPr lang="fr-CA" sz="1800" i="1" dirty="0" smtClean="0"/>
              <a:t>Vérifiez </a:t>
            </a:r>
            <a:r>
              <a:rPr lang="fr-CA" sz="1800" i="1" dirty="0"/>
              <a:t>si la réaction de la personne est cohérente avec la situation vécue </a:t>
            </a:r>
            <a:r>
              <a:rPr lang="fr-CA" sz="1800" i="1" dirty="0" smtClean="0"/>
              <a:t>(ex.: nie </a:t>
            </a:r>
            <a:r>
              <a:rPr lang="fr-CA" sz="1800" i="1" dirty="0"/>
              <a:t>la violence? </a:t>
            </a:r>
            <a:r>
              <a:rPr lang="fr-CA" sz="1800" i="1" dirty="0" smtClean="0"/>
              <a:t>minimise</a:t>
            </a:r>
            <a:r>
              <a:rPr lang="fr-CA" sz="1800" i="1" dirty="0"/>
              <a:t>? </a:t>
            </a:r>
            <a:r>
              <a:rPr lang="fr-CA" sz="1800" i="1" dirty="0" smtClean="0"/>
              <a:t>se </a:t>
            </a:r>
            <a:r>
              <a:rPr lang="fr-CA" sz="1800" i="1" dirty="0"/>
              <a:t>responsabilise des comportements de l’autre</a:t>
            </a:r>
            <a:r>
              <a:rPr lang="fr-CA" sz="1800" i="1" dirty="0" smtClean="0"/>
              <a:t>?). </a:t>
            </a:r>
            <a:endParaRPr lang="fr-CA" sz="1800" i="1" dirty="0"/>
          </a:p>
          <a:p>
            <a:pPr lvl="1">
              <a:buFontTx/>
              <a:buChar char="-"/>
            </a:pPr>
            <a:r>
              <a:rPr lang="fr-CA" sz="1800" i="1" dirty="0" smtClean="0"/>
              <a:t>Exprimez </a:t>
            </a:r>
            <a:r>
              <a:rPr lang="fr-CA" sz="1800" i="1" dirty="0"/>
              <a:t>vos </a:t>
            </a:r>
            <a:r>
              <a:rPr lang="fr-CA" sz="1800" i="1" dirty="0" smtClean="0"/>
              <a:t>inquiétudes.</a:t>
            </a:r>
            <a:endParaRPr lang="fr-CA" sz="1800" i="1" dirty="0"/>
          </a:p>
          <a:p>
            <a:pPr lvl="1">
              <a:buFontTx/>
              <a:buChar char="-"/>
            </a:pPr>
            <a:r>
              <a:rPr lang="fr-CA" sz="1800" i="1" dirty="0" smtClean="0"/>
              <a:t>Vérifiez </a:t>
            </a:r>
            <a:r>
              <a:rPr lang="fr-CA" sz="1800" i="1" dirty="0"/>
              <a:t>s’il y a un danger grave et </a:t>
            </a:r>
            <a:r>
              <a:rPr lang="fr-CA" sz="1800" i="1" dirty="0" smtClean="0"/>
              <a:t>immédiat.</a:t>
            </a:r>
            <a:endParaRPr lang="fr-CA" sz="1800" i="1" dirty="0"/>
          </a:p>
          <a:p>
            <a:pPr marL="457200" lvl="1" indent="0">
              <a:buNone/>
            </a:pPr>
            <a:endParaRPr lang="fr-CA" sz="1800" i="1" dirty="0"/>
          </a:p>
          <a:p>
            <a:pPr lvl="1"/>
            <a:endParaRPr lang="fr-CA" dirty="0"/>
          </a:p>
          <a:p>
            <a:endParaRPr lang="fr-CA" dirty="0"/>
          </a:p>
        </p:txBody>
      </p:sp>
    </p:spTree>
    <p:extLst>
      <p:ext uri="{BB962C8B-B14F-4D97-AF65-F5344CB8AC3E}">
        <p14:creationId xmlns:p14="http://schemas.microsoft.com/office/powerpoint/2010/main" val="64244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689" y="442732"/>
            <a:ext cx="7200900" cy="1485900"/>
          </a:xfrm>
        </p:spPr>
        <p:txBody>
          <a:bodyPr/>
          <a:lstStyle/>
          <a:p>
            <a:pPr algn="l"/>
            <a:r>
              <a:rPr lang="fr-CA" sz="2100" b="1" dirty="0"/>
              <a:t>Comment gérer les </a:t>
            </a:r>
            <a:r>
              <a:rPr lang="fr-CA" sz="2100" b="1" dirty="0" smtClean="0"/>
              <a:t>réponses (suite)</a:t>
            </a:r>
            <a:endParaRPr lang="fr-CA" sz="2100" b="1" dirty="0"/>
          </a:p>
        </p:txBody>
      </p:sp>
      <p:sp>
        <p:nvSpPr>
          <p:cNvPr id="3" name="Espace réservé du contenu 2"/>
          <p:cNvSpPr>
            <a:spLocks noGrp="1"/>
          </p:cNvSpPr>
          <p:nvPr>
            <p:ph idx="1"/>
          </p:nvPr>
        </p:nvSpPr>
        <p:spPr>
          <a:xfrm>
            <a:off x="484689" y="1417898"/>
            <a:ext cx="8300495" cy="3581400"/>
          </a:xfrm>
        </p:spPr>
        <p:txBody>
          <a:bodyPr>
            <a:normAutofit lnSpcReduction="10000"/>
          </a:bodyPr>
          <a:lstStyle/>
          <a:p>
            <a:r>
              <a:rPr lang="fr-CA" sz="1800" b="1" dirty="0"/>
              <a:t>Avez-vous déjà craint pour votre vie ou celle de votre enfant</a:t>
            </a:r>
            <a:r>
              <a:rPr lang="fr-CA" sz="1800" b="1" dirty="0" smtClean="0"/>
              <a:t>?</a:t>
            </a:r>
          </a:p>
          <a:p>
            <a:pPr marL="0" indent="0">
              <a:buNone/>
            </a:pPr>
            <a:endParaRPr lang="fr-CA" sz="1800" b="1" dirty="0"/>
          </a:p>
          <a:p>
            <a:pPr lvl="1"/>
            <a:r>
              <a:rPr lang="fr-CA" sz="1800" i="1" dirty="0"/>
              <a:t>Quand? Que s’est-il passé? </a:t>
            </a:r>
          </a:p>
          <a:p>
            <a:pPr lvl="1"/>
            <a:r>
              <a:rPr lang="fr-CA" sz="1800" i="1" dirty="0"/>
              <a:t>Craint-elle pour sa vie actuellement? </a:t>
            </a:r>
          </a:p>
          <a:p>
            <a:pPr lvl="1"/>
            <a:r>
              <a:rPr lang="fr-CA" sz="1800" i="1" dirty="0"/>
              <a:t>Si </a:t>
            </a:r>
            <a:r>
              <a:rPr lang="fr-CA" sz="1800" i="1" dirty="0" smtClean="0"/>
              <a:t>oui, </a:t>
            </a:r>
            <a:r>
              <a:rPr lang="fr-CA" sz="1800" i="1" dirty="0"/>
              <a:t>mettez des mesures de protection en place avec l’accord de votre </a:t>
            </a:r>
            <a:r>
              <a:rPr lang="fr-CA" sz="1800" i="1" dirty="0" smtClean="0"/>
              <a:t>patiente :  </a:t>
            </a:r>
            <a:r>
              <a:rPr lang="fr-CA" sz="1800" i="1" dirty="0"/>
              <a:t>scénario de sécurité, 911, aide et hébergement, suivi psychosocial, réseau </a:t>
            </a:r>
            <a:r>
              <a:rPr lang="fr-CA" sz="1800" i="1" dirty="0" smtClean="0"/>
              <a:t>social.</a:t>
            </a:r>
            <a:endParaRPr lang="fr-CA" sz="1800" i="1" dirty="0"/>
          </a:p>
          <a:p>
            <a:pPr lvl="1"/>
            <a:r>
              <a:rPr lang="fr-CA" sz="1800" i="1" dirty="0"/>
              <a:t>Signalement </a:t>
            </a:r>
            <a:r>
              <a:rPr lang="fr-CA" sz="1800" i="1" dirty="0" smtClean="0"/>
              <a:t>à la DPJ </a:t>
            </a:r>
            <a:r>
              <a:rPr lang="fr-CA" sz="1800" i="1" dirty="0"/>
              <a:t>selon la </a:t>
            </a:r>
            <a:r>
              <a:rPr lang="fr-CA" sz="1800" i="1" dirty="0" smtClean="0"/>
              <a:t>situation. </a:t>
            </a:r>
            <a:endParaRPr lang="fr-CA" sz="1800" i="1" dirty="0"/>
          </a:p>
          <a:p>
            <a:pPr lvl="1"/>
            <a:endParaRPr lang="fr-CA" sz="1800" i="1" dirty="0"/>
          </a:p>
          <a:p>
            <a:pPr lvl="1"/>
            <a:endParaRPr lang="fr-CA" sz="1800" dirty="0"/>
          </a:p>
          <a:p>
            <a:pPr marL="0" lvl="1" indent="0">
              <a:buNone/>
            </a:pPr>
            <a:r>
              <a:rPr lang="fr-CA" sz="2000" dirty="0"/>
              <a:t>Quels sont les signes auxquels vous devez portez attention pour dépister une situation de violence familiale?</a:t>
            </a:r>
          </a:p>
          <a:p>
            <a:pPr lvl="3"/>
            <a:endParaRPr lang="fr-CA" dirty="0"/>
          </a:p>
          <a:p>
            <a:endParaRPr lang="fr-CA" dirty="0"/>
          </a:p>
        </p:txBody>
      </p:sp>
    </p:spTree>
    <p:extLst>
      <p:ext uri="{BB962C8B-B14F-4D97-AF65-F5344CB8AC3E}">
        <p14:creationId xmlns:p14="http://schemas.microsoft.com/office/powerpoint/2010/main" val="35808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413" y="334370"/>
            <a:ext cx="7200900" cy="764006"/>
          </a:xfrm>
        </p:spPr>
        <p:txBody>
          <a:bodyPr/>
          <a:lstStyle/>
          <a:p>
            <a:pPr algn="l"/>
            <a:r>
              <a:rPr lang="fr-CA" sz="2100" b="1" dirty="0"/>
              <a:t>Dépistage de la violence conjugale</a:t>
            </a:r>
          </a:p>
        </p:txBody>
      </p:sp>
      <p:sp>
        <p:nvSpPr>
          <p:cNvPr id="3" name="Espace réservé du contenu 2"/>
          <p:cNvSpPr>
            <a:spLocks noGrp="1"/>
          </p:cNvSpPr>
          <p:nvPr>
            <p:ph idx="1"/>
          </p:nvPr>
        </p:nvSpPr>
        <p:spPr>
          <a:xfrm>
            <a:off x="519413" y="1099654"/>
            <a:ext cx="8277346" cy="3715602"/>
          </a:xfrm>
        </p:spPr>
        <p:txBody>
          <a:bodyPr vert="horz" lIns="68580" tIns="34290" rIns="68580" bIns="34290" rtlCol="0" anchor="t">
            <a:normAutofit/>
          </a:bodyPr>
          <a:lstStyle/>
          <a:p>
            <a:pPr marL="0" indent="0">
              <a:buNone/>
            </a:pPr>
            <a:r>
              <a:rPr lang="fr-CA" sz="1800" dirty="0">
                <a:solidFill>
                  <a:schemeClr val="tx1"/>
                </a:solidFill>
              </a:rPr>
              <a:t>*N.B. La violence conjugale est rarement le motif de consultation exprimé.</a:t>
            </a:r>
          </a:p>
          <a:p>
            <a:endParaRPr lang="fr-CA" sz="1800" dirty="0"/>
          </a:p>
          <a:p>
            <a:r>
              <a:rPr lang="fr-CA" sz="1800" b="1" dirty="0"/>
              <a:t>Signes chez la personne victime de violence </a:t>
            </a:r>
            <a:r>
              <a:rPr lang="fr-CA" sz="1800" b="1" dirty="0" smtClean="0"/>
              <a:t>conjugale :</a:t>
            </a:r>
          </a:p>
          <a:p>
            <a:pPr marL="0" indent="0">
              <a:buNone/>
            </a:pPr>
            <a:endParaRPr lang="fr-CA" sz="1800" b="1" dirty="0"/>
          </a:p>
          <a:p>
            <a:pPr lvl="1"/>
            <a:r>
              <a:rPr lang="fr-CA" sz="1800" i="1" dirty="0"/>
              <a:t>Semble triste ou déprimée</a:t>
            </a:r>
          </a:p>
          <a:p>
            <a:pPr lvl="1"/>
            <a:r>
              <a:rPr lang="fr-CA" sz="1800" i="1" dirty="0"/>
              <a:t>Semble nerveuse, anxieuse ou angoissée</a:t>
            </a:r>
          </a:p>
          <a:p>
            <a:pPr lvl="1"/>
            <a:r>
              <a:rPr lang="fr-CA" sz="1800" i="1" dirty="0"/>
              <a:t>A le regard fuyant</a:t>
            </a:r>
          </a:p>
          <a:p>
            <a:pPr lvl="1"/>
            <a:r>
              <a:rPr lang="fr-CA" sz="1800" i="1" dirty="0"/>
              <a:t>Est repliée sur elle-même ou en état d’alerte</a:t>
            </a:r>
            <a:endParaRPr lang="fr-CA" sz="1800" i="1" dirty="0">
              <a:solidFill>
                <a:schemeClr val="tx1"/>
              </a:solidFill>
            </a:endParaRPr>
          </a:p>
          <a:p>
            <a:pPr lvl="1"/>
            <a:r>
              <a:rPr lang="fr-CA" sz="1800" i="1" dirty="0"/>
              <a:t>Exprime de la honte ou de la culpabilité</a:t>
            </a:r>
          </a:p>
          <a:p>
            <a:pPr lvl="1"/>
            <a:r>
              <a:rPr lang="fr-CA" sz="1800" i="1" dirty="0"/>
              <a:t>Semble avoir de la difficulté à s’affirmer, à prendre des décisions </a:t>
            </a:r>
          </a:p>
          <a:p>
            <a:pPr lvl="1"/>
            <a:r>
              <a:rPr lang="fr-CA" sz="1800" i="1" dirty="0"/>
              <a:t>Discordance entre ses blessures et ses explications</a:t>
            </a:r>
          </a:p>
          <a:p>
            <a:pPr lvl="1"/>
            <a:r>
              <a:rPr lang="fr-CA" sz="1800" i="1" dirty="0"/>
              <a:t>Délai de consultation inexpliqué</a:t>
            </a:r>
          </a:p>
          <a:p>
            <a:pPr lvl="1"/>
            <a:r>
              <a:rPr lang="fr-CA" sz="1800" i="1" dirty="0"/>
              <a:t>Semble embarrassée de parler en présence de son conjoint (ou de sa conjointe)</a:t>
            </a:r>
          </a:p>
        </p:txBody>
      </p:sp>
    </p:spTree>
    <p:extLst>
      <p:ext uri="{BB962C8B-B14F-4D97-AF65-F5344CB8AC3E}">
        <p14:creationId xmlns:p14="http://schemas.microsoft.com/office/powerpoint/2010/main" val="318034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824" y="406615"/>
            <a:ext cx="7388791" cy="657196"/>
          </a:xfrm>
        </p:spPr>
        <p:txBody>
          <a:bodyPr>
            <a:normAutofit/>
          </a:bodyPr>
          <a:lstStyle/>
          <a:p>
            <a:pPr algn="l"/>
            <a:r>
              <a:rPr lang="fr-CA" sz="2100" b="1" dirty="0"/>
              <a:t>Cindy et votre dépistage de violence familiale</a:t>
            </a:r>
          </a:p>
        </p:txBody>
      </p:sp>
      <p:sp>
        <p:nvSpPr>
          <p:cNvPr id="3" name="Espace réservé du contenu 2"/>
          <p:cNvSpPr>
            <a:spLocks noGrp="1"/>
          </p:cNvSpPr>
          <p:nvPr>
            <p:ph idx="1"/>
          </p:nvPr>
        </p:nvSpPr>
        <p:spPr>
          <a:xfrm>
            <a:off x="499950" y="1369949"/>
            <a:ext cx="8030591" cy="3510887"/>
          </a:xfrm>
        </p:spPr>
        <p:txBody>
          <a:bodyPr vert="horz" lIns="68580" tIns="34290" rIns="68580" bIns="34290" rtlCol="0" anchor="t">
            <a:normAutofit fontScale="92500" lnSpcReduction="20000"/>
          </a:bodyPr>
          <a:lstStyle/>
          <a:p>
            <a:pPr algn="just"/>
            <a:r>
              <a:rPr lang="fr-CA" sz="1900" b="1" dirty="0"/>
              <a:t>Vous demandez à Cindy si elle vit des conflits et des difficultés dans son </a:t>
            </a:r>
            <a:r>
              <a:rPr lang="fr-CA" sz="1900" b="1" dirty="0" smtClean="0"/>
              <a:t>couple :</a:t>
            </a:r>
            <a:endParaRPr lang="fr-CA" sz="1900" b="1" dirty="0"/>
          </a:p>
          <a:p>
            <a:pPr algn="just">
              <a:buFont typeface="Cambria" panose="02040503050406030204" pitchFamily="18" charset="0"/>
              <a:buChar char="˗"/>
            </a:pPr>
            <a:r>
              <a:rPr lang="fr-CA" sz="1900" dirty="0" smtClean="0"/>
              <a:t>Elle </a:t>
            </a:r>
            <a:r>
              <a:rPr lang="fr-CA" sz="1900" dirty="0"/>
              <a:t>se met à pleurer et révèle que son conjoint se fâche </a:t>
            </a:r>
            <a:r>
              <a:rPr lang="fr-CA" sz="1900" dirty="0" smtClean="0"/>
              <a:t>contre elle.</a:t>
            </a:r>
            <a:endParaRPr lang="fr-CA" sz="1900" dirty="0"/>
          </a:p>
          <a:p>
            <a:pPr marL="0" indent="0" algn="just">
              <a:buNone/>
            </a:pPr>
            <a:endParaRPr lang="fr-CA" sz="1900" dirty="0"/>
          </a:p>
          <a:p>
            <a:pPr algn="just"/>
            <a:r>
              <a:rPr lang="fr-CA" sz="1900" b="1" dirty="0"/>
              <a:t>Vous lui demandez ce qui se passe quand il est en colère. </a:t>
            </a:r>
          </a:p>
          <a:p>
            <a:pPr algn="just">
              <a:buFont typeface="Cambria" panose="02040503050406030204" pitchFamily="18" charset="0"/>
              <a:buChar char="˗"/>
            </a:pPr>
            <a:r>
              <a:rPr lang="fr-CA" sz="1900" dirty="0"/>
              <a:t>Elle vous répond qu’il crie après elle et sa fille. Il l’insulte. </a:t>
            </a:r>
            <a:r>
              <a:rPr lang="fr-CA" sz="1900" dirty="0" smtClean="0"/>
              <a:t>Ensuite, </a:t>
            </a:r>
            <a:r>
              <a:rPr lang="fr-CA" sz="1900" dirty="0"/>
              <a:t>il s’excuse et regrette…</a:t>
            </a:r>
          </a:p>
          <a:p>
            <a:pPr marL="0" indent="0" algn="just">
              <a:buNone/>
            </a:pPr>
            <a:endParaRPr lang="fr-CA" sz="1900" dirty="0"/>
          </a:p>
          <a:p>
            <a:pPr algn="just"/>
            <a:r>
              <a:rPr lang="fr-CA" sz="1900" b="1" dirty="0"/>
              <a:t>Vous lui demandez comment elle perçoit la situation. </a:t>
            </a:r>
          </a:p>
          <a:p>
            <a:pPr algn="just">
              <a:buFont typeface="Cambria" panose="02040503050406030204" pitchFamily="18" charset="0"/>
              <a:buChar char="˗"/>
            </a:pPr>
            <a:r>
              <a:rPr lang="fr-CA" sz="1900" dirty="0"/>
              <a:t>Elle explique que son conjoint est très stressé à son emploi, qu’il est fatigué </a:t>
            </a:r>
            <a:r>
              <a:rPr lang="fr-CA" sz="1900" dirty="0" smtClean="0"/>
              <a:t>et que </a:t>
            </a:r>
            <a:r>
              <a:rPr lang="fr-CA" sz="1900" dirty="0"/>
              <a:t>c’est pour cela qu’il réagit </a:t>
            </a:r>
            <a:r>
              <a:rPr lang="fr-CA" sz="1900" dirty="0" smtClean="0"/>
              <a:t>de cette façon mais </a:t>
            </a:r>
            <a:r>
              <a:rPr lang="fr-CA" sz="1900" dirty="0"/>
              <a:t>que c’est un bon </a:t>
            </a:r>
            <a:r>
              <a:rPr lang="fr-CA" sz="1900" dirty="0" smtClean="0"/>
              <a:t>gars... </a:t>
            </a:r>
            <a:endParaRPr lang="fr-CA" sz="1900" dirty="0"/>
          </a:p>
          <a:p>
            <a:pPr algn="just">
              <a:buFont typeface="Cambria" panose="02040503050406030204" pitchFamily="18" charset="0"/>
              <a:buChar char="˗"/>
            </a:pPr>
            <a:r>
              <a:rPr lang="fr-CA" sz="1900" dirty="0"/>
              <a:t>Elle ajoute qu’elle n’est pas toujours fine car elle manque de patience et provoque parfois les chicanes avec son attitude...</a:t>
            </a:r>
          </a:p>
          <a:p>
            <a:pPr algn="just"/>
            <a:endParaRPr lang="fr-CA" sz="1900" dirty="0"/>
          </a:p>
          <a:p>
            <a:pPr algn="just"/>
            <a:r>
              <a:rPr lang="fr-CA" sz="1900" b="1" dirty="0"/>
              <a:t>Que voulez-vous savoir d’autre?</a:t>
            </a:r>
          </a:p>
          <a:p>
            <a:pPr algn="just"/>
            <a:endParaRPr lang="fr-CA" dirty="0"/>
          </a:p>
        </p:txBody>
      </p:sp>
    </p:spTree>
    <p:extLst>
      <p:ext uri="{BB962C8B-B14F-4D97-AF65-F5344CB8AC3E}">
        <p14:creationId xmlns:p14="http://schemas.microsoft.com/office/powerpoint/2010/main" val="45916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66" y="666945"/>
            <a:ext cx="7619505" cy="730333"/>
          </a:xfrm>
        </p:spPr>
        <p:txBody>
          <a:bodyPr>
            <a:normAutofit/>
          </a:bodyPr>
          <a:lstStyle/>
          <a:p>
            <a:pPr algn="l"/>
            <a:r>
              <a:rPr lang="fr-CA" sz="2100" b="1" dirty="0"/>
              <a:t>Comment utiliser les vignettes?</a:t>
            </a:r>
          </a:p>
        </p:txBody>
      </p:sp>
      <p:sp>
        <p:nvSpPr>
          <p:cNvPr id="3" name="Content Placeholder 2"/>
          <p:cNvSpPr>
            <a:spLocks noGrp="1"/>
          </p:cNvSpPr>
          <p:nvPr>
            <p:ph idx="1"/>
          </p:nvPr>
        </p:nvSpPr>
        <p:spPr>
          <a:xfrm>
            <a:off x="628650" y="1999246"/>
            <a:ext cx="7886700" cy="4351338"/>
          </a:xfrm>
        </p:spPr>
        <p:txBody>
          <a:bodyPr/>
          <a:lstStyle/>
          <a:p>
            <a:pPr algn="just"/>
            <a:r>
              <a:rPr lang="fr-CA" sz="1800" dirty="0" smtClean="0"/>
              <a:t>Utiliser la fonction Diaporama (Slide Show) pour lire la vignette afin d’avoir accès aux hyperliens qui s’y trouvent. Vous reconnaîtrez les hyperliens à leur écriture bleue. </a:t>
            </a:r>
          </a:p>
          <a:p>
            <a:pPr algn="just"/>
            <a:endParaRPr lang="fr-CA" sz="1800" dirty="0" smtClean="0"/>
          </a:p>
          <a:p>
            <a:pPr algn="just"/>
            <a:r>
              <a:rPr lang="fr-CA" sz="1800" dirty="0" smtClean="0"/>
              <a:t>Vous pouvez aussi cliquer sur les icônes situés à côté des items où se trouvent un hyperlien pour accéder au contenu de l’hyperlien en format </a:t>
            </a:r>
            <a:r>
              <a:rPr lang="fr-CA" sz="1800" dirty="0" err="1" smtClean="0"/>
              <a:t>pdf</a:t>
            </a:r>
            <a:r>
              <a:rPr lang="fr-CA" sz="1800" dirty="0" smtClean="0"/>
              <a:t> (p.ex., pour imprimer le document, si vous visionner la vignette hors connexion ou si vous éprouvez des difficultés avec les hyperliens).</a:t>
            </a:r>
            <a:endParaRPr lang="fr-CA" sz="1800" dirty="0"/>
          </a:p>
        </p:txBody>
      </p:sp>
    </p:spTree>
    <p:extLst>
      <p:ext uri="{BB962C8B-B14F-4D97-AF65-F5344CB8AC3E}">
        <p14:creationId xmlns:p14="http://schemas.microsoft.com/office/powerpoint/2010/main" val="139631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07" y="318305"/>
            <a:ext cx="7200900" cy="612992"/>
          </a:xfrm>
        </p:spPr>
        <p:txBody>
          <a:bodyPr>
            <a:normAutofit/>
          </a:bodyPr>
          <a:lstStyle/>
          <a:p>
            <a:pPr algn="l"/>
            <a:r>
              <a:rPr lang="fr-CA" sz="2100" b="1" dirty="0"/>
              <a:t>Dépistage de violence familiale (suite)</a:t>
            </a:r>
          </a:p>
        </p:txBody>
      </p:sp>
      <p:sp>
        <p:nvSpPr>
          <p:cNvPr id="3" name="Content Placeholder 2"/>
          <p:cNvSpPr>
            <a:spLocks noGrp="1"/>
          </p:cNvSpPr>
          <p:nvPr>
            <p:ph idx="1"/>
          </p:nvPr>
        </p:nvSpPr>
        <p:spPr>
          <a:xfrm>
            <a:off x="524606" y="1417283"/>
            <a:ext cx="8017509" cy="3224284"/>
          </a:xfrm>
        </p:spPr>
        <p:txBody>
          <a:bodyPr>
            <a:noAutofit/>
          </a:bodyPr>
          <a:lstStyle/>
          <a:p>
            <a:pPr algn="just"/>
            <a:r>
              <a:rPr lang="fr-CA" sz="1800" b="1" dirty="0"/>
              <a:t>Vous voudrez avoir si elle a peur de son conjoint, si elle a déjà craint pour sa sécurité et celle de sa </a:t>
            </a:r>
            <a:r>
              <a:rPr lang="fr-CA" sz="1800" b="1" dirty="0" smtClean="0"/>
              <a:t>fille.</a:t>
            </a:r>
            <a:endParaRPr lang="fr-CA" sz="1800" b="1" dirty="0"/>
          </a:p>
          <a:p>
            <a:pPr lvl="1" algn="just"/>
            <a:r>
              <a:rPr lang="fr-CA" sz="1800" i="1" dirty="0"/>
              <a:t>Cindy a parfois peur un peu quand il lève le ton mais minimise cela. Elle vous assure qu’elle et sa fille ne sont pas en danger. Elle n’a aucune inquiétude qu’il la </a:t>
            </a:r>
            <a:r>
              <a:rPr lang="fr-CA" sz="1800" i="1" dirty="0" smtClean="0"/>
              <a:t>frappe.</a:t>
            </a:r>
            <a:endParaRPr lang="fr-CA" sz="1800" i="1" dirty="0"/>
          </a:p>
          <a:p>
            <a:pPr algn="just"/>
            <a:endParaRPr lang="fr-CA" sz="1800" b="1" i="1" dirty="0"/>
          </a:p>
          <a:p>
            <a:pPr algn="just"/>
            <a:r>
              <a:rPr lang="fr-CA" sz="1800" b="1" dirty="0"/>
              <a:t>Vous voudrez également savoir l’aide que Cindy désire obtenir par rapport à sa </a:t>
            </a:r>
            <a:r>
              <a:rPr lang="fr-CA" sz="1800" b="1" dirty="0" smtClean="0"/>
              <a:t>situation.</a:t>
            </a:r>
            <a:endParaRPr lang="fr-CA" sz="1800" b="1" dirty="0"/>
          </a:p>
          <a:p>
            <a:pPr lvl="1" algn="just"/>
            <a:r>
              <a:rPr lang="fr-CA" sz="1800" i="1" dirty="0"/>
              <a:t>Elle ne sait pas trop. Elle accepte une référence vers une </a:t>
            </a:r>
            <a:r>
              <a:rPr lang="fr-CA" sz="1800" i="1" dirty="0" smtClean="0"/>
              <a:t>TS </a:t>
            </a:r>
            <a:r>
              <a:rPr lang="fr-CA" sz="1800" i="1" dirty="0"/>
              <a:t>du </a:t>
            </a:r>
            <a:r>
              <a:rPr lang="fr-CA" sz="1800" i="1" dirty="0" smtClean="0"/>
              <a:t>CLSC.  </a:t>
            </a:r>
            <a:endParaRPr lang="fr-CA" sz="1800" i="1" dirty="0"/>
          </a:p>
          <a:p>
            <a:pPr algn="just"/>
            <a:endParaRPr lang="fr-CA" sz="1800" b="1" dirty="0"/>
          </a:p>
          <a:p>
            <a:pPr algn="just"/>
            <a:r>
              <a:rPr lang="fr-CA" sz="1800" b="1" dirty="0"/>
              <a:t>Comment allez-vous conclure le </a:t>
            </a:r>
            <a:r>
              <a:rPr lang="fr-CA" sz="1800" b="1" dirty="0" smtClean="0"/>
              <a:t>r-v?</a:t>
            </a:r>
            <a:endParaRPr lang="fr-CA" sz="1800" b="1" dirty="0"/>
          </a:p>
        </p:txBody>
      </p:sp>
    </p:spTree>
    <p:extLst>
      <p:ext uri="{BB962C8B-B14F-4D97-AF65-F5344CB8AC3E}">
        <p14:creationId xmlns:p14="http://schemas.microsoft.com/office/powerpoint/2010/main" val="206529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11" y="457200"/>
            <a:ext cx="7200900" cy="716333"/>
          </a:xfrm>
        </p:spPr>
        <p:txBody>
          <a:bodyPr/>
          <a:lstStyle/>
          <a:p>
            <a:pPr algn="l"/>
            <a:r>
              <a:rPr lang="fr-CA" sz="2100" b="1" dirty="0" smtClean="0"/>
              <a:t>Dépistage : </a:t>
            </a:r>
            <a:r>
              <a:rPr lang="fr-CA" sz="2100" b="1" dirty="0"/>
              <a:t>conclusion du </a:t>
            </a:r>
            <a:r>
              <a:rPr lang="fr-CA" sz="2100" b="1" dirty="0" smtClean="0"/>
              <a:t>r-v</a:t>
            </a:r>
            <a:endParaRPr lang="fr-CA" sz="2100" b="1" dirty="0"/>
          </a:p>
        </p:txBody>
      </p:sp>
      <p:sp>
        <p:nvSpPr>
          <p:cNvPr id="3" name="Content Placeholder 2"/>
          <p:cNvSpPr>
            <a:spLocks noGrp="1"/>
          </p:cNvSpPr>
          <p:nvPr>
            <p:ph idx="1"/>
          </p:nvPr>
        </p:nvSpPr>
        <p:spPr>
          <a:xfrm>
            <a:off x="339411" y="1417282"/>
            <a:ext cx="8387899" cy="3324819"/>
          </a:xfrm>
        </p:spPr>
        <p:txBody>
          <a:bodyPr>
            <a:normAutofit/>
          </a:bodyPr>
          <a:lstStyle/>
          <a:p>
            <a:pPr algn="just"/>
            <a:r>
              <a:rPr lang="fr-CA" sz="1800" dirty="0"/>
              <a:t>Vous pourriez lui mentionner votre inquiétude et votre sentiment qu’elle est peut-être dans une situation de violence familiale. Vous prenez quelques minutes pour lui expliquer votre </a:t>
            </a:r>
            <a:r>
              <a:rPr lang="fr-CA" sz="1800" dirty="0" smtClean="0"/>
              <a:t>évaluation.</a:t>
            </a:r>
            <a:endParaRPr lang="fr-CA" sz="1800" dirty="0"/>
          </a:p>
          <a:p>
            <a:pPr algn="just"/>
            <a:endParaRPr lang="fr-CA" sz="1800" dirty="0"/>
          </a:p>
          <a:p>
            <a:pPr algn="just"/>
            <a:r>
              <a:rPr lang="fr-CA" sz="1800" dirty="0"/>
              <a:t>Vous nommez qu’il n’est pas normal qu’on l’insulte ou qu’on crie après </a:t>
            </a:r>
            <a:r>
              <a:rPr lang="fr-CA" sz="1800" dirty="0" smtClean="0"/>
              <a:t>elle.</a:t>
            </a:r>
            <a:endParaRPr lang="fr-CA" sz="1800" dirty="0"/>
          </a:p>
          <a:p>
            <a:pPr algn="just"/>
            <a:endParaRPr lang="fr-CA" sz="1800" dirty="0"/>
          </a:p>
          <a:p>
            <a:pPr algn="just"/>
            <a:r>
              <a:rPr lang="fr-CA" sz="1800" dirty="0"/>
              <a:t>Vous vérifiez si elle a parlé de ses difficultés avec quelqu’un, si elle reçoit du </a:t>
            </a:r>
            <a:r>
              <a:rPr lang="fr-CA" sz="1800" dirty="0" smtClean="0"/>
              <a:t>soutien. </a:t>
            </a:r>
            <a:r>
              <a:rPr lang="fr-CA" sz="1800" dirty="0"/>
              <a:t>Vous l’encouragez à ne pas </a:t>
            </a:r>
            <a:r>
              <a:rPr lang="fr-CA" sz="1800" dirty="0" smtClean="0"/>
              <a:t>s’isoler.</a:t>
            </a:r>
            <a:endParaRPr lang="fr-CA" sz="1800" dirty="0"/>
          </a:p>
          <a:p>
            <a:pPr algn="just"/>
            <a:endParaRPr lang="fr-CA" sz="1800" dirty="0"/>
          </a:p>
          <a:p>
            <a:pPr algn="just"/>
            <a:r>
              <a:rPr lang="fr-CA" sz="1800" dirty="0"/>
              <a:t>Vous lui donnez les </a:t>
            </a:r>
            <a:r>
              <a:rPr lang="fr-CA" sz="1800" dirty="0" smtClean="0"/>
              <a:t>numéros </a:t>
            </a:r>
            <a:r>
              <a:rPr lang="fr-CA" sz="1800" dirty="0"/>
              <a:t>de téléphone des ressources pour femmes de votre région (maison d’aide et d’hébergement, SOS violence conjugale: 1-800-363-9010</a:t>
            </a:r>
            <a:r>
              <a:rPr lang="fr-CA" sz="1800" dirty="0" smtClean="0"/>
              <a:t>).</a:t>
            </a:r>
            <a:endParaRPr lang="fr-CA" sz="1800" dirty="0"/>
          </a:p>
          <a:p>
            <a:pPr algn="just"/>
            <a:endParaRPr lang="fr-CA" dirty="0"/>
          </a:p>
          <a:p>
            <a:pPr algn="just"/>
            <a:endParaRPr lang="fr-CA" dirty="0"/>
          </a:p>
        </p:txBody>
      </p:sp>
    </p:spTree>
    <p:extLst>
      <p:ext uri="{BB962C8B-B14F-4D97-AF65-F5344CB8AC3E}">
        <p14:creationId xmlns:p14="http://schemas.microsoft.com/office/powerpoint/2010/main" val="391373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65" y="457200"/>
            <a:ext cx="7200900" cy="735122"/>
          </a:xfrm>
        </p:spPr>
        <p:txBody>
          <a:bodyPr/>
          <a:lstStyle/>
          <a:p>
            <a:pPr algn="l"/>
            <a:r>
              <a:rPr lang="fr-CA" sz="2100" b="1" dirty="0" smtClean="0"/>
              <a:t>Dépistage : </a:t>
            </a:r>
            <a:r>
              <a:rPr lang="fr-CA" sz="2100" b="1" dirty="0"/>
              <a:t>conclusion du </a:t>
            </a:r>
            <a:r>
              <a:rPr lang="fr-CA" sz="2100" b="1" dirty="0" smtClean="0"/>
              <a:t>r-v (suite)</a:t>
            </a:r>
            <a:endParaRPr lang="fr-CA" sz="2100" b="1" dirty="0"/>
          </a:p>
        </p:txBody>
      </p:sp>
      <p:sp>
        <p:nvSpPr>
          <p:cNvPr id="3" name="Espace réservé du contenu 2"/>
          <p:cNvSpPr>
            <a:spLocks noGrp="1"/>
          </p:cNvSpPr>
          <p:nvPr>
            <p:ph idx="1"/>
          </p:nvPr>
        </p:nvSpPr>
        <p:spPr>
          <a:xfrm>
            <a:off x="449966" y="1334803"/>
            <a:ext cx="7849082" cy="2854941"/>
          </a:xfrm>
        </p:spPr>
        <p:txBody>
          <a:bodyPr vert="horz" lIns="68580" tIns="34290" rIns="68580" bIns="34290" rtlCol="0" anchor="t">
            <a:normAutofit fontScale="92500"/>
          </a:bodyPr>
          <a:lstStyle/>
          <a:p>
            <a:pPr algn="just"/>
            <a:r>
              <a:rPr lang="fr-CA" sz="1900" dirty="0"/>
              <a:t>Si elle pense que c’est une bonne idée, vous pourriez aussi lui suggérer de parler à son </a:t>
            </a:r>
            <a:r>
              <a:rPr lang="fr-CA" sz="1900" dirty="0" smtClean="0"/>
              <a:t>conjoint pour </a:t>
            </a:r>
            <a:r>
              <a:rPr lang="fr-CA" sz="1900" dirty="0"/>
              <a:t>le diriger vers un questionnaire d’auto-évaluation (</a:t>
            </a:r>
            <a:r>
              <a:rPr lang="fr-CA" sz="1900" dirty="0" err="1" smtClean="0">
                <a:hlinkClick r:id="rId3"/>
              </a:rPr>
              <a:t>violence.conjugale.gouv.qc.ca@besoin_evaluez.php</a:t>
            </a:r>
            <a:r>
              <a:rPr lang="fr-CA" sz="1900" dirty="0" smtClean="0"/>
              <a:t>) </a:t>
            </a:r>
            <a:r>
              <a:rPr lang="fr-CA" sz="1900" dirty="0"/>
              <a:t>ou inviter celui-ci à un prochain </a:t>
            </a:r>
            <a:r>
              <a:rPr lang="fr-CA" sz="1900" dirty="0" smtClean="0"/>
              <a:t>r-v.</a:t>
            </a:r>
            <a:r>
              <a:rPr lang="fr-CA" sz="1900" dirty="0"/>
              <a:t>   </a:t>
            </a:r>
          </a:p>
          <a:p>
            <a:endParaRPr lang="fr-CA" sz="1900" dirty="0"/>
          </a:p>
          <a:p>
            <a:pPr algn="just"/>
            <a:r>
              <a:rPr lang="fr-CA" sz="1900" dirty="0"/>
              <a:t>Vous pouvez également lui donner les </a:t>
            </a:r>
            <a:r>
              <a:rPr lang="fr-CA" sz="1900" dirty="0">
                <a:hlinkClick r:id="rId4"/>
              </a:rPr>
              <a:t>ressources</a:t>
            </a:r>
            <a:r>
              <a:rPr lang="fr-CA" sz="1900" dirty="0"/>
              <a:t> pour </a:t>
            </a:r>
            <a:r>
              <a:rPr lang="fr-CA" sz="1900" dirty="0" smtClean="0"/>
              <a:t>hommes (</a:t>
            </a:r>
            <a:r>
              <a:rPr lang="fr-CA" sz="1900" dirty="0" smtClean="0">
                <a:hlinkClick r:id="rId5"/>
              </a:rPr>
              <a:t>http</a:t>
            </a:r>
            <a:r>
              <a:rPr lang="fr-CA" sz="1900" dirty="0">
                <a:hlinkClick r:id="rId5"/>
              </a:rPr>
              <a:t>://</a:t>
            </a:r>
            <a:r>
              <a:rPr lang="fr-CA" sz="1900" dirty="0" smtClean="0">
                <a:hlinkClick r:id="rId5"/>
              </a:rPr>
              <a:t>www.violenceconjugale.gouv.qc.ca/besoin_ressources.php</a:t>
            </a:r>
            <a:r>
              <a:rPr lang="fr-CA" sz="1900" dirty="0" smtClean="0"/>
              <a:t>) de </a:t>
            </a:r>
            <a:r>
              <a:rPr lang="fr-CA" sz="1900" dirty="0"/>
              <a:t>votre </a:t>
            </a:r>
            <a:r>
              <a:rPr lang="fr-CA" sz="1900" dirty="0" smtClean="0"/>
              <a:t>région.</a:t>
            </a:r>
            <a:endParaRPr lang="fr-CA" sz="1900" dirty="0"/>
          </a:p>
          <a:p>
            <a:endParaRPr lang="fr-CA" sz="1900" dirty="0"/>
          </a:p>
          <a:p>
            <a:r>
              <a:rPr lang="fr-CA" sz="1900" dirty="0"/>
              <a:t>Vous lui fixez un </a:t>
            </a:r>
            <a:r>
              <a:rPr lang="fr-CA" sz="1900" dirty="0" smtClean="0"/>
              <a:t>r-v </a:t>
            </a:r>
            <a:r>
              <a:rPr lang="fr-CA" sz="1900" dirty="0"/>
              <a:t>dans un mois ou moins pour faire le </a:t>
            </a:r>
            <a:r>
              <a:rPr lang="fr-CA" sz="1900" dirty="0" smtClean="0"/>
              <a:t>suivi.</a:t>
            </a:r>
            <a:endParaRPr lang="fr-CA" sz="1900" dirty="0"/>
          </a:p>
          <a:p>
            <a:endParaRPr lang="fr-CA" sz="1900" dirty="0"/>
          </a:p>
          <a:p>
            <a:r>
              <a:rPr lang="fr-CA" sz="1900" b="1" dirty="0"/>
              <a:t>Quelles sont les attitudes à adopter dans ce genre de </a:t>
            </a:r>
            <a:r>
              <a:rPr lang="fr-CA" sz="1900" b="1" dirty="0" smtClean="0"/>
              <a:t>situations?</a:t>
            </a:r>
            <a:endParaRPr lang="fr-CA" sz="1900" b="1" dirty="0"/>
          </a:p>
          <a:p>
            <a:endParaRPr lang="fr-CA" dirty="0"/>
          </a:p>
          <a:p>
            <a:endParaRPr lang="fr-CA" dirty="0"/>
          </a:p>
        </p:txBody>
      </p:sp>
      <p:graphicFrame>
        <p:nvGraphicFramePr>
          <p:cNvPr id="4" name="Object 3"/>
          <p:cNvGraphicFramePr>
            <a:graphicFrameLocks noChangeAspect="1"/>
          </p:cNvGraphicFramePr>
          <p:nvPr>
            <p:extLst>
              <p:ext uri="{D42A27DB-BD31-4B8C-83A1-F6EECF244321}">
                <p14:modId xmlns:p14="http://schemas.microsoft.com/office/powerpoint/2010/main" val="2287537860"/>
              </p:ext>
            </p:extLst>
          </p:nvPr>
        </p:nvGraphicFramePr>
        <p:xfrm>
          <a:off x="8386533" y="1446241"/>
          <a:ext cx="450316" cy="637201"/>
        </p:xfrm>
        <a:graphic>
          <a:graphicData uri="http://schemas.openxmlformats.org/presentationml/2006/ole">
            <mc:AlternateContent xmlns:mc="http://schemas.openxmlformats.org/markup-compatibility/2006">
              <mc:Choice xmlns:v="urn:schemas-microsoft-com:vml" Requires="v">
                <p:oleObj spid="_x0000_s4172" name="Acrobat Document" r:id="rId6" imgW="5667139" imgH="8019997" progId="AcroExch.Document.7">
                  <p:embed/>
                </p:oleObj>
              </mc:Choice>
              <mc:Fallback>
                <p:oleObj name="Acrobat Document" r:id="rId6" imgW="5667139" imgH="8019997" progId="AcroExch.Document.7">
                  <p:embed/>
                  <p:pic>
                    <p:nvPicPr>
                      <p:cNvPr id="0" name=""/>
                      <p:cNvPicPr/>
                      <p:nvPr/>
                    </p:nvPicPr>
                    <p:blipFill>
                      <a:blip r:embed="rId7"/>
                      <a:stretch>
                        <a:fillRect/>
                      </a:stretch>
                    </p:blipFill>
                    <p:spPr>
                      <a:xfrm>
                        <a:off x="8386533" y="1446241"/>
                        <a:ext cx="450316" cy="63720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92107571"/>
              </p:ext>
            </p:extLst>
          </p:nvPr>
        </p:nvGraphicFramePr>
        <p:xfrm>
          <a:off x="8386533" y="2847393"/>
          <a:ext cx="450316" cy="637201"/>
        </p:xfrm>
        <a:graphic>
          <a:graphicData uri="http://schemas.openxmlformats.org/presentationml/2006/ole">
            <mc:AlternateContent xmlns:mc="http://schemas.openxmlformats.org/markup-compatibility/2006">
              <mc:Choice xmlns:v="urn:schemas-microsoft-com:vml" Requires="v">
                <p:oleObj spid="_x0000_s4173" name="Acrobat Document" r:id="rId8" imgW="5667139" imgH="8019997" progId="AcroExch.Document.7">
                  <p:embed/>
                </p:oleObj>
              </mc:Choice>
              <mc:Fallback>
                <p:oleObj name="Acrobat Document" r:id="rId8" imgW="5667139" imgH="8019997" progId="AcroExch.Document.7">
                  <p:embed/>
                  <p:pic>
                    <p:nvPicPr>
                      <p:cNvPr id="0" name=""/>
                      <p:cNvPicPr/>
                      <p:nvPr/>
                    </p:nvPicPr>
                    <p:blipFill>
                      <a:blip r:embed="rId9"/>
                      <a:stretch>
                        <a:fillRect/>
                      </a:stretch>
                    </p:blipFill>
                    <p:spPr>
                      <a:xfrm>
                        <a:off x="8386533" y="2847393"/>
                        <a:ext cx="450316" cy="637201"/>
                      </a:xfrm>
                      <a:prstGeom prst="rect">
                        <a:avLst/>
                      </a:prstGeom>
                    </p:spPr>
                  </p:pic>
                </p:oleObj>
              </mc:Fallback>
            </mc:AlternateContent>
          </a:graphicData>
        </a:graphic>
      </p:graphicFrame>
    </p:spTree>
    <p:extLst>
      <p:ext uri="{BB962C8B-B14F-4D97-AF65-F5344CB8AC3E}">
        <p14:creationId xmlns:p14="http://schemas.microsoft.com/office/powerpoint/2010/main" val="416867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42" y="379854"/>
            <a:ext cx="7200900" cy="566020"/>
          </a:xfrm>
        </p:spPr>
        <p:txBody>
          <a:bodyPr/>
          <a:lstStyle/>
          <a:p>
            <a:pPr algn="l"/>
            <a:r>
              <a:rPr lang="fr-CA" sz="2100" b="1" dirty="0" smtClean="0"/>
              <a:t>Attitudes </a:t>
            </a:r>
            <a:r>
              <a:rPr lang="fr-CA" sz="2100" b="1" dirty="0"/>
              <a:t>à adopter</a:t>
            </a:r>
          </a:p>
        </p:txBody>
      </p:sp>
      <p:sp>
        <p:nvSpPr>
          <p:cNvPr id="3" name="Espace réservé du contenu 2"/>
          <p:cNvSpPr>
            <a:spLocks noGrp="1"/>
          </p:cNvSpPr>
          <p:nvPr>
            <p:ph idx="1"/>
          </p:nvPr>
        </p:nvSpPr>
        <p:spPr>
          <a:xfrm>
            <a:off x="415242" y="1165793"/>
            <a:ext cx="8300494" cy="3633717"/>
          </a:xfrm>
        </p:spPr>
        <p:txBody>
          <a:bodyPr vert="horz" lIns="68580" tIns="34290" rIns="68580" bIns="34290" rtlCol="0" anchor="t">
            <a:normAutofit lnSpcReduction="10000"/>
          </a:bodyPr>
          <a:lstStyle/>
          <a:p>
            <a:pPr algn="just"/>
            <a:r>
              <a:rPr lang="fr-CA" sz="1800" dirty="0"/>
              <a:t>Établir un climat de confiance en évitant de juger, de douter d’elle, de l’accuser, de l’invalider, de l'infantiliser ou de vouloir décider à sa </a:t>
            </a:r>
            <a:r>
              <a:rPr lang="fr-CA" sz="1800" dirty="0" smtClean="0"/>
              <a:t>place. </a:t>
            </a:r>
          </a:p>
          <a:p>
            <a:pPr marL="0" indent="0" algn="just">
              <a:buNone/>
            </a:pPr>
            <a:endParaRPr lang="fr-CA" sz="1800" dirty="0"/>
          </a:p>
          <a:p>
            <a:pPr marL="358775" lvl="1" algn="just"/>
            <a:r>
              <a:rPr lang="fr-CA" sz="1800" i="1" dirty="0"/>
              <a:t>Vous pourriez ainsi contribuer à diminuer son estime et sa confiance en elle, probablement déjà menacées par sa relation de couple si celle-ci est </a:t>
            </a:r>
            <a:r>
              <a:rPr lang="fr-CA" sz="1800" i="1" dirty="0" smtClean="0"/>
              <a:t>nocive.</a:t>
            </a:r>
          </a:p>
          <a:p>
            <a:pPr marL="73025" lvl="1" indent="0" algn="just">
              <a:buNone/>
            </a:pPr>
            <a:endParaRPr lang="fr-CA" sz="1800" i="1" dirty="0"/>
          </a:p>
          <a:p>
            <a:pPr algn="just"/>
            <a:r>
              <a:rPr lang="fr-CA" sz="1800" dirty="0"/>
              <a:t>La rassurer qu’elle n’est pas responsable des comportements de son </a:t>
            </a:r>
            <a:r>
              <a:rPr lang="fr-CA" sz="1800" dirty="0" smtClean="0"/>
              <a:t>conjoint.</a:t>
            </a:r>
            <a:endParaRPr lang="fr-CA" sz="1800" dirty="0"/>
          </a:p>
          <a:p>
            <a:pPr algn="just"/>
            <a:r>
              <a:rPr lang="fr-CA" sz="1800" dirty="0"/>
              <a:t>Lui exprimer vos inquiétudes/lui offrir du </a:t>
            </a:r>
            <a:r>
              <a:rPr lang="fr-CA" sz="1800" dirty="0" smtClean="0"/>
              <a:t>soutien. </a:t>
            </a:r>
            <a:endParaRPr lang="fr-CA" sz="1800" dirty="0"/>
          </a:p>
          <a:p>
            <a:pPr algn="just"/>
            <a:r>
              <a:rPr lang="fr-CA" sz="1800" dirty="0"/>
              <a:t>L’encourager à demander de l’aide/référer vers les </a:t>
            </a:r>
            <a:r>
              <a:rPr lang="fr-CA" sz="1800" dirty="0">
                <a:hlinkClick r:id="rId2"/>
              </a:rPr>
              <a:t>ressources</a:t>
            </a:r>
            <a:r>
              <a:rPr lang="fr-CA" sz="1800" dirty="0"/>
              <a:t> de votre </a:t>
            </a:r>
            <a:r>
              <a:rPr lang="fr-CA" sz="1800" dirty="0" smtClean="0"/>
              <a:t>région (SOS Violence conjugale : 1-800-363-9010).</a:t>
            </a:r>
            <a:endParaRPr lang="fr-CA" sz="1800" dirty="0"/>
          </a:p>
          <a:p>
            <a:pPr algn="just"/>
            <a:r>
              <a:rPr lang="fr-CA" sz="1800" dirty="0"/>
              <a:t>Respecter son rythme et ses </a:t>
            </a:r>
            <a:r>
              <a:rPr lang="fr-CA" sz="1800" dirty="0" smtClean="0"/>
              <a:t>choix.</a:t>
            </a:r>
            <a:endParaRPr lang="fr-CA" sz="1800" dirty="0"/>
          </a:p>
          <a:p>
            <a:pPr algn="just"/>
            <a:r>
              <a:rPr lang="fr-CA" sz="1800" dirty="0"/>
              <a:t>Toujours évaluer le danger et établir un scénario de </a:t>
            </a:r>
            <a:r>
              <a:rPr lang="fr-CA" sz="1800" dirty="0" smtClean="0"/>
              <a:t>sécurité.</a:t>
            </a:r>
            <a:endParaRPr lang="fr-CA" sz="1800" dirty="0"/>
          </a:p>
          <a:p>
            <a:pPr algn="just"/>
            <a:r>
              <a:rPr lang="fr-CA" sz="1800" dirty="0"/>
              <a:t>Si vous rencontrez le conjoint, restez courtois et adoptez une attitude empathique. Lui aussi a besoin d’aide!</a:t>
            </a:r>
          </a:p>
          <a:p>
            <a:pPr marL="0" indent="0">
              <a:buNone/>
            </a:pPr>
            <a:endParaRPr lang="fr-CA" dirty="0"/>
          </a:p>
          <a:p>
            <a:pPr marL="0" indent="0">
              <a:buNone/>
            </a:pPr>
            <a:endParaRPr lang="fr-CA" dirty="0"/>
          </a:p>
          <a:p>
            <a:pPr marL="0" indent="0">
              <a:buNone/>
            </a:pPr>
            <a:endParaRPr lang="fr-CA" dirty="0"/>
          </a:p>
        </p:txBody>
      </p:sp>
    </p:spTree>
    <p:extLst>
      <p:ext uri="{BB962C8B-B14F-4D97-AF65-F5344CB8AC3E}">
        <p14:creationId xmlns:p14="http://schemas.microsoft.com/office/powerpoint/2010/main" val="3894984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15" y="627926"/>
            <a:ext cx="7200900" cy="1485900"/>
          </a:xfrm>
        </p:spPr>
        <p:txBody>
          <a:bodyPr/>
          <a:lstStyle/>
          <a:p>
            <a:pPr algn="l"/>
            <a:r>
              <a:rPr lang="fr-CA" sz="2100" b="1" dirty="0"/>
              <a:t>Un mois plus tard</a:t>
            </a:r>
          </a:p>
        </p:txBody>
      </p:sp>
      <p:sp>
        <p:nvSpPr>
          <p:cNvPr id="3" name="Content Placeholder 2"/>
          <p:cNvSpPr>
            <a:spLocks noGrp="1"/>
          </p:cNvSpPr>
          <p:nvPr>
            <p:ph idx="1"/>
          </p:nvPr>
        </p:nvSpPr>
        <p:spPr>
          <a:xfrm>
            <a:off x="473114" y="1626243"/>
            <a:ext cx="7953255" cy="3581400"/>
          </a:xfrm>
        </p:spPr>
        <p:txBody>
          <a:bodyPr>
            <a:normAutofit/>
          </a:bodyPr>
          <a:lstStyle/>
          <a:p>
            <a:r>
              <a:rPr lang="fr-CA" sz="1800" dirty="0"/>
              <a:t>Cindy revient avec un test de grossesse positif. Son conjoint est très </a:t>
            </a:r>
            <a:r>
              <a:rPr lang="fr-CA" sz="1800" dirty="0" smtClean="0"/>
              <a:t>content.</a:t>
            </a:r>
          </a:p>
          <a:p>
            <a:pPr marL="0" indent="0">
              <a:buNone/>
            </a:pPr>
            <a:endParaRPr lang="fr-CA" sz="1800" dirty="0"/>
          </a:p>
          <a:p>
            <a:r>
              <a:rPr lang="fr-CA" sz="1800" dirty="0"/>
              <a:t>Elle a vu la </a:t>
            </a:r>
            <a:r>
              <a:rPr lang="fr-CA" sz="1800" dirty="0" smtClean="0"/>
              <a:t>TS</a:t>
            </a:r>
            <a:r>
              <a:rPr lang="fr-CA" sz="1800" dirty="0"/>
              <a:t>.</a:t>
            </a:r>
            <a:r>
              <a:rPr lang="fr-CA" sz="1800" dirty="0" smtClean="0"/>
              <a:t>  </a:t>
            </a:r>
            <a:r>
              <a:rPr lang="fr-CA" sz="1800" dirty="0"/>
              <a:t>Parler de ses difficultés </a:t>
            </a:r>
            <a:r>
              <a:rPr lang="fr-CA" sz="1800" dirty="0" smtClean="0"/>
              <a:t>l’aide. </a:t>
            </a:r>
          </a:p>
          <a:p>
            <a:pPr marL="0" indent="0">
              <a:buNone/>
            </a:pPr>
            <a:endParaRPr lang="fr-CA" sz="1800" dirty="0"/>
          </a:p>
          <a:p>
            <a:r>
              <a:rPr lang="fr-CA" sz="1800" dirty="0"/>
              <a:t>Elle a décidé avec la </a:t>
            </a:r>
            <a:r>
              <a:rPr lang="fr-CA" sz="1800" dirty="0" smtClean="0"/>
              <a:t>TS d’espacer </a:t>
            </a:r>
            <a:r>
              <a:rPr lang="fr-CA" sz="1800" dirty="0"/>
              <a:t>les visites de sa </a:t>
            </a:r>
            <a:r>
              <a:rPr lang="fr-CA" sz="1800" dirty="0" smtClean="0"/>
              <a:t>fille. </a:t>
            </a:r>
            <a:endParaRPr lang="fr-CA" sz="1800" dirty="0"/>
          </a:p>
          <a:p>
            <a:pPr marL="0" indent="0">
              <a:buNone/>
            </a:pPr>
            <a:endParaRPr lang="fr-CA" sz="1800" dirty="0" smtClean="0"/>
          </a:p>
          <a:p>
            <a:pPr marL="0" indent="0">
              <a:buNone/>
            </a:pPr>
            <a:endParaRPr lang="fr-CA" sz="1800" dirty="0"/>
          </a:p>
          <a:p>
            <a:r>
              <a:rPr lang="fr-CA" sz="1800" b="1" dirty="0"/>
              <a:t>Quelle est votre intervention?</a:t>
            </a:r>
          </a:p>
        </p:txBody>
      </p:sp>
    </p:spTree>
    <p:extLst>
      <p:ext uri="{BB962C8B-B14F-4D97-AF65-F5344CB8AC3E}">
        <p14:creationId xmlns:p14="http://schemas.microsoft.com/office/powerpoint/2010/main" val="204243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70" y="577484"/>
            <a:ext cx="7429499" cy="733703"/>
          </a:xfrm>
        </p:spPr>
        <p:txBody>
          <a:bodyPr/>
          <a:lstStyle/>
          <a:p>
            <a:pPr algn="l"/>
            <a:r>
              <a:rPr lang="fr-CA" sz="2100" b="1" dirty="0"/>
              <a:t>Un mois plus tard (suite)</a:t>
            </a:r>
          </a:p>
        </p:txBody>
      </p:sp>
      <p:sp>
        <p:nvSpPr>
          <p:cNvPr id="3" name="Content Placeholder 2"/>
          <p:cNvSpPr>
            <a:spLocks noGrp="1"/>
          </p:cNvSpPr>
          <p:nvPr>
            <p:ph idx="1"/>
          </p:nvPr>
        </p:nvSpPr>
        <p:spPr>
          <a:xfrm>
            <a:off x="485670" y="1175166"/>
            <a:ext cx="8438411" cy="3777018"/>
          </a:xfrm>
        </p:spPr>
        <p:txBody>
          <a:bodyPr>
            <a:normAutofit/>
          </a:bodyPr>
          <a:lstStyle/>
          <a:p>
            <a:endParaRPr lang="fr-CA" b="1" dirty="0"/>
          </a:p>
          <a:p>
            <a:r>
              <a:rPr lang="fr-CA" sz="1800" b="1" dirty="0"/>
              <a:t>Vous refaites une évaluation de ses </a:t>
            </a:r>
            <a:r>
              <a:rPr lang="fr-CA" sz="1800" b="1" dirty="0" err="1" smtClean="0"/>
              <a:t>sx</a:t>
            </a:r>
            <a:r>
              <a:rPr lang="fr-CA" sz="1800" b="1" dirty="0" smtClean="0"/>
              <a:t> :</a:t>
            </a:r>
            <a:endParaRPr lang="fr-CA" sz="1800" b="1" dirty="0"/>
          </a:p>
          <a:p>
            <a:pPr lvl="1"/>
            <a:r>
              <a:rPr lang="fr-CA" sz="1800" i="1" dirty="0"/>
              <a:t>Avec la nouvelle de la grossesse et l’espacement des visites de sa </a:t>
            </a:r>
            <a:r>
              <a:rPr lang="fr-CA" sz="1800" i="1" dirty="0" smtClean="0"/>
              <a:t>fille, </a:t>
            </a:r>
            <a:r>
              <a:rPr lang="fr-CA" sz="1800" i="1" dirty="0"/>
              <a:t>elle explique que ça va mieux à la </a:t>
            </a:r>
            <a:r>
              <a:rPr lang="fr-CA" sz="1800" i="1" dirty="0" smtClean="0"/>
              <a:t>maison.</a:t>
            </a:r>
            <a:endParaRPr lang="fr-CA" sz="1800" i="1" dirty="0"/>
          </a:p>
          <a:p>
            <a:pPr lvl="1"/>
            <a:r>
              <a:rPr lang="fr-CA" sz="1800" i="1" dirty="0"/>
              <a:t>Elle ne pleure plus à tous les </a:t>
            </a:r>
            <a:r>
              <a:rPr lang="fr-CA" sz="1800" i="1" dirty="0" smtClean="0"/>
              <a:t>jours.</a:t>
            </a:r>
            <a:endParaRPr lang="fr-CA" sz="1800" i="1" dirty="0"/>
          </a:p>
          <a:p>
            <a:pPr lvl="1"/>
            <a:r>
              <a:rPr lang="fr-CA" sz="1800" i="1" dirty="0"/>
              <a:t>Son anxiété semble moins </a:t>
            </a:r>
            <a:r>
              <a:rPr lang="fr-CA" sz="1800" i="1" dirty="0" smtClean="0"/>
              <a:t>importante.</a:t>
            </a:r>
            <a:endParaRPr lang="fr-CA" sz="1800" i="1" dirty="0"/>
          </a:p>
          <a:p>
            <a:pPr lvl="1"/>
            <a:r>
              <a:rPr lang="fr-CA" sz="1800" i="1" dirty="0"/>
              <a:t>Elle n’a pas d’autres </a:t>
            </a:r>
            <a:r>
              <a:rPr lang="fr-CA" sz="1800" i="1" dirty="0" smtClean="0"/>
              <a:t>plaintes.</a:t>
            </a:r>
            <a:endParaRPr lang="fr-CA" sz="1800" i="1" dirty="0"/>
          </a:p>
          <a:p>
            <a:pPr lvl="1"/>
            <a:endParaRPr lang="fr-CA" sz="1800" i="1" dirty="0"/>
          </a:p>
          <a:p>
            <a:pPr lvl="1"/>
            <a:endParaRPr lang="fr-CA" sz="1800" i="1" dirty="0"/>
          </a:p>
          <a:p>
            <a:pPr lvl="1"/>
            <a:r>
              <a:rPr lang="fr-CA" sz="1800" i="1" dirty="0"/>
              <a:t>Que faites-vous?</a:t>
            </a:r>
          </a:p>
        </p:txBody>
      </p:sp>
    </p:spTree>
    <p:extLst>
      <p:ext uri="{BB962C8B-B14F-4D97-AF65-F5344CB8AC3E}">
        <p14:creationId xmlns:p14="http://schemas.microsoft.com/office/powerpoint/2010/main" val="148102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78" y="257175"/>
            <a:ext cx="7200900" cy="1114425"/>
          </a:xfrm>
        </p:spPr>
        <p:txBody>
          <a:bodyPr/>
          <a:lstStyle/>
          <a:p>
            <a:pPr algn="l"/>
            <a:r>
              <a:rPr lang="fr-CA" sz="2100" b="1" dirty="0"/>
              <a:t>Un mois plus tard (suite)</a:t>
            </a:r>
          </a:p>
        </p:txBody>
      </p:sp>
      <p:sp>
        <p:nvSpPr>
          <p:cNvPr id="3" name="Content Placeholder 2"/>
          <p:cNvSpPr>
            <a:spLocks noGrp="1"/>
          </p:cNvSpPr>
          <p:nvPr>
            <p:ph idx="1"/>
          </p:nvPr>
        </p:nvSpPr>
        <p:spPr>
          <a:xfrm>
            <a:off x="347242" y="1133456"/>
            <a:ext cx="8172618" cy="3043825"/>
          </a:xfrm>
        </p:spPr>
        <p:txBody>
          <a:bodyPr vert="horz" lIns="68580" tIns="34290" rIns="68580" bIns="34290" rtlCol="0" anchor="t">
            <a:noAutofit/>
          </a:bodyPr>
          <a:lstStyle/>
          <a:p>
            <a:pPr algn="just"/>
            <a:r>
              <a:rPr lang="fr-CA" sz="1800" dirty="0"/>
              <a:t>Vous débutez le suivi de grossesse ou vous la référez à un collègue en lui transmettant l’info au </a:t>
            </a:r>
            <a:r>
              <a:rPr lang="fr-CA" sz="1800" dirty="0" smtClean="0"/>
              <a:t>dossier.</a:t>
            </a:r>
          </a:p>
          <a:p>
            <a:pPr marL="0" indent="0" algn="just">
              <a:buNone/>
            </a:pPr>
            <a:endParaRPr lang="fr-CA" sz="1800" dirty="0"/>
          </a:p>
          <a:p>
            <a:pPr algn="just"/>
            <a:r>
              <a:rPr lang="fr-CA" sz="1800" dirty="0"/>
              <a:t>Vous donnez de l’information sur le cycle de la </a:t>
            </a:r>
            <a:r>
              <a:rPr lang="fr-CA" sz="1800" dirty="0">
                <a:hlinkClick r:id="rId4"/>
              </a:rPr>
              <a:t>violence conjugale </a:t>
            </a:r>
            <a:r>
              <a:rPr lang="fr-CA" sz="1800" dirty="0" smtClean="0"/>
              <a:t>et </a:t>
            </a:r>
            <a:r>
              <a:rPr lang="fr-CA" sz="1800" dirty="0"/>
              <a:t>sur les sentiments qui l’accompagnent </a:t>
            </a:r>
            <a:r>
              <a:rPr lang="fr-CA" sz="1800" dirty="0" smtClean="0"/>
              <a:t>(ex.: culpabilité</a:t>
            </a:r>
            <a:r>
              <a:rPr lang="fr-CA" sz="1800" dirty="0"/>
              <a:t>, impuissance) ainsi que les conséquences sur les </a:t>
            </a:r>
            <a:r>
              <a:rPr lang="fr-CA" sz="1800" dirty="0" smtClean="0"/>
              <a:t>enfants </a:t>
            </a:r>
            <a:r>
              <a:rPr lang="fr-CA" sz="1500" dirty="0" smtClean="0"/>
              <a:t>(</a:t>
            </a:r>
            <a:r>
              <a:rPr lang="fr-CA" sz="1500" dirty="0" smtClean="0">
                <a:hlinkClick r:id="rId5"/>
              </a:rPr>
              <a:t>http</a:t>
            </a:r>
            <a:r>
              <a:rPr lang="fr-CA" sz="1500" dirty="0">
                <a:hlinkClick r:id="rId5"/>
              </a:rPr>
              <a:t>://violenceconjugale.gouv.qc.ca/comprendre_cycle.php</a:t>
            </a:r>
            <a:r>
              <a:rPr lang="fr-CA" sz="1500" dirty="0" smtClean="0"/>
              <a:t>).</a:t>
            </a:r>
          </a:p>
          <a:p>
            <a:pPr marL="0" indent="0" algn="just">
              <a:buNone/>
            </a:pPr>
            <a:endParaRPr lang="fr-CA" sz="1500" dirty="0"/>
          </a:p>
          <a:p>
            <a:pPr algn="just"/>
            <a:r>
              <a:rPr lang="fr-CA" sz="1800" dirty="0"/>
              <a:t>Vous l’informez que la grossesse est un moment où les comportements violents peuvent être plus présents puisque le conjoint se sent parfois délaissé ou menacé par la grossesse </a:t>
            </a:r>
            <a:r>
              <a:rPr lang="fr-CA" sz="1800" dirty="0" smtClean="0"/>
              <a:t>(ex.: nécessité de partager </a:t>
            </a:r>
            <a:r>
              <a:rPr lang="fr-CA" sz="1800" dirty="0"/>
              <a:t>sa place, conjointe moins en forme et </a:t>
            </a:r>
            <a:r>
              <a:rPr lang="fr-CA" sz="1800" dirty="0" smtClean="0"/>
              <a:t>moins disponible</a:t>
            </a:r>
            <a:r>
              <a:rPr lang="fr-CA" sz="1800" dirty="0"/>
              <a:t>, nombreux </a:t>
            </a:r>
            <a:r>
              <a:rPr lang="fr-CA" sz="1800" dirty="0" smtClean="0"/>
              <a:t>r-v </a:t>
            </a:r>
            <a:r>
              <a:rPr lang="fr-CA" sz="1800" dirty="0"/>
              <a:t>médicaux</a:t>
            </a:r>
            <a:r>
              <a:rPr lang="fr-CA" sz="1800" dirty="0" smtClean="0"/>
              <a:t>).</a:t>
            </a:r>
          </a:p>
          <a:p>
            <a:pPr marL="0" indent="0" algn="just">
              <a:buNone/>
            </a:pPr>
            <a:endParaRPr lang="fr-CA" sz="1800" dirty="0"/>
          </a:p>
          <a:p>
            <a:pPr algn="just"/>
            <a:r>
              <a:rPr lang="fr-CA" sz="1800" dirty="0"/>
              <a:t>Vous vérifiez si Cindy a pensé à un </a:t>
            </a:r>
            <a:r>
              <a:rPr lang="fr-CA" sz="1800" dirty="0">
                <a:hlinkClick r:id="rId6"/>
              </a:rPr>
              <a:t>scénario de sécurité </a:t>
            </a:r>
            <a:r>
              <a:rPr lang="fr-CA" sz="1800" dirty="0"/>
              <a:t>advenant d’autres gestes </a:t>
            </a:r>
            <a:r>
              <a:rPr lang="fr-CA" sz="1800" dirty="0" smtClean="0"/>
              <a:t>violents.</a:t>
            </a:r>
            <a:endParaRPr lang="fr-CA"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459213401"/>
              </p:ext>
            </p:extLst>
          </p:nvPr>
        </p:nvGraphicFramePr>
        <p:xfrm>
          <a:off x="8519860" y="4733548"/>
          <a:ext cx="494508" cy="640027"/>
        </p:xfrm>
        <a:graphic>
          <a:graphicData uri="http://schemas.openxmlformats.org/presentationml/2006/ole">
            <mc:AlternateContent xmlns:mc="http://schemas.openxmlformats.org/markup-compatibility/2006">
              <mc:Choice xmlns:v="urn:schemas-microsoft-com:vml" Requires="v">
                <p:oleObj spid="_x0000_s5196" name="Acrobat Document" r:id="rId7" imgW="5829103" imgH="7543564" progId="AcroExch.Document.7">
                  <p:embed/>
                </p:oleObj>
              </mc:Choice>
              <mc:Fallback>
                <p:oleObj name="Acrobat Document" r:id="rId7" imgW="5829103" imgH="7543564" progId="AcroExch.Document.7">
                  <p:embed/>
                  <p:pic>
                    <p:nvPicPr>
                      <p:cNvPr id="0" name=""/>
                      <p:cNvPicPr/>
                      <p:nvPr/>
                    </p:nvPicPr>
                    <p:blipFill>
                      <a:blip r:embed="rId8"/>
                      <a:stretch>
                        <a:fillRect/>
                      </a:stretch>
                    </p:blipFill>
                    <p:spPr>
                      <a:xfrm>
                        <a:off x="8519860" y="4733548"/>
                        <a:ext cx="494508" cy="64002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6798978"/>
              </p:ext>
            </p:extLst>
          </p:nvPr>
        </p:nvGraphicFramePr>
        <p:xfrm>
          <a:off x="8519860" y="2222340"/>
          <a:ext cx="494508" cy="699732"/>
        </p:xfrm>
        <a:graphic>
          <a:graphicData uri="http://schemas.openxmlformats.org/presentationml/2006/ole">
            <mc:AlternateContent xmlns:mc="http://schemas.openxmlformats.org/markup-compatibility/2006">
              <mc:Choice xmlns:v="urn:schemas-microsoft-com:vml" Requires="v">
                <p:oleObj spid="_x0000_s5197" name="Acrobat Document" r:id="rId9" imgW="5667139" imgH="8019997" progId="AcroExch.Document.7">
                  <p:embed/>
                </p:oleObj>
              </mc:Choice>
              <mc:Fallback>
                <p:oleObj name="Acrobat Document" r:id="rId9" imgW="5667139" imgH="8019997" progId="AcroExch.Document.7">
                  <p:embed/>
                  <p:pic>
                    <p:nvPicPr>
                      <p:cNvPr id="0" name=""/>
                      <p:cNvPicPr/>
                      <p:nvPr/>
                    </p:nvPicPr>
                    <p:blipFill>
                      <a:blip r:embed="rId10"/>
                      <a:stretch>
                        <a:fillRect/>
                      </a:stretch>
                    </p:blipFill>
                    <p:spPr>
                      <a:xfrm>
                        <a:off x="8519860" y="2222340"/>
                        <a:ext cx="494508" cy="699732"/>
                      </a:xfrm>
                      <a:prstGeom prst="rect">
                        <a:avLst/>
                      </a:prstGeom>
                    </p:spPr>
                  </p:pic>
                </p:oleObj>
              </mc:Fallback>
            </mc:AlternateContent>
          </a:graphicData>
        </a:graphic>
      </p:graphicFrame>
    </p:spTree>
    <p:extLst>
      <p:ext uri="{BB962C8B-B14F-4D97-AF65-F5344CB8AC3E}">
        <p14:creationId xmlns:p14="http://schemas.microsoft.com/office/powerpoint/2010/main" val="85239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265" y="500654"/>
            <a:ext cx="7200900" cy="989948"/>
          </a:xfrm>
        </p:spPr>
        <p:txBody>
          <a:bodyPr/>
          <a:lstStyle/>
          <a:p>
            <a:pPr algn="l"/>
            <a:r>
              <a:rPr lang="fr-CA" sz="2100" b="1" dirty="0"/>
              <a:t>Un mois plus tard (suite)</a:t>
            </a:r>
          </a:p>
        </p:txBody>
      </p:sp>
      <p:sp>
        <p:nvSpPr>
          <p:cNvPr id="3" name="Espace réservé du contenu 2"/>
          <p:cNvSpPr>
            <a:spLocks noGrp="1"/>
          </p:cNvSpPr>
          <p:nvPr>
            <p:ph idx="1"/>
          </p:nvPr>
        </p:nvSpPr>
        <p:spPr>
          <a:xfrm>
            <a:off x="496265" y="1490602"/>
            <a:ext cx="7606014" cy="3581400"/>
          </a:xfrm>
        </p:spPr>
        <p:txBody>
          <a:bodyPr/>
          <a:lstStyle/>
          <a:p>
            <a:r>
              <a:rPr lang="fr-CA" sz="1800" dirty="0"/>
              <a:t>Étant donné la situation </a:t>
            </a:r>
            <a:r>
              <a:rPr lang="fr-CA" sz="1800" dirty="0" smtClean="0"/>
              <a:t>améliorée, </a:t>
            </a:r>
            <a:r>
              <a:rPr lang="fr-CA" sz="1800" dirty="0"/>
              <a:t>vous ne changez rien à la </a:t>
            </a:r>
            <a:r>
              <a:rPr lang="fr-CA" sz="1800" dirty="0" smtClean="0"/>
              <a:t>médication.</a:t>
            </a:r>
          </a:p>
          <a:p>
            <a:pPr marL="0" indent="0">
              <a:buNone/>
            </a:pPr>
            <a:endParaRPr lang="fr-CA" sz="1800" dirty="0"/>
          </a:p>
          <a:p>
            <a:r>
              <a:rPr lang="fr-CA" sz="1800" dirty="0"/>
              <a:t>Vous l’encouragez à poursuivre son suivi avec la </a:t>
            </a:r>
            <a:r>
              <a:rPr lang="fr-CA" sz="1800" dirty="0" smtClean="0"/>
              <a:t>TS.</a:t>
            </a:r>
            <a:endParaRPr lang="fr-CA" sz="1800" dirty="0"/>
          </a:p>
          <a:p>
            <a:endParaRPr lang="fr-CA" sz="1800" dirty="0"/>
          </a:p>
          <a:p>
            <a:r>
              <a:rPr lang="fr-CA" sz="1800" dirty="0"/>
              <a:t>Vous demeurez disponible au </a:t>
            </a:r>
            <a:r>
              <a:rPr lang="fr-CA" sz="1800" dirty="0" smtClean="0"/>
              <a:t>besoin.</a:t>
            </a:r>
            <a:endParaRPr lang="fr-CA" sz="1800" dirty="0"/>
          </a:p>
        </p:txBody>
      </p:sp>
    </p:spTree>
    <p:extLst>
      <p:ext uri="{BB962C8B-B14F-4D97-AF65-F5344CB8AC3E}">
        <p14:creationId xmlns:p14="http://schemas.microsoft.com/office/powerpoint/2010/main" val="410099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53" y="262962"/>
            <a:ext cx="7200900" cy="1114425"/>
          </a:xfrm>
        </p:spPr>
        <p:txBody>
          <a:bodyPr/>
          <a:lstStyle/>
          <a:p>
            <a:pPr algn="l"/>
            <a:r>
              <a:rPr lang="fr-CA" sz="2100" b="1" dirty="0"/>
              <a:t>10 mois plus tard</a:t>
            </a:r>
          </a:p>
        </p:txBody>
      </p:sp>
      <p:sp>
        <p:nvSpPr>
          <p:cNvPr id="3" name="Content Placeholder 2"/>
          <p:cNvSpPr>
            <a:spLocks noGrp="1"/>
          </p:cNvSpPr>
          <p:nvPr>
            <p:ph idx="1"/>
          </p:nvPr>
        </p:nvSpPr>
        <p:spPr>
          <a:xfrm>
            <a:off x="521753" y="924843"/>
            <a:ext cx="8066662" cy="3314869"/>
          </a:xfrm>
        </p:spPr>
        <p:txBody>
          <a:bodyPr vert="horz" lIns="68580" tIns="34290" rIns="68580" bIns="34290" rtlCol="0" anchor="t">
            <a:normAutofit/>
          </a:bodyPr>
          <a:lstStyle/>
          <a:p>
            <a:pPr algn="just"/>
            <a:r>
              <a:rPr lang="fr-CA" sz="1800" dirty="0"/>
              <a:t>Cindy reprend </a:t>
            </a:r>
            <a:r>
              <a:rPr lang="fr-CA" sz="1800" dirty="0" smtClean="0"/>
              <a:t>r-v</a:t>
            </a:r>
            <a:r>
              <a:rPr lang="fr-CA" sz="1800" dirty="0"/>
              <a:t>. </a:t>
            </a:r>
            <a:r>
              <a:rPr lang="fr-CA" sz="1800" dirty="0" smtClean="0"/>
              <a:t>Elle </a:t>
            </a:r>
            <a:r>
              <a:rPr lang="fr-CA" sz="1800" dirty="0"/>
              <a:t>a accouché il y a 2 mois. </a:t>
            </a:r>
            <a:endParaRPr lang="fr-CA" sz="1800" dirty="0" smtClean="0"/>
          </a:p>
          <a:p>
            <a:pPr marL="0" indent="0" algn="just">
              <a:buNone/>
            </a:pPr>
            <a:endParaRPr lang="fr-CA" sz="1800" dirty="0"/>
          </a:p>
          <a:p>
            <a:pPr algn="just"/>
            <a:r>
              <a:rPr lang="fr-CA" sz="1800" dirty="0"/>
              <a:t>Elle est pleure et semble paniquée. Son conjoint l’a frappée hier et a menacé de la tuer si elle le </a:t>
            </a:r>
            <a:r>
              <a:rPr lang="fr-CA" sz="1800" dirty="0" smtClean="0"/>
              <a:t>quittait.</a:t>
            </a:r>
          </a:p>
          <a:p>
            <a:pPr marL="0" indent="0" algn="just">
              <a:buNone/>
            </a:pPr>
            <a:endParaRPr lang="fr-CA" sz="1800" dirty="0"/>
          </a:p>
          <a:p>
            <a:pPr algn="just"/>
            <a:r>
              <a:rPr lang="fr-CA" sz="1800" dirty="0"/>
              <a:t>Elle vous confie que son conjoint a continué de crier après elle tout ce temps. Il l’a frappée à 2 reprises dans le ventre pendant sa grossesse. Elle avait trop honte et trop peur pour en </a:t>
            </a:r>
            <a:r>
              <a:rPr lang="fr-CA" sz="1800" dirty="0" smtClean="0"/>
              <a:t>parler.</a:t>
            </a:r>
          </a:p>
          <a:p>
            <a:pPr marL="0" indent="0" algn="just">
              <a:buNone/>
            </a:pPr>
            <a:endParaRPr lang="fr-CA" sz="1800" dirty="0"/>
          </a:p>
          <a:p>
            <a:pPr algn="just"/>
            <a:r>
              <a:rPr lang="fr-CA" sz="1800" dirty="0"/>
              <a:t>Elle a cessé le suivi avec la </a:t>
            </a:r>
            <a:r>
              <a:rPr lang="fr-CA" sz="1800" dirty="0" smtClean="0"/>
              <a:t>TS </a:t>
            </a:r>
            <a:r>
              <a:rPr lang="fr-CA" sz="1800" dirty="0"/>
              <a:t>pendant sa grossesse car elle était trop fatiguée pour aller à tous ses </a:t>
            </a:r>
            <a:r>
              <a:rPr lang="fr-CA" sz="1800" dirty="0" smtClean="0"/>
              <a:t>r-v </a:t>
            </a:r>
            <a:r>
              <a:rPr lang="fr-CA" sz="1800" dirty="0"/>
              <a:t>et que ce suivi déplaisait à son </a:t>
            </a:r>
            <a:r>
              <a:rPr lang="fr-CA" sz="1800" dirty="0" smtClean="0"/>
              <a:t>conjoint.</a:t>
            </a:r>
          </a:p>
          <a:p>
            <a:pPr marL="0" indent="0" algn="just">
              <a:buNone/>
            </a:pPr>
            <a:endParaRPr lang="fr-CA" sz="1800" dirty="0"/>
          </a:p>
          <a:p>
            <a:pPr algn="just"/>
            <a:r>
              <a:rPr lang="fr-CA" sz="1800" dirty="0"/>
              <a:t>Elle a aussi cessé sa </a:t>
            </a:r>
            <a:r>
              <a:rPr lang="fr-CA" sz="1800" dirty="0" smtClean="0"/>
              <a:t>médication. </a:t>
            </a:r>
            <a:endParaRPr lang="fr-CA" sz="1800" dirty="0"/>
          </a:p>
          <a:p>
            <a:pPr marL="0" indent="0" algn="just">
              <a:buNone/>
            </a:pPr>
            <a:r>
              <a:rPr lang="fr-CA" sz="1800" dirty="0"/>
              <a:t> </a:t>
            </a:r>
          </a:p>
          <a:p>
            <a:pPr algn="just"/>
            <a:r>
              <a:rPr lang="fr-CA" sz="1800" b="1" dirty="0"/>
              <a:t>Que faites-vous à ce stade-ci?</a:t>
            </a:r>
          </a:p>
        </p:txBody>
      </p:sp>
    </p:spTree>
    <p:extLst>
      <p:ext uri="{BB962C8B-B14F-4D97-AF65-F5344CB8AC3E}">
        <p14:creationId xmlns:p14="http://schemas.microsoft.com/office/powerpoint/2010/main" val="343128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88" y="693064"/>
            <a:ext cx="7200900" cy="971159"/>
          </a:xfrm>
        </p:spPr>
        <p:txBody>
          <a:bodyPr/>
          <a:lstStyle/>
          <a:p>
            <a:pPr algn="l"/>
            <a:r>
              <a:rPr lang="fr-CA" sz="2100" b="1" dirty="0"/>
              <a:t>Reprise du suivi (suite)</a:t>
            </a:r>
          </a:p>
        </p:txBody>
      </p:sp>
      <p:sp>
        <p:nvSpPr>
          <p:cNvPr id="3" name="Espace réservé du contenu 2"/>
          <p:cNvSpPr>
            <a:spLocks noGrp="1"/>
          </p:cNvSpPr>
          <p:nvPr>
            <p:ph idx="1"/>
          </p:nvPr>
        </p:nvSpPr>
        <p:spPr>
          <a:xfrm>
            <a:off x="530988" y="1886841"/>
            <a:ext cx="8242622" cy="2502857"/>
          </a:xfrm>
        </p:spPr>
        <p:txBody>
          <a:bodyPr>
            <a:normAutofit/>
          </a:bodyPr>
          <a:lstStyle/>
          <a:p>
            <a:r>
              <a:rPr lang="fr-CA" sz="1800" dirty="0"/>
              <a:t>Vous voudrez vous assurer que Cindy et son enfant sont en sécurité</a:t>
            </a:r>
            <a:r>
              <a:rPr lang="fr-CA" sz="1800" dirty="0" smtClean="0"/>
              <a:t>.</a:t>
            </a:r>
            <a:endParaRPr lang="fr-CA" sz="1800" dirty="0"/>
          </a:p>
          <a:p>
            <a:pPr marL="0" indent="0">
              <a:buNone/>
            </a:pPr>
            <a:endParaRPr lang="fr-CA" sz="1800" dirty="0"/>
          </a:p>
          <a:p>
            <a:r>
              <a:rPr lang="fr-CA" sz="1800" dirty="0"/>
              <a:t>Selon vous, quels sont les indices de dangerosité d’un passage à l’acte </a:t>
            </a:r>
            <a:r>
              <a:rPr lang="fr-CA" sz="1800" dirty="0" err="1"/>
              <a:t>homicidaire</a:t>
            </a:r>
            <a:r>
              <a:rPr lang="fr-CA" sz="1800" dirty="0"/>
              <a:t> dans un contexte de violence conjugale?</a:t>
            </a:r>
          </a:p>
        </p:txBody>
      </p:sp>
    </p:spTree>
    <p:extLst>
      <p:ext uri="{BB962C8B-B14F-4D97-AF65-F5344CB8AC3E}">
        <p14:creationId xmlns:p14="http://schemas.microsoft.com/office/powerpoint/2010/main" val="347613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4"/>
          <p:cNvSpPr txBox="1">
            <a:spLocks/>
          </p:cNvSpPr>
          <p:nvPr>
            <p:custDataLst>
              <p:tags r:id="rId1"/>
            </p:custDataLst>
          </p:nvPr>
        </p:nvSpPr>
        <p:spPr bwMode="auto">
          <a:xfrm>
            <a:off x="404813" y="819150"/>
            <a:ext cx="8355012" cy="1230313"/>
          </a:xfrm>
          <a:prstGeom prst="rect">
            <a:avLst/>
          </a:prstGeom>
        </p:spPr>
        <p:txBody>
          <a:bodyPr numCol="1"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03288"/>
            <a:r>
              <a:rPr lang="fr-FR" sz="3200" b="1" cap="all" dirty="0" smtClean="0">
                <a:latin typeface="Arial" charset="0"/>
              </a:rPr>
              <a:t>Cindy, 30 ans</a:t>
            </a:r>
          </a:p>
          <a:p>
            <a:pPr algn="l" defTabSz="903288"/>
            <a:r>
              <a:rPr lang="fr-CA" sz="1800" b="1" dirty="0"/>
              <a:t>Vignette Clinique</a:t>
            </a:r>
          </a:p>
          <a:p>
            <a:pPr algn="l" defTabSz="903288"/>
            <a:endParaRPr lang="fr-CA" sz="1800" b="1" cap="all" dirty="0">
              <a:latin typeface="Arial" charset="0"/>
            </a:endParaRPr>
          </a:p>
        </p:txBody>
      </p:sp>
      <p:sp>
        <p:nvSpPr>
          <p:cNvPr id="9" name="Rectangle 8"/>
          <p:cNvSpPr/>
          <p:nvPr/>
        </p:nvSpPr>
        <p:spPr>
          <a:xfrm>
            <a:off x="444500" y="3265189"/>
            <a:ext cx="5642958" cy="1600438"/>
          </a:xfrm>
          <a:prstGeom prst="rect">
            <a:avLst/>
          </a:prstGeom>
        </p:spPr>
        <p:txBody>
          <a:bodyPr wrap="square">
            <a:spAutoFit/>
          </a:bodyPr>
          <a:lstStyle/>
          <a:p>
            <a:r>
              <a:rPr lang="fr-CA" sz="1400" b="1" i="1" dirty="0" smtClean="0"/>
              <a:t>Réalisé par:</a:t>
            </a:r>
          </a:p>
          <a:p>
            <a:r>
              <a:rPr lang="fr-CA" sz="1400" b="1" i="1" dirty="0" smtClean="0"/>
              <a:t>Dr </a:t>
            </a:r>
            <a:r>
              <a:rPr lang="fr-CA" sz="1400" b="1" i="1" dirty="0"/>
              <a:t>Dominique </a:t>
            </a:r>
            <a:r>
              <a:rPr lang="fr-CA" sz="1400" b="1" i="1" dirty="0" err="1"/>
              <a:t>Imbeau</a:t>
            </a:r>
            <a:r>
              <a:rPr lang="fr-CA" sz="1400" b="1" i="1" dirty="0"/>
              <a:t> (CUMF </a:t>
            </a:r>
            <a:r>
              <a:rPr lang="fr-CA" sz="1400" b="1" i="1" dirty="0" smtClean="0"/>
              <a:t>Maria)</a:t>
            </a:r>
          </a:p>
          <a:p>
            <a:r>
              <a:rPr lang="fr-CA" sz="1400" b="1" i="1" dirty="0" smtClean="0"/>
              <a:t>Dr France Picard (CUMF Amos) </a:t>
            </a:r>
          </a:p>
          <a:p>
            <a:r>
              <a:rPr lang="fr-CA" sz="1400" b="1" i="1" dirty="0" smtClean="0"/>
              <a:t>Dr </a:t>
            </a:r>
            <a:r>
              <a:rPr lang="fr-CA" sz="1400" b="1" i="1" dirty="0"/>
              <a:t>Sabrina Déry (CUMF Mont-Laurier)                                                          </a:t>
            </a:r>
            <a:r>
              <a:rPr lang="fr-CA" sz="1400" b="1" i="1" dirty="0" smtClean="0"/>
              <a:t>      Dr </a:t>
            </a:r>
            <a:r>
              <a:rPr lang="fr-CA" sz="1400" b="1" i="1" dirty="0"/>
              <a:t>Martin Potter (CUMF </a:t>
            </a:r>
            <a:r>
              <a:rPr lang="fr-CA" sz="1400" b="1" i="1" dirty="0" smtClean="0"/>
              <a:t>Faubourgs)</a:t>
            </a:r>
          </a:p>
          <a:p>
            <a:r>
              <a:rPr lang="fr-CA" sz="1400" b="1" i="1" dirty="0" smtClean="0"/>
              <a:t>Dr </a:t>
            </a:r>
            <a:r>
              <a:rPr lang="fr-CA" sz="1400" b="1" i="1" dirty="0"/>
              <a:t>Catherine Quesnel (CUMF Mont-Laurier) </a:t>
            </a:r>
            <a:endParaRPr lang="fr-CA" sz="1400" b="1" i="1" dirty="0" smtClean="0"/>
          </a:p>
          <a:p>
            <a:r>
              <a:rPr lang="fr-CA" sz="1400" b="1" i="1" dirty="0" smtClean="0"/>
              <a:t>Dr </a:t>
            </a:r>
            <a:r>
              <a:rPr lang="fr-CA" sz="1400" b="1" i="1" dirty="0"/>
              <a:t>Danny Castonguay (HND) </a:t>
            </a:r>
          </a:p>
        </p:txBody>
      </p:sp>
    </p:spTree>
    <p:extLst>
      <p:ext uri="{BB962C8B-B14F-4D97-AF65-F5344CB8AC3E}">
        <p14:creationId xmlns:p14="http://schemas.microsoft.com/office/powerpoint/2010/main" val="1651433011"/>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4675" y="444962"/>
            <a:ext cx="7830334" cy="638828"/>
          </a:xfrm>
        </p:spPr>
        <p:txBody>
          <a:bodyPr>
            <a:normAutofit/>
          </a:bodyPr>
          <a:lstStyle/>
          <a:p>
            <a:pPr algn="l"/>
            <a:r>
              <a:rPr lang="fr-CA" sz="2100" b="1" dirty="0"/>
              <a:t>Facteurs de risque d’un homicide envers la conjointe</a:t>
            </a:r>
          </a:p>
        </p:txBody>
      </p:sp>
      <p:sp>
        <p:nvSpPr>
          <p:cNvPr id="3" name="Espace réservé du contenu 2"/>
          <p:cNvSpPr>
            <a:spLocks noGrp="1"/>
          </p:cNvSpPr>
          <p:nvPr>
            <p:ph idx="1"/>
          </p:nvPr>
        </p:nvSpPr>
        <p:spPr>
          <a:xfrm>
            <a:off x="534675" y="1479544"/>
            <a:ext cx="8053740" cy="3459707"/>
          </a:xfrm>
        </p:spPr>
        <p:txBody>
          <a:bodyPr vert="horz" lIns="68580" tIns="34290" rIns="68580" bIns="34290" rtlCol="0" anchor="t">
            <a:noAutofit/>
          </a:bodyPr>
          <a:lstStyle/>
          <a:p>
            <a:r>
              <a:rPr lang="fr-CA" sz="1800" dirty="0"/>
              <a:t>Menaces de mort ou de se suicider.  Plan </a:t>
            </a:r>
            <a:r>
              <a:rPr lang="fr-CA" sz="1800" dirty="0" smtClean="0"/>
              <a:t>précis.</a:t>
            </a:r>
            <a:endParaRPr lang="fr-CA" sz="1800" dirty="0"/>
          </a:p>
          <a:p>
            <a:r>
              <a:rPr lang="fr-CA" sz="1800" dirty="0"/>
              <a:t>Accès facile à une arme à </a:t>
            </a:r>
            <a:r>
              <a:rPr lang="fr-CA" sz="1800" dirty="0" smtClean="0"/>
              <a:t>feu.</a:t>
            </a:r>
            <a:endParaRPr lang="fr-CA" sz="1800" dirty="0"/>
          </a:p>
          <a:p>
            <a:r>
              <a:rPr lang="fr-CA" sz="1800" dirty="0"/>
              <a:t>A déjà blessé gravement sa </a:t>
            </a:r>
            <a:r>
              <a:rPr lang="fr-CA" sz="1800" dirty="0" smtClean="0"/>
              <a:t>conjointe. </a:t>
            </a:r>
            <a:endParaRPr lang="fr-CA" sz="1800" dirty="0"/>
          </a:p>
          <a:p>
            <a:r>
              <a:rPr lang="fr-CA" sz="1800" dirty="0"/>
              <a:t>Impulsivité, instabilité (attitude, comportement, émotions</a:t>
            </a:r>
            <a:r>
              <a:rPr lang="fr-CA" sz="1800" dirty="0" smtClean="0"/>
              <a:t>).</a:t>
            </a:r>
            <a:endParaRPr lang="fr-CA" sz="1800" dirty="0"/>
          </a:p>
          <a:p>
            <a:r>
              <a:rPr lang="fr-CA" sz="1800" dirty="0"/>
              <a:t>Jaloux et possessif. </a:t>
            </a:r>
            <a:r>
              <a:rPr lang="fr-CA" sz="1800" dirty="0" smtClean="0"/>
              <a:t>Empêche </a:t>
            </a:r>
            <a:r>
              <a:rPr lang="fr-CA" sz="1800" dirty="0"/>
              <a:t>tout contact avec </a:t>
            </a:r>
            <a:r>
              <a:rPr lang="fr-CA" sz="1800" dirty="0" smtClean="0"/>
              <a:t>l’extérieur.</a:t>
            </a:r>
            <a:endParaRPr lang="fr-CA" sz="1800" dirty="0"/>
          </a:p>
          <a:p>
            <a:r>
              <a:rPr lang="fr-CA" sz="1800" dirty="0"/>
              <a:t>Refus de la séparation ou séparations multiples dans la relation </a:t>
            </a:r>
            <a:r>
              <a:rPr lang="fr-CA" sz="1800" dirty="0" smtClean="0"/>
              <a:t>actuelle.</a:t>
            </a:r>
            <a:endParaRPr lang="fr-CA" sz="1800" dirty="0"/>
          </a:p>
          <a:p>
            <a:r>
              <a:rPr lang="fr-CA" sz="1800" dirty="0"/>
              <a:t>Antécédents judiciaires en lien avec la violence </a:t>
            </a:r>
            <a:r>
              <a:rPr lang="fr-CA" sz="1800" dirty="0" smtClean="0"/>
              <a:t>conjugale.</a:t>
            </a:r>
            <a:endParaRPr lang="fr-CA" sz="1800" dirty="0"/>
          </a:p>
          <a:p>
            <a:r>
              <a:rPr lang="fr-CA" sz="1800" b="1" dirty="0"/>
              <a:t>Si la conjointe a peur de son conjoint </a:t>
            </a:r>
            <a:r>
              <a:rPr lang="fr-CA" sz="1800" dirty="0"/>
              <a:t>et pense qu’il pourrait mettre ses menaces à exécution, ou si elle ne voit pas ou minimise le </a:t>
            </a:r>
            <a:r>
              <a:rPr lang="fr-CA" sz="1800" dirty="0" smtClean="0"/>
              <a:t>danger.</a:t>
            </a:r>
            <a:endParaRPr lang="fr-CA" sz="1800" dirty="0"/>
          </a:p>
          <a:p>
            <a:endParaRPr lang="fr-CA" sz="1800" dirty="0"/>
          </a:p>
          <a:p>
            <a:r>
              <a:rPr lang="fr-CA" sz="1800" b="1" dirty="0"/>
              <a:t>Cindy est-elle à risque selon vous?</a:t>
            </a:r>
          </a:p>
        </p:txBody>
      </p:sp>
    </p:spTree>
    <p:extLst>
      <p:ext uri="{BB962C8B-B14F-4D97-AF65-F5344CB8AC3E}">
        <p14:creationId xmlns:p14="http://schemas.microsoft.com/office/powerpoint/2010/main" val="113619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414" y="590451"/>
            <a:ext cx="7200900" cy="775364"/>
          </a:xfrm>
        </p:spPr>
        <p:txBody>
          <a:bodyPr>
            <a:normAutofit fontScale="90000"/>
          </a:bodyPr>
          <a:lstStyle/>
          <a:p>
            <a:pPr algn="l"/>
            <a:r>
              <a:rPr lang="fr-CA" sz="2100" b="1" dirty="0"/>
              <a:t>Évaluation du risque pour Cindy et son enfant</a:t>
            </a:r>
          </a:p>
        </p:txBody>
      </p:sp>
      <p:sp>
        <p:nvSpPr>
          <p:cNvPr id="3" name="Espace réservé du contenu 2"/>
          <p:cNvSpPr>
            <a:spLocks noGrp="1"/>
          </p:cNvSpPr>
          <p:nvPr>
            <p:ph idx="1"/>
          </p:nvPr>
        </p:nvSpPr>
        <p:spPr>
          <a:xfrm>
            <a:off x="519413" y="1220990"/>
            <a:ext cx="8034277" cy="3746310"/>
          </a:xfrm>
        </p:spPr>
        <p:txBody>
          <a:bodyPr>
            <a:noAutofit/>
          </a:bodyPr>
          <a:lstStyle/>
          <a:p>
            <a:r>
              <a:rPr lang="fr-CA" sz="1800" dirty="0"/>
              <a:t>Il y a eu des menaces de mort. Pas de plan précis selon </a:t>
            </a:r>
            <a:r>
              <a:rPr lang="fr-CA" sz="1800" dirty="0" smtClean="0"/>
              <a:t>Cindy.</a:t>
            </a:r>
            <a:endParaRPr lang="fr-CA" sz="1800" dirty="0"/>
          </a:p>
          <a:p>
            <a:r>
              <a:rPr lang="fr-CA" sz="1800" dirty="0"/>
              <a:t>Pas d’armes à feu à la </a:t>
            </a:r>
            <a:r>
              <a:rPr lang="fr-CA" sz="1800" dirty="0" smtClean="0"/>
              <a:t>maison.</a:t>
            </a:r>
            <a:endParaRPr lang="fr-CA" sz="1800" dirty="0"/>
          </a:p>
          <a:p>
            <a:r>
              <a:rPr lang="fr-CA" sz="1800" dirty="0"/>
              <a:t>N’a jamais été blessée </a:t>
            </a:r>
            <a:r>
              <a:rPr lang="fr-CA" sz="1800" dirty="0" smtClean="0"/>
              <a:t>gravement. </a:t>
            </a:r>
            <a:endParaRPr lang="fr-CA" sz="1800" dirty="0"/>
          </a:p>
          <a:p>
            <a:r>
              <a:rPr lang="fr-CA" sz="1800" dirty="0"/>
              <a:t>Conjoint qui semble </a:t>
            </a:r>
            <a:r>
              <a:rPr lang="fr-CA" sz="1800" dirty="0" smtClean="0"/>
              <a:t>impulsif.</a:t>
            </a:r>
            <a:endParaRPr lang="fr-CA" sz="1800" dirty="0"/>
          </a:p>
          <a:p>
            <a:r>
              <a:rPr lang="fr-CA" sz="1800" dirty="0"/>
              <a:t>Ne l’empêche pas de sortir mais ne voulait plus qu’elle consulte la </a:t>
            </a:r>
            <a:r>
              <a:rPr lang="fr-CA" sz="1800" dirty="0" smtClean="0"/>
              <a:t>TS.</a:t>
            </a:r>
            <a:endParaRPr lang="fr-CA" sz="1800" dirty="0"/>
          </a:p>
          <a:p>
            <a:r>
              <a:rPr lang="fr-CA" sz="1800" dirty="0" smtClean="0"/>
              <a:t>Refuse </a:t>
            </a:r>
            <a:r>
              <a:rPr lang="fr-CA" sz="1800" dirty="0"/>
              <a:t>l’idée d’une séparation. </a:t>
            </a:r>
            <a:r>
              <a:rPr lang="fr-CA" sz="1800" dirty="0" smtClean="0"/>
              <a:t>Toutefois, </a:t>
            </a:r>
            <a:r>
              <a:rPr lang="fr-CA" sz="1800" dirty="0"/>
              <a:t>Cindy n’envisage pas le </a:t>
            </a:r>
            <a:r>
              <a:rPr lang="fr-CA" sz="1800" dirty="0" smtClean="0"/>
              <a:t>laisser.</a:t>
            </a:r>
            <a:endParaRPr lang="fr-CA" sz="1800" dirty="0"/>
          </a:p>
          <a:p>
            <a:r>
              <a:rPr lang="fr-CA" sz="1800" dirty="0"/>
              <a:t>Cindy a peur qu’il la frappe</a:t>
            </a:r>
            <a:r>
              <a:rPr lang="fr-CA" sz="1800" b="1" dirty="0"/>
              <a:t>. </a:t>
            </a:r>
            <a:r>
              <a:rPr lang="fr-CA" sz="1800" dirty="0"/>
              <a:t>Elle ne pense pas qu’il irait jusqu’à la </a:t>
            </a:r>
            <a:r>
              <a:rPr lang="fr-CA" sz="1800" dirty="0" smtClean="0"/>
              <a:t>tuer. </a:t>
            </a:r>
            <a:r>
              <a:rPr lang="fr-CA" sz="1800" dirty="0"/>
              <a:t>Selon elle c’était des paroles en </a:t>
            </a:r>
            <a:r>
              <a:rPr lang="fr-CA" sz="1800" dirty="0" smtClean="0"/>
              <a:t>l’air…</a:t>
            </a:r>
            <a:endParaRPr lang="fr-CA" sz="1800" dirty="0"/>
          </a:p>
          <a:p>
            <a:endParaRPr lang="fr-CA" sz="1800" dirty="0"/>
          </a:p>
          <a:p>
            <a:r>
              <a:rPr lang="fr-CA" sz="1800" dirty="0"/>
              <a:t>Il n’y a donc pas de danger grave et </a:t>
            </a:r>
            <a:r>
              <a:rPr lang="fr-CA" sz="1800" dirty="0" smtClean="0"/>
              <a:t>immédiat.</a:t>
            </a:r>
            <a:endParaRPr lang="fr-CA" sz="1800" dirty="0"/>
          </a:p>
          <a:p>
            <a:endParaRPr lang="fr-CA" sz="1800" dirty="0"/>
          </a:p>
          <a:p>
            <a:r>
              <a:rPr lang="fr-CA" sz="2000" dirty="0"/>
              <a:t>Que voulez-vous savoir de plus ?</a:t>
            </a:r>
          </a:p>
        </p:txBody>
      </p:sp>
    </p:spTree>
    <p:extLst>
      <p:ext uri="{BB962C8B-B14F-4D97-AF65-F5344CB8AC3E}">
        <p14:creationId xmlns:p14="http://schemas.microsoft.com/office/powerpoint/2010/main" val="153260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245" y="360440"/>
            <a:ext cx="7429499" cy="588298"/>
          </a:xfrm>
        </p:spPr>
        <p:txBody>
          <a:bodyPr>
            <a:normAutofit/>
          </a:bodyPr>
          <a:lstStyle/>
          <a:p>
            <a:pPr algn="l"/>
            <a:r>
              <a:rPr lang="fr-CA" sz="2100" b="1" dirty="0"/>
              <a:t>Reprise du suivi (suite)</a:t>
            </a:r>
          </a:p>
        </p:txBody>
      </p:sp>
      <p:sp>
        <p:nvSpPr>
          <p:cNvPr id="3" name="Content Placeholder 2"/>
          <p:cNvSpPr>
            <a:spLocks noGrp="1"/>
          </p:cNvSpPr>
          <p:nvPr>
            <p:ph idx="1"/>
          </p:nvPr>
        </p:nvSpPr>
        <p:spPr>
          <a:xfrm>
            <a:off x="497245" y="1139970"/>
            <a:ext cx="7768111" cy="3659375"/>
          </a:xfrm>
        </p:spPr>
        <p:txBody>
          <a:bodyPr vert="horz" lIns="68580" tIns="34290" rIns="68580" bIns="34290" rtlCol="0" anchor="t">
            <a:noAutofit/>
          </a:bodyPr>
          <a:lstStyle/>
          <a:p>
            <a:r>
              <a:rPr lang="fr-CA" sz="1800" b="1" dirty="0"/>
              <a:t>Vous refaites une évaluation de ses </a:t>
            </a:r>
            <a:r>
              <a:rPr lang="fr-CA" sz="1800" b="1" dirty="0" err="1"/>
              <a:t>sx</a:t>
            </a:r>
            <a:r>
              <a:rPr lang="fr-CA" sz="1800" b="1" dirty="0"/>
              <a:t> :</a:t>
            </a:r>
          </a:p>
          <a:p>
            <a:pPr lvl="1"/>
            <a:r>
              <a:rPr lang="fr-CA" sz="1800" i="1" dirty="0"/>
              <a:t>Perte d’énergie et fatigue.</a:t>
            </a:r>
          </a:p>
          <a:p>
            <a:pPr lvl="1"/>
            <a:r>
              <a:rPr lang="fr-CA" sz="1800" i="1" dirty="0"/>
              <a:t>Nervosité et anxiété en lien avec la situation.</a:t>
            </a:r>
          </a:p>
          <a:p>
            <a:pPr lvl="1"/>
            <a:r>
              <a:rPr lang="fr-CA" sz="1800" i="1" dirty="0"/>
              <a:t>Le bébé pleure beaucoup, ne fait pas ses nuits, ce qui indispose grandement son conjoint. </a:t>
            </a:r>
          </a:p>
          <a:p>
            <a:pPr lvl="1"/>
            <a:r>
              <a:rPr lang="fr-CA" sz="1800" i="1" dirty="0"/>
              <a:t>Pleure beaucoup. Ne fait pas d’autres activités que de s’occuper de son bébé.</a:t>
            </a:r>
          </a:p>
          <a:p>
            <a:pPr lvl="1"/>
            <a:r>
              <a:rPr lang="fr-CA" sz="1800" i="1" dirty="0"/>
              <a:t>Présence d’idées suicidaires mais pas de plan: pas de Comment, Où et Quand (COQ). </a:t>
            </a:r>
            <a:r>
              <a:rPr lang="fr-CA" sz="1800" i="1" dirty="0">
                <a:solidFill>
                  <a:srgbClr val="FFFF00"/>
                </a:solidFill>
                <a:hlinkClick r:id="rId3"/>
              </a:rPr>
              <a:t>(https://infovirales.com/2014/08/12/suicide/)</a:t>
            </a:r>
            <a:r>
              <a:rPr lang="fr-CA" sz="1800" i="1" dirty="0">
                <a:solidFill>
                  <a:schemeClr val="tx1"/>
                </a:solidFill>
              </a:rPr>
              <a:t>. Ne veut pas faire ça à ses enfants.</a:t>
            </a:r>
          </a:p>
          <a:p>
            <a:pPr lvl="1"/>
            <a:r>
              <a:rPr lang="fr-CA" sz="1800" i="1" dirty="0">
                <a:solidFill>
                  <a:schemeClr val="tx1"/>
                </a:solidFill>
              </a:rPr>
              <a:t>Pas d’autres </a:t>
            </a:r>
            <a:r>
              <a:rPr lang="fr-CA" sz="1800" i="1" dirty="0" err="1">
                <a:solidFill>
                  <a:schemeClr val="tx1"/>
                </a:solidFill>
              </a:rPr>
              <a:t>sx</a:t>
            </a:r>
            <a:r>
              <a:rPr lang="fr-CA" sz="1800" i="1" dirty="0">
                <a:solidFill>
                  <a:schemeClr val="tx1"/>
                </a:solidFill>
              </a:rPr>
              <a:t> dépressifs ou anxieux spécifiques.</a:t>
            </a:r>
          </a:p>
          <a:p>
            <a:pPr lvl="1"/>
            <a:endParaRPr lang="fr-CA" sz="1800" i="1" dirty="0"/>
          </a:p>
          <a:p>
            <a:pPr lvl="1"/>
            <a:endParaRPr lang="fr-CA" sz="1800" i="1" dirty="0"/>
          </a:p>
          <a:p>
            <a:pPr lvl="1"/>
            <a:r>
              <a:rPr lang="fr-CA" sz="2000" i="1" dirty="0"/>
              <a:t>Quelle serait votre intervention? Que proposez-vous à Cindy?</a:t>
            </a:r>
          </a:p>
        </p:txBody>
      </p:sp>
      <p:graphicFrame>
        <p:nvGraphicFramePr>
          <p:cNvPr id="4" name="Object 3"/>
          <p:cNvGraphicFramePr>
            <a:graphicFrameLocks noChangeAspect="1"/>
          </p:cNvGraphicFramePr>
          <p:nvPr>
            <p:extLst>
              <p:ext uri="{D42A27DB-BD31-4B8C-83A1-F6EECF244321}">
                <p14:modId xmlns:p14="http://schemas.microsoft.com/office/powerpoint/2010/main" val="2798969068"/>
              </p:ext>
            </p:extLst>
          </p:nvPr>
        </p:nvGraphicFramePr>
        <p:xfrm>
          <a:off x="7527379" y="4234240"/>
          <a:ext cx="540175" cy="764352"/>
        </p:xfrm>
        <a:graphic>
          <a:graphicData uri="http://schemas.openxmlformats.org/presentationml/2006/ole">
            <mc:AlternateContent xmlns:mc="http://schemas.openxmlformats.org/markup-compatibility/2006">
              <mc:Choice xmlns:v="urn:schemas-microsoft-com:vml" Requires="v">
                <p:oleObj spid="_x0000_s6183" name="Acrobat Document" r:id="rId4" imgW="5667139" imgH="8019997" progId="AcroExch.Document.7">
                  <p:embed/>
                </p:oleObj>
              </mc:Choice>
              <mc:Fallback>
                <p:oleObj name="Acrobat Document" r:id="rId4" imgW="5667139" imgH="8019997" progId="AcroExch.Document.7">
                  <p:embed/>
                  <p:pic>
                    <p:nvPicPr>
                      <p:cNvPr id="0" name=""/>
                      <p:cNvPicPr/>
                      <p:nvPr/>
                    </p:nvPicPr>
                    <p:blipFill>
                      <a:blip r:embed="rId5"/>
                      <a:stretch>
                        <a:fillRect/>
                      </a:stretch>
                    </p:blipFill>
                    <p:spPr>
                      <a:xfrm>
                        <a:off x="7527379" y="4234240"/>
                        <a:ext cx="540175" cy="764352"/>
                      </a:xfrm>
                      <a:prstGeom prst="rect">
                        <a:avLst/>
                      </a:prstGeom>
                    </p:spPr>
                  </p:pic>
                </p:oleObj>
              </mc:Fallback>
            </mc:AlternateContent>
          </a:graphicData>
        </a:graphic>
      </p:graphicFrame>
    </p:spTree>
    <p:extLst>
      <p:ext uri="{BB962C8B-B14F-4D97-AF65-F5344CB8AC3E}">
        <p14:creationId xmlns:p14="http://schemas.microsoft.com/office/powerpoint/2010/main" val="567687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265" y="313953"/>
            <a:ext cx="7200900" cy="817323"/>
          </a:xfrm>
        </p:spPr>
        <p:txBody>
          <a:bodyPr/>
          <a:lstStyle/>
          <a:p>
            <a:pPr algn="l"/>
            <a:r>
              <a:rPr lang="fr-CA" sz="2100" b="1" dirty="0"/>
              <a:t>Reprise du suivi</a:t>
            </a:r>
          </a:p>
        </p:txBody>
      </p:sp>
      <p:sp>
        <p:nvSpPr>
          <p:cNvPr id="3" name="Espace réservé du contenu 2"/>
          <p:cNvSpPr>
            <a:spLocks noGrp="1"/>
          </p:cNvSpPr>
          <p:nvPr>
            <p:ph idx="1"/>
          </p:nvPr>
        </p:nvSpPr>
        <p:spPr>
          <a:xfrm>
            <a:off x="496264" y="1131276"/>
            <a:ext cx="8138449" cy="3029732"/>
          </a:xfrm>
        </p:spPr>
        <p:txBody>
          <a:bodyPr vert="horz" lIns="68580" tIns="34290" rIns="68580" bIns="34290" rtlCol="0" anchor="t">
            <a:normAutofit/>
          </a:bodyPr>
          <a:lstStyle/>
          <a:p>
            <a:pPr algn="just"/>
            <a:r>
              <a:rPr lang="fr-CA" sz="1800" dirty="0"/>
              <a:t>Vous commencez par lui demandez ce qu’elle veut, quelle aide souhaite-t-elle obtenir dans sa situation. </a:t>
            </a:r>
            <a:endParaRPr lang="fr-CA" sz="1800" dirty="0" smtClean="0"/>
          </a:p>
          <a:p>
            <a:pPr marL="0" indent="0" algn="just">
              <a:buNone/>
            </a:pPr>
            <a:endParaRPr lang="fr-CA" sz="1800" dirty="0"/>
          </a:p>
          <a:p>
            <a:pPr algn="just"/>
            <a:r>
              <a:rPr lang="fr-CA" sz="1800" dirty="0"/>
              <a:t>Vous l’encouragez à reprendre le suivi avec la </a:t>
            </a:r>
            <a:r>
              <a:rPr lang="fr-CA" sz="1800" dirty="0" smtClean="0"/>
              <a:t>TS</a:t>
            </a:r>
            <a:r>
              <a:rPr lang="fr-CA" sz="1800" dirty="0"/>
              <a:t>. Vous lui offrez de lui faire une prescription médicale qu’elle pourra montrer à son conjoint. Si c’est plus facile pour elle, vous lui offrez un suivi plus rapproché (il est souvent plus facile de venir à des </a:t>
            </a:r>
            <a:r>
              <a:rPr lang="fr-CA" sz="1800" dirty="0" smtClean="0"/>
              <a:t>r-v </a:t>
            </a:r>
            <a:r>
              <a:rPr lang="fr-CA" sz="1800" dirty="0"/>
              <a:t>médicaux qu’à des </a:t>
            </a:r>
            <a:r>
              <a:rPr lang="fr-CA" sz="1800" dirty="0" smtClean="0"/>
              <a:t>r-v </a:t>
            </a:r>
            <a:r>
              <a:rPr lang="fr-CA" sz="1800" dirty="0"/>
              <a:t>avec des intervenants psychosociaux</a:t>
            </a:r>
            <a:r>
              <a:rPr lang="fr-CA" sz="1800" dirty="0" smtClean="0"/>
              <a:t>).</a:t>
            </a:r>
          </a:p>
          <a:p>
            <a:pPr marL="0" indent="0" algn="just">
              <a:buNone/>
            </a:pPr>
            <a:endParaRPr lang="fr-CA" sz="1800" dirty="0"/>
          </a:p>
          <a:p>
            <a:pPr algn="just"/>
            <a:r>
              <a:rPr lang="fr-CA" sz="1800" dirty="0"/>
              <a:t>Vous lui redonnez les coordonnées du centre d’aide et d’hébergement de votre </a:t>
            </a:r>
            <a:r>
              <a:rPr lang="fr-CA" sz="1800" dirty="0" smtClean="0"/>
              <a:t>territoire.</a:t>
            </a:r>
          </a:p>
          <a:p>
            <a:pPr marL="0" indent="0" algn="just">
              <a:buNone/>
            </a:pPr>
            <a:endParaRPr lang="fr-CA" sz="1800" dirty="0"/>
          </a:p>
          <a:p>
            <a:pPr algn="just"/>
            <a:r>
              <a:rPr lang="fr-CA" sz="1800" dirty="0"/>
              <a:t>Vous lui offrez de venir avec son conjoint à un prochain </a:t>
            </a:r>
            <a:r>
              <a:rPr lang="fr-CA" sz="1800" dirty="0" smtClean="0"/>
              <a:t>r-v</a:t>
            </a:r>
            <a:r>
              <a:rPr lang="fr-CA" sz="1800" dirty="0"/>
              <a:t>.</a:t>
            </a:r>
          </a:p>
          <a:p>
            <a:endParaRPr lang="fr-CA" dirty="0"/>
          </a:p>
        </p:txBody>
      </p:sp>
    </p:spTree>
    <p:extLst>
      <p:ext uri="{BB962C8B-B14F-4D97-AF65-F5344CB8AC3E}">
        <p14:creationId xmlns:p14="http://schemas.microsoft.com/office/powerpoint/2010/main" val="395749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839" y="408007"/>
            <a:ext cx="7200900" cy="1485900"/>
          </a:xfrm>
        </p:spPr>
        <p:txBody>
          <a:bodyPr/>
          <a:lstStyle/>
          <a:p>
            <a:pPr algn="l"/>
            <a:r>
              <a:rPr lang="fr-CA" sz="2100" b="1" dirty="0"/>
              <a:t>Reprise du suivi</a:t>
            </a:r>
          </a:p>
        </p:txBody>
      </p:sp>
      <p:sp>
        <p:nvSpPr>
          <p:cNvPr id="3" name="Espace réservé du contenu 2"/>
          <p:cNvSpPr>
            <a:spLocks noGrp="1"/>
          </p:cNvSpPr>
          <p:nvPr>
            <p:ph idx="1"/>
          </p:nvPr>
        </p:nvSpPr>
        <p:spPr>
          <a:xfrm>
            <a:off x="507839" y="1253511"/>
            <a:ext cx="7370001" cy="3432225"/>
          </a:xfrm>
        </p:spPr>
        <p:txBody>
          <a:bodyPr vert="horz" lIns="68580" tIns="34290" rIns="68580" bIns="34290" rtlCol="0" anchor="t">
            <a:normAutofit/>
          </a:bodyPr>
          <a:lstStyle/>
          <a:p>
            <a:pPr algn="just"/>
            <a:r>
              <a:rPr lang="fr-CA" sz="1800" dirty="0"/>
              <a:t>Vous l’encouragez à rester en contact avec son réseau </a:t>
            </a:r>
            <a:r>
              <a:rPr lang="fr-CA" sz="1800" dirty="0" smtClean="0"/>
              <a:t>social.</a:t>
            </a:r>
          </a:p>
          <a:p>
            <a:pPr marL="0" indent="0" algn="just">
              <a:buNone/>
            </a:pPr>
            <a:endParaRPr lang="fr-CA" sz="1800" dirty="0"/>
          </a:p>
          <a:p>
            <a:pPr algn="just"/>
            <a:r>
              <a:rPr lang="fr-CA" sz="1800" dirty="0"/>
              <a:t>Vous revérifiez son scénario de sécurité et l’avisez de ne pas informer son conjoint si elle souhaite quitter le domicile (ou le quitter) car le risque de violence augmente dans ces </a:t>
            </a:r>
            <a:r>
              <a:rPr lang="fr-CA" sz="1800" dirty="0" smtClean="0"/>
              <a:t>moments.</a:t>
            </a:r>
          </a:p>
          <a:p>
            <a:pPr marL="0" indent="0" algn="just">
              <a:buNone/>
            </a:pPr>
            <a:endParaRPr lang="fr-CA" sz="1800" dirty="0"/>
          </a:p>
          <a:p>
            <a:pPr algn="just"/>
            <a:r>
              <a:rPr lang="fr-CA" sz="1800" dirty="0"/>
              <a:t>Vous lui demandez de contacter le 911, </a:t>
            </a:r>
            <a:r>
              <a:rPr lang="fr-CA" sz="1800" dirty="0">
                <a:solidFill>
                  <a:schemeClr val="tx1"/>
                </a:solidFill>
              </a:rPr>
              <a:t>Suicide Action (1-866-APPELLE / 1-866-277-3553)</a:t>
            </a:r>
            <a:r>
              <a:rPr lang="fr-CA" sz="1800" dirty="0"/>
              <a:t>, de se rendre au Centre de crise de la région ou à l’urgence si les idées suicidaires progressent ou si le passage à l’acte est imminent, ou si elle se sent en danger avec son </a:t>
            </a:r>
            <a:r>
              <a:rPr lang="fr-CA" sz="1800" dirty="0" smtClean="0"/>
              <a:t>conjoint.</a:t>
            </a:r>
          </a:p>
          <a:p>
            <a:pPr marL="0" indent="0" algn="just">
              <a:buNone/>
            </a:pPr>
            <a:endParaRPr lang="fr-CA" sz="1800" dirty="0"/>
          </a:p>
          <a:p>
            <a:pPr algn="just"/>
            <a:r>
              <a:rPr lang="fr-CA" sz="1800" dirty="0"/>
              <a:t>Vous lui redonnez un </a:t>
            </a:r>
            <a:r>
              <a:rPr lang="fr-CA" sz="1800" dirty="0" smtClean="0"/>
              <a:t>r-v rapproché.</a:t>
            </a:r>
            <a:endParaRPr lang="fr-CA" sz="1800" dirty="0"/>
          </a:p>
          <a:p>
            <a:pPr algn="just"/>
            <a:endParaRPr lang="fr-CA" sz="2000" dirty="0"/>
          </a:p>
          <a:p>
            <a:pPr algn="just"/>
            <a:r>
              <a:rPr lang="fr-CA" sz="2000" dirty="0"/>
              <a:t>Et la suite? </a:t>
            </a:r>
          </a:p>
          <a:p>
            <a:endParaRPr lang="fr-CA" dirty="0"/>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2626825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839" y="523754"/>
            <a:ext cx="7200900" cy="1485900"/>
          </a:xfrm>
        </p:spPr>
        <p:txBody>
          <a:bodyPr/>
          <a:lstStyle/>
          <a:p>
            <a:pPr algn="l"/>
            <a:r>
              <a:rPr lang="fr-CA" sz="2100" b="1" dirty="0"/>
              <a:t>Suivi violence conjugale/familiale</a:t>
            </a:r>
          </a:p>
        </p:txBody>
      </p:sp>
      <p:sp>
        <p:nvSpPr>
          <p:cNvPr id="3" name="Espace réservé du contenu 2"/>
          <p:cNvSpPr>
            <a:spLocks noGrp="1"/>
          </p:cNvSpPr>
          <p:nvPr>
            <p:ph idx="1"/>
          </p:nvPr>
        </p:nvSpPr>
        <p:spPr>
          <a:xfrm>
            <a:off x="507839" y="1508246"/>
            <a:ext cx="7721124" cy="3408527"/>
          </a:xfrm>
        </p:spPr>
        <p:txBody>
          <a:bodyPr>
            <a:normAutofit fontScale="92500" lnSpcReduction="20000"/>
          </a:bodyPr>
          <a:lstStyle/>
          <a:p>
            <a:pPr algn="just"/>
            <a:r>
              <a:rPr lang="fr-CA" sz="1900" dirty="0"/>
              <a:t>Vous continuez le suivi ainsi et vous prenez les mesures nécessaires selon l’évolution de la situation :</a:t>
            </a:r>
          </a:p>
          <a:p>
            <a:pPr algn="just"/>
            <a:endParaRPr lang="fr-CA" sz="1900" dirty="0"/>
          </a:p>
          <a:p>
            <a:pPr marL="342900" indent="-342900" algn="just">
              <a:buFont typeface="+mj-lt"/>
              <a:buAutoNum type="arabicPeriod"/>
            </a:pPr>
            <a:r>
              <a:rPr lang="fr-CA" sz="1900" dirty="0"/>
              <a:t>Si menace à la sécurité et au développement de l’enfant, vous faites un signalement à la </a:t>
            </a:r>
            <a:r>
              <a:rPr lang="fr-CA" sz="1900" dirty="0">
                <a:hlinkClick r:id="rId3"/>
              </a:rPr>
              <a:t>Direction de la protection de la jeunesse</a:t>
            </a:r>
            <a:r>
              <a:rPr lang="fr-CA" sz="1900" dirty="0"/>
              <a:t> (DPJ) (http://www.cdpdj.qc.ca/fr/droits-de-la-jeunesse/Pages/DPJ.aspx).</a:t>
            </a:r>
          </a:p>
          <a:p>
            <a:pPr marL="342900" indent="-342900" algn="just">
              <a:buFont typeface="+mj-lt"/>
              <a:buAutoNum type="arabicPeriod"/>
            </a:pPr>
            <a:endParaRPr lang="fr-CA" sz="1900" dirty="0"/>
          </a:p>
          <a:p>
            <a:pPr marL="342900" indent="-342900" algn="just">
              <a:buFont typeface="+mj-lt"/>
              <a:buAutoNum type="arabicPeriod"/>
            </a:pPr>
            <a:r>
              <a:rPr lang="fr-CA" sz="1900" dirty="0"/>
              <a:t>Si vous avez un motif raisonnable de croire qu’il y a un danger grave et imminent de mort ou de blessures graves, vous devez prendre les moyens pour prévenir tout acte de violence.</a:t>
            </a:r>
          </a:p>
          <a:p>
            <a:pPr lvl="1" algn="just"/>
            <a:r>
              <a:rPr lang="fr-CA" sz="1900" i="1" dirty="0"/>
              <a:t>Seuls les renseignements nécessaires pour porter secours à la ou aux personnes en danger peuvent être communiqués.</a:t>
            </a:r>
          </a:p>
          <a:p>
            <a:pPr marL="457200" lvl="1" indent="0" algn="just">
              <a:buNone/>
            </a:pPr>
            <a:endParaRPr lang="fr-CA" sz="1900" i="1" dirty="0" smtClean="0"/>
          </a:p>
          <a:p>
            <a:pPr marL="457200" lvl="1" indent="0" algn="just">
              <a:buNone/>
            </a:pPr>
            <a:endParaRPr lang="fr-CA" sz="1900" i="1" dirty="0"/>
          </a:p>
          <a:p>
            <a:pPr marL="0" lvl="1" indent="0" algn="just">
              <a:buNone/>
            </a:pPr>
            <a:r>
              <a:rPr lang="fr-CA" sz="2200" i="1" dirty="0"/>
              <a:t>Que devez-vous noter au dossier?</a:t>
            </a:r>
          </a:p>
          <a:p>
            <a:pPr lvl="1"/>
            <a:endParaRPr lang="fr-CA" dirty="0"/>
          </a:p>
          <a:p>
            <a:endParaRPr lang="fr-CA" dirty="0"/>
          </a:p>
        </p:txBody>
      </p:sp>
      <p:graphicFrame>
        <p:nvGraphicFramePr>
          <p:cNvPr id="4" name="Object 3"/>
          <p:cNvGraphicFramePr>
            <a:graphicFrameLocks noChangeAspect="1"/>
          </p:cNvGraphicFramePr>
          <p:nvPr>
            <p:extLst>
              <p:ext uri="{D42A27DB-BD31-4B8C-83A1-F6EECF244321}">
                <p14:modId xmlns:p14="http://schemas.microsoft.com/office/powerpoint/2010/main" val="2176413826"/>
              </p:ext>
            </p:extLst>
          </p:nvPr>
        </p:nvGraphicFramePr>
        <p:xfrm>
          <a:off x="8228962" y="2354210"/>
          <a:ext cx="475199" cy="672411"/>
        </p:xfrm>
        <a:graphic>
          <a:graphicData uri="http://schemas.openxmlformats.org/presentationml/2006/ole">
            <mc:AlternateContent xmlns:mc="http://schemas.openxmlformats.org/markup-compatibility/2006">
              <mc:Choice xmlns:v="urn:schemas-microsoft-com:vml" Requires="v">
                <p:oleObj spid="_x0000_s7207" name="Acrobat Document" r:id="rId4" imgW="5667139" imgH="8019997" progId="AcroExch.Document.7">
                  <p:embed/>
                </p:oleObj>
              </mc:Choice>
              <mc:Fallback>
                <p:oleObj name="Acrobat Document" r:id="rId4" imgW="5667139" imgH="8019997" progId="AcroExch.Document.7">
                  <p:embed/>
                  <p:pic>
                    <p:nvPicPr>
                      <p:cNvPr id="0" name=""/>
                      <p:cNvPicPr/>
                      <p:nvPr/>
                    </p:nvPicPr>
                    <p:blipFill>
                      <a:blip r:embed="rId5"/>
                      <a:stretch>
                        <a:fillRect/>
                      </a:stretch>
                    </p:blipFill>
                    <p:spPr>
                      <a:xfrm>
                        <a:off x="8228962" y="2354210"/>
                        <a:ext cx="475199" cy="672411"/>
                      </a:xfrm>
                      <a:prstGeom prst="rect">
                        <a:avLst/>
                      </a:prstGeom>
                    </p:spPr>
                  </p:pic>
                </p:oleObj>
              </mc:Fallback>
            </mc:AlternateContent>
          </a:graphicData>
        </a:graphic>
      </p:graphicFrame>
    </p:spTree>
    <p:extLst>
      <p:ext uri="{BB962C8B-B14F-4D97-AF65-F5344CB8AC3E}">
        <p14:creationId xmlns:p14="http://schemas.microsoft.com/office/powerpoint/2010/main" val="196164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540" y="500605"/>
            <a:ext cx="7200900" cy="1485900"/>
          </a:xfrm>
        </p:spPr>
        <p:txBody>
          <a:bodyPr/>
          <a:lstStyle/>
          <a:p>
            <a:pPr algn="l"/>
            <a:r>
              <a:rPr lang="fr-CA" sz="2100" b="1" dirty="0"/>
              <a:t>Notes au dossier</a:t>
            </a:r>
          </a:p>
        </p:txBody>
      </p:sp>
      <p:sp>
        <p:nvSpPr>
          <p:cNvPr id="3" name="Espace réservé du contenu 2"/>
          <p:cNvSpPr>
            <a:spLocks noGrp="1"/>
          </p:cNvSpPr>
          <p:nvPr>
            <p:ph idx="1"/>
          </p:nvPr>
        </p:nvSpPr>
        <p:spPr>
          <a:xfrm>
            <a:off x="461539" y="1264707"/>
            <a:ext cx="8196323" cy="2875413"/>
          </a:xfrm>
        </p:spPr>
        <p:txBody>
          <a:bodyPr>
            <a:normAutofit/>
          </a:bodyPr>
          <a:lstStyle/>
          <a:p>
            <a:r>
              <a:rPr lang="fr-CA" sz="1800" dirty="0"/>
              <a:t>Rapporter les faits avec </a:t>
            </a:r>
            <a:r>
              <a:rPr lang="fr-CA" sz="1800" dirty="0" smtClean="0"/>
              <a:t>exactitude.</a:t>
            </a:r>
          </a:p>
          <a:p>
            <a:pPr marL="0" indent="0">
              <a:buNone/>
            </a:pPr>
            <a:endParaRPr lang="fr-CA" sz="1800" dirty="0"/>
          </a:p>
          <a:p>
            <a:r>
              <a:rPr lang="fr-CA" sz="1800" dirty="0"/>
              <a:t>Décrire vos observations de façon </a:t>
            </a:r>
            <a:r>
              <a:rPr lang="fr-CA" sz="1800" dirty="0" smtClean="0"/>
              <a:t>précise : </a:t>
            </a:r>
            <a:r>
              <a:rPr lang="fr-CA" sz="1800" dirty="0"/>
              <a:t>l’examen mental/l’état </a:t>
            </a:r>
            <a:r>
              <a:rPr lang="fr-CA" sz="1800" dirty="0" smtClean="0"/>
              <a:t>psychologique.</a:t>
            </a:r>
          </a:p>
          <a:p>
            <a:pPr marL="0" indent="0">
              <a:buNone/>
            </a:pPr>
            <a:endParaRPr lang="fr-CA" sz="1800" dirty="0"/>
          </a:p>
          <a:p>
            <a:r>
              <a:rPr lang="fr-CA" sz="1800" dirty="0"/>
              <a:t>Documenter les blessures et en faire un croquis. Si les blessures ne concordent pas avec le récit, le </a:t>
            </a:r>
            <a:r>
              <a:rPr lang="fr-CA" sz="1800" dirty="0" smtClean="0"/>
              <a:t>noter.</a:t>
            </a:r>
          </a:p>
          <a:p>
            <a:pPr marL="0" indent="0">
              <a:buNone/>
            </a:pPr>
            <a:endParaRPr lang="fr-CA" sz="1800" dirty="0"/>
          </a:p>
          <a:p>
            <a:r>
              <a:rPr lang="fr-CA" sz="1800" dirty="0"/>
              <a:t>Éviter d’exprimer des </a:t>
            </a:r>
            <a:r>
              <a:rPr lang="fr-CA" sz="1800" dirty="0" smtClean="0"/>
              <a:t>opinions.</a:t>
            </a:r>
          </a:p>
          <a:p>
            <a:pPr marL="0" indent="0">
              <a:buNone/>
            </a:pPr>
            <a:endParaRPr lang="fr-CA" sz="1800" dirty="0"/>
          </a:p>
          <a:p>
            <a:r>
              <a:rPr lang="fr-CA" sz="1800" dirty="0"/>
              <a:t>Noter les renseignements transmis à la </a:t>
            </a:r>
            <a:r>
              <a:rPr lang="fr-CA" sz="1800" dirty="0" smtClean="0"/>
              <a:t>patiente.</a:t>
            </a:r>
            <a:endParaRPr lang="fr-CA" sz="1800" dirty="0"/>
          </a:p>
          <a:p>
            <a:endParaRPr lang="fr-CA" sz="1800" dirty="0"/>
          </a:p>
          <a:p>
            <a:pPr marL="0" indent="0">
              <a:buNone/>
            </a:pPr>
            <a:r>
              <a:rPr lang="fr-CA" sz="1800" i="1" dirty="0" smtClean="0">
                <a:solidFill>
                  <a:schemeClr val="tx1"/>
                </a:solidFill>
              </a:rPr>
              <a:t>*N.B. Les </a:t>
            </a:r>
            <a:r>
              <a:rPr lang="fr-CA" sz="1800" i="1" dirty="0">
                <a:solidFill>
                  <a:schemeClr val="tx1"/>
                </a:solidFill>
              </a:rPr>
              <a:t>notes inscrites au dossier doivent être complètes car l’omission d’un élément peut établir la preuve de son </a:t>
            </a:r>
            <a:r>
              <a:rPr lang="fr-CA" sz="1800" i="1" dirty="0" smtClean="0">
                <a:solidFill>
                  <a:schemeClr val="tx1"/>
                </a:solidFill>
              </a:rPr>
              <a:t>inexistence.</a:t>
            </a:r>
            <a:endParaRPr lang="fr-CA" sz="1800" i="1" dirty="0">
              <a:solidFill>
                <a:schemeClr val="tx1"/>
              </a:solidFill>
            </a:endParaRPr>
          </a:p>
          <a:p>
            <a:endParaRPr lang="fr-CA" dirty="0">
              <a:solidFill>
                <a:srgbClr val="FF0000"/>
              </a:solidFill>
            </a:endParaRPr>
          </a:p>
          <a:p>
            <a:endParaRPr lang="fr-CA" dirty="0">
              <a:solidFill>
                <a:srgbClr val="FF0000"/>
              </a:solidFill>
            </a:endParaRPr>
          </a:p>
          <a:p>
            <a:pPr marL="0" indent="0">
              <a:buNone/>
            </a:pPr>
            <a:endParaRPr lang="fr-CA" dirty="0"/>
          </a:p>
        </p:txBody>
      </p:sp>
    </p:spTree>
    <p:extLst>
      <p:ext uri="{BB962C8B-B14F-4D97-AF65-F5344CB8AC3E}">
        <p14:creationId xmlns:p14="http://schemas.microsoft.com/office/powerpoint/2010/main" val="1678024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1090914"/>
            <a:ext cx="7200900" cy="1485900"/>
          </a:xfrm>
        </p:spPr>
        <p:txBody>
          <a:bodyPr/>
          <a:lstStyle/>
          <a:p>
            <a:pPr algn="l"/>
            <a:r>
              <a:rPr lang="fr-CA" sz="2100" dirty="0"/>
              <a:t>R</a:t>
            </a:r>
            <a:r>
              <a:rPr lang="fr-CA" sz="2100" dirty="0" smtClean="0"/>
              <a:t>éférence</a:t>
            </a:r>
            <a:endParaRPr lang="fr-CA" sz="2100" dirty="0"/>
          </a:p>
        </p:txBody>
      </p:sp>
      <p:sp>
        <p:nvSpPr>
          <p:cNvPr id="3" name="Espace réservé du contenu 2"/>
          <p:cNvSpPr>
            <a:spLocks noGrp="1"/>
          </p:cNvSpPr>
          <p:nvPr>
            <p:ph idx="1"/>
          </p:nvPr>
        </p:nvSpPr>
        <p:spPr/>
        <p:txBody>
          <a:bodyPr/>
          <a:lstStyle/>
          <a:p>
            <a:endParaRPr lang="fr-CA" dirty="0"/>
          </a:p>
          <a:p>
            <a:pPr algn="just"/>
            <a:r>
              <a:rPr lang="fr-CA" sz="1800" b="1" dirty="0"/>
              <a:t>AVIS-Sécurité, Agir sur la Violence en Informant et Sensibilisant </a:t>
            </a:r>
            <a:r>
              <a:rPr lang="fr-CA" sz="1800" dirty="0"/>
              <a:t>de l’Alliance des maisons d’aide et d’hébergement de la Gaspésie pour femmes violentées dans un contexte conjugal et leurs enfants, 2006.</a:t>
            </a:r>
          </a:p>
        </p:txBody>
      </p:sp>
    </p:spTree>
    <p:extLst>
      <p:ext uri="{BB962C8B-B14F-4D97-AF65-F5344CB8AC3E}">
        <p14:creationId xmlns:p14="http://schemas.microsoft.com/office/powerpoint/2010/main" val="266623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custDataLst>
              <p:tags r:id="rId1"/>
            </p:custDataLst>
          </p:nvPr>
        </p:nvSpPr>
        <p:spPr bwMode="auto">
          <a:xfrm>
            <a:off x="475721" y="380997"/>
            <a:ext cx="8413635" cy="901914"/>
          </a:xfrm>
          <a:prstGeom prst="rect">
            <a:avLst/>
          </a:prstGeom>
          <a:noFill/>
          <a:ln w="9525">
            <a:noFill/>
            <a:miter lim="800000"/>
            <a:headEnd/>
            <a:tailEnd/>
          </a:ln>
        </p:spPr>
        <p:txBody>
          <a:bodyPr wrap="square">
            <a:spAutoFit/>
          </a:bodyPr>
          <a:lstStyle/>
          <a:p>
            <a:pPr>
              <a:lnSpc>
                <a:spcPts val="3340"/>
              </a:lnSpc>
            </a:pPr>
            <a:r>
              <a:rPr lang="fr-CA" sz="2100" b="1" dirty="0"/>
              <a:t>Cindy, 30 ans, vous consulte au bureau à la suggestion d’un médecin vu à l’urgence</a:t>
            </a:r>
            <a:endParaRPr lang="fr-FR" sz="2100" b="1" dirty="0">
              <a:latin typeface="Arial"/>
              <a:cs typeface="Arial"/>
            </a:endParaRPr>
          </a:p>
        </p:txBody>
      </p:sp>
      <p:sp>
        <p:nvSpPr>
          <p:cNvPr id="2" name="Rectangle 1"/>
          <p:cNvSpPr/>
          <p:nvPr/>
        </p:nvSpPr>
        <p:spPr>
          <a:xfrm>
            <a:off x="601883" y="1435044"/>
            <a:ext cx="8287473" cy="4247317"/>
          </a:xfrm>
          <a:prstGeom prst="rect">
            <a:avLst/>
          </a:prstGeom>
        </p:spPr>
        <p:txBody>
          <a:bodyPr wrap="square">
            <a:spAutoFit/>
          </a:bodyPr>
          <a:lstStyle/>
          <a:p>
            <a:pPr marL="285750" indent="-285750" algn="just">
              <a:buFont typeface="Arial" panose="020B0604020202020204" pitchFamily="34" charset="0"/>
              <a:buChar char="•"/>
            </a:pPr>
            <a:r>
              <a:rPr lang="fr-CA" dirty="0"/>
              <a:t>Patiente que vous suivez depuis 1 an.</a:t>
            </a:r>
          </a:p>
          <a:p>
            <a:pPr marL="285750" indent="-285750" algn="just">
              <a:buFont typeface="Arial" panose="020B0604020202020204" pitchFamily="34" charset="0"/>
              <a:buChar char="•"/>
            </a:pPr>
            <a:r>
              <a:rPr lang="fr-CA" dirty="0"/>
              <a:t>Obésité. Problèmes récurrents et intermittents de douleur au dos. Entorses lombaires.</a:t>
            </a:r>
          </a:p>
          <a:p>
            <a:pPr marL="285750" indent="-285750" algn="just">
              <a:buFont typeface="Arial" panose="020B0604020202020204" pitchFamily="34" charset="0"/>
              <a:buChar char="•"/>
            </a:pPr>
            <a:r>
              <a:rPr lang="fr-CA" dirty="0"/>
              <a:t>ATCD de dépression il y a 5 ans. Sous </a:t>
            </a:r>
            <a:r>
              <a:rPr lang="fr-CA" dirty="0" err="1"/>
              <a:t>paroxétine</a:t>
            </a:r>
            <a:r>
              <a:rPr lang="fr-CA" dirty="0"/>
              <a:t> (</a:t>
            </a:r>
            <a:r>
              <a:rPr lang="fr-CA" dirty="0" err="1"/>
              <a:t>Paxil</a:t>
            </a:r>
            <a:r>
              <a:rPr lang="fr-CA" dirty="0"/>
              <a:t>®) 20 mg et </a:t>
            </a:r>
            <a:r>
              <a:rPr lang="fr-CA" dirty="0" err="1"/>
              <a:t>Zopiclone</a:t>
            </a:r>
            <a:r>
              <a:rPr lang="fr-CA" dirty="0"/>
              <a:t> (</a:t>
            </a:r>
            <a:r>
              <a:rPr lang="fr-CA" dirty="0" err="1"/>
              <a:t>Imovane</a:t>
            </a:r>
            <a:r>
              <a:rPr lang="fr-CA" dirty="0"/>
              <a:t>®) 7,5 mg.</a:t>
            </a:r>
          </a:p>
          <a:p>
            <a:pPr marL="285750" indent="-285750" algn="just">
              <a:buFont typeface="Arial" panose="020B0604020202020204" pitchFamily="34" charset="0"/>
              <a:buChar char="•"/>
            </a:pPr>
            <a:r>
              <a:rPr lang="fr-CA" dirty="0"/>
              <a:t>A une fille de 6 ans, déficience intellectuelle avec problèmes de comportement, placée en famille d’accueil (FA; élément déclencheur de son état dépressif). Cindy est suivie par une TS du centre régional pour l’aider et la superviser dans ses tâches parentales.</a:t>
            </a:r>
          </a:p>
          <a:p>
            <a:pPr marL="285750" indent="-285750" algn="just">
              <a:buFont typeface="Arial" panose="020B0604020202020204" pitchFamily="34" charset="0"/>
              <a:buChar char="•"/>
            </a:pPr>
            <a:r>
              <a:rPr lang="fr-CA" dirty="0"/>
              <a:t>Misère sociale. Sans emploi. Bénéficiaire de la sécurité du revenu.</a:t>
            </a:r>
          </a:p>
          <a:p>
            <a:pPr marL="285750" indent="-285750" algn="just">
              <a:buFont typeface="Arial" panose="020B0604020202020204" pitchFamily="34" charset="0"/>
              <a:buChar char="•"/>
            </a:pPr>
            <a:r>
              <a:rPr lang="fr-CA" dirty="0"/>
              <a:t>A consulté à l’urgence pour fatigue, perte d’intérêt (ne sort presque plus de la maison), sentiments de dévalorisation +++.</a:t>
            </a:r>
          </a:p>
          <a:p>
            <a:pPr marL="285750" indent="-285750" algn="just">
              <a:buFont typeface="Arial" panose="020B0604020202020204" pitchFamily="34" charset="0"/>
              <a:buChar char="•"/>
            </a:pPr>
            <a:r>
              <a:rPr lang="fr-CA" dirty="0"/>
              <a:t>Le médecin vu à l’urgence a augmenté la </a:t>
            </a:r>
            <a:r>
              <a:rPr lang="fr-CA" dirty="0" err="1"/>
              <a:t>paroxétine</a:t>
            </a:r>
            <a:r>
              <a:rPr lang="fr-CA" dirty="0"/>
              <a:t> (</a:t>
            </a:r>
            <a:r>
              <a:rPr lang="fr-CA" dirty="0" err="1"/>
              <a:t>Paxil</a:t>
            </a:r>
            <a:r>
              <a:rPr lang="fr-CA" dirty="0"/>
              <a:t>®) à 30 mg.</a:t>
            </a:r>
          </a:p>
          <a:p>
            <a:pPr algn="just"/>
            <a:endParaRPr lang="fr-CA" dirty="0"/>
          </a:p>
          <a:p>
            <a:pPr marL="285750" indent="-285750" algn="just">
              <a:buFont typeface="Arial" panose="020B0604020202020204" pitchFamily="34" charset="0"/>
              <a:buChar char="•"/>
            </a:pPr>
            <a:r>
              <a:rPr lang="fr-CA" b="1" dirty="0"/>
              <a:t>Que voulez-vous savoir?</a:t>
            </a:r>
          </a:p>
        </p:txBody>
      </p:sp>
    </p:spTree>
    <p:extLst>
      <p:ext uri="{BB962C8B-B14F-4D97-AF65-F5344CB8AC3E}">
        <p14:creationId xmlns:p14="http://schemas.microsoft.com/office/powerpoint/2010/main" val="41146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477736"/>
            <a:ext cx="7429499" cy="3722915"/>
          </a:xfrm>
        </p:spPr>
        <p:txBody>
          <a:bodyPr>
            <a:normAutofit/>
          </a:bodyPr>
          <a:lstStyle/>
          <a:p>
            <a:pPr marL="0" indent="0">
              <a:buNone/>
            </a:pPr>
            <a:r>
              <a:rPr lang="fr-CA" sz="2100" b="1" dirty="0"/>
              <a:t>Réponse :</a:t>
            </a:r>
          </a:p>
          <a:p>
            <a:endParaRPr lang="fr-CA" sz="2400" dirty="0"/>
          </a:p>
          <a:p>
            <a:pPr algn="just"/>
            <a:r>
              <a:rPr lang="fr-CA" sz="1800" dirty="0"/>
              <a:t>Dans un 1</a:t>
            </a:r>
            <a:r>
              <a:rPr lang="fr-CA" sz="1800" baseline="30000" dirty="0"/>
              <a:t>er</a:t>
            </a:r>
            <a:r>
              <a:rPr lang="fr-CA" sz="1800" dirty="0"/>
              <a:t> temps, vous voudrez identifier le ou les facteurs déclencheurs de son état actuel et vous voudrez identifier les attentes de Cindy afin de cibler votre intervention.</a:t>
            </a:r>
          </a:p>
          <a:p>
            <a:pPr algn="just"/>
            <a:endParaRPr lang="fr-CA" sz="1800" dirty="0"/>
          </a:p>
          <a:p>
            <a:pPr algn="just"/>
            <a:r>
              <a:rPr lang="fr-CA" sz="1800" dirty="0"/>
              <a:t>Vous voudrez également établir un </a:t>
            </a:r>
            <a:r>
              <a:rPr lang="fr-CA" sz="1800" dirty="0" err="1"/>
              <a:t>ddx</a:t>
            </a:r>
            <a:r>
              <a:rPr lang="fr-CA" sz="1800" dirty="0"/>
              <a:t> en fonction de ce que Cindy vous rapportera.</a:t>
            </a:r>
          </a:p>
          <a:p>
            <a:endParaRPr lang="fr-CA" sz="2400" dirty="0"/>
          </a:p>
          <a:p>
            <a:pPr marL="0" indent="0">
              <a:buNone/>
            </a:pPr>
            <a:endParaRPr lang="fr-CA" dirty="0"/>
          </a:p>
        </p:txBody>
      </p:sp>
    </p:spTree>
    <p:extLst>
      <p:ext uri="{BB962C8B-B14F-4D97-AF65-F5344CB8AC3E}">
        <p14:creationId xmlns:p14="http://schemas.microsoft.com/office/powerpoint/2010/main" val="201492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291" y="193392"/>
            <a:ext cx="7429499" cy="4606119"/>
          </a:xfrm>
        </p:spPr>
        <p:txBody>
          <a:bodyPr vert="horz" lIns="68580" tIns="34290" rIns="68580" bIns="34290" rtlCol="0" anchor="t">
            <a:normAutofit fontScale="85000" lnSpcReduction="20000"/>
          </a:bodyPr>
          <a:lstStyle/>
          <a:p>
            <a:r>
              <a:rPr lang="fr-CA" sz="2500" b="1" dirty="0"/>
              <a:t>Situation actuelle:</a:t>
            </a:r>
          </a:p>
          <a:p>
            <a:pPr marL="457200" lvl="1" indent="0">
              <a:buNone/>
            </a:pPr>
            <a:endParaRPr lang="fr-CA" sz="1800" dirty="0"/>
          </a:p>
          <a:p>
            <a:pPr lvl="1" algn="just"/>
            <a:r>
              <a:rPr lang="fr-CA" sz="2100" i="1" dirty="0"/>
              <a:t>Cindy se dit fatiguée de prendre sa fille les fds. N’arrive pas à bien gérer les visites. Sa fille est agressive et elle trouve cela difficile. Elle constate que ça se passe mieux dans la FA et se sent incompétente.</a:t>
            </a:r>
          </a:p>
          <a:p>
            <a:pPr marL="0" lvl="1" indent="0" algn="just">
              <a:buNone/>
            </a:pPr>
            <a:endParaRPr lang="fr-CA" sz="2100" i="1" dirty="0"/>
          </a:p>
          <a:p>
            <a:pPr lvl="1" algn="just"/>
            <a:r>
              <a:rPr lang="fr-CA" sz="2100" i="1" dirty="0"/>
              <a:t>Cindy a débuté une nouvelle relation il y a 2 mois et elle trouve que les visites de sa fille chaque fds nuisent à sa relation. Sa fille réagit +++ à la présence du nouveau conjoint. Son conjoint lui partage qu’il se sent mis de côté car sa fille draine beaucoup de temps et d’énergie.</a:t>
            </a:r>
          </a:p>
          <a:p>
            <a:pPr lvl="1" algn="just"/>
            <a:endParaRPr lang="fr-CA" sz="2100" i="1" dirty="0"/>
          </a:p>
          <a:p>
            <a:pPr lvl="1" algn="just"/>
            <a:r>
              <a:rPr lang="fr-CA" sz="2100" i="1" dirty="0"/>
              <a:t>Cindy craint qu’il décide de rompre. Se sent partagée entre sa responsabilité parentale et sa nouvelle relation.</a:t>
            </a:r>
          </a:p>
          <a:p>
            <a:pPr lvl="1" algn="just"/>
            <a:endParaRPr lang="fr-CA" sz="2100" i="1" dirty="0"/>
          </a:p>
          <a:p>
            <a:pPr lvl="1" algn="just"/>
            <a:r>
              <a:rPr lang="fr-CA" sz="2100" i="1" dirty="0"/>
              <a:t>Pleure +++ pendant le r-v. Elle confirme qu’elle pleure presque chaque jour.</a:t>
            </a:r>
          </a:p>
          <a:p>
            <a:pPr marL="457200" lvl="1" indent="0">
              <a:buNone/>
            </a:pPr>
            <a:endParaRPr lang="fr-CA" sz="1950" dirty="0"/>
          </a:p>
          <a:p>
            <a:pPr lvl="1"/>
            <a:r>
              <a:rPr lang="fr-CA" sz="1950" b="1" dirty="0"/>
              <a:t>Quels sont les </a:t>
            </a:r>
            <a:r>
              <a:rPr lang="fr-CA" sz="1950" b="1" dirty="0" err="1"/>
              <a:t>sx</a:t>
            </a:r>
            <a:r>
              <a:rPr lang="fr-CA" sz="1950" b="1" dirty="0"/>
              <a:t> identifiés à cette étape? </a:t>
            </a:r>
          </a:p>
          <a:p>
            <a:pPr lvl="1"/>
            <a:endParaRPr lang="fr-CA" sz="1950" b="1" dirty="0"/>
          </a:p>
          <a:p>
            <a:pPr lvl="1"/>
            <a:r>
              <a:rPr lang="fr-CA" sz="1950" b="1" dirty="0"/>
              <a:t>Quelle est la première hypothèse diagnostique qui vous vient en tête?</a:t>
            </a:r>
          </a:p>
        </p:txBody>
      </p:sp>
    </p:spTree>
    <p:extLst>
      <p:ext uri="{BB962C8B-B14F-4D97-AF65-F5344CB8AC3E}">
        <p14:creationId xmlns:p14="http://schemas.microsoft.com/office/powerpoint/2010/main" val="364058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062" y="817978"/>
            <a:ext cx="7429499" cy="3722915"/>
          </a:xfrm>
        </p:spPr>
        <p:txBody>
          <a:bodyPr>
            <a:normAutofit/>
          </a:bodyPr>
          <a:lstStyle/>
          <a:p>
            <a:r>
              <a:rPr lang="fr-CA" sz="2100" b="1" dirty="0" err="1"/>
              <a:t>Sx</a:t>
            </a:r>
            <a:r>
              <a:rPr lang="fr-CA" sz="2100" b="1" dirty="0"/>
              <a:t> identifiés :</a:t>
            </a:r>
          </a:p>
          <a:p>
            <a:pPr lvl="1"/>
            <a:r>
              <a:rPr lang="fr-CA" sz="1650" i="0" dirty="0"/>
              <a:t>Humeur et affect dépressifs</a:t>
            </a:r>
            <a:endParaRPr lang="fr-CA" sz="1650" dirty="0"/>
          </a:p>
          <a:p>
            <a:pPr lvl="1"/>
            <a:r>
              <a:rPr lang="fr-CA" sz="1650" i="0" dirty="0"/>
              <a:t>Perte d’intérêt :</a:t>
            </a:r>
            <a:r>
              <a:rPr lang="fr-CA" sz="1650" dirty="0"/>
              <a:t> ne sort presque plus de la maison</a:t>
            </a:r>
          </a:p>
          <a:p>
            <a:pPr lvl="1"/>
            <a:r>
              <a:rPr lang="fr-CA" sz="1650" i="0" dirty="0"/>
              <a:t>Dévalorisation +++ : s</a:t>
            </a:r>
            <a:r>
              <a:rPr lang="fr-CA" sz="1650" dirty="0"/>
              <a:t>e trouve incompétente</a:t>
            </a:r>
          </a:p>
          <a:p>
            <a:pPr lvl="1"/>
            <a:r>
              <a:rPr lang="fr-CA" sz="1650" i="0" dirty="0"/>
              <a:t>Perte d’énergie</a:t>
            </a:r>
          </a:p>
          <a:p>
            <a:endParaRPr lang="fr-CA" dirty="0"/>
          </a:p>
          <a:p>
            <a:r>
              <a:rPr lang="fr-CA" sz="1650" dirty="0"/>
              <a:t>Hypothèse diagnostique : </a:t>
            </a:r>
            <a:r>
              <a:rPr lang="fr-CA" sz="1650" dirty="0">
                <a:hlinkClick r:id="rId3"/>
              </a:rPr>
              <a:t>trouble dépressif majeur </a:t>
            </a:r>
            <a:r>
              <a:rPr lang="fr-CA" sz="1650" dirty="0"/>
              <a:t>vs </a:t>
            </a:r>
            <a:r>
              <a:rPr lang="fr-CA" sz="1650" dirty="0">
                <a:hlinkClick r:id="rId4"/>
              </a:rPr>
              <a:t>trouble de l’adaptation </a:t>
            </a:r>
            <a:r>
              <a:rPr lang="fr-CA" sz="1650" dirty="0"/>
              <a:t>avec humeur dépressive</a:t>
            </a:r>
          </a:p>
          <a:p>
            <a:endParaRPr lang="fr-CA" sz="1650" dirty="0"/>
          </a:p>
          <a:p>
            <a:r>
              <a:rPr lang="fr-CA" sz="1650" dirty="0"/>
              <a:t>Quelle serait la prochaine étape? Que voulez-vous savoir de plus?</a:t>
            </a:r>
          </a:p>
        </p:txBody>
      </p:sp>
      <p:graphicFrame>
        <p:nvGraphicFramePr>
          <p:cNvPr id="2" name="Object 1"/>
          <p:cNvGraphicFramePr>
            <a:graphicFrameLocks noChangeAspect="1"/>
          </p:cNvGraphicFramePr>
          <p:nvPr>
            <p:extLst>
              <p:ext uri="{D42A27DB-BD31-4B8C-83A1-F6EECF244321}">
                <p14:modId xmlns:p14="http://schemas.microsoft.com/office/powerpoint/2010/main" val="3597464812"/>
              </p:ext>
            </p:extLst>
          </p:nvPr>
        </p:nvGraphicFramePr>
        <p:xfrm>
          <a:off x="8363483" y="2913007"/>
          <a:ext cx="415537" cy="587988"/>
        </p:xfrm>
        <a:graphic>
          <a:graphicData uri="http://schemas.openxmlformats.org/presentationml/2006/ole">
            <mc:AlternateContent xmlns:mc="http://schemas.openxmlformats.org/markup-compatibility/2006">
              <mc:Choice xmlns:v="urn:schemas-microsoft-com:vml" Requires="v">
                <p:oleObj spid="_x0000_s1100" name="Acrobat Document" r:id="rId5" imgW="5667139" imgH="8019997" progId="AcroExch.Document.7">
                  <p:embed/>
                </p:oleObj>
              </mc:Choice>
              <mc:Fallback>
                <p:oleObj name="Acrobat Document" r:id="rId5" imgW="5667139" imgH="8019997" progId="AcroExch.Document.7">
                  <p:embed/>
                  <p:pic>
                    <p:nvPicPr>
                      <p:cNvPr id="0" name=""/>
                      <p:cNvPicPr/>
                      <p:nvPr/>
                    </p:nvPicPr>
                    <p:blipFill>
                      <a:blip r:embed="rId6"/>
                      <a:stretch>
                        <a:fillRect/>
                      </a:stretch>
                    </p:blipFill>
                    <p:spPr>
                      <a:xfrm>
                        <a:off x="8363483" y="2913007"/>
                        <a:ext cx="415537" cy="5879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17656938"/>
              </p:ext>
            </p:extLst>
          </p:nvPr>
        </p:nvGraphicFramePr>
        <p:xfrm>
          <a:off x="7729884" y="2913007"/>
          <a:ext cx="415536" cy="587988"/>
        </p:xfrm>
        <a:graphic>
          <a:graphicData uri="http://schemas.openxmlformats.org/presentationml/2006/ole">
            <mc:AlternateContent xmlns:mc="http://schemas.openxmlformats.org/markup-compatibility/2006">
              <mc:Choice xmlns:v="urn:schemas-microsoft-com:vml" Requires="v">
                <p:oleObj spid="_x0000_s1101" name="Acrobat Document" r:id="rId7" imgW="5667139" imgH="8019997" progId="AcroExch.Document.7">
                  <p:embed/>
                </p:oleObj>
              </mc:Choice>
              <mc:Fallback>
                <p:oleObj name="Acrobat Document" r:id="rId7" imgW="5667139" imgH="8019997" progId="AcroExch.Document.7">
                  <p:embed/>
                  <p:pic>
                    <p:nvPicPr>
                      <p:cNvPr id="0" name=""/>
                      <p:cNvPicPr/>
                      <p:nvPr/>
                    </p:nvPicPr>
                    <p:blipFill>
                      <a:blip r:embed="rId8"/>
                      <a:stretch>
                        <a:fillRect/>
                      </a:stretch>
                    </p:blipFill>
                    <p:spPr>
                      <a:xfrm>
                        <a:off x="7729884" y="2913007"/>
                        <a:ext cx="415536" cy="587988"/>
                      </a:xfrm>
                      <a:prstGeom prst="rect">
                        <a:avLst/>
                      </a:prstGeom>
                    </p:spPr>
                  </p:pic>
                </p:oleObj>
              </mc:Fallback>
            </mc:AlternateContent>
          </a:graphicData>
        </a:graphic>
      </p:graphicFrame>
    </p:spTree>
    <p:extLst>
      <p:ext uri="{BB962C8B-B14F-4D97-AF65-F5344CB8AC3E}">
        <p14:creationId xmlns:p14="http://schemas.microsoft.com/office/powerpoint/2010/main" val="376970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15" y="320268"/>
            <a:ext cx="8449519" cy="4180115"/>
          </a:xfrm>
        </p:spPr>
        <p:txBody>
          <a:bodyPr>
            <a:normAutofit/>
          </a:bodyPr>
          <a:lstStyle/>
          <a:p>
            <a:r>
              <a:rPr lang="fr-CA" sz="2100" b="1" dirty="0"/>
              <a:t>Vous voudrez éliminer des causes organiques/abus de substances/prise </a:t>
            </a:r>
            <a:r>
              <a:rPr lang="fr-CA" sz="2100" b="1" dirty="0" err="1" smtClean="0"/>
              <a:t>Rx</a:t>
            </a:r>
            <a:endParaRPr lang="fr-CA" sz="2100" b="1" dirty="0" smtClean="0"/>
          </a:p>
          <a:p>
            <a:pPr marL="0" indent="0">
              <a:buNone/>
            </a:pPr>
            <a:endParaRPr lang="fr-CA" sz="1200" dirty="0"/>
          </a:p>
          <a:p>
            <a:pPr lvl="1" algn="just"/>
            <a:r>
              <a:rPr lang="fr-CA" sz="1800" i="1" dirty="0"/>
              <a:t>Aucun usage de tabac, alcool et </a:t>
            </a:r>
            <a:r>
              <a:rPr lang="fr-CA" sz="1800" i="1" dirty="0" smtClean="0"/>
              <a:t>drogue.</a:t>
            </a:r>
            <a:endParaRPr lang="fr-CA" sz="1800" i="1" dirty="0"/>
          </a:p>
          <a:p>
            <a:pPr lvl="1" algn="just"/>
            <a:r>
              <a:rPr lang="fr-CA" sz="1800" i="1" dirty="0"/>
              <a:t>Boit 1-2 cafés par jour et des boissons énergisantes à l’occasion quand elle se sent trop </a:t>
            </a:r>
            <a:r>
              <a:rPr lang="fr-CA" sz="1800" i="1" dirty="0" smtClean="0"/>
              <a:t>fatiguée.</a:t>
            </a:r>
            <a:endParaRPr lang="fr-CA" sz="1800" i="1" dirty="0"/>
          </a:p>
          <a:p>
            <a:pPr lvl="1" algn="just"/>
            <a:r>
              <a:rPr lang="fr-CA" sz="1800" i="1" dirty="0"/>
              <a:t>Vous avez reçu le résultat des bilans sanguins faits par le médecin à l’urgence. TSH, formule sanguine, hémoglobine, tous </a:t>
            </a:r>
            <a:r>
              <a:rPr lang="fr-CA" sz="1800" i="1" dirty="0" smtClean="0"/>
              <a:t>normaux.</a:t>
            </a:r>
            <a:endParaRPr lang="fr-CA" sz="1800" i="1" dirty="0"/>
          </a:p>
          <a:p>
            <a:pPr algn="just"/>
            <a:endParaRPr lang="fr-CA" sz="1800" dirty="0"/>
          </a:p>
          <a:p>
            <a:r>
              <a:rPr lang="fr-CA" sz="2100" b="1" dirty="0"/>
              <a:t>Vous voudrez aussi examiner votre patiente (poids, présence </a:t>
            </a:r>
            <a:r>
              <a:rPr lang="fr-CA" sz="2100" b="1" dirty="0" smtClean="0"/>
              <a:t>de ganglions)</a:t>
            </a:r>
          </a:p>
          <a:p>
            <a:pPr marL="0" indent="0">
              <a:buNone/>
            </a:pPr>
            <a:endParaRPr lang="fr-CA" sz="1200" dirty="0"/>
          </a:p>
          <a:p>
            <a:pPr lvl="1"/>
            <a:r>
              <a:rPr lang="fr-CA" sz="1800" i="1" dirty="0"/>
              <a:t>Pas de changement au niveau du poids. La patiente ne rapporte pas de perte </a:t>
            </a:r>
            <a:r>
              <a:rPr lang="fr-CA" sz="1800" i="1" dirty="0" smtClean="0"/>
              <a:t>d’appétit.</a:t>
            </a:r>
            <a:endParaRPr lang="fr-CA" sz="1800" i="1" dirty="0"/>
          </a:p>
          <a:p>
            <a:pPr lvl="1"/>
            <a:r>
              <a:rPr lang="fr-CA" sz="1800" i="1" dirty="0"/>
              <a:t>Examen physique </a:t>
            </a:r>
            <a:r>
              <a:rPr lang="fr-CA" sz="1800" i="1" dirty="0" smtClean="0"/>
              <a:t>normal.</a:t>
            </a:r>
            <a:endParaRPr lang="fr-CA" sz="1800" i="1" dirty="0"/>
          </a:p>
          <a:p>
            <a:pPr marL="0" indent="0">
              <a:buNone/>
            </a:pPr>
            <a:endParaRPr lang="fr-CA" sz="1800" dirty="0"/>
          </a:p>
          <a:p>
            <a:r>
              <a:rPr lang="fr-CA" sz="2100" b="1" dirty="0"/>
              <a:t>Quels autres éléments peuvent vous aider à préciser le dx?</a:t>
            </a:r>
          </a:p>
          <a:p>
            <a:endParaRPr lang="fr-CA" dirty="0"/>
          </a:p>
          <a:p>
            <a:endParaRPr lang="fr-CA" dirty="0"/>
          </a:p>
          <a:p>
            <a:pPr lvl="1"/>
            <a:endParaRPr lang="fr-CA" dirty="0"/>
          </a:p>
          <a:p>
            <a:pPr lvl="1"/>
            <a:endParaRPr lang="fr-CA" dirty="0"/>
          </a:p>
          <a:p>
            <a:pPr lvl="1"/>
            <a:endParaRPr lang="fr-CA" dirty="0"/>
          </a:p>
          <a:p>
            <a:pPr lvl="1"/>
            <a:endParaRPr lang="fr-CA" dirty="0"/>
          </a:p>
          <a:p>
            <a:endParaRPr lang="fr-CA" dirty="0"/>
          </a:p>
        </p:txBody>
      </p:sp>
    </p:spTree>
    <p:extLst>
      <p:ext uri="{BB962C8B-B14F-4D97-AF65-F5344CB8AC3E}">
        <p14:creationId xmlns:p14="http://schemas.microsoft.com/office/powerpoint/2010/main" val="157204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65" y="1251664"/>
            <a:ext cx="7429499" cy="4108464"/>
          </a:xfrm>
        </p:spPr>
        <p:txBody>
          <a:bodyPr>
            <a:normAutofit/>
          </a:bodyPr>
          <a:lstStyle/>
          <a:p>
            <a:r>
              <a:rPr lang="fr-CA" sz="2100" b="1" dirty="0" smtClean="0"/>
              <a:t>L’examen mental</a:t>
            </a:r>
          </a:p>
          <a:p>
            <a:pPr marL="0" indent="0">
              <a:buNone/>
            </a:pPr>
            <a:endParaRPr lang="fr-CA" sz="2100" b="1" dirty="0"/>
          </a:p>
          <a:p>
            <a:pPr lvl="1" algn="just"/>
            <a:r>
              <a:rPr lang="fr-CA" sz="1800" i="1" dirty="0"/>
              <a:t>En particulier, vous voudrez observer le ralentissement psychomoteur et les capacités de concentration pour vous aider à confirmer un dx de dépression majeure.</a:t>
            </a:r>
          </a:p>
          <a:p>
            <a:pPr lvl="1"/>
            <a:endParaRPr lang="fr-CA" sz="1800" dirty="0"/>
          </a:p>
          <a:p>
            <a:r>
              <a:rPr lang="fr-CA" sz="2100" dirty="0"/>
              <a:t>Vous voudrez aussi vérifier la présence d’idées suicidaires.</a:t>
            </a:r>
          </a:p>
          <a:p>
            <a:pPr lvl="1"/>
            <a:endParaRPr lang="fr-CA" dirty="0"/>
          </a:p>
          <a:p>
            <a:pPr marL="457200" lvl="1" indent="0">
              <a:buNone/>
            </a:pPr>
            <a:endParaRPr lang="fr-CA" dirty="0"/>
          </a:p>
          <a:p>
            <a:pPr lvl="1"/>
            <a:endParaRPr lang="fr-CA" dirty="0"/>
          </a:p>
          <a:p>
            <a:pPr lvl="1"/>
            <a:endParaRPr lang="fr-CA" dirty="0"/>
          </a:p>
          <a:p>
            <a:pPr lvl="1"/>
            <a:endParaRPr lang="fr-CA" dirty="0"/>
          </a:p>
          <a:p>
            <a:pPr lvl="1"/>
            <a:endParaRPr lang="fr-CA" dirty="0"/>
          </a:p>
          <a:p>
            <a:endParaRPr lang="fr-CA" dirty="0"/>
          </a:p>
        </p:txBody>
      </p:sp>
      <p:sp>
        <p:nvSpPr>
          <p:cNvPr id="4" name="Content Placeholder 2"/>
          <p:cNvSpPr txBox="1">
            <a:spLocks/>
          </p:cNvSpPr>
          <p:nvPr/>
        </p:nvSpPr>
        <p:spPr>
          <a:xfrm>
            <a:off x="762016" y="654487"/>
            <a:ext cx="7429499" cy="4108464"/>
          </a:xfrm>
          <a:prstGeom prst="rect">
            <a:avLst/>
          </a:prstGeom>
        </p:spPr>
        <p:txBody>
          <a:bodyPr vert="horz" lIns="68580" tIns="34290" rIns="68580" bIns="3429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buNone/>
            </a:pPr>
            <a:endParaRPr lang="fr-CA" sz="1500"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78902307"/>
              </p:ext>
            </p:extLst>
          </p:nvPr>
        </p:nvGraphicFramePr>
        <p:xfrm>
          <a:off x="3561035" y="1251664"/>
          <a:ext cx="524828" cy="679272"/>
        </p:xfrm>
        <a:graphic>
          <a:graphicData uri="http://schemas.openxmlformats.org/presentationml/2006/ole">
            <mc:AlternateContent xmlns:mc="http://schemas.openxmlformats.org/markup-compatibility/2006">
              <mc:Choice xmlns:v="urn:schemas-microsoft-com:vml" Requires="v">
                <p:oleObj spid="_x0000_s2087"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3561035" y="1251664"/>
                        <a:ext cx="524828" cy="679272"/>
                      </a:xfrm>
                      <a:prstGeom prst="rect">
                        <a:avLst/>
                      </a:prstGeom>
                    </p:spPr>
                  </p:pic>
                </p:oleObj>
              </mc:Fallback>
            </mc:AlternateContent>
          </a:graphicData>
        </a:graphic>
      </p:graphicFrame>
    </p:spTree>
    <p:extLst>
      <p:ext uri="{BB962C8B-B14F-4D97-AF65-F5344CB8AC3E}">
        <p14:creationId xmlns:p14="http://schemas.microsoft.com/office/powerpoint/2010/main" val="4102257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age Titre">
  <a:themeElements>
    <a:clrScheme name="Rapport UdeM">
      <a:dk1>
        <a:sysClr val="windowText" lastClr="000000"/>
      </a:dk1>
      <a:lt1>
        <a:sysClr val="window" lastClr="FFFFFF"/>
      </a:lt1>
      <a:dk2>
        <a:srgbClr val="007DC5"/>
      </a:dk2>
      <a:lt2>
        <a:srgbClr val="ECF8FE"/>
      </a:lt2>
      <a:accent1>
        <a:srgbClr val="000000"/>
      </a:accent1>
      <a:accent2>
        <a:srgbClr val="00B6F1"/>
      </a:accent2>
      <a:accent3>
        <a:srgbClr val="C1D82F"/>
      </a:accent3>
      <a:accent4>
        <a:srgbClr val="F99D31"/>
      </a:accent4>
      <a:accent5>
        <a:srgbClr val="C8ECFC"/>
      </a:accent5>
      <a:accent6>
        <a:srgbClr val="B70050"/>
      </a:accent6>
      <a:hlink>
        <a:srgbClr val="0D75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TotalTime>
  <Words>3113</Words>
  <Application>Microsoft Office PowerPoint</Application>
  <PresentationFormat>Affichage à l'écran (4:3)</PresentationFormat>
  <Paragraphs>371</Paragraphs>
  <Slides>38</Slides>
  <Notes>12</Notes>
  <HiddenSlides>0</HiddenSlides>
  <MMClips>0</MMClips>
  <ScaleCrop>false</ScaleCrop>
  <HeadingPairs>
    <vt:vector size="8" baseType="variant">
      <vt:variant>
        <vt:lpstr>Polices utilisées</vt:lpstr>
      </vt:variant>
      <vt:variant>
        <vt:i4>6</vt:i4>
      </vt:variant>
      <vt:variant>
        <vt:lpstr>Thème</vt:lpstr>
      </vt:variant>
      <vt:variant>
        <vt:i4>3</vt:i4>
      </vt:variant>
      <vt:variant>
        <vt:lpstr>Serveurs OLE incorporés</vt:lpstr>
      </vt:variant>
      <vt:variant>
        <vt:i4>1</vt:i4>
      </vt:variant>
      <vt:variant>
        <vt:lpstr>Titres des diapositives</vt:lpstr>
      </vt:variant>
      <vt:variant>
        <vt:i4>38</vt:i4>
      </vt:variant>
    </vt:vector>
  </HeadingPairs>
  <TitlesOfParts>
    <vt:vector size="48" baseType="lpstr">
      <vt:lpstr>ＭＳ Ｐゴシック</vt:lpstr>
      <vt:lpstr>Arial</vt:lpstr>
      <vt:lpstr>Arial Black</vt:lpstr>
      <vt:lpstr>Calibri</vt:lpstr>
      <vt:lpstr>Cambria</vt:lpstr>
      <vt:lpstr>Wingdings</vt:lpstr>
      <vt:lpstr>Page Titre</vt:lpstr>
      <vt:lpstr>Conception personnalisée</vt:lpstr>
      <vt:lpstr>1_Conception personnalisée</vt:lpstr>
      <vt:lpstr>Acrobat Document</vt:lpstr>
      <vt:lpstr>INSTRUCTIONS</vt:lpstr>
      <vt:lpstr>Comment utiliser les vignettes?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Examen mental de Cindy</vt:lpstr>
      <vt:lpstr>Présentation PowerPoint</vt:lpstr>
      <vt:lpstr>Situation globale/perspective de la patiente</vt:lpstr>
      <vt:lpstr>À quoi pensez-vous?</vt:lpstr>
      <vt:lpstr>Dépister la violence conjugale/familiale</vt:lpstr>
      <vt:lpstr>Comment gérer les réponses</vt:lpstr>
      <vt:lpstr>Comment gérer les réponses</vt:lpstr>
      <vt:lpstr>Comment gérer les réponses (suite)</vt:lpstr>
      <vt:lpstr>Dépistage de la violence conjugale</vt:lpstr>
      <vt:lpstr>Cindy et votre dépistage de violence familiale</vt:lpstr>
      <vt:lpstr>Dépistage de violence familiale (suite)</vt:lpstr>
      <vt:lpstr>Dépistage : conclusion du r-v</vt:lpstr>
      <vt:lpstr>Dépistage : conclusion du r-v (suite)</vt:lpstr>
      <vt:lpstr>Attitudes à adopter</vt:lpstr>
      <vt:lpstr>Un mois plus tard</vt:lpstr>
      <vt:lpstr>Un mois plus tard (suite)</vt:lpstr>
      <vt:lpstr>Un mois plus tard (suite)</vt:lpstr>
      <vt:lpstr>Un mois plus tard (suite)</vt:lpstr>
      <vt:lpstr>10 mois plus tard</vt:lpstr>
      <vt:lpstr>Reprise du suivi (suite)</vt:lpstr>
      <vt:lpstr>Facteurs de risque d’un homicide envers la conjointe</vt:lpstr>
      <vt:lpstr>Évaluation du risque pour Cindy et son enfant</vt:lpstr>
      <vt:lpstr>Reprise du suivi (suite)</vt:lpstr>
      <vt:lpstr>Reprise du suivi</vt:lpstr>
      <vt:lpstr>Reprise du suivi</vt:lpstr>
      <vt:lpstr>Suivi violence conjugale/familiale</vt:lpstr>
      <vt:lpstr>Notes au dossier</vt:lpstr>
      <vt:lpstr>Référence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Gauthier</dc:creator>
  <cp:lastModifiedBy>Cornescu Liliana</cp:lastModifiedBy>
  <cp:revision>456</cp:revision>
  <dcterms:created xsi:type="dcterms:W3CDTF">2012-11-30T18:54:53Z</dcterms:created>
  <dcterms:modified xsi:type="dcterms:W3CDTF">2017-10-19T13:41:46Z</dcterms:modified>
</cp:coreProperties>
</file>