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Lst>
  <p:notesMasterIdLst>
    <p:notesMasterId r:id="rId57"/>
  </p:notesMasterIdLst>
  <p:sldIdLst>
    <p:sldId id="411" r:id="rId5"/>
    <p:sldId id="412" r:id="rId6"/>
    <p:sldId id="322" r:id="rId7"/>
    <p:sldId id="324" r:id="rId8"/>
    <p:sldId id="359" r:id="rId9"/>
    <p:sldId id="360"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357" r:id="rId5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EEB96F-3B26-CB40-B37F-9CAB660CE618}">
          <p14:sldIdLst>
            <p14:sldId id="411"/>
            <p14:sldId id="412"/>
            <p14:sldId id="322"/>
            <p14:sldId id="324"/>
            <p14:sldId id="359"/>
            <p14:sldId id="360"/>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797"/>
    <a:srgbClr val="6A9B97"/>
    <a:srgbClr val="000080"/>
    <a:srgbClr val="00E2FF"/>
    <a:srgbClr val="E5B497"/>
    <a:srgbClr val="FFB4A4"/>
    <a:srgbClr val="B8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4060" autoAdjust="0"/>
  </p:normalViewPr>
  <p:slideViewPr>
    <p:cSldViewPr snapToGrid="0" snapToObjects="1">
      <p:cViewPr varScale="1">
        <p:scale>
          <a:sx n="92" d="100"/>
          <a:sy n="92"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FBAC-ACED-4FA2-8D72-6F51965788DF}" type="datetimeFigureOut">
              <a:rPr lang="fr-CA" smtClean="0"/>
              <a:pPr/>
              <a:t>2017-10-20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6807-289A-4188-82E2-1EE946894E26}" type="slidenum">
              <a:rPr lang="fr-CA" smtClean="0"/>
              <a:pPr/>
              <a:t>‹N°›</a:t>
            </a:fld>
            <a:endParaRPr lang="fr-CA"/>
          </a:p>
        </p:txBody>
      </p:sp>
    </p:spTree>
    <p:extLst>
      <p:ext uri="{BB962C8B-B14F-4D97-AF65-F5344CB8AC3E}">
        <p14:creationId xmlns:p14="http://schemas.microsoft.com/office/powerpoint/2010/main" val="24803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1</a:t>
            </a:fld>
            <a:endParaRPr lang="fr-CA"/>
          </a:p>
        </p:txBody>
      </p:sp>
    </p:spTree>
    <p:extLst>
      <p:ext uri="{BB962C8B-B14F-4D97-AF65-F5344CB8AC3E}">
        <p14:creationId xmlns:p14="http://schemas.microsoft.com/office/powerpoint/2010/main" val="327361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18</a:t>
            </a:fld>
            <a:endParaRPr lang="fr-CA">
              <a:solidFill>
                <a:prstClr val="black"/>
              </a:solidFill>
            </a:endParaRPr>
          </a:p>
        </p:txBody>
      </p:sp>
    </p:spTree>
    <p:extLst>
      <p:ext uri="{BB962C8B-B14F-4D97-AF65-F5344CB8AC3E}">
        <p14:creationId xmlns:p14="http://schemas.microsoft.com/office/powerpoint/2010/main" val="326940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52</a:t>
            </a:fld>
            <a:endParaRPr lang="fr-CA" sz="1200">
              <a:latin typeface="Calibri" charset="0"/>
            </a:endParaRPr>
          </a:p>
        </p:txBody>
      </p:sp>
    </p:spTree>
    <p:extLst>
      <p:ext uri="{BB962C8B-B14F-4D97-AF65-F5344CB8AC3E}">
        <p14:creationId xmlns:p14="http://schemas.microsoft.com/office/powerpoint/2010/main" val="275332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2</a:t>
            </a:fld>
            <a:endParaRPr lang="fr-CA"/>
          </a:p>
        </p:txBody>
      </p:sp>
    </p:spTree>
    <p:extLst>
      <p:ext uri="{BB962C8B-B14F-4D97-AF65-F5344CB8AC3E}">
        <p14:creationId xmlns:p14="http://schemas.microsoft.com/office/powerpoint/2010/main" val="2488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4</a:t>
            </a:fld>
            <a:endParaRPr lang="fr-CA" sz="1200">
              <a:latin typeface="Calibri" charset="0"/>
            </a:endParaRPr>
          </a:p>
        </p:txBody>
      </p:sp>
    </p:spTree>
    <p:extLst>
      <p:ext uri="{BB962C8B-B14F-4D97-AF65-F5344CB8AC3E}">
        <p14:creationId xmlns:p14="http://schemas.microsoft.com/office/powerpoint/2010/main" val="363445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5</a:t>
            </a:fld>
            <a:endParaRPr lang="fr-CA" sz="1200">
              <a:latin typeface="Calibri" charset="0"/>
            </a:endParaRPr>
          </a:p>
        </p:txBody>
      </p:sp>
    </p:spTree>
    <p:extLst>
      <p:ext uri="{BB962C8B-B14F-4D97-AF65-F5344CB8AC3E}">
        <p14:creationId xmlns:p14="http://schemas.microsoft.com/office/powerpoint/2010/main" val="53041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A0912CA-FC76-4C72-9ED1-4CD1A56AEB52}"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48119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16468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13</a:t>
            </a:fld>
            <a:endParaRPr lang="fr-CA">
              <a:solidFill>
                <a:prstClr val="black"/>
              </a:solidFill>
            </a:endParaRPr>
          </a:p>
        </p:txBody>
      </p:sp>
    </p:spTree>
    <p:extLst>
      <p:ext uri="{BB962C8B-B14F-4D97-AF65-F5344CB8AC3E}">
        <p14:creationId xmlns:p14="http://schemas.microsoft.com/office/powerpoint/2010/main" val="20225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15</a:t>
            </a:fld>
            <a:endParaRPr lang="fr-CA">
              <a:solidFill>
                <a:prstClr val="black"/>
              </a:solidFill>
            </a:endParaRPr>
          </a:p>
        </p:txBody>
      </p:sp>
    </p:spTree>
    <p:extLst>
      <p:ext uri="{BB962C8B-B14F-4D97-AF65-F5344CB8AC3E}">
        <p14:creationId xmlns:p14="http://schemas.microsoft.com/office/powerpoint/2010/main" val="416283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solidFill>
                  <a:prstClr val="black"/>
                </a:solidFill>
              </a:rPr>
              <a:pPr/>
              <a:t>16</a:t>
            </a:fld>
            <a:endParaRPr lang="fr-CA">
              <a:solidFill>
                <a:prstClr val="black"/>
              </a:solidFill>
            </a:endParaRPr>
          </a:p>
        </p:txBody>
      </p:sp>
    </p:spTree>
    <p:extLst>
      <p:ext uri="{BB962C8B-B14F-4D97-AF65-F5344CB8AC3E}">
        <p14:creationId xmlns:p14="http://schemas.microsoft.com/office/powerpoint/2010/main" val="142818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5125"/>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a:prstGeom prst="rect">
            <a:avLst/>
          </a:prstGeo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a:prstGeom prst="rect">
            <a:avLst/>
          </a:prstGeo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a:prstGeom prst="rect">
            <a:avLst/>
          </a:prstGeom>
        </p:spPr>
        <p:txBody>
          <a:bodyPr/>
          <a:lstStyle>
            <a:lvl1pPr>
              <a:defRPr baseline="0">
                <a:solidFill>
                  <a:schemeClr val="tx2"/>
                </a:solidFill>
              </a:defRPr>
            </a:lvl1pPr>
          </a:lstStyle>
          <a:p>
            <a:fld id="{03127F73-FD47-3E4E-8C9E-D68127D11F10}" type="datetimeFigureOut">
              <a:rPr lang="fr-CA" smtClean="0"/>
              <a:t>2017-10-20</a:t>
            </a:fld>
            <a:endParaRPr lang="fr-CA"/>
          </a:p>
        </p:txBody>
      </p:sp>
      <p:sp>
        <p:nvSpPr>
          <p:cNvPr id="5" name="Footer Placeholder 4"/>
          <p:cNvSpPr>
            <a:spLocks noGrp="1"/>
          </p:cNvSpPr>
          <p:nvPr>
            <p:ph type="ftr" sz="quarter" idx="11"/>
          </p:nvPr>
        </p:nvSpPr>
        <p:spPr>
          <a:xfrm>
            <a:off x="1938041" y="6453386"/>
            <a:ext cx="5267533" cy="404614"/>
          </a:xfrm>
          <a:prstGeom prst="rect">
            <a:avLst/>
          </a:prstGeom>
        </p:spPr>
        <p:txBody>
          <a:bodyPr/>
          <a:lstStyle>
            <a:lvl1pPr algn="ctr">
              <a:defRPr baseline="0">
                <a:solidFill>
                  <a:schemeClr val="tx2"/>
                </a:solidFill>
              </a:defRPr>
            </a:lvl1pPr>
          </a:lstStyle>
          <a:p>
            <a:endParaRPr lang="fr-CA"/>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EEEE606-51F2-CA46-8BF6-B5A0702C6F73}" type="slidenum">
              <a:rPr lang="fr-CA" smtClean="0"/>
              <a:t>‹N°›</a:t>
            </a:fld>
            <a:endParaRPr lang="fr-CA"/>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777613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2286000"/>
            <a:ext cx="72009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03127F73-FD47-3E4E-8C9E-D68127D11F10}" type="datetimeFigureOut">
              <a:rPr lang="fr-CA" smtClean="0"/>
              <a:t>2017-10-20</a:t>
            </a:fld>
            <a:endParaRPr lang="fr-CA"/>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fr-CA"/>
          </a:p>
        </p:txBody>
      </p:sp>
      <p:sp>
        <p:nvSpPr>
          <p:cNvPr id="6" name="Slide Number Placeholder 5"/>
          <p:cNvSpPr>
            <a:spLocks noGrp="1"/>
          </p:cNvSpPr>
          <p:nvPr>
            <p:ph type="sldNum" sz="quarter" idx="12"/>
          </p:nvPr>
        </p:nvSpPr>
        <p:spPr/>
        <p:txBody>
          <a:bodyPr/>
          <a:lstStyle/>
          <a:p>
            <a:fld id="{2EEEE606-51F2-CA46-8BF6-B5A0702C6F73}" type="slidenum">
              <a:rPr lang="fr-CA" smtClean="0"/>
              <a:t>‹N°›</a:t>
            </a:fld>
            <a:endParaRPr lang="fr-CA"/>
          </a:p>
        </p:txBody>
      </p:sp>
    </p:spTree>
    <p:extLst>
      <p:ext uri="{BB962C8B-B14F-4D97-AF65-F5344CB8AC3E}">
        <p14:creationId xmlns:p14="http://schemas.microsoft.com/office/powerpoint/2010/main" val="22477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0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2017-10-20</a:t>
            </a:fld>
            <a:endParaRPr lang="fr-CA">
              <a:solidFill>
                <a:prstClr val="black">
                  <a:tint val="75000"/>
                </a:prstClr>
              </a:solidFill>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27227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2017-10-20</a:t>
            </a:fld>
            <a:endParaRPr lang="fr-CA">
              <a:solidFill>
                <a:prstClr val="black">
                  <a:tint val="75000"/>
                </a:prstClr>
              </a:solidFill>
            </a:endParaRPr>
          </a:p>
        </p:txBody>
      </p:sp>
      <p:sp>
        <p:nvSpPr>
          <p:cNvPr id="3" name="Espace réservé du pied de page 2"/>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9456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488274" y="6356351"/>
            <a:ext cx="433449" cy="365125"/>
          </a:xfrm>
          <a:prstGeom prst="rect">
            <a:avLst/>
          </a:prstGeom>
        </p:spPr>
        <p:txBody>
          <a:bodyPr vert="horz" lIns="91440" tIns="45720" rIns="91440" bIns="45720" rtlCol="0" anchor="b"/>
          <a:lstStyle>
            <a:lvl1pPr algn="r">
              <a:defRPr sz="1100">
                <a:solidFill>
                  <a:schemeClr val="tx1">
                    <a:tint val="75000"/>
                  </a:schemeClr>
                </a:solidFill>
                <a:latin typeface="Arial" pitchFamily="34" charset="0"/>
                <a:cs typeface="Arial" pitchFamily="34" charset="0"/>
              </a:defRPr>
            </a:lvl1pPr>
          </a:lstStyle>
          <a:p>
            <a:fld id="{13DD3450-7CDE-4AF3-BBD8-7478CDE837BA}" type="slidenum">
              <a:rPr lang="fr-CA" smtClean="0"/>
              <a:pPr/>
              <a:t>‹N°›</a:t>
            </a:fld>
            <a:endParaRPr lang="fr-CA" dirty="0"/>
          </a:p>
        </p:txBody>
      </p:sp>
      <p:grpSp>
        <p:nvGrpSpPr>
          <p:cNvPr id="4" name="Groupe 3"/>
          <p:cNvGrpSpPr/>
          <p:nvPr userDrawn="1"/>
        </p:nvGrpSpPr>
        <p:grpSpPr>
          <a:xfrm>
            <a:off x="3305143" y="0"/>
            <a:ext cx="5838857" cy="6857998"/>
            <a:chOff x="3412742" y="0"/>
            <a:chExt cx="5413276" cy="5991422"/>
          </a:xfrm>
        </p:grpSpPr>
        <p:pic>
          <p:nvPicPr>
            <p:cNvPr id="5" name="Image 4" descr="im-g_etudiant-3b.jpg"/>
            <p:cNvPicPr>
              <a:picLocks noChangeAspect="1"/>
            </p:cNvPicPr>
            <p:nvPr userDrawn="1"/>
          </p:nvPicPr>
          <p:blipFill rotWithShape="1">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artisticPaintBrush/>
                      </a14:imgEffect>
                    </a14:imgLayer>
                  </a14:imgProps>
                </a:ext>
                <a:ext uri="{28A0092B-C50C-407E-A947-70E740481C1C}">
                  <a14:useLocalDpi xmlns:a14="http://schemas.microsoft.com/office/drawing/2010/main"/>
                </a:ext>
              </a:extLst>
            </a:blip>
            <a:srcRect/>
            <a:stretch/>
          </p:blipFill>
          <p:spPr>
            <a:xfrm flipH="1">
              <a:off x="3412742" y="0"/>
              <a:ext cx="5413276" cy="5991422"/>
            </a:xfrm>
            <a:prstGeom prst="rect">
              <a:avLst/>
            </a:prstGeom>
          </p:spPr>
        </p:pic>
        <p:sp>
          <p:nvSpPr>
            <p:cNvPr id="7" name="Rectangle 6"/>
            <p:cNvSpPr/>
            <p:nvPr userDrawn="1"/>
          </p:nvSpPr>
          <p:spPr>
            <a:xfrm>
              <a:off x="3603009" y="0"/>
              <a:ext cx="1913554" cy="4893401"/>
            </a:xfrm>
            <a:prstGeom prst="rect">
              <a:avLst/>
            </a:prstGeom>
            <a:gradFill flip="none" rotWithShape="1">
              <a:gsLst>
                <a:gs pos="0">
                  <a:schemeClr val="bg1"/>
                </a:gs>
                <a:gs pos="72000">
                  <a:srgbClr val="FFFFFF">
                    <a:alpha val="50000"/>
                  </a:srgbClr>
                </a:gs>
                <a:gs pos="90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e 1"/>
          <p:cNvGrpSpPr/>
          <p:nvPr userDrawn="1"/>
        </p:nvGrpSpPr>
        <p:grpSpPr>
          <a:xfrm>
            <a:off x="0" y="4893401"/>
            <a:ext cx="9144000" cy="1980000"/>
            <a:chOff x="0" y="4893401"/>
            <a:chExt cx="9144000" cy="1980000"/>
          </a:xfrm>
        </p:grpSpPr>
        <p:sp>
          <p:nvSpPr>
            <p:cNvPr id="9" name="Rectangle 8"/>
            <p:cNvSpPr/>
            <p:nvPr userDrawn="1"/>
          </p:nvSpPr>
          <p:spPr>
            <a:xfrm flipV="1">
              <a:off x="0" y="4893401"/>
              <a:ext cx="9144000" cy="1964597"/>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UdeM_NOIR_Version_1.eps"/>
            <p:cNvPicPr>
              <a:picLocks noChangeAspect="1"/>
            </p:cNvPicPr>
            <p:nvPr userDrawn="1"/>
          </p:nvPicPr>
          <p:blipFill>
            <a:blip r:embed="rId8" cstate="email"/>
            <a:stretch>
              <a:fillRect/>
            </a:stretch>
          </p:blipFill>
          <p:spPr>
            <a:xfrm>
              <a:off x="0" y="4893401"/>
              <a:ext cx="3057006" cy="1980000"/>
            </a:xfrm>
            <a:prstGeom prst="rect">
              <a:avLst/>
            </a:prstGeom>
          </p:spPr>
        </p:pic>
      </p:grpSp>
      <p:pic>
        <p:nvPicPr>
          <p:cNvPr id="11" name="Picture 6" descr="FacMedLogo.eps"/>
          <p:cNvPicPr>
            <a:picLocks noChangeAspect="1"/>
          </p:cNvPicPr>
          <p:nvPr userDrawn="1">
            <p:custDataLst>
              <p:tags r:id="rId5"/>
            </p:custDataLst>
          </p:nvPr>
        </p:nvPicPr>
        <p:blipFill>
          <a:blip r:embed="rId9">
            <a:extLst>
              <a:ext uri="{28A0092B-C50C-407E-A947-70E740481C1C}">
                <a14:useLocalDpi xmlns:a14="http://schemas.microsoft.com/office/drawing/2010/main"/>
              </a:ext>
            </a:extLst>
          </a:blip>
          <a:srcRect/>
          <a:stretch>
            <a:fillRect/>
          </a:stretch>
        </p:blipFill>
        <p:spPr bwMode="auto">
          <a:xfrm>
            <a:off x="5559961" y="5345113"/>
            <a:ext cx="3171825"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63736"/>
      </p:ext>
    </p:extLst>
  </p:cSld>
  <p:clrMap bg1="lt1" tx1="dk1" bg2="lt2" tx2="dk2" accent1="accent1" accent2="accent2" accent3="accent3" accent4="accent4" accent5="accent5" accent6="accent6" hlink="hlink" folHlink="folHlink"/>
  <p:sldLayoutIdLst>
    <p:sldLayoutId id="2147483661" r:id="rId1"/>
    <p:sldLayoutId id="2147483768" r:id="rId2"/>
    <p:sldLayoutId id="2147483769" r:id="rId3"/>
  </p:sldLayoutIdLst>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cap="all" baseline="0">
          <a:solidFill>
            <a:schemeClr val="tx1">
              <a:lumMod val="95000"/>
              <a:lumOff val="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flipV="1">
            <a:off x="0" y="5943600"/>
            <a:ext cx="9143999" cy="923170"/>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UdeM_NOIR_Version_1.eps"/>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5949280"/>
            <a:ext cx="1426788" cy="924120"/>
          </a:xfrm>
          <a:prstGeom prst="rect">
            <a:avLst/>
          </a:prstGeom>
        </p:spPr>
      </p:pic>
      <p:pic>
        <p:nvPicPr>
          <p:cNvPr id="10" name="Image 2" descr="FacMedLogo2b.psd"/>
          <p:cNvPicPr>
            <a:picLocks noChangeAspect="1"/>
          </p:cNvPicPr>
          <p:nvPr userDrawn="1">
            <p:custDataLst>
              <p:tags r:id="rId5"/>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5929490" y="6084829"/>
            <a:ext cx="3011309" cy="644799"/>
          </a:xfrm>
          <a:prstGeom prst="rect">
            <a:avLst/>
          </a:prstGeom>
          <a:noFill/>
          <a:ln w="9525">
            <a:noFill/>
            <a:miter lim="800000"/>
            <a:headEnd/>
            <a:tailEnd/>
          </a:ln>
        </p:spPr>
      </p:pic>
    </p:spTree>
    <p:extLst>
      <p:ext uri="{BB962C8B-B14F-4D97-AF65-F5344CB8AC3E}">
        <p14:creationId xmlns:p14="http://schemas.microsoft.com/office/powerpoint/2010/main" val="1947838298"/>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76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custDataLst>
              <p:tags r:id="rId3"/>
            </p:custDataLst>
          </p:nvPr>
        </p:nvSpPr>
        <p:spPr bwMode="auto">
          <a:xfrm>
            <a:off x="2284409" y="1324604"/>
            <a:ext cx="4541308" cy="1200329"/>
          </a:xfrm>
          <a:prstGeom prst="rect">
            <a:avLst/>
          </a:prstGeom>
          <a:noFill/>
          <a:ln w="9525">
            <a:noFill/>
            <a:miter lim="800000"/>
            <a:headEnd/>
            <a:tailEnd/>
          </a:ln>
        </p:spPr>
        <p:txBody>
          <a:bodyPr>
            <a:spAutoFit/>
          </a:bodyPr>
          <a:lstStyle/>
          <a:p>
            <a:pPr algn="ctr">
              <a:defRPr/>
            </a:pPr>
            <a:r>
              <a:rPr lang="en-ZA" sz="7200" b="1" cap="all" dirty="0">
                <a:solidFill>
                  <a:srgbClr val="00E2FF"/>
                </a:solidFill>
                <a:effectLst>
                  <a:reflection blurRad="6350" stA="25000" endA="300" endPos="70000" dir="5400000" sy="-100000" algn="bl" rotWithShape="0"/>
                </a:effectLst>
                <a:latin typeface="Arial Black"/>
                <a:ea typeface="ＭＳ Ｐゴシック" pitchFamily="1" charset="-128"/>
                <a:cs typeface="Arial Black"/>
              </a:rPr>
              <a:t>MERCI!</a:t>
            </a:r>
            <a:endParaRPr lang="en-ZA" sz="7200" dirty="0">
              <a:solidFill>
                <a:schemeClr val="bg1"/>
              </a:solidFill>
              <a:latin typeface="Arial" pitchFamily="34" charset="0"/>
              <a:ea typeface="ＭＳ Ｐゴシック" pitchFamily="1" charset="-128"/>
              <a:cs typeface="Arial" pitchFamily="34" charset="0"/>
            </a:endParaRPr>
          </a:p>
        </p:txBody>
      </p:sp>
      <p:pic>
        <p:nvPicPr>
          <p:cNvPr id="8" name="Image 2" descr="FacMedLogo2b.psd"/>
          <p:cNvPicPr>
            <a:picLocks noChangeAspect="1"/>
          </p:cNvPicPr>
          <p:nvPr userDrawn="1">
            <p:custDataLst>
              <p:tags r:id="rId4"/>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1363663" y="4049713"/>
            <a:ext cx="6383337" cy="1366837"/>
          </a:xfrm>
          <a:prstGeom prst="rect">
            <a:avLst/>
          </a:prstGeom>
          <a:noFill/>
          <a:ln w="9525">
            <a:noFill/>
            <a:miter lim="800000"/>
            <a:headEnd/>
            <a:tailEnd/>
          </a:ln>
        </p:spPr>
      </p:pic>
    </p:spTree>
    <p:extLst>
      <p:ext uri="{BB962C8B-B14F-4D97-AF65-F5344CB8AC3E}">
        <p14:creationId xmlns:p14="http://schemas.microsoft.com/office/powerpoint/2010/main" val="291843224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logo_UDM.jpg" descr="/Users/The_Brain/Design/I'M_A_GRAPHIC_DESIGNER/Bon_melon/_EN_COURS_/0392_SC4_HEC_ppt/2_logo/logo_UDM.jpg"/>
          <p:cNvPicPr>
            <a:picLocks noChangeAspect="1"/>
          </p:cNvPicPr>
          <p:nvPr userDrawn="1"/>
        </p:nvPicPr>
        <p:blipFill>
          <a:blip r:embed="rId3"/>
          <a:srcRect/>
          <a:stretch>
            <a:fillRect/>
          </a:stretch>
        </p:blipFill>
        <p:spPr bwMode="auto">
          <a:xfrm>
            <a:off x="7620000" y="6172200"/>
            <a:ext cx="1295400" cy="517525"/>
          </a:xfrm>
          <a:prstGeom prst="rect">
            <a:avLst/>
          </a:prstGeom>
          <a:noFill/>
          <a:ln w="9525">
            <a:noFill/>
            <a:miter lim="800000"/>
            <a:headEnd/>
            <a:tailEnd/>
          </a:ln>
        </p:spPr>
      </p:pic>
    </p:spTree>
    <p:extLst>
      <p:ext uri="{BB962C8B-B14F-4D97-AF65-F5344CB8AC3E}">
        <p14:creationId xmlns:p14="http://schemas.microsoft.com/office/powerpoint/2010/main" val="1421448271"/>
      </p:ext>
    </p:extLst>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qiism.org/wp-content/uploads/2015/05/Examen_etat_mental_Definition_termes.pdf" TargetMode="Externa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Document_Microsoft_Word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47" y="2018009"/>
            <a:ext cx="7619505" cy="730333"/>
          </a:xfrm>
        </p:spPr>
        <p:txBody>
          <a:bodyPr>
            <a:normAutofit/>
          </a:bodyPr>
          <a:lstStyle/>
          <a:p>
            <a:r>
              <a:rPr lang="fr-CA" sz="3200" b="1" dirty="0" smtClean="0">
                <a:latin typeface="Arial" panose="020B0604020202020204" pitchFamily="34" charset="0"/>
                <a:cs typeface="Arial" panose="020B0604020202020204" pitchFamily="34" charset="0"/>
              </a:rPr>
              <a:t>INSTRUCTIONS</a:t>
            </a:r>
            <a:endParaRPr lang="fr-C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5482" y="2587300"/>
            <a:ext cx="6887678" cy="1094051"/>
          </a:xfrm>
        </p:spPr>
        <p:txBody>
          <a:bodyPr/>
          <a:lstStyle/>
          <a:p>
            <a:pPr marL="0" indent="0" algn="ctr">
              <a:buNone/>
            </a:pPr>
            <a:endParaRPr lang="fr-CA" sz="1800" dirty="0" smtClean="0"/>
          </a:p>
          <a:p>
            <a:pPr marL="0" indent="0" algn="ctr">
              <a:buNone/>
            </a:pPr>
            <a:endParaRPr lang="fr-CA" sz="1800" dirty="0"/>
          </a:p>
          <a:p>
            <a:pPr marL="0" indent="0" algn="ctr">
              <a:buNone/>
            </a:pPr>
            <a:r>
              <a:rPr lang="fr-CA" sz="1800" b="1" dirty="0" smtClean="0"/>
              <a:t>pour </a:t>
            </a:r>
            <a:r>
              <a:rPr lang="fr-CA" sz="1800" b="1" dirty="0"/>
              <a:t>l’utilisation des vignettes cliniques</a:t>
            </a:r>
          </a:p>
          <a:p>
            <a:pPr algn="just"/>
            <a:endParaRPr lang="fr-CA" sz="1800" dirty="0"/>
          </a:p>
        </p:txBody>
      </p:sp>
    </p:spTree>
    <p:extLst>
      <p:ext uri="{BB962C8B-B14F-4D97-AF65-F5344CB8AC3E}">
        <p14:creationId xmlns:p14="http://schemas.microsoft.com/office/powerpoint/2010/main" val="105777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114" y="156258"/>
            <a:ext cx="7257326" cy="688149"/>
          </a:xfrm>
        </p:spPr>
        <p:txBody>
          <a:bodyPr/>
          <a:lstStyle/>
          <a:p>
            <a:pPr algn="l"/>
            <a:r>
              <a:rPr lang="fr-CA" sz="2100" b="1" dirty="0" smtClean="0">
                <a:solidFill>
                  <a:schemeClr val="tx1"/>
                </a:solidFill>
              </a:rPr>
              <a:t>Impressions diagnostiques</a:t>
            </a:r>
            <a:endParaRPr lang="fr-FR" sz="2100" b="1" dirty="0">
              <a:solidFill>
                <a:schemeClr val="tx1"/>
              </a:solidFill>
            </a:endParaRPr>
          </a:p>
        </p:txBody>
      </p:sp>
      <p:sp>
        <p:nvSpPr>
          <p:cNvPr id="3" name="Espace réservé du contenu 2"/>
          <p:cNvSpPr>
            <a:spLocks noGrp="1"/>
          </p:cNvSpPr>
          <p:nvPr>
            <p:ph idx="1"/>
          </p:nvPr>
        </p:nvSpPr>
        <p:spPr>
          <a:xfrm>
            <a:off x="405114" y="719262"/>
            <a:ext cx="8461094" cy="3377821"/>
          </a:xfrm>
        </p:spPr>
        <p:txBody>
          <a:bodyPr>
            <a:normAutofit fontScale="85000" lnSpcReduction="20000"/>
          </a:bodyPr>
          <a:lstStyle/>
          <a:p>
            <a:pPr algn="just"/>
            <a:r>
              <a:rPr lang="fr-CA" sz="1900" dirty="0"/>
              <a:t>Trouble de l’adaptation avec humeur dépressive et anxieuse. A cause de la présence d’un facteur déclencheur aigu: rupture et déménagement récent</a:t>
            </a:r>
            <a:r>
              <a:rPr lang="fr-CA" sz="1900" dirty="0" smtClean="0"/>
              <a:t>.</a:t>
            </a:r>
          </a:p>
          <a:p>
            <a:pPr marL="0" indent="0" algn="just">
              <a:buNone/>
            </a:pPr>
            <a:endParaRPr lang="fr-CA" sz="1900" dirty="0"/>
          </a:p>
          <a:p>
            <a:pPr algn="just"/>
            <a:r>
              <a:rPr lang="fr-CA" sz="1900" dirty="0"/>
              <a:t>Trouble dépressif caractérisé vs trouble dépressif persistant (dysthymie), étant donné la présence des 4 symptômes suivants: humeur, énergie, sommeil, idées suicidaires et leur aspect chronique</a:t>
            </a:r>
            <a:r>
              <a:rPr lang="fr-CA" sz="1900" dirty="0" smtClean="0"/>
              <a:t>.</a:t>
            </a:r>
          </a:p>
          <a:p>
            <a:pPr marL="0" indent="0" algn="just">
              <a:buNone/>
            </a:pPr>
            <a:endParaRPr lang="fr-CA" sz="1900" dirty="0"/>
          </a:p>
          <a:p>
            <a:pPr algn="just"/>
            <a:r>
              <a:rPr lang="fr-CA" sz="1900" dirty="0"/>
              <a:t>Trouble anxieux car les symptômes décrits peuvent être secondaires à ce dx</a:t>
            </a:r>
            <a:r>
              <a:rPr lang="fr-CA" sz="1900" dirty="0" smtClean="0"/>
              <a:t>.</a:t>
            </a:r>
          </a:p>
          <a:p>
            <a:pPr marL="0" indent="0" algn="just">
              <a:buNone/>
            </a:pPr>
            <a:endParaRPr lang="fr-CA" sz="1900" dirty="0"/>
          </a:p>
          <a:p>
            <a:pPr algn="just"/>
            <a:r>
              <a:rPr lang="fr-CA" sz="1900" dirty="0"/>
              <a:t>Trouble bipolaire? À exclure étant donné l’aspect un peu cyclique des difficultés. </a:t>
            </a:r>
            <a:endParaRPr lang="fr-CA" sz="1900" dirty="0" smtClean="0"/>
          </a:p>
          <a:p>
            <a:pPr marL="0" indent="0" algn="just">
              <a:buNone/>
            </a:pPr>
            <a:endParaRPr lang="fr-CA" sz="1900" dirty="0"/>
          </a:p>
          <a:p>
            <a:pPr algn="just"/>
            <a:r>
              <a:rPr lang="fr-CA" sz="1900" dirty="0"/>
              <a:t>Trouble de la personnalité étant donné les difficultés au long cours qui semblent chroniques</a:t>
            </a:r>
            <a:r>
              <a:rPr lang="fr-CA" sz="1900" dirty="0" smtClean="0"/>
              <a:t>.</a:t>
            </a:r>
          </a:p>
          <a:p>
            <a:pPr marL="0" indent="0" algn="just">
              <a:buNone/>
            </a:pPr>
            <a:endParaRPr lang="fr-CA" sz="1900" dirty="0"/>
          </a:p>
          <a:p>
            <a:pPr algn="just"/>
            <a:r>
              <a:rPr lang="fr-CA" sz="1900" i="1" dirty="0"/>
              <a:t>Autre dx? Que manque-t-il à votre évaluation?</a:t>
            </a:r>
          </a:p>
          <a:p>
            <a:pPr marL="0" indent="0" algn="just">
              <a:buNone/>
            </a:pPr>
            <a:endParaRPr lang="fr-CA" sz="1900" dirty="0"/>
          </a:p>
          <a:p>
            <a:pPr algn="just"/>
            <a:endParaRPr lang="fr-CA" sz="1900" dirty="0" smtClean="0"/>
          </a:p>
          <a:p>
            <a:pPr marL="0" indent="0">
              <a:buNone/>
            </a:pPr>
            <a:endParaRPr lang="fr-CA" dirty="0" smtClean="0"/>
          </a:p>
          <a:p>
            <a:pPr marL="0" indent="0">
              <a:buNone/>
            </a:pPr>
            <a:endParaRPr lang="fr-CA" dirty="0" smtClean="0"/>
          </a:p>
        </p:txBody>
      </p:sp>
    </p:spTree>
    <p:extLst>
      <p:ext uri="{BB962C8B-B14F-4D97-AF65-F5344CB8AC3E}">
        <p14:creationId xmlns:p14="http://schemas.microsoft.com/office/powerpoint/2010/main" val="86531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829554"/>
            <a:ext cx="7429499" cy="4108464"/>
          </a:xfrm>
        </p:spPr>
        <p:txBody>
          <a:bodyPr>
            <a:normAutofit/>
          </a:bodyPr>
          <a:lstStyle/>
          <a:p>
            <a:endParaRPr lang="fr-CA" dirty="0" smtClean="0"/>
          </a:p>
          <a:p>
            <a:r>
              <a:rPr lang="fr-CA" sz="2400" dirty="0">
                <a:hlinkClick r:id="rId3"/>
              </a:rPr>
              <a:t>L’examen mental</a:t>
            </a:r>
          </a:p>
          <a:p>
            <a:endParaRPr lang="fr-CA" sz="2400" dirty="0">
              <a:hlinkClick r:id="rId3"/>
            </a:endParaRPr>
          </a:p>
          <a:p>
            <a:pPr lvl="1" algn="just"/>
            <a:r>
              <a:rPr lang="fr-CA" sz="1800" i="1" dirty="0"/>
              <a:t>En particulier, vous voudrez observer l’affect, le ralentissement psychomoteur et la présence de culpabilité et/ou d’auto-dévalorisation excessives pour vous aider à confirmer ou infirmer un dx de dépression majeure.</a:t>
            </a:r>
          </a:p>
          <a:p>
            <a:pPr lvl="1"/>
            <a:endParaRPr lang="fr-CA" sz="1800" dirty="0"/>
          </a:p>
          <a:p>
            <a:pPr lvl="1"/>
            <a:endParaRPr lang="fr-CA" sz="1800" dirty="0"/>
          </a:p>
          <a:p>
            <a:pPr lvl="1"/>
            <a:endParaRPr lang="fr-CA" sz="1800" dirty="0"/>
          </a:p>
          <a:p>
            <a:pPr lvl="1"/>
            <a:endParaRPr lang="fr-CA" dirty="0" smtClean="0"/>
          </a:p>
          <a:p>
            <a:pPr lvl="1"/>
            <a:endParaRPr lang="fr-CA" dirty="0"/>
          </a:p>
          <a:p>
            <a:pPr lvl="1"/>
            <a:endParaRPr lang="fr-CA" dirty="0" smtClean="0"/>
          </a:p>
          <a:p>
            <a:pPr lvl="1"/>
            <a:endParaRPr lang="fr-CA" dirty="0" smtClean="0"/>
          </a:p>
          <a:p>
            <a:pPr lvl="1"/>
            <a:endParaRPr lang="fr-CA" dirty="0"/>
          </a:p>
          <a:p>
            <a:endParaRPr lang="fr-CA" dirty="0"/>
          </a:p>
        </p:txBody>
      </p:sp>
      <p:sp>
        <p:nvSpPr>
          <p:cNvPr id="4" name="Content Placeholder 2"/>
          <p:cNvSpPr txBox="1">
            <a:spLocks/>
          </p:cNvSpPr>
          <p:nvPr/>
        </p:nvSpPr>
        <p:spPr>
          <a:xfrm>
            <a:off x="970360" y="211835"/>
            <a:ext cx="7429499" cy="4108464"/>
          </a:xfrm>
          <a:prstGeom prst="rect">
            <a:avLst/>
          </a:prstGeom>
        </p:spPr>
        <p:txBody>
          <a:bodyPr vert="horz" lIns="68580" tIns="34290" rIns="68580" bIns="3429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685800" lvl="2" indent="0" fontAlgn="base">
              <a:spcAft>
                <a:spcPct val="0"/>
              </a:spcAft>
              <a:buFont typeface="Arial" panose="020B0604020202020204" pitchFamily="34" charset="0"/>
              <a:buNone/>
            </a:pPr>
            <a:endParaRPr lang="fr-CA" sz="1350" dirty="0">
              <a:solidFill>
                <a:prstClr val="black"/>
              </a:solidFill>
            </a:endParaRPr>
          </a:p>
          <a:p>
            <a:pPr marL="342900" lvl="1" indent="0" fontAlgn="base">
              <a:spcAft>
                <a:spcPct val="0"/>
              </a:spcAft>
              <a:buFont typeface="Arial" panose="020B0604020202020204" pitchFamily="34" charset="0"/>
              <a:buNone/>
            </a:pPr>
            <a:endParaRPr lang="fr-CA" sz="1500" dirty="0">
              <a:solidFill>
                <a:prstClr val="black"/>
              </a:solidFill>
            </a:endParaRPr>
          </a:p>
          <a:p>
            <a:pPr lvl="1" fontAlgn="base">
              <a:spcAft>
                <a:spcPct val="0"/>
              </a:spcAft>
            </a:pPr>
            <a:endParaRPr lang="fr-CA" sz="1500" dirty="0">
              <a:solidFill>
                <a:prstClr val="black"/>
              </a:solidFill>
            </a:endParaRPr>
          </a:p>
          <a:p>
            <a:pPr lvl="1" fontAlgn="base">
              <a:spcAft>
                <a:spcPct val="0"/>
              </a:spcAft>
            </a:pPr>
            <a:endParaRPr lang="fr-CA" sz="1500" dirty="0">
              <a:solidFill>
                <a:prstClr val="black"/>
              </a:solidFill>
            </a:endParaRPr>
          </a:p>
          <a:p>
            <a:pPr fontAlgn="base">
              <a:spcAft>
                <a:spcPct val="0"/>
              </a:spcAft>
            </a:pPr>
            <a:endParaRPr lang="fr-CA" sz="1800"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56832246"/>
              </p:ext>
            </p:extLst>
          </p:nvPr>
        </p:nvGraphicFramePr>
        <p:xfrm>
          <a:off x="7527520" y="1326423"/>
          <a:ext cx="665983" cy="939644"/>
        </p:xfrm>
        <a:graphic>
          <a:graphicData uri="http://schemas.openxmlformats.org/presentationml/2006/ole">
            <mc:AlternateContent xmlns:mc="http://schemas.openxmlformats.org/markup-compatibility/2006">
              <mc:Choice xmlns:v="urn:schemas-microsoft-com:vml" Requires="v">
                <p:oleObj spid="_x0000_s1069" name="Document" r:id="rId5" imgW="6418528" imgH="9057171" progId="Word.Document.12">
                  <p:embed/>
                </p:oleObj>
              </mc:Choice>
              <mc:Fallback>
                <p:oleObj name="Document" r:id="rId5" imgW="6418528" imgH="9057171" progId="Word.Document.12">
                  <p:embed/>
                  <p:pic>
                    <p:nvPicPr>
                      <p:cNvPr id="0" name=""/>
                      <p:cNvPicPr/>
                      <p:nvPr/>
                    </p:nvPicPr>
                    <p:blipFill>
                      <a:blip r:embed="rId6"/>
                      <a:stretch>
                        <a:fillRect/>
                      </a:stretch>
                    </p:blipFill>
                    <p:spPr>
                      <a:xfrm>
                        <a:off x="7527520" y="1326423"/>
                        <a:ext cx="665983" cy="939644"/>
                      </a:xfrm>
                      <a:prstGeom prst="rect">
                        <a:avLst/>
                      </a:prstGeom>
                    </p:spPr>
                  </p:pic>
                </p:oleObj>
              </mc:Fallback>
            </mc:AlternateContent>
          </a:graphicData>
        </a:graphic>
      </p:graphicFrame>
    </p:spTree>
    <p:extLst>
      <p:ext uri="{BB962C8B-B14F-4D97-AF65-F5344CB8AC3E}">
        <p14:creationId xmlns:p14="http://schemas.microsoft.com/office/powerpoint/2010/main" val="410225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123715"/>
            <a:ext cx="6830985" cy="1114425"/>
          </a:xfrm>
        </p:spPr>
        <p:txBody>
          <a:bodyPr/>
          <a:lstStyle/>
          <a:p>
            <a:pPr algn="l"/>
            <a:r>
              <a:rPr lang="fr-CA" sz="2100" b="1" dirty="0" smtClean="0">
                <a:solidFill>
                  <a:schemeClr val="tx1"/>
                </a:solidFill>
              </a:rPr>
              <a:t>Examen mental de Christine</a:t>
            </a:r>
            <a:endParaRPr lang="fr-CA" sz="2100" b="1" dirty="0">
              <a:solidFill>
                <a:schemeClr val="tx1"/>
              </a:solidFill>
            </a:endParaRPr>
          </a:p>
        </p:txBody>
      </p:sp>
      <p:sp>
        <p:nvSpPr>
          <p:cNvPr id="3" name="Content Placeholder 2"/>
          <p:cNvSpPr>
            <a:spLocks noGrp="1"/>
          </p:cNvSpPr>
          <p:nvPr>
            <p:ph idx="1"/>
          </p:nvPr>
        </p:nvSpPr>
        <p:spPr>
          <a:xfrm>
            <a:off x="539552" y="680927"/>
            <a:ext cx="8327572" cy="3817961"/>
          </a:xfrm>
        </p:spPr>
        <p:txBody>
          <a:bodyPr>
            <a:noAutofit/>
          </a:bodyPr>
          <a:lstStyle/>
          <a:p>
            <a:pPr algn="just"/>
            <a:r>
              <a:rPr lang="fr-CA" sz="1800" dirty="0" smtClean="0"/>
              <a:t>Christine est </a:t>
            </a:r>
            <a:r>
              <a:rPr lang="fr-CA" sz="1800" dirty="0"/>
              <a:t>à</a:t>
            </a:r>
            <a:r>
              <a:rPr lang="fr-CA" sz="1800" dirty="0" smtClean="0"/>
              <a:t> l’heure pour son r-v. Quand vous allez la chercher dans la salle d’attente, vous constatez qu’elle jase avec les autres patients qui attendent. Elle est souriante et énergique. Elle est habillée proprement mais avec des vêtements modestes. Elle a quelques bijoux.</a:t>
            </a:r>
          </a:p>
          <a:p>
            <a:pPr algn="just"/>
            <a:r>
              <a:rPr lang="fr-CA" sz="1800" dirty="0" smtClean="0"/>
              <a:t>Bon contact visuel. Vous tutoie d’emblée, un peu familière. Coopère bien mais prend beaucoup de place durant le r-v, vous avez un peu de difficulté à la recadrer.</a:t>
            </a:r>
          </a:p>
          <a:p>
            <a:pPr algn="just"/>
            <a:r>
              <a:rPr lang="fr-CA" sz="1800" dirty="0" smtClean="0"/>
              <a:t>Vous la trouvez un peu agitée mais sans que cela soit exagéré. Peut-être est-ce son état habituel? Ou peut-être est-t-elle nerveuse ou anxieuse? Vous n’êtes pas certain.</a:t>
            </a:r>
          </a:p>
          <a:p>
            <a:pPr algn="just"/>
            <a:r>
              <a:rPr lang="fr-CA" sz="1800" dirty="0" smtClean="0"/>
              <a:t>Patiente se dit triste et anxieuse, mais affect qui semble </a:t>
            </a:r>
            <a:r>
              <a:rPr lang="fr-CA" sz="1800" dirty="0" err="1" smtClean="0"/>
              <a:t>euthymique</a:t>
            </a:r>
            <a:r>
              <a:rPr lang="fr-CA" sz="1800" dirty="0" smtClean="0"/>
              <a:t> avec peut-être un peu d’anxiété. Mobilisable. </a:t>
            </a:r>
          </a:p>
          <a:p>
            <a:pPr algn="just"/>
            <a:r>
              <a:rPr lang="fr-CA" sz="1800" dirty="0" smtClean="0"/>
              <a:t>Cours de la pensée normal. </a:t>
            </a:r>
            <a:r>
              <a:rPr lang="fr-CA" sz="1800" dirty="0"/>
              <a:t>Forme </a:t>
            </a:r>
            <a:r>
              <a:rPr lang="fr-CA" sz="1800" dirty="0" smtClean="0"/>
              <a:t>circonstancielle, donne beaucoup de détails superflus. Contenu: éléments de dévalorisation. Aucun trouble de la pensée. </a:t>
            </a:r>
          </a:p>
          <a:p>
            <a:pPr algn="just"/>
            <a:r>
              <a:rPr lang="fr-CA" sz="1800" dirty="0" smtClean="0"/>
              <a:t>Introspection limitée (ex.: se présente comme victime) et jugement qui semble préservé.</a:t>
            </a:r>
          </a:p>
          <a:p>
            <a:pPr algn="just"/>
            <a:r>
              <a:rPr lang="fr-CA" sz="1800" dirty="0" smtClean="0"/>
              <a:t>Pas de dangerosité actuellement.</a:t>
            </a:r>
          </a:p>
        </p:txBody>
      </p:sp>
    </p:spTree>
    <p:extLst>
      <p:ext uri="{BB962C8B-B14F-4D97-AF65-F5344CB8AC3E}">
        <p14:creationId xmlns:p14="http://schemas.microsoft.com/office/powerpoint/2010/main" val="2540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76846"/>
            <a:ext cx="6505968" cy="1485900"/>
          </a:xfrm>
        </p:spPr>
        <p:txBody>
          <a:bodyPr/>
          <a:lstStyle/>
          <a:p>
            <a:pPr algn="l"/>
            <a:r>
              <a:rPr lang="fr-CA" sz="2100" b="1" dirty="0" smtClean="0">
                <a:solidFill>
                  <a:schemeClr val="tx1"/>
                </a:solidFill>
              </a:rPr>
              <a:t>Impressions diagnostiques</a:t>
            </a:r>
            <a:endParaRPr lang="fr-CA" sz="2100" b="1" dirty="0">
              <a:solidFill>
                <a:schemeClr val="tx1"/>
              </a:solidFill>
            </a:endParaRPr>
          </a:p>
        </p:txBody>
      </p:sp>
      <p:sp>
        <p:nvSpPr>
          <p:cNvPr id="3" name="Content Placeholder 2"/>
          <p:cNvSpPr>
            <a:spLocks noGrp="1"/>
          </p:cNvSpPr>
          <p:nvPr>
            <p:ph idx="1"/>
          </p:nvPr>
        </p:nvSpPr>
        <p:spPr>
          <a:xfrm>
            <a:off x="1028700" y="780899"/>
            <a:ext cx="7467118" cy="2875413"/>
          </a:xfrm>
        </p:spPr>
        <p:txBody>
          <a:bodyPr>
            <a:normAutofit fontScale="70000" lnSpcReduction="20000"/>
          </a:bodyPr>
          <a:lstStyle/>
          <a:p>
            <a:pPr algn="just"/>
            <a:r>
              <a:rPr lang="fr-CA" sz="1800" dirty="0" smtClean="0"/>
              <a:t>Le trouble de l’adaptation demeure possible.</a:t>
            </a:r>
          </a:p>
          <a:p>
            <a:pPr marL="0" indent="0" algn="just">
              <a:buNone/>
            </a:pPr>
            <a:endParaRPr lang="fr-CA" sz="1800" dirty="0" smtClean="0"/>
          </a:p>
          <a:p>
            <a:pPr algn="just"/>
            <a:r>
              <a:rPr lang="fr-CA" sz="1800" dirty="0" smtClean="0"/>
              <a:t>Le trouble dépressif caractérisé est exclu à ce stade-ci étant donné les éléments recueillis. Pas suffisamment de symptômes et symptômes peu intenses.</a:t>
            </a:r>
          </a:p>
          <a:p>
            <a:pPr marL="0" indent="0" algn="just">
              <a:buNone/>
            </a:pPr>
            <a:endParaRPr lang="fr-CA" sz="1800" dirty="0" smtClean="0"/>
          </a:p>
          <a:p>
            <a:pPr algn="just"/>
            <a:r>
              <a:rPr lang="fr-CA" sz="1800" dirty="0" smtClean="0"/>
              <a:t>Le trouble dépressif persistant est exclu. Pas de tristesse persistant presque toute la journée, plus d’un jour sur deux, depuis 2 ans. </a:t>
            </a:r>
          </a:p>
          <a:p>
            <a:pPr marL="0" indent="0" algn="just">
              <a:buNone/>
            </a:pPr>
            <a:endParaRPr lang="fr-CA" sz="1800" dirty="0" smtClean="0"/>
          </a:p>
          <a:p>
            <a:pPr algn="just"/>
            <a:r>
              <a:rPr lang="fr-CA" sz="1800" dirty="0" smtClean="0"/>
              <a:t>Le trouble anxieux demeure une possibilité ainsi que le trouble bipolaire. </a:t>
            </a:r>
            <a:r>
              <a:rPr lang="fr-CA" sz="1800" dirty="0"/>
              <a:t>À</a:t>
            </a:r>
            <a:r>
              <a:rPr lang="fr-CA" sz="1800" dirty="0" smtClean="0"/>
              <a:t> ce stade-ci, vous avez besoin de plus d’informations pour exclure ces dx.</a:t>
            </a:r>
          </a:p>
          <a:p>
            <a:pPr marL="0" indent="0" algn="just">
              <a:buNone/>
            </a:pPr>
            <a:endParaRPr lang="fr-CA" sz="1800" dirty="0" smtClean="0"/>
          </a:p>
          <a:p>
            <a:pPr algn="just"/>
            <a:r>
              <a:rPr lang="fr-CA" sz="1800" dirty="0" smtClean="0"/>
              <a:t>Le trouble de la personnalité reste possible également. </a:t>
            </a:r>
          </a:p>
          <a:p>
            <a:pPr marL="0" indent="0" algn="just">
              <a:buNone/>
            </a:pPr>
            <a:endParaRPr lang="fr-CA" sz="1800" dirty="0"/>
          </a:p>
          <a:p>
            <a:r>
              <a:rPr lang="fr-CA" sz="1800" dirty="0"/>
              <a:t>Le r-v tire à sa fin. Que faites-vous à ce stade-ci?</a:t>
            </a:r>
          </a:p>
          <a:p>
            <a:endParaRPr lang="fr-CA" dirty="0"/>
          </a:p>
        </p:txBody>
      </p:sp>
    </p:spTree>
    <p:extLst>
      <p:ext uri="{BB962C8B-B14F-4D97-AF65-F5344CB8AC3E}">
        <p14:creationId xmlns:p14="http://schemas.microsoft.com/office/powerpoint/2010/main" val="117340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146" y="179408"/>
            <a:ext cx="6946257" cy="753911"/>
          </a:xfrm>
        </p:spPr>
        <p:txBody>
          <a:bodyPr/>
          <a:lstStyle/>
          <a:p>
            <a:pPr algn="l"/>
            <a:r>
              <a:rPr lang="fr-CA" sz="2100" b="1" dirty="0" smtClean="0">
                <a:solidFill>
                  <a:schemeClr val="tx1"/>
                </a:solidFill>
              </a:rPr>
              <a:t>Que faites-vous à ce stade-ci?</a:t>
            </a:r>
            <a:endParaRPr lang="fr-FR" sz="2100" b="1" dirty="0">
              <a:solidFill>
                <a:schemeClr val="tx1"/>
              </a:solidFill>
            </a:endParaRPr>
          </a:p>
        </p:txBody>
      </p:sp>
      <p:sp>
        <p:nvSpPr>
          <p:cNvPr id="3" name="Espace réservé du contenu 2"/>
          <p:cNvSpPr>
            <a:spLocks noGrp="1"/>
          </p:cNvSpPr>
          <p:nvPr>
            <p:ph idx="1"/>
          </p:nvPr>
        </p:nvSpPr>
        <p:spPr>
          <a:xfrm>
            <a:off x="0" y="781902"/>
            <a:ext cx="8539620" cy="3096336"/>
          </a:xfrm>
        </p:spPr>
        <p:txBody>
          <a:bodyPr>
            <a:normAutofit fontScale="85000" lnSpcReduction="10000"/>
          </a:bodyPr>
          <a:lstStyle/>
          <a:p>
            <a:pPr marL="0" indent="0" algn="just">
              <a:buNone/>
            </a:pPr>
            <a:r>
              <a:rPr lang="fr-CA" sz="1800" dirty="0" smtClean="0"/>
              <a:t>        Vous discutez avec Christine du plan à court terme:</a:t>
            </a:r>
          </a:p>
          <a:p>
            <a:pPr marL="0" indent="0" algn="just">
              <a:buNone/>
            </a:pPr>
            <a:endParaRPr lang="fr-CA" sz="1800" dirty="0" smtClean="0"/>
          </a:p>
          <a:p>
            <a:pPr lvl="1" algn="just"/>
            <a:r>
              <a:rPr lang="fr-CA" sz="1800" dirty="0" smtClean="0"/>
              <a:t>Étant donné que vous n’avez pas complété votre évaluation, vous voudrez la revoir rapidement.</a:t>
            </a:r>
            <a:r>
              <a:rPr lang="fr-CA" sz="1800" dirty="0"/>
              <a:t> Vous redonnez un </a:t>
            </a:r>
            <a:r>
              <a:rPr lang="fr-CA" sz="1800" dirty="0" smtClean="0"/>
              <a:t>r-v </a:t>
            </a:r>
            <a:r>
              <a:rPr lang="fr-CA" sz="1800" dirty="0"/>
              <a:t>dans 2 semaines.</a:t>
            </a:r>
          </a:p>
          <a:p>
            <a:pPr lvl="1" algn="just"/>
            <a:r>
              <a:rPr lang="fr-CA" sz="1800" dirty="0" smtClean="0"/>
              <a:t>Vous lui expliquez que vous n’êtes pas à l’aise de </a:t>
            </a:r>
            <a:r>
              <a:rPr lang="fr-CA" sz="1800" dirty="0" err="1" smtClean="0"/>
              <a:t>represcrire</a:t>
            </a:r>
            <a:r>
              <a:rPr lang="fr-CA" sz="1800" dirty="0" smtClean="0"/>
              <a:t> le </a:t>
            </a:r>
            <a:r>
              <a:rPr lang="fr-CA" sz="1800" dirty="0" err="1"/>
              <a:t>citalopram</a:t>
            </a:r>
            <a:r>
              <a:rPr lang="fr-CA" sz="1800" dirty="0"/>
              <a:t> (</a:t>
            </a:r>
            <a:r>
              <a:rPr lang="fr-CA" sz="1800" dirty="0" err="1"/>
              <a:t>Celexa</a:t>
            </a:r>
            <a:r>
              <a:rPr lang="fr-CA" sz="1800" dirty="0"/>
              <a:t>®)</a:t>
            </a:r>
            <a:r>
              <a:rPr lang="fr-CA" sz="1800" dirty="0" smtClean="0"/>
              <a:t> à ce stade-ci. Vous voulez cerner un diagnostic plus précis pour choisir le meilleur traitement.</a:t>
            </a:r>
          </a:p>
          <a:p>
            <a:pPr lvl="1" algn="just"/>
            <a:r>
              <a:rPr lang="fr-CA" sz="1800" dirty="0" smtClean="0"/>
              <a:t>Vous validez sa compréhension et son accord.</a:t>
            </a:r>
          </a:p>
          <a:p>
            <a:pPr lvl="1" algn="just"/>
            <a:r>
              <a:rPr lang="fr-CA" sz="1800" dirty="0" smtClean="0"/>
              <a:t>Toutefois, puisque c’est sa demande principale, vous convenez de </a:t>
            </a:r>
            <a:r>
              <a:rPr lang="fr-CA" sz="1800" dirty="0" err="1" smtClean="0"/>
              <a:t>represcrire</a:t>
            </a:r>
            <a:r>
              <a:rPr lang="fr-CA" sz="1800" dirty="0" smtClean="0"/>
              <a:t> </a:t>
            </a:r>
            <a:r>
              <a:rPr lang="fr-CA" sz="1800" dirty="0"/>
              <a:t>le </a:t>
            </a:r>
            <a:r>
              <a:rPr lang="fr-CA" sz="1800" dirty="0" err="1"/>
              <a:t>lorazépam</a:t>
            </a:r>
            <a:r>
              <a:rPr lang="fr-CA" sz="1800" dirty="0"/>
              <a:t> (</a:t>
            </a:r>
            <a:r>
              <a:rPr lang="fr-CA" sz="1800" dirty="0" err="1"/>
              <a:t>Ativan</a:t>
            </a:r>
            <a:r>
              <a:rPr lang="fr-CA" sz="1800" dirty="0"/>
              <a:t>®) </a:t>
            </a:r>
            <a:r>
              <a:rPr lang="fr-CA" sz="1800" dirty="0" smtClean="0"/>
              <a:t>au coucher avec une entente d’éviter de le prendre régulièrement si possible (ou vous lui proposez une autre médication pour dormir, ex.: </a:t>
            </a:r>
            <a:r>
              <a:rPr lang="fr-CA" sz="1800" dirty="0" err="1"/>
              <a:t>z</a:t>
            </a:r>
            <a:r>
              <a:rPr lang="fr-CA" sz="1800" dirty="0" err="1" smtClean="0"/>
              <a:t>opiclone</a:t>
            </a:r>
            <a:r>
              <a:rPr lang="fr-CA" sz="1800" dirty="0" smtClean="0"/>
              <a:t>).</a:t>
            </a:r>
          </a:p>
          <a:p>
            <a:pPr lvl="1" algn="just"/>
            <a:r>
              <a:rPr lang="fr-CA" sz="1800" dirty="0" smtClean="0"/>
              <a:t>Vous lui demandez de signer une autorisation pour faire venir ses </a:t>
            </a:r>
            <a:r>
              <a:rPr lang="fr-CA" sz="1800" dirty="0"/>
              <a:t>dossiers </a:t>
            </a:r>
            <a:r>
              <a:rPr lang="fr-CA" sz="1800" dirty="0" smtClean="0"/>
              <a:t>antérieurs.</a:t>
            </a:r>
          </a:p>
          <a:p>
            <a:pPr lvl="1" algn="just"/>
            <a:r>
              <a:rPr lang="fr-CA" sz="1800" dirty="0"/>
              <a:t>Vous lui prescrivez les tests requis pour éliminer des causes organiques (TSH, FSC).</a:t>
            </a:r>
          </a:p>
          <a:p>
            <a:pPr lvl="1"/>
            <a:endParaRPr lang="fr-CA" sz="1800" dirty="0" smtClean="0"/>
          </a:p>
          <a:p>
            <a:pPr lvl="1"/>
            <a:endParaRPr lang="fr-CA" dirty="0"/>
          </a:p>
          <a:p>
            <a:endParaRPr lang="fr-FR" dirty="0"/>
          </a:p>
        </p:txBody>
      </p:sp>
    </p:spTree>
    <p:extLst>
      <p:ext uri="{BB962C8B-B14F-4D97-AF65-F5344CB8AC3E}">
        <p14:creationId xmlns:p14="http://schemas.microsoft.com/office/powerpoint/2010/main" val="2712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272" y="322744"/>
            <a:ext cx="6869812" cy="782094"/>
          </a:xfrm>
        </p:spPr>
        <p:txBody>
          <a:bodyPr/>
          <a:lstStyle/>
          <a:p>
            <a:r>
              <a:rPr lang="fr-CA" sz="2100" b="1" dirty="0" smtClean="0">
                <a:solidFill>
                  <a:schemeClr val="tx1"/>
                </a:solidFill>
              </a:rPr>
              <a:t>Après ce premier rendez-vous</a:t>
            </a:r>
            <a:endParaRPr lang="fr-CA" sz="2100" b="1" dirty="0">
              <a:solidFill>
                <a:schemeClr val="tx1"/>
              </a:solidFill>
            </a:endParaRPr>
          </a:p>
        </p:txBody>
      </p:sp>
      <p:sp>
        <p:nvSpPr>
          <p:cNvPr id="3" name="Content Placeholder 2"/>
          <p:cNvSpPr>
            <a:spLocks noGrp="1"/>
          </p:cNvSpPr>
          <p:nvPr>
            <p:ph idx="1"/>
          </p:nvPr>
        </p:nvSpPr>
        <p:spPr>
          <a:xfrm>
            <a:off x="803232" y="1307939"/>
            <a:ext cx="7530540" cy="4382814"/>
          </a:xfrm>
        </p:spPr>
        <p:txBody>
          <a:bodyPr>
            <a:normAutofit/>
          </a:bodyPr>
          <a:lstStyle/>
          <a:p>
            <a:pPr algn="just"/>
            <a:r>
              <a:rPr lang="fr-CA" sz="1800" dirty="0" smtClean="0"/>
              <a:t>Lorsque Christine quitte, vous réalisez que vous êtes irrité par cette nouvelle patiente qui prend beaucoup de place.</a:t>
            </a:r>
          </a:p>
          <a:p>
            <a:pPr marL="0" indent="0" algn="just">
              <a:buNone/>
            </a:pPr>
            <a:endParaRPr lang="fr-CA" sz="1800" dirty="0" smtClean="0"/>
          </a:p>
          <a:p>
            <a:pPr algn="just"/>
            <a:r>
              <a:rPr lang="fr-CA" sz="1800" dirty="0" smtClean="0"/>
              <a:t>Vous sentez que vous êtes dans une zone un peu floue, que vous ne comprenez pas tout à fait ce qui se passe.</a:t>
            </a:r>
          </a:p>
          <a:p>
            <a:pPr marL="0" indent="0" algn="just">
              <a:buNone/>
            </a:pPr>
            <a:endParaRPr lang="fr-CA" sz="1800" dirty="0" smtClean="0"/>
          </a:p>
          <a:p>
            <a:pPr algn="just"/>
            <a:r>
              <a:rPr lang="fr-CA" sz="1800" dirty="0" smtClean="0"/>
              <a:t>Vous sentez que ce sera un suivi compliqué.</a:t>
            </a:r>
          </a:p>
          <a:p>
            <a:pPr marL="0" indent="0" algn="just">
              <a:buNone/>
            </a:pPr>
            <a:endParaRPr lang="fr-CA" sz="1800" dirty="0" smtClean="0"/>
          </a:p>
          <a:p>
            <a:pPr algn="just"/>
            <a:r>
              <a:rPr lang="fr-CA" sz="1800" dirty="0" smtClean="0"/>
              <a:t>Vous regrettez presque de l’avoir accepté comme nouvelle patiente.</a:t>
            </a:r>
          </a:p>
          <a:p>
            <a:pPr marL="0" indent="0" algn="just">
              <a:buNone/>
            </a:pPr>
            <a:endParaRPr lang="fr-CA" sz="1800" dirty="0" smtClean="0"/>
          </a:p>
          <a:p>
            <a:pPr algn="just"/>
            <a:r>
              <a:rPr lang="fr-CA" sz="1800" dirty="0" smtClean="0"/>
              <a:t>Que </a:t>
            </a:r>
            <a:r>
              <a:rPr lang="fr-CA" sz="1800" dirty="0"/>
              <a:t>déduisez-vous de ce contre-transfert négatif?</a:t>
            </a:r>
          </a:p>
        </p:txBody>
      </p:sp>
    </p:spTree>
    <p:extLst>
      <p:ext uri="{BB962C8B-B14F-4D97-AF65-F5344CB8AC3E}">
        <p14:creationId xmlns:p14="http://schemas.microsoft.com/office/powerpoint/2010/main" val="2084712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21" y="153721"/>
            <a:ext cx="7429499" cy="864169"/>
          </a:xfrm>
        </p:spPr>
        <p:txBody>
          <a:bodyPr/>
          <a:lstStyle/>
          <a:p>
            <a:r>
              <a:rPr lang="fr-CA" sz="2100" b="1" dirty="0" smtClean="0">
                <a:solidFill>
                  <a:schemeClr val="tx1"/>
                </a:solidFill>
              </a:rPr>
              <a:t>Contre-transfert</a:t>
            </a:r>
            <a:r>
              <a:rPr lang="fr-CA" sz="2100" b="1" dirty="0" smtClean="0"/>
              <a:t> négatif</a:t>
            </a:r>
            <a:endParaRPr lang="fr-CA" sz="2100" b="1" dirty="0"/>
          </a:p>
        </p:txBody>
      </p:sp>
      <p:sp>
        <p:nvSpPr>
          <p:cNvPr id="3" name="Content Placeholder 2"/>
          <p:cNvSpPr>
            <a:spLocks noGrp="1"/>
          </p:cNvSpPr>
          <p:nvPr>
            <p:ph idx="1"/>
          </p:nvPr>
        </p:nvSpPr>
        <p:spPr>
          <a:xfrm>
            <a:off x="509287" y="759364"/>
            <a:ext cx="7649061" cy="3367585"/>
          </a:xfrm>
        </p:spPr>
        <p:txBody>
          <a:bodyPr>
            <a:normAutofit fontScale="85000" lnSpcReduction="10000"/>
          </a:bodyPr>
          <a:lstStyle/>
          <a:p>
            <a:pPr algn="just"/>
            <a:r>
              <a:rPr lang="fr-CA" sz="1800" dirty="0" smtClean="0"/>
              <a:t>Si vous avez répondu que c’est probablement un trouble de la personnalité : </a:t>
            </a:r>
            <a:r>
              <a:rPr lang="fr-CA" sz="1800" b="1" dirty="0" smtClean="0"/>
              <a:t>ATTENTION</a:t>
            </a:r>
            <a:r>
              <a:rPr lang="fr-CA" sz="1800" dirty="0" smtClean="0"/>
              <a:t>!</a:t>
            </a:r>
          </a:p>
          <a:p>
            <a:pPr marL="0" indent="0" algn="just">
              <a:buNone/>
            </a:pPr>
            <a:endParaRPr lang="fr-CA" sz="1800" dirty="0"/>
          </a:p>
          <a:p>
            <a:pPr algn="just"/>
            <a:r>
              <a:rPr lang="fr-CA" sz="1800" dirty="0" smtClean="0"/>
              <a:t>Un contre-transfert négatif N’EST PAS un critère diagnostique pour conclure à la présence d’un trouble de la personnalité.</a:t>
            </a:r>
          </a:p>
          <a:p>
            <a:pPr marL="0" indent="0" algn="just">
              <a:buNone/>
            </a:pPr>
            <a:endParaRPr lang="fr-CA" sz="1800" dirty="0" smtClean="0"/>
          </a:p>
          <a:p>
            <a:pPr algn="just"/>
            <a:r>
              <a:rPr lang="fr-CA" sz="1800" dirty="0" smtClean="0"/>
              <a:t>Avoir du trouble avec la personnalité de quelqu’un est différent d’avoir un trouble de la personnalité devant soi!</a:t>
            </a:r>
          </a:p>
          <a:p>
            <a:pPr marL="0" indent="0" algn="just">
              <a:buNone/>
            </a:pPr>
            <a:endParaRPr lang="fr-CA" sz="1800" dirty="0" smtClean="0"/>
          </a:p>
          <a:p>
            <a:pPr algn="just"/>
            <a:r>
              <a:rPr lang="fr-CA" sz="1800" dirty="0" smtClean="0"/>
              <a:t>Cela donne une indication, sans plus.</a:t>
            </a:r>
          </a:p>
          <a:p>
            <a:pPr marL="0" indent="0" algn="just">
              <a:buNone/>
            </a:pPr>
            <a:endParaRPr lang="fr-CA" sz="1800" dirty="0" smtClean="0"/>
          </a:p>
          <a:p>
            <a:pPr algn="just"/>
            <a:r>
              <a:rPr lang="fr-CA" sz="1800" dirty="0" smtClean="0"/>
              <a:t>Vous devez adopter une </a:t>
            </a:r>
            <a:r>
              <a:rPr lang="fr-CA" sz="1800" u="sng" dirty="0" smtClean="0"/>
              <a:t>démarche rigoureuse </a:t>
            </a:r>
            <a:r>
              <a:rPr lang="fr-CA" sz="1800" dirty="0" smtClean="0"/>
              <a:t>pour poser un diagnostic, que ce soit pour un problème de santé physique ou mentale. Vous devez donc recueillir davantage de données avant de conclure à un TP.</a:t>
            </a:r>
            <a:endParaRPr lang="fr-CA" sz="1800" dirty="0"/>
          </a:p>
          <a:p>
            <a:pPr marL="0" indent="0">
              <a:buNone/>
            </a:pPr>
            <a:endParaRPr lang="fr-CA" dirty="0" smtClean="0"/>
          </a:p>
          <a:p>
            <a:endParaRPr lang="fr-CA" dirty="0"/>
          </a:p>
        </p:txBody>
      </p:sp>
    </p:spTree>
    <p:extLst>
      <p:ext uri="{BB962C8B-B14F-4D97-AF65-F5344CB8AC3E}">
        <p14:creationId xmlns:p14="http://schemas.microsoft.com/office/powerpoint/2010/main" val="43615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388" y="248856"/>
            <a:ext cx="7200900" cy="1114425"/>
          </a:xfrm>
        </p:spPr>
        <p:txBody>
          <a:bodyPr/>
          <a:lstStyle/>
          <a:p>
            <a:r>
              <a:rPr lang="fr-CA" sz="2100" b="1" dirty="0" smtClean="0">
                <a:solidFill>
                  <a:schemeClr val="tx1"/>
                </a:solidFill>
              </a:rPr>
              <a:t>Deux semaines plus tard</a:t>
            </a:r>
            <a:endParaRPr lang="fr-CA" sz="2100" b="1" dirty="0">
              <a:solidFill>
                <a:schemeClr val="tx1"/>
              </a:solidFill>
            </a:endParaRPr>
          </a:p>
        </p:txBody>
      </p:sp>
      <p:sp>
        <p:nvSpPr>
          <p:cNvPr id="3" name="Content Placeholder 2"/>
          <p:cNvSpPr>
            <a:spLocks noGrp="1"/>
          </p:cNvSpPr>
          <p:nvPr>
            <p:ph idx="1"/>
          </p:nvPr>
        </p:nvSpPr>
        <p:spPr>
          <a:xfrm>
            <a:off x="856060" y="931146"/>
            <a:ext cx="7429499" cy="3224284"/>
          </a:xfrm>
        </p:spPr>
        <p:txBody>
          <a:bodyPr>
            <a:normAutofit fontScale="85000" lnSpcReduction="10000"/>
          </a:bodyPr>
          <a:lstStyle/>
          <a:p>
            <a:pPr algn="just"/>
            <a:r>
              <a:rPr lang="fr-CA" sz="1800" dirty="0" smtClean="0"/>
              <a:t>Vous revoyez Christine pour compléter l’évaluation.</a:t>
            </a:r>
          </a:p>
          <a:p>
            <a:pPr marL="0" indent="0" algn="just">
              <a:buNone/>
            </a:pPr>
            <a:endParaRPr lang="fr-CA" sz="1800" dirty="0" smtClean="0"/>
          </a:p>
          <a:p>
            <a:pPr algn="just"/>
            <a:r>
              <a:rPr lang="fr-CA" sz="1800" dirty="0"/>
              <a:t>Vous avez reçu ses résultats de tests, tous </a:t>
            </a:r>
            <a:r>
              <a:rPr lang="fr-CA" sz="1800" dirty="0" smtClean="0"/>
              <a:t>négatifs.</a:t>
            </a:r>
          </a:p>
          <a:p>
            <a:pPr marL="0" indent="0" algn="just">
              <a:buNone/>
            </a:pPr>
            <a:endParaRPr lang="fr-CA" sz="1800" dirty="0"/>
          </a:p>
          <a:p>
            <a:pPr algn="just"/>
            <a:r>
              <a:rPr lang="fr-CA" sz="1800" dirty="0"/>
              <a:t>Vous avez reçu ses dossiers </a:t>
            </a:r>
            <a:r>
              <a:rPr lang="fr-CA" sz="1800" dirty="0" smtClean="0"/>
              <a:t>antérieurs :</a:t>
            </a:r>
          </a:p>
          <a:p>
            <a:pPr marL="0" indent="0" algn="just">
              <a:buNone/>
            </a:pPr>
            <a:endParaRPr lang="fr-CA" sz="1800" dirty="0"/>
          </a:p>
          <a:p>
            <a:pPr lvl="1" algn="just"/>
            <a:r>
              <a:rPr lang="fr-CA" sz="1800" i="1" dirty="0"/>
              <a:t>Le médecin qui l’a </a:t>
            </a:r>
            <a:r>
              <a:rPr lang="fr-CA" sz="1800" i="1" dirty="0" smtClean="0"/>
              <a:t>suivie </a:t>
            </a:r>
            <a:r>
              <a:rPr lang="fr-CA" sz="1800" i="1" dirty="0"/>
              <a:t>quand elle avait 20 ans parle de trouble de l’adaptation. </a:t>
            </a:r>
          </a:p>
          <a:p>
            <a:pPr lvl="1" algn="just"/>
            <a:r>
              <a:rPr lang="fr-CA" sz="1800" i="1" dirty="0"/>
              <a:t>Le psychiatre qu’elle a vu pour une consultation à l’urgence avait posé un diagnostic de trouble de l’adaptation et noté une suspicion de trouble de stress post-traumatique et de trouble de la personnalité </a:t>
            </a:r>
            <a:r>
              <a:rPr lang="fr-CA" sz="1800" i="1" dirty="0" smtClean="0"/>
              <a:t>(sans spécifier lequel).</a:t>
            </a:r>
          </a:p>
          <a:p>
            <a:pPr marL="457200" lvl="1" indent="0" algn="just">
              <a:buNone/>
            </a:pPr>
            <a:endParaRPr lang="fr-CA" sz="1800" i="1" dirty="0" smtClean="0"/>
          </a:p>
          <a:p>
            <a:pPr algn="just"/>
            <a:r>
              <a:rPr lang="fr-CA" sz="1800" dirty="0"/>
              <a:t>Que faites-vous à ce stade-ci?</a:t>
            </a:r>
          </a:p>
          <a:p>
            <a:pPr lvl="1"/>
            <a:endParaRPr lang="fr-CA" dirty="0"/>
          </a:p>
          <a:p>
            <a:pPr lvl="1"/>
            <a:endParaRPr lang="fr-CA" dirty="0" smtClean="0"/>
          </a:p>
          <a:p>
            <a:endParaRPr lang="fr-CA" dirty="0" smtClean="0"/>
          </a:p>
        </p:txBody>
      </p:sp>
    </p:spTree>
    <p:extLst>
      <p:ext uri="{BB962C8B-B14F-4D97-AF65-F5344CB8AC3E}">
        <p14:creationId xmlns:p14="http://schemas.microsoft.com/office/powerpoint/2010/main" val="391373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446" y="565264"/>
            <a:ext cx="7200900" cy="3695132"/>
          </a:xfrm>
        </p:spPr>
        <p:txBody>
          <a:bodyPr>
            <a:noAutofit/>
          </a:bodyPr>
          <a:lstStyle/>
          <a:p>
            <a:pPr algn="just"/>
            <a:r>
              <a:rPr lang="fr-CA" sz="1800" dirty="0"/>
              <a:t>Vous voulez d’abord  vérifier comment elle va depuis le dernier r-v et l’informer du résultats des tests sanguins.</a:t>
            </a:r>
          </a:p>
          <a:p>
            <a:pPr algn="just"/>
            <a:endParaRPr lang="fr-CA" sz="1800" dirty="0"/>
          </a:p>
          <a:p>
            <a:pPr algn="just"/>
            <a:r>
              <a:rPr lang="fr-CA" sz="1800" dirty="0"/>
              <a:t>Vous évaluez la présence d’un trouble anxieux, d’un trouble bipolaire et, selon le temps disponible, vous évaluez la présence d’un état de stress post-traumatique.</a:t>
            </a:r>
          </a:p>
          <a:p>
            <a:pPr algn="just"/>
            <a:endParaRPr lang="fr-CA" sz="1800" dirty="0"/>
          </a:p>
          <a:p>
            <a:pPr algn="just"/>
            <a:r>
              <a:rPr lang="fr-CA" sz="1800" dirty="0"/>
              <a:t>Vous discutez avec Christine du contenu des dossiers reçus. Plus précisément, vous voudrez savoir si elle est au courant des diagnostics posés et suspectés.</a:t>
            </a:r>
          </a:p>
          <a:p>
            <a:pPr algn="just"/>
            <a:endParaRPr lang="fr-CA" sz="1800" dirty="0"/>
          </a:p>
          <a:p>
            <a:pPr algn="just"/>
            <a:r>
              <a:rPr lang="fr-CA" sz="1800" dirty="0"/>
              <a:t>Si nécessaire vous faites un peu de psychoéducation en lui expliquant ces différents diagnostics</a:t>
            </a:r>
            <a:r>
              <a:rPr lang="fr-CA" sz="1800" dirty="0" smtClean="0"/>
              <a:t>.</a:t>
            </a:r>
          </a:p>
          <a:p>
            <a:pPr algn="just"/>
            <a:endParaRPr lang="fr-CA" sz="1800" dirty="0"/>
          </a:p>
          <a:p>
            <a:pPr algn="just"/>
            <a:r>
              <a:rPr lang="fr-CA" sz="1800" dirty="0"/>
              <a:t>Comment vous y </a:t>
            </a:r>
            <a:r>
              <a:rPr lang="fr-CA" sz="1800" dirty="0" err="1"/>
              <a:t>prenez-vous</a:t>
            </a:r>
            <a:r>
              <a:rPr lang="fr-CA" sz="1800" dirty="0"/>
              <a:t> pour chacune de ces étapes?</a:t>
            </a:r>
          </a:p>
        </p:txBody>
      </p:sp>
    </p:spTree>
    <p:extLst>
      <p:ext uri="{BB962C8B-B14F-4D97-AF65-F5344CB8AC3E}">
        <p14:creationId xmlns:p14="http://schemas.microsoft.com/office/powerpoint/2010/main" val="204243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484784"/>
            <a:ext cx="7429499" cy="3777018"/>
          </a:xfrm>
        </p:spPr>
        <p:txBody>
          <a:bodyPr>
            <a:normAutofit/>
          </a:bodyPr>
          <a:lstStyle/>
          <a:p>
            <a:pPr algn="just"/>
            <a:r>
              <a:rPr lang="fr-CA" sz="1800" b="1" dirty="0" smtClean="0"/>
              <a:t>Vous faites une évaluation rapide de son état actuel, plus précisément vous voulez savoir si elle dort mieux, comment est son humeur et si elle a des demandes aujourd’hui.</a:t>
            </a:r>
          </a:p>
          <a:p>
            <a:pPr lvl="1" algn="just"/>
            <a:endParaRPr lang="fr-CA" sz="1800" dirty="0" smtClean="0"/>
          </a:p>
          <a:p>
            <a:pPr lvl="1" algn="just"/>
            <a:r>
              <a:rPr lang="fr-CA" sz="1800" i="1" dirty="0" smtClean="0"/>
              <a:t>Elle dort mieux avec sa médication. Elle se sent un peu moins fatiguée.</a:t>
            </a:r>
          </a:p>
          <a:p>
            <a:pPr lvl="1" algn="just"/>
            <a:r>
              <a:rPr lang="fr-CA" sz="1800" i="1" dirty="0" smtClean="0"/>
              <a:t>Elle a surtout passé du temps à s’installer, son père et sa sœur l’ont aidée, ce qui lui a fait du bien.</a:t>
            </a:r>
          </a:p>
          <a:p>
            <a:pPr lvl="1" algn="just"/>
            <a:r>
              <a:rPr lang="fr-CA" sz="1800" i="1" dirty="0" smtClean="0"/>
              <a:t>Elle n’a rien de particulier à raconter et n’a pas de demandes aujourd’hui.</a:t>
            </a:r>
            <a:endParaRPr lang="fr-CA" sz="1800" i="1" dirty="0"/>
          </a:p>
          <a:p>
            <a:pPr marL="0" lvl="1" indent="0">
              <a:buNone/>
            </a:pPr>
            <a:endParaRPr lang="fr-CA" sz="1950" dirty="0"/>
          </a:p>
        </p:txBody>
      </p:sp>
    </p:spTree>
    <p:extLst>
      <p:ext uri="{BB962C8B-B14F-4D97-AF65-F5344CB8AC3E}">
        <p14:creationId xmlns:p14="http://schemas.microsoft.com/office/powerpoint/2010/main" val="176327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66" y="666945"/>
            <a:ext cx="7619505" cy="730333"/>
          </a:xfrm>
        </p:spPr>
        <p:txBody>
          <a:bodyPr>
            <a:normAutofit/>
          </a:bodyPr>
          <a:lstStyle/>
          <a:p>
            <a:pPr algn="l"/>
            <a:r>
              <a:rPr lang="fr-CA" sz="2100" b="1" dirty="0"/>
              <a:t>Comment utiliser les vignettes?</a:t>
            </a:r>
          </a:p>
        </p:txBody>
      </p:sp>
      <p:sp>
        <p:nvSpPr>
          <p:cNvPr id="3" name="Content Placeholder 2"/>
          <p:cNvSpPr>
            <a:spLocks noGrp="1"/>
          </p:cNvSpPr>
          <p:nvPr>
            <p:ph idx="1"/>
          </p:nvPr>
        </p:nvSpPr>
        <p:spPr>
          <a:xfrm>
            <a:off x="628650" y="1999246"/>
            <a:ext cx="7886700" cy="4351338"/>
          </a:xfrm>
        </p:spPr>
        <p:txBody>
          <a:bodyPr/>
          <a:lstStyle/>
          <a:p>
            <a:pPr algn="just"/>
            <a:r>
              <a:rPr lang="fr-CA" sz="1800" dirty="0" smtClean="0"/>
              <a:t>Utiliser la fonction Diaporama (Slide Show) pour lire la vignette afin d’avoir accès aux hyperliens qui s’y trouvent. Vous reconnaîtrez les hyperliens à leur écriture bleue. </a:t>
            </a:r>
          </a:p>
          <a:p>
            <a:pPr algn="just"/>
            <a:endParaRPr lang="fr-CA" sz="1800" dirty="0" smtClean="0"/>
          </a:p>
          <a:p>
            <a:pPr algn="just"/>
            <a:r>
              <a:rPr lang="fr-CA" sz="1800" dirty="0" smtClean="0"/>
              <a:t>Vous pouvez aussi cliquer sur les icônes situés à côté des items où se trouvent un hyperlien pour accéder au contenu de l’hyperlien en format </a:t>
            </a:r>
            <a:r>
              <a:rPr lang="fr-CA" sz="1800" dirty="0" err="1" smtClean="0"/>
              <a:t>pdf</a:t>
            </a:r>
            <a:r>
              <a:rPr lang="fr-CA" sz="1800" dirty="0" smtClean="0"/>
              <a:t> (p.ex., pour imprimer le document, si vous visionner la vignette hors connexion ou si vous éprouvez des difficultés avec les hyperliens).</a:t>
            </a:r>
            <a:endParaRPr lang="fr-CA" sz="1800" dirty="0"/>
          </a:p>
        </p:txBody>
      </p:sp>
    </p:spTree>
    <p:extLst>
      <p:ext uri="{BB962C8B-B14F-4D97-AF65-F5344CB8AC3E}">
        <p14:creationId xmlns:p14="http://schemas.microsoft.com/office/powerpoint/2010/main" val="1396316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11" y="927303"/>
            <a:ext cx="8241175" cy="3777018"/>
          </a:xfrm>
        </p:spPr>
        <p:txBody>
          <a:bodyPr>
            <a:noAutofit/>
          </a:bodyPr>
          <a:lstStyle/>
          <a:p>
            <a:r>
              <a:rPr lang="fr-CA" sz="1800" b="1" dirty="0" smtClean="0"/>
              <a:t>Vous faites une évaluation rapide de l’anxiété à l’aide de quelques questions-clés:</a:t>
            </a:r>
          </a:p>
          <a:p>
            <a:pPr marL="0" indent="0">
              <a:buNone/>
            </a:pPr>
            <a:endParaRPr lang="fr-CA" sz="1800" dirty="0" smtClean="0"/>
          </a:p>
          <a:p>
            <a:pPr lvl="1" algn="just"/>
            <a:r>
              <a:rPr lang="fr-CA" sz="1800" i="1" dirty="0" smtClean="0"/>
              <a:t>Pas d’inquiétudes excessives, exagérées ou intenses. Peut s’inquiéter davantage quand elle vit des événements stressants. </a:t>
            </a:r>
            <a:r>
              <a:rPr lang="fr-CA" sz="1800" i="1" dirty="0"/>
              <a:t>À</a:t>
            </a:r>
            <a:r>
              <a:rPr lang="fr-CA" sz="1800" i="1" dirty="0" smtClean="0"/>
              <a:t> ce moment, peut ruminer ou anticiper de façon anxieuse mais sans scénarios catastrophiques.</a:t>
            </a:r>
          </a:p>
          <a:p>
            <a:pPr lvl="1" algn="just"/>
            <a:r>
              <a:rPr lang="fr-CA" sz="1800" i="1" dirty="0" smtClean="0"/>
              <a:t>Pas d’attaques de panique récentes. Quelques AP au début de sa vie adulte.</a:t>
            </a:r>
          </a:p>
          <a:p>
            <a:pPr lvl="1" algn="just"/>
            <a:r>
              <a:rPr lang="fr-CA" sz="1800" i="1" dirty="0" smtClean="0"/>
              <a:t>Pas d’agoraphobie, n’évite pas d’endroits de peur de se sentir mal.</a:t>
            </a:r>
          </a:p>
          <a:p>
            <a:pPr lvl="1" algn="just"/>
            <a:r>
              <a:rPr lang="fr-CA" sz="1800" i="1" dirty="0" smtClean="0"/>
              <a:t>Pas de phobies ou de peurs exagérées de certains objets ou situations sauf des araignées.</a:t>
            </a:r>
          </a:p>
          <a:p>
            <a:pPr lvl="1" algn="just"/>
            <a:r>
              <a:rPr lang="fr-CA" sz="1800" i="1" dirty="0" smtClean="0"/>
              <a:t>Vous savez déjà qu’elle n’a pas d’anxiété sociale, elle est très à l’aise dans la salle d’attente et entre facilement et rapidement en relation (est même un peu trop à l’aise!).</a:t>
            </a:r>
            <a:endParaRPr lang="fr-CA" sz="1800" i="1" dirty="0"/>
          </a:p>
          <a:p>
            <a:pPr marL="0" lvl="1" indent="0" algn="just">
              <a:buNone/>
            </a:pPr>
            <a:endParaRPr lang="fr-CA" sz="1800" dirty="0"/>
          </a:p>
        </p:txBody>
      </p:sp>
    </p:spTree>
    <p:extLst>
      <p:ext uri="{BB962C8B-B14F-4D97-AF65-F5344CB8AC3E}">
        <p14:creationId xmlns:p14="http://schemas.microsoft.com/office/powerpoint/2010/main" val="1481025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882901"/>
            <a:ext cx="7429499" cy="3777018"/>
          </a:xfrm>
        </p:spPr>
        <p:txBody>
          <a:bodyPr>
            <a:normAutofit/>
          </a:bodyPr>
          <a:lstStyle/>
          <a:p>
            <a:r>
              <a:rPr lang="fr-CA" sz="1800" b="1" dirty="0" smtClean="0"/>
              <a:t>Vous faites une évaluation de la bipolarité:</a:t>
            </a:r>
          </a:p>
          <a:p>
            <a:pPr lvl="1"/>
            <a:endParaRPr lang="fr-CA" sz="1800" dirty="0" smtClean="0"/>
          </a:p>
          <a:p>
            <a:pPr lvl="1" algn="just"/>
            <a:r>
              <a:rPr lang="fr-CA" sz="1800" i="1" dirty="0" smtClean="0"/>
              <a:t>Pas de période d’une durée d’une semaine ou plus où elle aurait présenté une augmentation anormale et persistante de son énergie avec une humeur expansive, euphorique ou très irritable. </a:t>
            </a:r>
          </a:p>
          <a:p>
            <a:pPr lvl="1" algn="just"/>
            <a:endParaRPr lang="fr-CA" sz="1800" i="1" dirty="0" smtClean="0"/>
          </a:p>
          <a:p>
            <a:pPr lvl="1" algn="just"/>
            <a:r>
              <a:rPr lang="fr-CA" sz="1800" i="1" dirty="0" smtClean="0"/>
              <a:t>Elle présente toutefois des fluctuations de son humeur dans la journée.</a:t>
            </a:r>
          </a:p>
          <a:p>
            <a:pPr marL="457200" lvl="1" indent="0" algn="just">
              <a:buNone/>
            </a:pPr>
            <a:endParaRPr lang="fr-CA" sz="1800" dirty="0"/>
          </a:p>
          <a:p>
            <a:pPr lvl="1" algn="just"/>
            <a:r>
              <a:rPr lang="fr-CA" sz="1800" dirty="0"/>
              <a:t>Quoi d’autre?</a:t>
            </a:r>
          </a:p>
        </p:txBody>
      </p:sp>
    </p:spTree>
    <p:extLst>
      <p:ext uri="{BB962C8B-B14F-4D97-AF65-F5344CB8AC3E}">
        <p14:creationId xmlns:p14="http://schemas.microsoft.com/office/powerpoint/2010/main" val="3891233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202" y="817348"/>
            <a:ext cx="7429499" cy="3777018"/>
          </a:xfrm>
        </p:spPr>
        <p:txBody>
          <a:bodyPr>
            <a:normAutofit lnSpcReduction="10000"/>
          </a:bodyPr>
          <a:lstStyle/>
          <a:p>
            <a:pPr algn="just"/>
            <a:r>
              <a:rPr lang="fr-CA" sz="1800" dirty="0">
                <a:cs typeface="+mn-cs"/>
              </a:rPr>
              <a:t>Vous faites une évaluation rapide du trouble de stress post-traumatique étant donné ses antécédents de violence conjugale et l’impression diagnostique du psychiatre :</a:t>
            </a:r>
          </a:p>
          <a:p>
            <a:pPr lvl="1" algn="just"/>
            <a:endParaRPr lang="fr-CA" sz="1800" dirty="0"/>
          </a:p>
          <a:p>
            <a:pPr lvl="1" algn="just"/>
            <a:r>
              <a:rPr lang="fr-CA" sz="1800" i="1" dirty="0"/>
              <a:t>Pas de cauchemars ou de détresse associée au souvenir de sa relation conjugale. Pas d’autres événements traumatisants dans son passé (pas d’accident ou de maladie grave,  pas d’abus sexuel, pas de violence dans son enfance).</a:t>
            </a:r>
          </a:p>
          <a:p>
            <a:pPr marL="457200" lvl="1" indent="0" algn="just">
              <a:buNone/>
            </a:pPr>
            <a:endParaRPr lang="fr-CA" sz="1800" i="1" dirty="0"/>
          </a:p>
          <a:p>
            <a:pPr lvl="1" algn="just"/>
            <a:r>
              <a:rPr lang="fr-CA" sz="1800" i="1" dirty="0"/>
              <a:t>Pas d’évitement. Parle facilement de ce qu’elle a vécu</a:t>
            </a:r>
            <a:r>
              <a:rPr lang="fr-CA" sz="1800" i="1" dirty="0" smtClean="0"/>
              <a:t>.</a:t>
            </a:r>
            <a:endParaRPr lang="fr-CA" sz="1800" i="1" dirty="0"/>
          </a:p>
          <a:p>
            <a:pPr lvl="1" algn="just"/>
            <a:endParaRPr lang="fr-CA" sz="1800" i="1" dirty="0"/>
          </a:p>
          <a:p>
            <a:pPr lvl="1" algn="just"/>
            <a:r>
              <a:rPr lang="fr-CA" sz="1800" i="1" dirty="0"/>
              <a:t>À ce stade-ci, quelles sont vos impressions diagnostiques et que faites-vous pour la suite?</a:t>
            </a:r>
          </a:p>
          <a:p>
            <a:pPr marL="0" lvl="2" indent="0" algn="just">
              <a:buNone/>
            </a:pPr>
            <a:endParaRPr lang="fr-CA" dirty="0" smtClean="0"/>
          </a:p>
          <a:p>
            <a:pPr marL="457200" lvl="1" indent="0">
              <a:buNone/>
            </a:pPr>
            <a:endParaRPr lang="fr-CA" dirty="0" smtClean="0"/>
          </a:p>
          <a:p>
            <a:pPr lvl="1"/>
            <a:endParaRPr lang="fr-CA" dirty="0" smtClean="0"/>
          </a:p>
        </p:txBody>
      </p:sp>
    </p:spTree>
    <p:extLst>
      <p:ext uri="{BB962C8B-B14F-4D97-AF65-F5344CB8AC3E}">
        <p14:creationId xmlns:p14="http://schemas.microsoft.com/office/powerpoint/2010/main" val="2572651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928" y="297335"/>
            <a:ext cx="7906072" cy="866645"/>
          </a:xfrm>
        </p:spPr>
        <p:txBody>
          <a:bodyPr>
            <a:normAutofit/>
          </a:bodyPr>
          <a:lstStyle/>
          <a:p>
            <a:r>
              <a:rPr lang="fr-CA" sz="2100" b="1" dirty="0">
                <a:solidFill>
                  <a:schemeClr val="tx1"/>
                </a:solidFill>
              </a:rPr>
              <a:t>Diagnostic possible et plan de traitement</a:t>
            </a:r>
            <a:endParaRPr lang="fr-FR" sz="2100" b="1" dirty="0">
              <a:solidFill>
                <a:schemeClr val="tx1"/>
              </a:solidFill>
            </a:endParaRPr>
          </a:p>
        </p:txBody>
      </p:sp>
      <p:sp>
        <p:nvSpPr>
          <p:cNvPr id="3" name="Espace réservé du contenu 2"/>
          <p:cNvSpPr>
            <a:spLocks noGrp="1"/>
          </p:cNvSpPr>
          <p:nvPr>
            <p:ph idx="1"/>
          </p:nvPr>
        </p:nvSpPr>
        <p:spPr>
          <a:xfrm>
            <a:off x="1028700" y="1001207"/>
            <a:ext cx="7200900" cy="3178223"/>
          </a:xfrm>
        </p:spPr>
        <p:txBody>
          <a:bodyPr>
            <a:noAutofit/>
          </a:bodyPr>
          <a:lstStyle/>
          <a:p>
            <a:pPr algn="just"/>
            <a:r>
              <a:rPr lang="fr-CA" sz="1800" dirty="0" smtClean="0"/>
              <a:t>Vous demeurez avec un diagnostic possible de trouble de l’adaptation avec humeur dépressive et anxieuse.</a:t>
            </a:r>
          </a:p>
          <a:p>
            <a:pPr marL="0" indent="0" algn="just">
              <a:buNone/>
            </a:pPr>
            <a:endParaRPr lang="fr-CA" sz="1800" dirty="0" smtClean="0"/>
          </a:p>
          <a:p>
            <a:pPr algn="just"/>
            <a:r>
              <a:rPr lang="fr-CA" sz="1800" dirty="0" smtClean="0"/>
              <a:t>Vous ne pouvez exclure un diagnostic de trouble de la personnalité.</a:t>
            </a:r>
          </a:p>
          <a:p>
            <a:pPr algn="just"/>
            <a:endParaRPr lang="fr-CA" sz="1800" dirty="0"/>
          </a:p>
          <a:p>
            <a:pPr algn="just"/>
            <a:r>
              <a:rPr lang="fr-CA" sz="1800" dirty="0" smtClean="0"/>
              <a:t>Vous expliquez vos hypothèses diagnostiques à Christine en mentionnant l’opinion du psychiatre.</a:t>
            </a:r>
          </a:p>
          <a:p>
            <a:pPr marL="0" indent="0" algn="just">
              <a:buNone/>
            </a:pPr>
            <a:endParaRPr lang="fr-CA" sz="1800" dirty="0" smtClean="0"/>
          </a:p>
          <a:p>
            <a:pPr algn="just"/>
            <a:r>
              <a:rPr lang="fr-CA" sz="1800" dirty="0" smtClean="0"/>
              <a:t>Vous convenez de vous revoir pour faire une histoire longitudinale brève (ou, selon les ressources disponibles dans votre milieu, vous référez en psychiatrie ou en psychologie pour une évaluation plus précise de la personnalité et des troubles mentaux).</a:t>
            </a:r>
          </a:p>
          <a:p>
            <a:pPr marL="0" indent="0" algn="just">
              <a:buNone/>
            </a:pPr>
            <a:endParaRPr lang="fr-CA" sz="1800" dirty="0" smtClean="0"/>
          </a:p>
          <a:p>
            <a:pPr algn="just"/>
            <a:r>
              <a:rPr lang="fr-CA" sz="1800" dirty="0" smtClean="0"/>
              <a:t>Vous conservez la même médication et fixer un r-v dans un mois.</a:t>
            </a:r>
            <a:endParaRPr lang="fr-FR" sz="1800" dirty="0"/>
          </a:p>
        </p:txBody>
      </p:sp>
    </p:spTree>
    <p:extLst>
      <p:ext uri="{BB962C8B-B14F-4D97-AF65-F5344CB8AC3E}">
        <p14:creationId xmlns:p14="http://schemas.microsoft.com/office/powerpoint/2010/main" val="345180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7468" y="621244"/>
            <a:ext cx="7200900" cy="1485900"/>
          </a:xfrm>
        </p:spPr>
        <p:txBody>
          <a:bodyPr/>
          <a:lstStyle/>
          <a:p>
            <a:r>
              <a:rPr lang="fr-CA" sz="2100" b="1" dirty="0" smtClean="0">
                <a:solidFill>
                  <a:schemeClr val="tx1"/>
                </a:solidFill>
              </a:rPr>
              <a:t>Une semaine plus tard</a:t>
            </a:r>
            <a:endParaRPr lang="fr-FR" sz="2100" b="1" dirty="0">
              <a:solidFill>
                <a:schemeClr val="tx1"/>
              </a:solidFill>
            </a:endParaRPr>
          </a:p>
        </p:txBody>
      </p:sp>
      <p:sp>
        <p:nvSpPr>
          <p:cNvPr id="3" name="Espace réservé du contenu 2"/>
          <p:cNvSpPr>
            <a:spLocks noGrp="1"/>
          </p:cNvSpPr>
          <p:nvPr>
            <p:ph idx="1"/>
          </p:nvPr>
        </p:nvSpPr>
        <p:spPr>
          <a:xfrm>
            <a:off x="1189906" y="1690455"/>
            <a:ext cx="7200900" cy="3581400"/>
          </a:xfrm>
        </p:spPr>
        <p:txBody>
          <a:bodyPr/>
          <a:lstStyle/>
          <a:p>
            <a:pPr algn="just"/>
            <a:r>
              <a:rPr lang="fr-CA" sz="1800" dirty="0" smtClean="0"/>
              <a:t>Christine appelle pour un r-v plus rapide. Vous demandez à votre secrétaire de lui  donner un r-v pour la semaine suivante car votre horaire est plein.</a:t>
            </a:r>
          </a:p>
          <a:p>
            <a:pPr marL="0" indent="0" algn="just">
              <a:buNone/>
            </a:pPr>
            <a:endParaRPr lang="fr-CA" sz="1800" dirty="0" smtClean="0"/>
          </a:p>
          <a:p>
            <a:pPr algn="just"/>
            <a:r>
              <a:rPr lang="fr-CA" sz="1800" dirty="0" smtClean="0"/>
              <a:t>Votre secrétaire vous demande de la rappeler. Christine était fâchée que vous ne puissiez pas la voir plus tôt et pleurait au téléphone…</a:t>
            </a:r>
          </a:p>
          <a:p>
            <a:pPr marL="0" indent="0" algn="just">
              <a:buNone/>
            </a:pPr>
            <a:endParaRPr lang="fr-CA" sz="1800" dirty="0"/>
          </a:p>
          <a:p>
            <a:pPr algn="just"/>
            <a:r>
              <a:rPr lang="fr-CA" sz="1800" dirty="0"/>
              <a:t>Que faites-vous?</a:t>
            </a:r>
            <a:endParaRPr lang="fr-FR" sz="1800" dirty="0"/>
          </a:p>
        </p:txBody>
      </p:sp>
    </p:spTree>
    <p:extLst>
      <p:ext uri="{BB962C8B-B14F-4D97-AF65-F5344CB8AC3E}">
        <p14:creationId xmlns:p14="http://schemas.microsoft.com/office/powerpoint/2010/main" val="69089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8097" y="163349"/>
            <a:ext cx="7200900" cy="601355"/>
          </a:xfrm>
        </p:spPr>
        <p:txBody>
          <a:bodyPr/>
          <a:lstStyle/>
          <a:p>
            <a:r>
              <a:rPr lang="fr-CA" sz="2100" b="1" dirty="0" smtClean="0">
                <a:solidFill>
                  <a:schemeClr val="tx1"/>
                </a:solidFill>
              </a:rPr>
              <a:t>Retour</a:t>
            </a:r>
            <a:r>
              <a:rPr lang="fr-CA" sz="2100" b="1" dirty="0" smtClean="0"/>
              <a:t> </a:t>
            </a:r>
            <a:r>
              <a:rPr lang="fr-CA" sz="2100" b="1" dirty="0" smtClean="0">
                <a:solidFill>
                  <a:schemeClr val="tx1"/>
                </a:solidFill>
              </a:rPr>
              <a:t>d’appel</a:t>
            </a:r>
            <a:endParaRPr lang="fr-FR" sz="2100" b="1" dirty="0">
              <a:solidFill>
                <a:schemeClr val="tx1"/>
              </a:solidFill>
            </a:endParaRPr>
          </a:p>
        </p:txBody>
      </p:sp>
      <p:sp>
        <p:nvSpPr>
          <p:cNvPr id="3" name="Espace réservé du contenu 2"/>
          <p:cNvSpPr>
            <a:spLocks noGrp="1"/>
          </p:cNvSpPr>
          <p:nvPr>
            <p:ph idx="1"/>
          </p:nvPr>
        </p:nvSpPr>
        <p:spPr>
          <a:xfrm>
            <a:off x="323528" y="663119"/>
            <a:ext cx="8303543" cy="4014103"/>
          </a:xfrm>
        </p:spPr>
        <p:txBody>
          <a:bodyPr>
            <a:noAutofit/>
          </a:bodyPr>
          <a:lstStyle/>
          <a:p>
            <a:pPr algn="just"/>
            <a:r>
              <a:rPr lang="fr-CA" sz="1800" dirty="0" smtClean="0"/>
              <a:t>Vous rappelez Christine. Celle-ci s’est chicanée avec son père. Elle a mal dormi, se sent plus anxieuse et veut que vous augmentiez la médication (</a:t>
            </a:r>
            <a:r>
              <a:rPr lang="fr-CA" sz="1800" dirty="0" err="1" smtClean="0"/>
              <a:t>Ativan</a:t>
            </a:r>
            <a:r>
              <a:rPr lang="fr-CA" sz="1800" dirty="0" smtClean="0"/>
              <a:t>).</a:t>
            </a:r>
          </a:p>
          <a:p>
            <a:pPr algn="just"/>
            <a:r>
              <a:rPr lang="fr-CA" sz="1800" dirty="0" smtClean="0"/>
              <a:t>Vous l’écoutez quelques minutes (mais vous voudrez limiter la durée de l’appel en lui expliquant, si nécessaire, que vous ne faites pas de longues entrevues au téléphone).</a:t>
            </a:r>
          </a:p>
          <a:p>
            <a:pPr algn="just"/>
            <a:r>
              <a:rPr lang="fr-CA" sz="1800" dirty="0" smtClean="0"/>
              <a:t>Vous vérifiez si elle a des ressources autour d’elle. Elle a appelé sa sœur qui va passer la voir d’ici une heure.</a:t>
            </a:r>
          </a:p>
          <a:p>
            <a:pPr algn="just"/>
            <a:r>
              <a:rPr lang="fr-CA" sz="1800" dirty="0" smtClean="0"/>
              <a:t>Vous vérifiez si elle a consommé. A bu quelques bières hier soir. A jeun actuellement.</a:t>
            </a:r>
          </a:p>
          <a:p>
            <a:pPr algn="just"/>
            <a:r>
              <a:rPr lang="fr-CA" sz="1800" dirty="0" smtClean="0"/>
              <a:t>Vous vérifiez si elle a des idées suicidaires. Vous lui donnez les numéros d’aide et d’écoute où elle peut appeler si son état se dégrade (Suicide Action, Tel-écoute).</a:t>
            </a:r>
          </a:p>
          <a:p>
            <a:pPr algn="just"/>
            <a:r>
              <a:rPr lang="fr-CA" sz="1800" dirty="0"/>
              <a:t>Vous lui expliquez que la médication n’est pas la solution pour gérer les difficultés relationnelles mais que vous en discuterez avec elle au </a:t>
            </a:r>
            <a:r>
              <a:rPr lang="fr-CA" sz="1800" dirty="0" smtClean="0"/>
              <a:t>prochain  r-v (ou vous décidez de lui prescrire quelques comprimés d’ici le prochain    r-v).</a:t>
            </a:r>
            <a:endParaRPr lang="fr-CA" sz="1800" dirty="0"/>
          </a:p>
          <a:p>
            <a:pPr algn="just"/>
            <a:r>
              <a:rPr lang="fr-CA" sz="1800" dirty="0" smtClean="0"/>
              <a:t>Vous prenez une note de lui parler du cadre de fonctionnement concernant les appels téléphoniques entre les r-v.</a:t>
            </a:r>
            <a:endParaRPr lang="fr-FR" sz="1800" dirty="0"/>
          </a:p>
        </p:txBody>
      </p:sp>
    </p:spTree>
    <p:extLst>
      <p:ext uri="{BB962C8B-B14F-4D97-AF65-F5344CB8AC3E}">
        <p14:creationId xmlns:p14="http://schemas.microsoft.com/office/powerpoint/2010/main" val="275816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0166" y="156260"/>
            <a:ext cx="7200900" cy="744656"/>
          </a:xfrm>
        </p:spPr>
        <p:txBody>
          <a:bodyPr/>
          <a:lstStyle/>
          <a:p>
            <a:r>
              <a:rPr lang="fr-CA" sz="2100" b="1" dirty="0" smtClean="0">
                <a:solidFill>
                  <a:schemeClr val="tx1"/>
                </a:solidFill>
              </a:rPr>
              <a:t>Prochain r-v</a:t>
            </a:r>
            <a:endParaRPr lang="fr-FR" sz="2100" b="1" dirty="0">
              <a:solidFill>
                <a:schemeClr val="tx1"/>
              </a:solidFill>
            </a:endParaRPr>
          </a:p>
        </p:txBody>
      </p:sp>
      <p:sp>
        <p:nvSpPr>
          <p:cNvPr id="3" name="Espace réservé du contenu 2"/>
          <p:cNvSpPr>
            <a:spLocks noGrp="1"/>
          </p:cNvSpPr>
          <p:nvPr>
            <p:ph idx="1"/>
          </p:nvPr>
        </p:nvSpPr>
        <p:spPr>
          <a:xfrm>
            <a:off x="874321" y="1049934"/>
            <a:ext cx="7200900" cy="3500651"/>
          </a:xfrm>
        </p:spPr>
        <p:txBody>
          <a:bodyPr>
            <a:noAutofit/>
          </a:bodyPr>
          <a:lstStyle/>
          <a:p>
            <a:pPr algn="just"/>
            <a:r>
              <a:rPr lang="fr-CA" sz="1800" dirty="0" smtClean="0"/>
              <a:t>Vous avez plusieurs sujets à l’agenda:</a:t>
            </a:r>
          </a:p>
          <a:p>
            <a:pPr lvl="1" algn="just"/>
            <a:r>
              <a:rPr lang="fr-CA" sz="1800" i="1" dirty="0" smtClean="0"/>
              <a:t>L’histoire longitudinale brève</a:t>
            </a:r>
          </a:p>
          <a:p>
            <a:pPr lvl="1" algn="just"/>
            <a:r>
              <a:rPr lang="fr-CA" sz="1800" i="1" dirty="0" smtClean="0"/>
              <a:t>L’évaluation d’un trouble de la personnalité (ça commence à être plus probable!)</a:t>
            </a:r>
          </a:p>
          <a:p>
            <a:pPr lvl="1" algn="just"/>
            <a:r>
              <a:rPr lang="fr-CA" sz="1800" i="1" dirty="0"/>
              <a:t>Le cadre et les appels téléphoniques</a:t>
            </a:r>
          </a:p>
          <a:p>
            <a:pPr lvl="1" algn="just"/>
            <a:r>
              <a:rPr lang="fr-CA" sz="1800" i="1" dirty="0" smtClean="0"/>
              <a:t>Une thérapie de soutien car elle voudra sûrement parler de ses problèmes</a:t>
            </a:r>
          </a:p>
          <a:p>
            <a:pPr lvl="1" algn="just"/>
            <a:r>
              <a:rPr lang="fr-CA" sz="1800" i="1" dirty="0" smtClean="0"/>
              <a:t>Une référence vers des ressources psychosociales</a:t>
            </a:r>
          </a:p>
          <a:p>
            <a:pPr lvl="1" algn="just"/>
            <a:r>
              <a:rPr lang="fr-CA" sz="1800" i="1" dirty="0" smtClean="0"/>
              <a:t>Une discussion sur la médication</a:t>
            </a:r>
          </a:p>
          <a:p>
            <a:pPr lvl="1" algn="just"/>
            <a:r>
              <a:rPr lang="fr-CA" sz="1800" i="1" dirty="0" smtClean="0"/>
              <a:t>Et aussi un examen gynécologique, avec dépistage ITSS car cela date de 5 ans…</a:t>
            </a:r>
          </a:p>
          <a:p>
            <a:pPr lvl="1" algn="just"/>
            <a:r>
              <a:rPr lang="fr-CA" sz="1800" i="1" dirty="0" smtClean="0"/>
              <a:t>Sans compter les autres demandes de votre patiente!</a:t>
            </a:r>
            <a:endParaRPr lang="fr-CA" sz="1800" i="1" dirty="0"/>
          </a:p>
          <a:p>
            <a:pPr lvl="1" algn="just"/>
            <a:r>
              <a:rPr lang="fr-CA" sz="1800" i="1" dirty="0"/>
              <a:t>Que priorisez-vous?</a:t>
            </a:r>
            <a:endParaRPr lang="fr-FR" sz="1800" i="1" dirty="0"/>
          </a:p>
        </p:txBody>
      </p:sp>
    </p:spTree>
    <p:extLst>
      <p:ext uri="{BB962C8B-B14F-4D97-AF65-F5344CB8AC3E}">
        <p14:creationId xmlns:p14="http://schemas.microsoft.com/office/powerpoint/2010/main" val="264828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7048" y="198872"/>
            <a:ext cx="7886700" cy="1325563"/>
          </a:xfrm>
        </p:spPr>
        <p:txBody>
          <a:bodyPr/>
          <a:lstStyle/>
          <a:p>
            <a:r>
              <a:rPr lang="fr-CA" sz="2100" b="1" dirty="0" smtClean="0">
                <a:solidFill>
                  <a:schemeClr val="tx1"/>
                </a:solidFill>
              </a:rPr>
              <a:t>Agenda à prioriser</a:t>
            </a:r>
            <a:endParaRPr lang="fr-FR" sz="2100" b="1" dirty="0">
              <a:solidFill>
                <a:schemeClr val="tx1"/>
              </a:solidFill>
            </a:endParaRPr>
          </a:p>
        </p:txBody>
      </p:sp>
      <p:sp>
        <p:nvSpPr>
          <p:cNvPr id="3" name="Espace réservé du contenu 2"/>
          <p:cNvSpPr>
            <a:spLocks noGrp="1"/>
          </p:cNvSpPr>
          <p:nvPr>
            <p:ph idx="1"/>
          </p:nvPr>
        </p:nvSpPr>
        <p:spPr>
          <a:xfrm>
            <a:off x="826718" y="861653"/>
            <a:ext cx="7604864" cy="3408529"/>
          </a:xfrm>
        </p:spPr>
        <p:txBody>
          <a:bodyPr>
            <a:noAutofit/>
          </a:bodyPr>
          <a:lstStyle/>
          <a:p>
            <a:pPr algn="just"/>
            <a:r>
              <a:rPr lang="fr-CA" sz="1800" dirty="0" smtClean="0"/>
              <a:t>Vous aurez à écouter votre patiente quelques minutes (impossible de passer à côté étant donné son besoin et parce que vous êtes sa seule ressource professionnelle).</a:t>
            </a:r>
          </a:p>
          <a:p>
            <a:pPr algn="just"/>
            <a:r>
              <a:rPr lang="fr-CA" sz="1800" dirty="0" smtClean="0"/>
              <a:t>Vous voudrez aussi expliquer le cadre pour la gestion des appels téléphoniques (fréquence réaliste des appels que vous pouvez retourner, motifs pertinents pour appeler, autres ressources auxquelles elle peut s’adresser). Il s’agit d’un sujet prioritaire si vous souhaitez établir une relation thérapeutique efficace et un lien positif.</a:t>
            </a:r>
          </a:p>
          <a:p>
            <a:pPr algn="just"/>
            <a:r>
              <a:rPr lang="fr-CA" sz="1800" dirty="0" smtClean="0"/>
              <a:t>Vous voudrez suggérer à votre patiente de consulter une autre ressource (ex.: CLSC, ressources communautaire, psychologues en privé) afin qu’elle puisse recevoir une aide supplémentaire dans sa nouvelle adaptation. Ou vous lui offrirai des </a:t>
            </a:r>
            <a:r>
              <a:rPr lang="fr-CA" sz="1800" dirty="0" err="1" smtClean="0"/>
              <a:t>r.v</a:t>
            </a:r>
            <a:r>
              <a:rPr lang="fr-CA" sz="1800" dirty="0" smtClean="0"/>
              <a:t>. plus rapprochés dans le cadre d’une thérapie de soutien.</a:t>
            </a:r>
          </a:p>
          <a:p>
            <a:pPr algn="just"/>
            <a:r>
              <a:rPr lang="fr-CA" sz="1800" dirty="0" smtClean="0"/>
              <a:t>Et vous discuterez de la médication.</a:t>
            </a:r>
          </a:p>
          <a:p>
            <a:pPr algn="just"/>
            <a:r>
              <a:rPr lang="fr-CA" sz="1800" dirty="0" smtClean="0"/>
              <a:t>Vous terminerez le r-v en nommant les sujets reportés, à discuter au prochain r-v.</a:t>
            </a:r>
            <a:endParaRPr lang="fr-FR" sz="1800" dirty="0"/>
          </a:p>
        </p:txBody>
      </p:sp>
    </p:spTree>
    <p:extLst>
      <p:ext uri="{BB962C8B-B14F-4D97-AF65-F5344CB8AC3E}">
        <p14:creationId xmlns:p14="http://schemas.microsoft.com/office/powerpoint/2010/main" val="3614923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5129" y="231570"/>
            <a:ext cx="7200900" cy="688149"/>
          </a:xfrm>
        </p:spPr>
        <p:txBody>
          <a:bodyPr/>
          <a:lstStyle/>
          <a:p>
            <a:r>
              <a:rPr lang="fr-CA" sz="2100" b="1" dirty="0" smtClean="0">
                <a:solidFill>
                  <a:schemeClr val="tx1"/>
                </a:solidFill>
              </a:rPr>
              <a:t>3 semaines plus tard</a:t>
            </a:r>
            <a:endParaRPr lang="fr-FR" sz="2100" b="1" dirty="0">
              <a:solidFill>
                <a:schemeClr val="tx1"/>
              </a:solidFill>
            </a:endParaRPr>
          </a:p>
        </p:txBody>
      </p:sp>
      <p:sp>
        <p:nvSpPr>
          <p:cNvPr id="3" name="Espace réservé du contenu 2"/>
          <p:cNvSpPr>
            <a:spLocks noGrp="1"/>
          </p:cNvSpPr>
          <p:nvPr>
            <p:ph idx="1"/>
          </p:nvPr>
        </p:nvSpPr>
        <p:spPr>
          <a:xfrm>
            <a:off x="570016" y="752294"/>
            <a:ext cx="7944592" cy="3469943"/>
          </a:xfrm>
        </p:spPr>
        <p:txBody>
          <a:bodyPr>
            <a:normAutofit fontScale="85000" lnSpcReduction="20000"/>
          </a:bodyPr>
          <a:lstStyle/>
          <a:p>
            <a:pPr algn="just"/>
            <a:r>
              <a:rPr lang="fr-CA" sz="1800" dirty="0" smtClean="0"/>
              <a:t>Vous revoyez Christine 3 semaines plus tard. Étant donné les difficultés d’adaptation récentes, vous aviez décidé de lui donner un r-v de 45 minutes.</a:t>
            </a:r>
          </a:p>
          <a:p>
            <a:pPr marL="0" indent="0" algn="just">
              <a:buNone/>
            </a:pPr>
            <a:endParaRPr lang="fr-CA" sz="1800" dirty="0" smtClean="0"/>
          </a:p>
          <a:p>
            <a:pPr algn="just"/>
            <a:r>
              <a:rPr lang="fr-CA" sz="1800" dirty="0" smtClean="0"/>
              <a:t>Elle arrive de bonne humeur, elle vient de débuter une nouvelle relation et tout va bien. Elle n’a pas de demandes aujourd’hui. Et comme elle va mieux, ne s’est pas rendue au r-v avec une TS </a:t>
            </a:r>
            <a:r>
              <a:rPr lang="fr-CA" sz="1800" dirty="0"/>
              <a:t>au CLSC où </a:t>
            </a:r>
            <a:r>
              <a:rPr lang="fr-CA" sz="1800" dirty="0" smtClean="0"/>
              <a:t>vous l’aviez référée au dernier r-v.</a:t>
            </a:r>
          </a:p>
          <a:p>
            <a:pPr marL="0" indent="0" algn="just">
              <a:buNone/>
            </a:pPr>
            <a:endParaRPr lang="fr-CA" sz="1800" dirty="0" smtClean="0"/>
          </a:p>
          <a:p>
            <a:pPr algn="just"/>
            <a:r>
              <a:rPr lang="fr-CA" sz="1800" dirty="0" smtClean="0"/>
              <a:t>Vous décidez donc ensemble de faire l’examen gynécologique et les tests de dépistage étant donné la nouvelle relation.</a:t>
            </a:r>
          </a:p>
          <a:p>
            <a:pPr marL="0" indent="0" algn="just">
              <a:buNone/>
            </a:pPr>
            <a:endParaRPr lang="fr-CA" sz="1800" dirty="0" smtClean="0"/>
          </a:p>
          <a:p>
            <a:pPr algn="just"/>
            <a:r>
              <a:rPr lang="fr-CA" sz="1800" dirty="0" smtClean="0"/>
              <a:t>Vous voudrez faire une histoire longitudinale brève.</a:t>
            </a:r>
          </a:p>
          <a:p>
            <a:pPr marL="0" indent="0" algn="just">
              <a:buNone/>
            </a:pPr>
            <a:endParaRPr lang="fr-CA" sz="1800" dirty="0" smtClean="0"/>
          </a:p>
          <a:p>
            <a:pPr algn="just"/>
            <a:r>
              <a:rPr lang="fr-CA" sz="1800" dirty="0" smtClean="0"/>
              <a:t>Vous voudrez aussi préciser un possible diagnostic de trouble de la personnalité.</a:t>
            </a:r>
          </a:p>
          <a:p>
            <a:pPr marL="0" indent="0" algn="just">
              <a:buNone/>
            </a:pPr>
            <a:endParaRPr lang="fr-CA" sz="1800" dirty="0"/>
          </a:p>
          <a:p>
            <a:r>
              <a:rPr lang="fr-CA" sz="1800" dirty="0"/>
              <a:t>Comment vous y </a:t>
            </a:r>
            <a:r>
              <a:rPr lang="fr-CA" sz="1800" dirty="0" err="1"/>
              <a:t>prenez-vous</a:t>
            </a:r>
            <a:r>
              <a:rPr lang="fr-CA" sz="1800" dirty="0"/>
              <a:t>?</a:t>
            </a:r>
            <a:endParaRPr lang="fr-FR" sz="1800" dirty="0"/>
          </a:p>
        </p:txBody>
      </p:sp>
    </p:spTree>
    <p:extLst>
      <p:ext uri="{BB962C8B-B14F-4D97-AF65-F5344CB8AC3E}">
        <p14:creationId xmlns:p14="http://schemas.microsoft.com/office/powerpoint/2010/main" val="406233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3154" y="345537"/>
            <a:ext cx="7200900" cy="1485900"/>
          </a:xfrm>
        </p:spPr>
        <p:txBody>
          <a:bodyPr/>
          <a:lstStyle/>
          <a:p>
            <a:r>
              <a:rPr lang="fr-CA" sz="2100" b="1" dirty="0" smtClean="0">
                <a:solidFill>
                  <a:schemeClr val="tx1"/>
                </a:solidFill>
              </a:rPr>
              <a:t>Histoire longitudinale brève</a:t>
            </a:r>
            <a:endParaRPr lang="fr-FR" sz="2100" b="1" dirty="0">
              <a:solidFill>
                <a:schemeClr val="tx1"/>
              </a:solidFill>
            </a:endParaRPr>
          </a:p>
        </p:txBody>
      </p:sp>
      <p:sp>
        <p:nvSpPr>
          <p:cNvPr id="3" name="Espace réservé du contenu 2"/>
          <p:cNvSpPr>
            <a:spLocks noGrp="1"/>
          </p:cNvSpPr>
          <p:nvPr>
            <p:ph idx="1"/>
          </p:nvPr>
        </p:nvSpPr>
        <p:spPr>
          <a:xfrm>
            <a:off x="1085900" y="1219115"/>
            <a:ext cx="7200900" cy="3654188"/>
          </a:xfrm>
        </p:spPr>
        <p:txBody>
          <a:bodyPr>
            <a:normAutofit lnSpcReduction="10000"/>
          </a:bodyPr>
          <a:lstStyle/>
          <a:p>
            <a:pPr algn="just"/>
            <a:r>
              <a:rPr lang="fr-CA" sz="1800" dirty="0"/>
              <a:t>Quels sont les éléments à questionner et comment vous y prenez- vous?</a:t>
            </a:r>
          </a:p>
          <a:p>
            <a:pPr algn="just"/>
            <a:endParaRPr lang="fr-FR" sz="1800" dirty="0"/>
          </a:p>
          <a:p>
            <a:pPr lvl="1" algn="just"/>
            <a:r>
              <a:rPr lang="fr-FR" sz="1800" i="1" dirty="0" smtClean="0"/>
              <a:t>Expliquez </a:t>
            </a:r>
            <a:r>
              <a:rPr lang="fr-FR" sz="1800" i="1" dirty="0"/>
              <a:t>la procédure </a:t>
            </a:r>
            <a:r>
              <a:rPr lang="fr-FR" sz="1800" i="1" dirty="0" smtClean="0"/>
              <a:t>à la patiente</a:t>
            </a:r>
            <a:r>
              <a:rPr lang="fr-FR" sz="1800" i="1" dirty="0"/>
              <a:t> : «Pour mieux comprendre, vous connaître davantage, m’aider à vous proposez ce qui vous convient le mieux… Je voudrais vous questionner rapidement sur votre histoire de vie, votre vécu…. Je vais progresser rapidement sans explorer en profondeur… Il est possible que je vous interrompre afin d’avoir le temps de faire le tour complet de votre vie… Si nécessaire on pourra développer davantage dans une autre rencontre… Cela devrait prendre environ 15 minutes…»</a:t>
            </a:r>
          </a:p>
          <a:p>
            <a:pPr lvl="1" algn="just"/>
            <a:r>
              <a:rPr lang="fr-FR" sz="1800" i="1" dirty="0"/>
              <a:t>Utilisez des questions fermées ou </a:t>
            </a:r>
            <a:r>
              <a:rPr lang="fr-FR" sz="1800" i="1" dirty="0" smtClean="0"/>
              <a:t>semi-ouvertes.</a:t>
            </a:r>
            <a:endParaRPr lang="fr-FR" sz="1800" i="1" dirty="0"/>
          </a:p>
          <a:p>
            <a:pPr lvl="1" algn="just"/>
            <a:r>
              <a:rPr lang="fr-FR" sz="1800" i="1" dirty="0"/>
              <a:t>É</a:t>
            </a:r>
            <a:r>
              <a:rPr lang="fr-FR" sz="1800" i="1" dirty="0" smtClean="0"/>
              <a:t>vitez </a:t>
            </a:r>
            <a:r>
              <a:rPr lang="fr-FR" sz="1800" i="1" dirty="0"/>
              <a:t>d’explorer en </a:t>
            </a:r>
            <a:r>
              <a:rPr lang="fr-FR" sz="1800" i="1" dirty="0" smtClean="0"/>
              <a:t>profondeur.</a:t>
            </a:r>
            <a:endParaRPr lang="fr-FR" sz="1800" i="1" dirty="0"/>
          </a:p>
          <a:p>
            <a:pPr algn="just"/>
            <a:endParaRPr lang="fr-CA" sz="1800" dirty="0"/>
          </a:p>
          <a:p>
            <a:pPr marL="0" indent="0" algn="just">
              <a:buNone/>
            </a:pPr>
            <a:endParaRPr lang="fr-FR" dirty="0"/>
          </a:p>
        </p:txBody>
      </p:sp>
    </p:spTree>
    <p:extLst>
      <p:ext uri="{BB962C8B-B14F-4D97-AF65-F5344CB8AC3E}">
        <p14:creationId xmlns:p14="http://schemas.microsoft.com/office/powerpoint/2010/main" val="377304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txBox="1">
            <a:spLocks/>
          </p:cNvSpPr>
          <p:nvPr>
            <p:custDataLst>
              <p:tags r:id="rId1"/>
            </p:custDataLst>
          </p:nvPr>
        </p:nvSpPr>
        <p:spPr bwMode="auto">
          <a:xfrm>
            <a:off x="444500" y="4289425"/>
            <a:ext cx="5805488" cy="3365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endParaRPr lang="fr-CA" sz="2000" dirty="0">
              <a:latin typeface="Arial" charset="0"/>
              <a:cs typeface="Arial" charset="0"/>
            </a:endParaRPr>
          </a:p>
        </p:txBody>
      </p:sp>
      <p:sp>
        <p:nvSpPr>
          <p:cNvPr id="8" name="Titre 4"/>
          <p:cNvSpPr txBox="1">
            <a:spLocks/>
          </p:cNvSpPr>
          <p:nvPr>
            <p:custDataLst>
              <p:tags r:id="rId2"/>
            </p:custDataLst>
          </p:nvPr>
        </p:nvSpPr>
        <p:spPr bwMode="auto">
          <a:xfrm>
            <a:off x="444500" y="620681"/>
            <a:ext cx="8355012" cy="1230313"/>
          </a:xfrm>
          <a:prstGeom prst="rect">
            <a:avLst/>
          </a:prstGeom>
        </p:spPr>
        <p:txBody>
          <a:bodyPr numCol="1"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200" b="1" dirty="0">
                <a:latin typeface="Arial" panose="020B0604020202020204" pitchFamily="34" charset="0"/>
                <a:cs typeface="Arial" panose="020B0604020202020204" pitchFamily="34" charset="0"/>
              </a:rPr>
              <a:t>Christine, 26 ans</a:t>
            </a:r>
            <a:br>
              <a:rPr lang="fr-CA" sz="3200" b="1" dirty="0">
                <a:latin typeface="Arial" panose="020B0604020202020204" pitchFamily="34" charset="0"/>
                <a:cs typeface="Arial" panose="020B0604020202020204" pitchFamily="34" charset="0"/>
              </a:rPr>
            </a:br>
            <a:r>
              <a:rPr lang="fr-CA" sz="1800" b="1" dirty="0" smtClean="0"/>
              <a:t>Vignette </a:t>
            </a:r>
            <a:r>
              <a:rPr lang="fr-CA" sz="1800" b="1" dirty="0"/>
              <a:t>Clinique</a:t>
            </a:r>
          </a:p>
        </p:txBody>
      </p:sp>
      <p:sp>
        <p:nvSpPr>
          <p:cNvPr id="2" name="Rectangle 1"/>
          <p:cNvSpPr/>
          <p:nvPr/>
        </p:nvSpPr>
        <p:spPr>
          <a:xfrm>
            <a:off x="444500" y="3265189"/>
            <a:ext cx="5642958" cy="1600438"/>
          </a:xfrm>
          <a:prstGeom prst="rect">
            <a:avLst/>
          </a:prstGeom>
        </p:spPr>
        <p:txBody>
          <a:bodyPr wrap="square">
            <a:spAutoFit/>
          </a:bodyPr>
          <a:lstStyle/>
          <a:p>
            <a:r>
              <a:rPr lang="fr-CA" sz="1400" b="1" dirty="0" smtClean="0"/>
              <a:t>Réalisé par:</a:t>
            </a:r>
          </a:p>
          <a:p>
            <a:r>
              <a:rPr lang="fr-CA" sz="1400" b="1" dirty="0" smtClean="0"/>
              <a:t>Dr </a:t>
            </a:r>
            <a:r>
              <a:rPr lang="fr-CA" sz="1400" b="1" dirty="0"/>
              <a:t>Dominique </a:t>
            </a:r>
            <a:r>
              <a:rPr lang="fr-CA" sz="1400" b="1" dirty="0" err="1"/>
              <a:t>Imbeau</a:t>
            </a:r>
            <a:r>
              <a:rPr lang="fr-CA" sz="1400" b="1" dirty="0"/>
              <a:t> (CUMF </a:t>
            </a:r>
            <a:r>
              <a:rPr lang="fr-CA" sz="1400" b="1" dirty="0" smtClean="0"/>
              <a:t>Maria)</a:t>
            </a:r>
          </a:p>
          <a:p>
            <a:r>
              <a:rPr lang="fr-CA" sz="1400" b="1" dirty="0" smtClean="0"/>
              <a:t>Dr France Picard (CUMF Amos) </a:t>
            </a:r>
          </a:p>
          <a:p>
            <a:r>
              <a:rPr lang="fr-CA" sz="1400" b="1" dirty="0" smtClean="0"/>
              <a:t>Dr </a:t>
            </a:r>
            <a:r>
              <a:rPr lang="fr-CA" sz="1400" b="1" dirty="0"/>
              <a:t>Sabrina Déry (CUMF Mont-Laurier)                                                          </a:t>
            </a:r>
            <a:r>
              <a:rPr lang="fr-CA" sz="1400" b="1" dirty="0" smtClean="0"/>
              <a:t>      Dr </a:t>
            </a:r>
            <a:r>
              <a:rPr lang="fr-CA" sz="1400" b="1" dirty="0"/>
              <a:t>Martin Potter (CUMF </a:t>
            </a:r>
            <a:r>
              <a:rPr lang="fr-CA" sz="1400" b="1" dirty="0" smtClean="0"/>
              <a:t>Faubourgs)</a:t>
            </a:r>
          </a:p>
          <a:p>
            <a:r>
              <a:rPr lang="fr-CA" sz="1400" b="1" dirty="0" smtClean="0"/>
              <a:t>Dr </a:t>
            </a:r>
            <a:r>
              <a:rPr lang="fr-CA" sz="1400" b="1" dirty="0"/>
              <a:t>Catherine Quesnel (CUMF Mont-Laurier) </a:t>
            </a:r>
            <a:endParaRPr lang="fr-CA" sz="1400" b="1" dirty="0" smtClean="0"/>
          </a:p>
          <a:p>
            <a:r>
              <a:rPr lang="fr-CA" sz="1400" b="1" dirty="0" smtClean="0"/>
              <a:t>Dr </a:t>
            </a:r>
            <a:r>
              <a:rPr lang="fr-CA" sz="1400" b="1" dirty="0"/>
              <a:t>Danny Castonguay (HND) </a:t>
            </a:r>
          </a:p>
        </p:txBody>
      </p:sp>
    </p:spTree>
    <p:extLst>
      <p:ext uri="{BB962C8B-B14F-4D97-AF65-F5344CB8AC3E}">
        <p14:creationId xmlns:p14="http://schemas.microsoft.com/office/powerpoint/2010/main" val="1651433011"/>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6988" y="224884"/>
            <a:ext cx="7200900" cy="1485900"/>
          </a:xfrm>
        </p:spPr>
        <p:txBody>
          <a:bodyPr/>
          <a:lstStyle/>
          <a:p>
            <a:r>
              <a:rPr lang="fr-CA" sz="2100" b="1" dirty="0">
                <a:solidFill>
                  <a:schemeClr val="tx1"/>
                </a:solidFill>
              </a:rPr>
              <a:t>Histoire longitudinale brève</a:t>
            </a:r>
            <a:endParaRPr lang="fr-FR" sz="2100" b="1" dirty="0">
              <a:solidFill>
                <a:schemeClr val="tx1"/>
              </a:solidFill>
            </a:endParaRPr>
          </a:p>
        </p:txBody>
      </p:sp>
      <p:sp>
        <p:nvSpPr>
          <p:cNvPr id="3" name="Espace réservé du contenu 2"/>
          <p:cNvSpPr>
            <a:spLocks noGrp="1"/>
          </p:cNvSpPr>
          <p:nvPr>
            <p:ph idx="1"/>
          </p:nvPr>
        </p:nvSpPr>
        <p:spPr>
          <a:xfrm>
            <a:off x="316179" y="1071416"/>
            <a:ext cx="8245929" cy="3500651"/>
          </a:xfrm>
        </p:spPr>
        <p:txBody>
          <a:bodyPr>
            <a:noAutofit/>
          </a:bodyPr>
          <a:lstStyle/>
          <a:p>
            <a:pPr lvl="1" algn="just"/>
            <a:r>
              <a:rPr lang="fr-FR" sz="1800" i="1" dirty="0"/>
              <a:t>Progressez de façon chronologique : </a:t>
            </a:r>
          </a:p>
          <a:p>
            <a:pPr lvl="2" algn="just"/>
            <a:r>
              <a:rPr lang="fr-FR" sz="1800" dirty="0"/>
              <a:t>La grossesse </a:t>
            </a:r>
            <a:r>
              <a:rPr lang="fr-FR" sz="1800" dirty="0" smtClean="0"/>
              <a:t>de sa mère et l’accouchement à sa naissance</a:t>
            </a:r>
            <a:endParaRPr lang="fr-FR" sz="1800" dirty="0"/>
          </a:p>
          <a:p>
            <a:pPr lvl="2" algn="just"/>
            <a:r>
              <a:rPr lang="fr-FR" sz="1800" dirty="0"/>
              <a:t>La petite enfance</a:t>
            </a:r>
          </a:p>
          <a:p>
            <a:pPr lvl="2" algn="just"/>
            <a:r>
              <a:rPr lang="fr-FR" sz="1800" dirty="0"/>
              <a:t>L’école primaire</a:t>
            </a:r>
          </a:p>
          <a:p>
            <a:pPr lvl="2" algn="just"/>
            <a:r>
              <a:rPr lang="fr-FR" sz="1800" dirty="0"/>
              <a:t>Le secondaire et l’adolescence</a:t>
            </a:r>
          </a:p>
          <a:p>
            <a:pPr lvl="2" algn="just"/>
            <a:r>
              <a:rPr lang="fr-FR" sz="1800" dirty="0"/>
              <a:t>La vie adulte</a:t>
            </a:r>
          </a:p>
          <a:p>
            <a:pPr lvl="2" algn="just"/>
            <a:r>
              <a:rPr lang="fr-FR" sz="1800" dirty="0"/>
              <a:t>La vieillesse</a:t>
            </a:r>
          </a:p>
          <a:p>
            <a:pPr lvl="1" algn="just"/>
            <a:r>
              <a:rPr lang="fr-FR" sz="1800" i="1" dirty="0"/>
              <a:t>Repérez les difficultés et moments significatifs </a:t>
            </a:r>
            <a:r>
              <a:rPr lang="fr-FR" sz="1800" i="1" dirty="0" smtClean="0"/>
              <a:t>(ex.: consommation</a:t>
            </a:r>
            <a:r>
              <a:rPr lang="fr-FR" sz="1800" i="1" dirty="0"/>
              <a:t>, délinquance, abus, </a:t>
            </a:r>
            <a:r>
              <a:rPr lang="fr-FR" sz="1800" i="1" dirty="0" smtClean="0"/>
              <a:t>maladies, </a:t>
            </a:r>
            <a:r>
              <a:rPr lang="fr-FR" sz="1800" i="1" dirty="0"/>
              <a:t>accidents, </a:t>
            </a:r>
            <a:r>
              <a:rPr lang="fr-FR" sz="1800" i="1" dirty="0" smtClean="0"/>
              <a:t>séparations, </a:t>
            </a:r>
            <a:r>
              <a:rPr lang="fr-FR" sz="1800" i="1" dirty="0"/>
              <a:t>relations significatives, problèmes relationnels, scolaires ou </a:t>
            </a:r>
            <a:r>
              <a:rPr lang="fr-FR" sz="1800" i="1" dirty="0" smtClean="0"/>
              <a:t>professionnels) </a:t>
            </a:r>
            <a:r>
              <a:rPr lang="fr-FR" sz="1800" i="1" dirty="0"/>
              <a:t>et les passages </a:t>
            </a:r>
            <a:r>
              <a:rPr lang="fr-FR" sz="1800" i="1" dirty="0" smtClean="0"/>
              <a:t>(ex.: entrée </a:t>
            </a:r>
            <a:r>
              <a:rPr lang="fr-FR" sz="1800" i="1" dirty="0"/>
              <a:t>à l’école, au secondaire, départ de la maison, entrée sur le marché du travail, relations amoureuses significatives, naissance des </a:t>
            </a:r>
            <a:r>
              <a:rPr lang="fr-FR" sz="1800" i="1" dirty="0" smtClean="0"/>
              <a:t>enfants)</a:t>
            </a:r>
            <a:endParaRPr lang="fr-FR" sz="1800" i="1" dirty="0"/>
          </a:p>
          <a:p>
            <a:pPr lvl="1" algn="just"/>
            <a:r>
              <a:rPr lang="fr-FR" sz="1800" i="1" dirty="0"/>
              <a:t>Durée approximative : de 10 à 20 minutes</a:t>
            </a:r>
          </a:p>
          <a:p>
            <a:pPr algn="just"/>
            <a:endParaRPr lang="fr-FR" sz="1800" dirty="0"/>
          </a:p>
        </p:txBody>
      </p:sp>
    </p:spTree>
    <p:extLst>
      <p:ext uri="{BB962C8B-B14F-4D97-AF65-F5344CB8AC3E}">
        <p14:creationId xmlns:p14="http://schemas.microsoft.com/office/powerpoint/2010/main" val="297037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2204" y="175834"/>
            <a:ext cx="7704956" cy="603598"/>
          </a:xfrm>
        </p:spPr>
        <p:txBody>
          <a:bodyPr>
            <a:noAutofit/>
          </a:bodyPr>
          <a:lstStyle/>
          <a:p>
            <a:r>
              <a:rPr lang="fr-CA" sz="2100" b="1" dirty="0">
                <a:solidFill>
                  <a:schemeClr val="tx1"/>
                </a:solidFill>
              </a:rPr>
              <a:t>Histoire longitudinale brève de Christine</a:t>
            </a:r>
            <a:endParaRPr lang="fr-FR" sz="2100" b="1" dirty="0">
              <a:solidFill>
                <a:schemeClr val="tx1"/>
              </a:solidFill>
            </a:endParaRPr>
          </a:p>
        </p:txBody>
      </p:sp>
      <p:sp>
        <p:nvSpPr>
          <p:cNvPr id="3" name="Espace réservé du contenu 2"/>
          <p:cNvSpPr>
            <a:spLocks noGrp="1"/>
          </p:cNvSpPr>
          <p:nvPr>
            <p:ph idx="1"/>
          </p:nvPr>
        </p:nvSpPr>
        <p:spPr>
          <a:xfrm>
            <a:off x="416124" y="920042"/>
            <a:ext cx="8322761" cy="3510886"/>
          </a:xfrm>
        </p:spPr>
        <p:txBody>
          <a:bodyPr>
            <a:noAutofit/>
          </a:bodyPr>
          <a:lstStyle/>
          <a:p>
            <a:pPr algn="just"/>
            <a:r>
              <a:rPr lang="fr-CA" sz="1800" dirty="0" smtClean="0"/>
              <a:t>Grossesse et accouchement sans particularité.</a:t>
            </a:r>
          </a:p>
          <a:p>
            <a:pPr algn="just"/>
            <a:r>
              <a:rPr lang="fr-CA" sz="1800" dirty="0" smtClean="0"/>
              <a:t>Une sœur et un frère aînés. </a:t>
            </a:r>
          </a:p>
          <a:p>
            <a:pPr algn="just"/>
            <a:r>
              <a:rPr lang="fr-CA" sz="1800" dirty="0" smtClean="0"/>
              <a:t>Pas de problèmes de développement dans la petite enfance.</a:t>
            </a:r>
            <a:r>
              <a:rPr lang="fr-CA" sz="1800" dirty="0"/>
              <a:t> Mère au foyer, n’a pas fréquenté la garderie.</a:t>
            </a:r>
          </a:p>
          <a:p>
            <a:pPr algn="just"/>
            <a:r>
              <a:rPr lang="fr-CA" sz="1800" dirty="0" smtClean="0"/>
              <a:t>Parents séparés quand elle avait 2 ans. Sa mère a eu la garde. Conflits +++ avec le père (pas de violence physique). Milieu modeste mais pas défavorisé. Le père payait pension et mère recevait aide sociale. La mère aurait fait une dépression suite à la rupture. Son plus vieux souvenir est de voir sa mère pleurer et rester couchée sur le divan. Voyait peu son père mais contact positif quand cela avait lieu. </a:t>
            </a:r>
          </a:p>
          <a:p>
            <a:pPr algn="just"/>
            <a:r>
              <a:rPr lang="fr-CA" sz="1800" dirty="0" smtClean="0"/>
              <a:t>Entrée scolaire correcte. Était contente de sortir de la maison et se faire des amies.</a:t>
            </a:r>
          </a:p>
          <a:p>
            <a:pPr algn="just"/>
            <a:r>
              <a:rPr lang="fr-CA" sz="1800" dirty="0" smtClean="0"/>
              <a:t>Très sociable et un peu agitée. Réussissait assez bien au primaire. </a:t>
            </a:r>
          </a:p>
          <a:p>
            <a:pPr algn="just"/>
            <a:r>
              <a:rPr lang="fr-CA" sz="1800" dirty="0" smtClean="0"/>
              <a:t>Entrée plus houleuse au secondaire. A commencé à consommer alcool et cannabis vers 13 ans. Premières relations sexuelles à 13 ans et demi. A eu plusieurs relations de courte durée au secondaire. A vu une TS vers l’âge de 15 ans. Sa mère était toujours sur son dos et buvait beaucoup dit-elle.</a:t>
            </a:r>
            <a:endParaRPr lang="fr-FR" sz="1800" dirty="0"/>
          </a:p>
        </p:txBody>
      </p:sp>
    </p:spTree>
    <p:extLst>
      <p:ext uri="{BB962C8B-B14F-4D97-AF65-F5344CB8AC3E}">
        <p14:creationId xmlns:p14="http://schemas.microsoft.com/office/powerpoint/2010/main" val="270844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3355" y="187368"/>
            <a:ext cx="8832574" cy="622387"/>
          </a:xfrm>
        </p:spPr>
        <p:txBody>
          <a:bodyPr>
            <a:noAutofit/>
          </a:bodyPr>
          <a:lstStyle/>
          <a:p>
            <a:r>
              <a:rPr lang="fr-CA" sz="2100" b="1" dirty="0">
                <a:solidFill>
                  <a:schemeClr val="tx1"/>
                </a:solidFill>
              </a:rPr>
              <a:t>Histoire longitudinale brève de Christine (suite)</a:t>
            </a:r>
            <a:endParaRPr lang="fr-FR" sz="2100" b="1" dirty="0">
              <a:solidFill>
                <a:schemeClr val="tx1"/>
              </a:solidFill>
            </a:endParaRPr>
          </a:p>
        </p:txBody>
      </p:sp>
      <p:sp>
        <p:nvSpPr>
          <p:cNvPr id="3" name="Espace réservé du contenu 2"/>
          <p:cNvSpPr>
            <a:spLocks noGrp="1"/>
          </p:cNvSpPr>
          <p:nvPr>
            <p:ph idx="1"/>
          </p:nvPr>
        </p:nvSpPr>
        <p:spPr>
          <a:xfrm>
            <a:off x="635971" y="809755"/>
            <a:ext cx="7988200" cy="4326604"/>
          </a:xfrm>
        </p:spPr>
        <p:txBody>
          <a:bodyPr>
            <a:noAutofit/>
          </a:bodyPr>
          <a:lstStyle/>
          <a:p>
            <a:pPr algn="just"/>
            <a:r>
              <a:rPr lang="fr-CA" sz="1600" dirty="0" smtClean="0"/>
              <a:t>Conflits également </a:t>
            </a:r>
            <a:r>
              <a:rPr lang="fr-CA" sz="1600" dirty="0"/>
              <a:t>avec sa sœur aînée (2 ans plus vieille). Se chicanaient beaucoup. Frère plus vieux de 5 ans. A quitté la maison à 18 ans et n’a presque plus donné de nouvelles ensuite</a:t>
            </a:r>
            <a:r>
              <a:rPr lang="fr-CA" sz="1600" dirty="0" smtClean="0"/>
              <a:t>. </a:t>
            </a:r>
            <a:r>
              <a:rPr lang="fr-CA" sz="1600" dirty="0"/>
              <a:t>Elle pense qu’il travaille dans l’ouest canadien depuis.</a:t>
            </a:r>
          </a:p>
          <a:p>
            <a:pPr algn="just"/>
            <a:r>
              <a:rPr lang="fr-CA" sz="1600" dirty="0" smtClean="0"/>
              <a:t>A quand même réussi son secondaire (a dû prendre une année supplémentaire aux adultes pour finir ses cours obligatoires). A complété un DEC en éducation spécialisée. Étudiait dans une autre ville et restait en appartement, son père l’aidait financièrement. </a:t>
            </a:r>
            <a:r>
              <a:rPr lang="fr-CA" sz="1600" dirty="0"/>
              <a:t>T</a:t>
            </a:r>
            <a:r>
              <a:rPr lang="fr-CA" sz="1600" dirty="0" smtClean="0"/>
              <a:t>ravaillait à temps partiel dans un dépanneur. </a:t>
            </a:r>
          </a:p>
          <a:p>
            <a:pPr algn="just"/>
            <a:r>
              <a:rPr lang="fr-CA" sz="1600" dirty="0"/>
              <a:t>À</a:t>
            </a:r>
            <a:r>
              <a:rPr lang="fr-CA" sz="1600" dirty="0" smtClean="0"/>
              <a:t> ce moment, avait un copain adéquat, ce qui l’a aidée à réussir ses études. Avait aussi grandement diminué sa consommation. Toutefois, celui-ci l’a quittée car elle était jalouse et lui faisait des crises de colère. Elle dit que cela a été les 3 plus belles années de sa vie.</a:t>
            </a:r>
          </a:p>
          <a:p>
            <a:pPr algn="just"/>
            <a:r>
              <a:rPr lang="fr-CA" sz="1600" dirty="0" smtClean="0"/>
              <a:t>C’est à ce moment qu’elle a vu une psychologue du CLSC. C’est son ex-copain qui avait pris r-v pour elle car il était inquiet. Elle lui avait fait des menaces suicidaires</a:t>
            </a:r>
          </a:p>
          <a:p>
            <a:pPr algn="just"/>
            <a:r>
              <a:rPr lang="fr-CA" sz="1600" dirty="0" smtClean="0"/>
              <a:t>A ensuite rencontré son autre conjoint. Relation qui a duré 4 ans. Dynamique de violence. A peu travaillé durant cette période. Son conjoint vendait de la drogue et la faisait vivre. A eu un seul contrat l’an passé. Elle voulait s’émanciper et se reprendre en main. Toutefois, cela a accentué les difficultés conjugales. </a:t>
            </a:r>
            <a:endParaRPr lang="fr-CA" sz="1600" dirty="0"/>
          </a:p>
          <a:p>
            <a:pPr algn="just"/>
            <a:r>
              <a:rPr lang="fr-CA" sz="1600" dirty="0" smtClean="0"/>
              <a:t>Son contrat n’a pas été renouvelé malgré des postes non-comblés. Ne sait pas trop pourquoi…</a:t>
            </a:r>
          </a:p>
        </p:txBody>
      </p:sp>
    </p:spTree>
    <p:extLst>
      <p:ext uri="{BB962C8B-B14F-4D97-AF65-F5344CB8AC3E}">
        <p14:creationId xmlns:p14="http://schemas.microsoft.com/office/powerpoint/2010/main" val="403389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9164" y="201329"/>
            <a:ext cx="7200900" cy="1485900"/>
          </a:xfrm>
        </p:spPr>
        <p:txBody>
          <a:bodyPr/>
          <a:lstStyle/>
          <a:p>
            <a:r>
              <a:rPr lang="fr-CA" sz="2100" b="1" dirty="0" smtClean="0">
                <a:solidFill>
                  <a:schemeClr val="tx1"/>
                </a:solidFill>
              </a:rPr>
              <a:t>Diagnostic pour Christine</a:t>
            </a:r>
            <a:endParaRPr lang="fr-FR" sz="2100" b="1" dirty="0">
              <a:solidFill>
                <a:schemeClr val="tx1"/>
              </a:solidFill>
            </a:endParaRPr>
          </a:p>
        </p:txBody>
      </p:sp>
      <p:sp>
        <p:nvSpPr>
          <p:cNvPr id="3" name="Espace réservé du contenu 2"/>
          <p:cNvSpPr>
            <a:spLocks noGrp="1"/>
          </p:cNvSpPr>
          <p:nvPr>
            <p:ph idx="1"/>
          </p:nvPr>
        </p:nvSpPr>
        <p:spPr>
          <a:xfrm>
            <a:off x="951022" y="944279"/>
            <a:ext cx="7492130" cy="3224284"/>
          </a:xfrm>
        </p:spPr>
        <p:txBody>
          <a:bodyPr>
            <a:noAutofit/>
          </a:bodyPr>
          <a:lstStyle/>
          <a:p>
            <a:pPr algn="just"/>
            <a:r>
              <a:rPr lang="fr-CA" sz="1800" dirty="0" smtClean="0"/>
              <a:t>Le r-v tire à sa fin. Vous procédez à l’examen gynécologique et aux tests de dépistage.</a:t>
            </a:r>
          </a:p>
          <a:p>
            <a:pPr marL="0" indent="0" algn="just">
              <a:buNone/>
            </a:pPr>
            <a:endParaRPr lang="fr-CA" sz="1800" dirty="0" smtClean="0"/>
          </a:p>
          <a:p>
            <a:pPr algn="just"/>
            <a:r>
              <a:rPr lang="fr-CA" sz="1800" dirty="0" smtClean="0"/>
              <a:t>Vous convenez avec Christine de rediscuter de tout cela au prochain r-v car vous voulez réfléchir à tête reposée au diagnostic le plus probable en analysant les informations recueillies depuis le début.</a:t>
            </a:r>
          </a:p>
          <a:p>
            <a:pPr marL="0" indent="0" algn="just">
              <a:buNone/>
            </a:pPr>
            <a:endParaRPr lang="fr-CA" sz="1800" dirty="0" smtClean="0"/>
          </a:p>
          <a:p>
            <a:pPr algn="just"/>
            <a:r>
              <a:rPr lang="fr-CA" sz="1800" dirty="0"/>
              <a:t>Étant donné que Christine semble bien aller, vous convenez d’un prochain </a:t>
            </a:r>
            <a:r>
              <a:rPr lang="fr-CA" sz="1800" dirty="0" smtClean="0"/>
              <a:t>r-v </a:t>
            </a:r>
            <a:r>
              <a:rPr lang="fr-CA" sz="1800" dirty="0"/>
              <a:t>dans un mois afin de lui transmettre votre évaluation </a:t>
            </a:r>
            <a:r>
              <a:rPr lang="fr-CA" sz="1800" dirty="0" smtClean="0"/>
              <a:t>finale.</a:t>
            </a:r>
          </a:p>
          <a:p>
            <a:pPr marL="0" indent="0" algn="just">
              <a:buNone/>
            </a:pPr>
            <a:endParaRPr lang="fr-CA" sz="1800" dirty="0"/>
          </a:p>
          <a:p>
            <a:pPr algn="just"/>
            <a:r>
              <a:rPr lang="fr-CA" sz="1800" dirty="0" smtClean="0"/>
              <a:t>Vous voudrez peut-être aussi consulter un collègue  (ex.: autre médecin de famille, psychiatre, psychologue). </a:t>
            </a:r>
          </a:p>
          <a:p>
            <a:pPr algn="just"/>
            <a:endParaRPr lang="fr-CA" sz="1800" dirty="0"/>
          </a:p>
          <a:p>
            <a:pPr algn="just"/>
            <a:r>
              <a:rPr lang="fr-CA" sz="1800" dirty="0"/>
              <a:t>Comment vous y </a:t>
            </a:r>
            <a:r>
              <a:rPr lang="fr-CA" sz="1800" dirty="0" err="1"/>
              <a:t>prenez-vous</a:t>
            </a:r>
            <a:r>
              <a:rPr lang="fr-CA" sz="1800" dirty="0"/>
              <a:t> pour analyser systématiquement les données recueillies?</a:t>
            </a:r>
            <a:endParaRPr lang="fr-FR" sz="1800" dirty="0"/>
          </a:p>
        </p:txBody>
      </p:sp>
    </p:spTree>
    <p:extLst>
      <p:ext uri="{BB962C8B-B14F-4D97-AF65-F5344CB8AC3E}">
        <p14:creationId xmlns:p14="http://schemas.microsoft.com/office/powerpoint/2010/main" val="423130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996" y="1988840"/>
            <a:ext cx="7200900" cy="2686050"/>
          </a:xfrm>
        </p:spPr>
        <p:txBody>
          <a:bodyPr>
            <a:normAutofit/>
          </a:bodyPr>
          <a:lstStyle/>
          <a:p>
            <a:pPr algn="just"/>
            <a:r>
              <a:rPr lang="fr-CA" sz="1800" dirty="0"/>
              <a:t>Quels sont les éléments de l’histoire longitudinale brève qui vous semblent les plus intéressants pour mieux comprendre Christine et les problèmes qu’elle présente?</a:t>
            </a:r>
          </a:p>
          <a:p>
            <a:endParaRPr lang="fr-CA" sz="1800" dirty="0"/>
          </a:p>
          <a:p>
            <a:r>
              <a:rPr lang="fr-CA" sz="1800" dirty="0"/>
              <a:t>Est-ce que cela vous aide pour préciser un diagnostic? Si oui, de quelle façon?</a:t>
            </a:r>
            <a:endParaRPr lang="fr-FR" sz="1800" dirty="0"/>
          </a:p>
        </p:txBody>
      </p:sp>
    </p:spTree>
    <p:extLst>
      <p:ext uri="{BB962C8B-B14F-4D97-AF65-F5344CB8AC3E}">
        <p14:creationId xmlns:p14="http://schemas.microsoft.com/office/powerpoint/2010/main" val="339686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8100" y="137125"/>
            <a:ext cx="7791772" cy="1485900"/>
          </a:xfrm>
        </p:spPr>
        <p:txBody>
          <a:bodyPr/>
          <a:lstStyle/>
          <a:p>
            <a:r>
              <a:rPr lang="fr-CA" sz="2100" b="1" dirty="0">
                <a:solidFill>
                  <a:schemeClr val="tx1"/>
                </a:solidFill>
              </a:rPr>
              <a:t>Histoire longitudinale brève de Christine</a:t>
            </a:r>
            <a:endParaRPr lang="fr-FR" sz="2100" b="1" dirty="0">
              <a:solidFill>
                <a:schemeClr val="tx1"/>
              </a:solidFill>
            </a:endParaRPr>
          </a:p>
        </p:txBody>
      </p:sp>
      <p:sp>
        <p:nvSpPr>
          <p:cNvPr id="3" name="Espace réservé du contenu 2"/>
          <p:cNvSpPr>
            <a:spLocks noGrp="1"/>
          </p:cNvSpPr>
          <p:nvPr>
            <p:ph idx="1"/>
          </p:nvPr>
        </p:nvSpPr>
        <p:spPr>
          <a:xfrm>
            <a:off x="251520" y="690026"/>
            <a:ext cx="8568952" cy="3643952"/>
          </a:xfrm>
        </p:spPr>
        <p:txBody>
          <a:bodyPr>
            <a:noAutofit/>
          </a:bodyPr>
          <a:lstStyle/>
          <a:p>
            <a:pPr algn="just"/>
            <a:r>
              <a:rPr lang="fr-CA" sz="1800" dirty="0" smtClean="0"/>
              <a:t>Éléments pertinents à retenir :</a:t>
            </a:r>
          </a:p>
          <a:p>
            <a:pPr lvl="1" algn="just"/>
            <a:r>
              <a:rPr lang="fr-CA" sz="1800" i="1" dirty="0" smtClean="0"/>
              <a:t>Parents séparés et relation houleuse</a:t>
            </a:r>
          </a:p>
          <a:p>
            <a:pPr lvl="1" algn="just"/>
            <a:r>
              <a:rPr lang="fr-CA" sz="1800" i="1" dirty="0" smtClean="0"/>
              <a:t>Mère dépressive et ROH</a:t>
            </a:r>
          </a:p>
          <a:p>
            <a:pPr lvl="1" algn="just"/>
            <a:r>
              <a:rPr lang="fr-CA" sz="1800" i="1" dirty="0" smtClean="0"/>
              <a:t>Difficultés relationnelles. Conflits avec mère et sœur. Frère qui a coupé les liens familiaux. Jalousie quand elle est en couple.</a:t>
            </a:r>
          </a:p>
          <a:p>
            <a:pPr lvl="1" algn="just"/>
            <a:r>
              <a:rPr lang="fr-CA" sz="1800" i="1" dirty="0" smtClean="0"/>
              <a:t>Adolescence un peu problématique: consommation, sexualité précoce</a:t>
            </a:r>
          </a:p>
          <a:p>
            <a:pPr lvl="1" algn="just"/>
            <a:r>
              <a:rPr lang="fr-CA" sz="1800" i="1" dirty="0" smtClean="0"/>
              <a:t>Bonne relation avec son père qui, malgré qu’il ait été peu présent physiquement, a toujours assumé ses responsabilités parentales et a été aidant</a:t>
            </a:r>
          </a:p>
          <a:p>
            <a:pPr lvl="1" algn="just"/>
            <a:r>
              <a:rPr lang="fr-CA" sz="1800" i="1" dirty="0" smtClean="0"/>
              <a:t>A été capable de bien réussir au plan scolaire. Capacités de fonctionnement liées à ses relations amoureuses. Bon copain = meilleur fonctionnement!  Mais aussi désir de s’améliorer (a quitté conjoint violent)</a:t>
            </a:r>
          </a:p>
          <a:p>
            <a:pPr lvl="1" algn="just"/>
            <a:r>
              <a:rPr lang="fr-CA" sz="1800" i="1" dirty="0" smtClean="0"/>
              <a:t>Réagit mal aux ruptures : menaces suicidaires et désorganisation. </a:t>
            </a:r>
          </a:p>
          <a:p>
            <a:pPr lvl="1" algn="just"/>
            <a:r>
              <a:rPr lang="fr-CA" sz="1800" i="1" dirty="0" smtClean="0"/>
              <a:t>On ne lui a pas proposé de nouveau contrat de travail malgré postes non-comblés.</a:t>
            </a:r>
          </a:p>
          <a:p>
            <a:pPr marL="0" lvl="1" indent="0" algn="just">
              <a:buNone/>
            </a:pPr>
            <a:endParaRPr lang="fr-CA" sz="1800" i="1" dirty="0" smtClean="0"/>
          </a:p>
          <a:p>
            <a:pPr marL="0" lvl="1" indent="0" algn="ctr">
              <a:buNone/>
            </a:pPr>
            <a:r>
              <a:rPr lang="fr-CA" sz="2400" i="1" dirty="0"/>
              <a:t>Est-ce compatible avec un diagnostic de trouble de la personnalité?</a:t>
            </a:r>
          </a:p>
          <a:p>
            <a:pPr lvl="1" algn="just"/>
            <a:endParaRPr lang="fr-CA" sz="1800" dirty="0" smtClean="0"/>
          </a:p>
          <a:p>
            <a:pPr marL="457200" lvl="1" indent="0" algn="just">
              <a:buNone/>
            </a:pPr>
            <a:endParaRPr lang="fr-CA" sz="1800" dirty="0" smtClean="0"/>
          </a:p>
          <a:p>
            <a:pPr lvl="1" algn="just"/>
            <a:endParaRPr lang="fr-CA" sz="1800" dirty="0" smtClean="0"/>
          </a:p>
          <a:p>
            <a:pPr lvl="1" algn="just"/>
            <a:endParaRPr lang="fr-FR" sz="1800" dirty="0"/>
          </a:p>
        </p:txBody>
      </p:sp>
    </p:spTree>
    <p:extLst>
      <p:ext uri="{BB962C8B-B14F-4D97-AF65-F5344CB8AC3E}">
        <p14:creationId xmlns:p14="http://schemas.microsoft.com/office/powerpoint/2010/main" val="3756667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8700" y="1294359"/>
            <a:ext cx="7200900" cy="2686050"/>
          </a:xfrm>
        </p:spPr>
        <p:txBody>
          <a:bodyPr/>
          <a:lstStyle/>
          <a:p>
            <a:endParaRPr lang="fr-CA" dirty="0" smtClean="0"/>
          </a:p>
          <a:p>
            <a:pPr algn="just"/>
            <a:r>
              <a:rPr lang="fr-CA" sz="1800" dirty="0"/>
              <a:t>Quels sont les éléments à considérer pour diagnostiquer un TP?</a:t>
            </a:r>
          </a:p>
          <a:p>
            <a:pPr marL="0" indent="0">
              <a:buNone/>
            </a:pPr>
            <a:endParaRPr lang="fr-CA" sz="1800" dirty="0"/>
          </a:p>
          <a:p>
            <a:r>
              <a:rPr lang="fr-CA" sz="1800" dirty="0"/>
              <a:t>Quelles sont les caractéristiques-clés des différents TP? Lequel ou lesquels sont compatibles avec le portrait que vous avez de Christine?</a:t>
            </a:r>
          </a:p>
          <a:p>
            <a:endParaRPr lang="fr-FR" sz="1800" dirty="0"/>
          </a:p>
        </p:txBody>
      </p:sp>
    </p:spTree>
    <p:extLst>
      <p:ext uri="{BB962C8B-B14F-4D97-AF65-F5344CB8AC3E}">
        <p14:creationId xmlns:p14="http://schemas.microsoft.com/office/powerpoint/2010/main" val="241107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0590" y="146514"/>
            <a:ext cx="8424936" cy="669359"/>
          </a:xfrm>
        </p:spPr>
        <p:txBody>
          <a:bodyPr>
            <a:noAutofit/>
          </a:bodyPr>
          <a:lstStyle/>
          <a:p>
            <a:r>
              <a:rPr lang="fr-CA" sz="2100" b="1" dirty="0">
                <a:solidFill>
                  <a:schemeClr val="tx1"/>
                </a:solidFill>
              </a:rPr>
              <a:t>Éléments à considérer pour diagnostiquer un TP</a:t>
            </a:r>
            <a:endParaRPr lang="fr-FR" sz="2100" b="1" dirty="0">
              <a:solidFill>
                <a:schemeClr val="tx1"/>
              </a:solidFill>
            </a:endParaRPr>
          </a:p>
        </p:txBody>
      </p:sp>
      <p:sp>
        <p:nvSpPr>
          <p:cNvPr id="3" name="Espace réservé du contenu 2"/>
          <p:cNvSpPr>
            <a:spLocks noGrp="1"/>
          </p:cNvSpPr>
          <p:nvPr>
            <p:ph idx="1"/>
          </p:nvPr>
        </p:nvSpPr>
        <p:spPr>
          <a:xfrm>
            <a:off x="509866" y="809943"/>
            <a:ext cx="8133093" cy="3315126"/>
          </a:xfrm>
        </p:spPr>
        <p:txBody>
          <a:bodyPr>
            <a:noAutofit/>
          </a:bodyPr>
          <a:lstStyle/>
          <a:p>
            <a:pPr algn="just"/>
            <a:r>
              <a:rPr lang="fr-CA" sz="1800" dirty="0" smtClean="0"/>
              <a:t>Modalité durable de l’expérience vécue et des conduites qui dévient notablement de ce qui est attendu dans la culture de l’individu. Se manifeste dans au moins deux des domaines suivants :</a:t>
            </a:r>
          </a:p>
          <a:p>
            <a:pPr lvl="1" algn="just"/>
            <a:r>
              <a:rPr lang="fr-CA" sz="1800" i="1" dirty="0"/>
              <a:t>La cognition (perception et vision de soi-même, d’autrui et des </a:t>
            </a:r>
            <a:r>
              <a:rPr lang="fr-CA" sz="1800" i="1" dirty="0" smtClean="0"/>
              <a:t>événements)</a:t>
            </a:r>
            <a:endParaRPr lang="fr-CA" sz="1800" i="1" dirty="0"/>
          </a:p>
          <a:p>
            <a:pPr lvl="1" algn="just"/>
            <a:r>
              <a:rPr lang="fr-CA" sz="1800" i="1" dirty="0"/>
              <a:t>L’affectivité (diversité, intensité, labilité et adéquation de la réponse émotionnelle)</a:t>
            </a:r>
          </a:p>
          <a:p>
            <a:pPr lvl="1" algn="just"/>
            <a:r>
              <a:rPr lang="fr-CA" sz="1800" i="1" dirty="0"/>
              <a:t>Le fonctionnement interpersonnel</a:t>
            </a:r>
          </a:p>
          <a:p>
            <a:pPr lvl="1" algn="just"/>
            <a:r>
              <a:rPr lang="fr-CA" sz="1800" i="1" dirty="0"/>
              <a:t>Le contrôle des impulsions</a:t>
            </a:r>
          </a:p>
          <a:p>
            <a:pPr algn="just"/>
            <a:r>
              <a:rPr lang="fr-CA" sz="1800" dirty="0" smtClean="0"/>
              <a:t>Modalités durables et qui envahissent situations personnelles et sociales très diverses</a:t>
            </a:r>
          </a:p>
          <a:p>
            <a:pPr algn="just"/>
            <a:r>
              <a:rPr lang="fr-CA" sz="1800" dirty="0" smtClean="0"/>
              <a:t>Entraîne une souffrance cliniquement significative ou une altération du fonctionnement</a:t>
            </a:r>
          </a:p>
          <a:p>
            <a:pPr algn="just"/>
            <a:r>
              <a:rPr lang="fr-CA" sz="1800" dirty="0" smtClean="0"/>
              <a:t>Stable et prolongé et ses premières manifestations sont décelables au plus tard à l’adolescence ou au début de l'âge adulte</a:t>
            </a:r>
          </a:p>
          <a:p>
            <a:pPr algn="just"/>
            <a:r>
              <a:rPr lang="fr-CA" sz="1800" dirty="0"/>
              <a:t>Pas imputable aux effets physiologiques d’une substance ou d’une autre affection médicale</a:t>
            </a:r>
          </a:p>
          <a:p>
            <a:pPr algn="just"/>
            <a:endParaRPr lang="fr-CA" sz="1800" dirty="0" smtClean="0"/>
          </a:p>
          <a:p>
            <a:pPr lvl="1" algn="just"/>
            <a:endParaRPr lang="fr-FR" sz="1800" dirty="0"/>
          </a:p>
        </p:txBody>
      </p:sp>
    </p:spTree>
    <p:extLst>
      <p:ext uri="{BB962C8B-B14F-4D97-AF65-F5344CB8AC3E}">
        <p14:creationId xmlns:p14="http://schemas.microsoft.com/office/powerpoint/2010/main" val="216477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6721" y="109960"/>
            <a:ext cx="7200900" cy="697544"/>
          </a:xfrm>
        </p:spPr>
        <p:txBody>
          <a:bodyPr/>
          <a:lstStyle/>
          <a:p>
            <a:r>
              <a:rPr lang="fr-CA" sz="2100" b="1" dirty="0" smtClean="0">
                <a:solidFill>
                  <a:schemeClr val="tx1"/>
                </a:solidFill>
              </a:rPr>
              <a:t>Christine et diagnostic de TP?</a:t>
            </a:r>
            <a:endParaRPr lang="fr-FR" sz="2100" b="1" dirty="0">
              <a:solidFill>
                <a:schemeClr val="tx1"/>
              </a:solidFill>
            </a:endParaRPr>
          </a:p>
        </p:txBody>
      </p:sp>
      <p:sp>
        <p:nvSpPr>
          <p:cNvPr id="3" name="Espace réservé du contenu 2"/>
          <p:cNvSpPr>
            <a:spLocks noGrp="1"/>
          </p:cNvSpPr>
          <p:nvPr>
            <p:ph idx="1"/>
          </p:nvPr>
        </p:nvSpPr>
        <p:spPr>
          <a:xfrm>
            <a:off x="639829" y="802939"/>
            <a:ext cx="7811850" cy="3398293"/>
          </a:xfrm>
        </p:spPr>
        <p:txBody>
          <a:bodyPr>
            <a:noAutofit/>
          </a:bodyPr>
          <a:lstStyle/>
          <a:p>
            <a:pPr algn="just"/>
            <a:r>
              <a:rPr lang="fr-CA" sz="1800" dirty="0" smtClean="0"/>
              <a:t>Difficultés de fonctionnement au plan affectif et relationnel  </a:t>
            </a:r>
            <a:r>
              <a:rPr lang="fr-CA" sz="1800" b="1" dirty="0" smtClean="0">
                <a:solidFill>
                  <a:srgbClr val="FF0000"/>
                </a:solidFill>
              </a:rPr>
              <a:t>√</a:t>
            </a:r>
          </a:p>
          <a:p>
            <a:pPr lvl="1" algn="just"/>
            <a:r>
              <a:rPr lang="fr-CA" sz="1800" i="1" dirty="0" smtClean="0"/>
              <a:t>Conflits relationnels</a:t>
            </a:r>
          </a:p>
          <a:p>
            <a:pPr lvl="1" algn="just"/>
            <a:r>
              <a:rPr lang="fr-CA" sz="1800" i="1" dirty="0" smtClean="0"/>
              <a:t>Désorganisation et idées suicidaires lors de ruptures</a:t>
            </a:r>
          </a:p>
          <a:p>
            <a:pPr lvl="1" algn="just"/>
            <a:r>
              <a:rPr lang="fr-CA" sz="1800" i="1" dirty="0" smtClean="0"/>
              <a:t>Labilité émotionnelle, </a:t>
            </a:r>
            <a:r>
              <a:rPr lang="fr-CA" sz="1800" i="1" dirty="0"/>
              <a:t>é</a:t>
            </a:r>
            <a:r>
              <a:rPr lang="fr-CA" sz="1800" i="1" dirty="0" smtClean="0"/>
              <a:t>motions intenses </a:t>
            </a:r>
          </a:p>
          <a:p>
            <a:pPr marL="457200" lvl="1" indent="0" algn="just">
              <a:buNone/>
            </a:pPr>
            <a:endParaRPr lang="fr-CA" sz="1800" i="1" dirty="0" smtClean="0"/>
          </a:p>
          <a:p>
            <a:pPr algn="just"/>
            <a:r>
              <a:rPr lang="fr-CA" sz="1800" dirty="0" smtClean="0"/>
              <a:t>Modalités </a:t>
            </a:r>
            <a:r>
              <a:rPr lang="fr-CA" sz="1800" dirty="0"/>
              <a:t>durables et qui envahissent situations personnelles et sociales très </a:t>
            </a:r>
            <a:r>
              <a:rPr lang="fr-CA" sz="1800" dirty="0" smtClean="0"/>
              <a:t>diverses </a:t>
            </a:r>
            <a:r>
              <a:rPr lang="fr-CA" sz="1800" b="1" dirty="0">
                <a:solidFill>
                  <a:srgbClr val="FF0000"/>
                </a:solidFill>
              </a:rPr>
              <a:t>√</a:t>
            </a:r>
            <a:endParaRPr lang="fr-CA" sz="1800" dirty="0" smtClean="0"/>
          </a:p>
          <a:p>
            <a:pPr lvl="1" algn="just"/>
            <a:r>
              <a:rPr lang="fr-CA" sz="1800" i="1" dirty="0" smtClean="0"/>
              <a:t>Difficultés conjugales, familiales et professionnelles</a:t>
            </a:r>
          </a:p>
          <a:p>
            <a:pPr marL="457200" lvl="1" indent="0" algn="just">
              <a:buNone/>
            </a:pPr>
            <a:endParaRPr lang="fr-CA" sz="1800" i="1" dirty="0"/>
          </a:p>
          <a:p>
            <a:pPr algn="just"/>
            <a:r>
              <a:rPr lang="fr-CA" sz="1800" dirty="0" smtClean="0"/>
              <a:t>Souffrance </a:t>
            </a:r>
            <a:r>
              <a:rPr lang="fr-CA" sz="1800" dirty="0"/>
              <a:t>cliniquement significative ou une altération du </a:t>
            </a:r>
            <a:r>
              <a:rPr lang="fr-CA" sz="1800" dirty="0" smtClean="0"/>
              <a:t>fonctionnement </a:t>
            </a:r>
            <a:r>
              <a:rPr lang="fr-CA" sz="1800" b="1" dirty="0">
                <a:solidFill>
                  <a:srgbClr val="FF0000"/>
                </a:solidFill>
              </a:rPr>
              <a:t>√</a:t>
            </a:r>
            <a:endParaRPr lang="fr-CA" sz="1800" dirty="0" smtClean="0"/>
          </a:p>
          <a:p>
            <a:pPr lvl="1" algn="just"/>
            <a:r>
              <a:rPr lang="fr-CA" sz="1800" i="1" dirty="0" smtClean="0"/>
              <a:t>Consulte car se sent anxieuse et dépressive de longue date</a:t>
            </a:r>
          </a:p>
          <a:p>
            <a:pPr marL="457200" lvl="1" indent="0" algn="just">
              <a:buNone/>
            </a:pPr>
            <a:endParaRPr lang="fr-CA" sz="1800" i="1" dirty="0"/>
          </a:p>
          <a:p>
            <a:pPr algn="just"/>
            <a:r>
              <a:rPr lang="fr-CA" sz="1800" dirty="0"/>
              <a:t>Stable et prolongé et ses premières manifestations sont décelables au plus tard à l’adolescence ou au début de l'âge </a:t>
            </a:r>
            <a:r>
              <a:rPr lang="fr-CA" sz="1800" dirty="0" smtClean="0"/>
              <a:t>adulte </a:t>
            </a:r>
            <a:r>
              <a:rPr lang="fr-CA" sz="1800" b="1" dirty="0">
                <a:solidFill>
                  <a:srgbClr val="FF0000"/>
                </a:solidFill>
              </a:rPr>
              <a:t>√</a:t>
            </a:r>
            <a:endParaRPr lang="fr-CA" sz="1800" dirty="0" smtClean="0"/>
          </a:p>
          <a:p>
            <a:pPr lvl="1" algn="just"/>
            <a:r>
              <a:rPr lang="fr-CA" sz="1800" i="1" dirty="0" smtClean="0"/>
              <a:t>Difficultés apparues à l’adolescence et qui se continuent à l’âge adulte</a:t>
            </a:r>
            <a:endParaRPr lang="fr-CA" sz="1800" i="1" dirty="0"/>
          </a:p>
          <a:p>
            <a:pPr algn="just"/>
            <a:endParaRPr lang="fr-FR" sz="1800" dirty="0"/>
          </a:p>
        </p:txBody>
      </p:sp>
    </p:spTree>
    <p:extLst>
      <p:ext uri="{BB962C8B-B14F-4D97-AF65-F5344CB8AC3E}">
        <p14:creationId xmlns:p14="http://schemas.microsoft.com/office/powerpoint/2010/main" val="2586839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8898" y="110427"/>
            <a:ext cx="8712968" cy="537836"/>
          </a:xfrm>
        </p:spPr>
        <p:txBody>
          <a:bodyPr>
            <a:noAutofit/>
          </a:bodyPr>
          <a:lstStyle/>
          <a:p>
            <a:r>
              <a:rPr lang="fr-CA" sz="2100" b="1" dirty="0">
                <a:solidFill>
                  <a:schemeClr val="tx1"/>
                </a:solidFill>
              </a:rPr>
              <a:t>Principales caractéristiques des TP </a:t>
            </a:r>
            <a:r>
              <a:rPr lang="fr-CA" sz="2100" b="1" i="1" dirty="0">
                <a:solidFill>
                  <a:schemeClr val="tx1"/>
                </a:solidFill>
              </a:rPr>
              <a:t>vs</a:t>
            </a:r>
            <a:r>
              <a:rPr lang="fr-CA" sz="2100" b="1" dirty="0">
                <a:solidFill>
                  <a:schemeClr val="tx1"/>
                </a:solidFill>
              </a:rPr>
              <a:t> Christine</a:t>
            </a:r>
            <a:endParaRPr lang="fr-FR" sz="2100" b="1" dirty="0">
              <a:solidFill>
                <a:schemeClr val="tx1"/>
              </a:solidFill>
            </a:endParaRPr>
          </a:p>
        </p:txBody>
      </p:sp>
      <p:sp>
        <p:nvSpPr>
          <p:cNvPr id="3" name="Espace réservé du contenu 2"/>
          <p:cNvSpPr>
            <a:spLocks noGrp="1"/>
          </p:cNvSpPr>
          <p:nvPr>
            <p:ph idx="1"/>
          </p:nvPr>
        </p:nvSpPr>
        <p:spPr>
          <a:xfrm>
            <a:off x="395535" y="648263"/>
            <a:ext cx="8250753" cy="5472608"/>
          </a:xfrm>
        </p:spPr>
        <p:txBody>
          <a:bodyPr>
            <a:noAutofit/>
          </a:bodyPr>
          <a:lstStyle/>
          <a:p>
            <a:pPr marL="0" indent="0" algn="just">
              <a:buNone/>
            </a:pPr>
            <a:r>
              <a:rPr lang="fr-CA" sz="1800" b="1" dirty="0" smtClean="0"/>
              <a:t>Paranoïaque</a:t>
            </a:r>
            <a:r>
              <a:rPr lang="fr-CA" sz="1800" dirty="0" smtClean="0"/>
              <a:t> : méfiance soupçonneuse envers les autres dont les intentions sont interprétées comme malveillantes</a:t>
            </a:r>
          </a:p>
          <a:p>
            <a:pPr marL="0" indent="0" algn="just">
              <a:buNone/>
            </a:pPr>
            <a:r>
              <a:rPr lang="fr-CA" sz="1800" b="1" dirty="0"/>
              <a:t>S</a:t>
            </a:r>
            <a:r>
              <a:rPr lang="fr-CA" sz="1800" b="1" dirty="0" smtClean="0"/>
              <a:t>chizoïde</a:t>
            </a:r>
            <a:r>
              <a:rPr lang="fr-CA" sz="1800" dirty="0" smtClean="0"/>
              <a:t> : détachement des relations sociales et restriction de la variété des expressions émotionnelles</a:t>
            </a:r>
          </a:p>
          <a:p>
            <a:pPr marL="0" indent="0" algn="just">
              <a:buNone/>
            </a:pPr>
            <a:r>
              <a:rPr lang="fr-CA" sz="1800" b="1" dirty="0" err="1" smtClean="0"/>
              <a:t>Schizotypique</a:t>
            </a:r>
            <a:r>
              <a:rPr lang="fr-CA" sz="1800" dirty="0" smtClean="0"/>
              <a:t> : gêne aiguë dans les relations sociales, distorsions cognitives et perceptuelles, conduites excentriques</a:t>
            </a:r>
          </a:p>
          <a:p>
            <a:pPr marL="0" indent="0" algn="just">
              <a:buNone/>
            </a:pPr>
            <a:r>
              <a:rPr lang="fr-CA" sz="1800" b="1" dirty="0" smtClean="0"/>
              <a:t>Antisociale</a:t>
            </a:r>
            <a:r>
              <a:rPr lang="fr-CA" sz="1800" dirty="0" smtClean="0"/>
              <a:t> : mépris et transgression des droits d’autrui</a:t>
            </a:r>
          </a:p>
          <a:p>
            <a:pPr marL="0" indent="0" algn="just">
              <a:buNone/>
            </a:pPr>
            <a:r>
              <a:rPr lang="fr-CA" sz="1800" b="1" dirty="0"/>
              <a:t>L</a:t>
            </a:r>
            <a:r>
              <a:rPr lang="fr-CA" sz="1800" b="1" dirty="0" smtClean="0"/>
              <a:t>imite</a:t>
            </a:r>
            <a:r>
              <a:rPr lang="fr-CA" sz="1800" dirty="0" smtClean="0"/>
              <a:t> : impulsivité marquée et</a:t>
            </a:r>
            <a:r>
              <a:rPr lang="fr-CA" sz="1800" b="1" dirty="0" smtClean="0"/>
              <a:t> </a:t>
            </a:r>
            <a:r>
              <a:rPr lang="fr-CA" sz="1800" u="sng" dirty="0" smtClean="0"/>
              <a:t>instabilité des relations interpersonnelles</a:t>
            </a:r>
            <a:r>
              <a:rPr lang="fr-CA" sz="1800" dirty="0" smtClean="0"/>
              <a:t>, de l’image de soi </a:t>
            </a:r>
            <a:r>
              <a:rPr lang="fr-CA" sz="1800" u="sng" dirty="0" smtClean="0"/>
              <a:t>et des affects</a:t>
            </a:r>
          </a:p>
          <a:p>
            <a:pPr marL="0" indent="0" algn="just">
              <a:buNone/>
            </a:pPr>
            <a:r>
              <a:rPr lang="fr-CA" sz="1800" b="1" dirty="0"/>
              <a:t>H</a:t>
            </a:r>
            <a:r>
              <a:rPr lang="fr-CA" sz="1800" b="1" dirty="0" smtClean="0"/>
              <a:t>istrionique</a:t>
            </a:r>
            <a:r>
              <a:rPr lang="fr-CA" sz="1800" dirty="0" smtClean="0"/>
              <a:t> : </a:t>
            </a:r>
            <a:r>
              <a:rPr lang="fr-CA" sz="1800" u="sng" dirty="0" smtClean="0"/>
              <a:t>réponses émotionnelles excessives et quête d’attention</a:t>
            </a:r>
          </a:p>
          <a:p>
            <a:pPr marL="0" indent="0" algn="just">
              <a:buNone/>
            </a:pPr>
            <a:r>
              <a:rPr lang="fr-CA" sz="1800" b="1" dirty="0"/>
              <a:t>N</a:t>
            </a:r>
            <a:r>
              <a:rPr lang="fr-CA" sz="1800" b="1" dirty="0" smtClean="0"/>
              <a:t>arcissique</a:t>
            </a:r>
            <a:r>
              <a:rPr lang="fr-CA" sz="1800" dirty="0" smtClean="0"/>
              <a:t> : fantaisies ou comportements grandioses, besoin d’être admiré et manque d’empathie</a:t>
            </a:r>
          </a:p>
          <a:p>
            <a:pPr marL="0" indent="0" algn="just">
              <a:buNone/>
            </a:pPr>
            <a:r>
              <a:rPr lang="fr-CA" sz="1800" b="1" dirty="0" err="1"/>
              <a:t>É</a:t>
            </a:r>
            <a:r>
              <a:rPr lang="fr-CA" sz="1800" b="1" dirty="0" err="1" smtClean="0"/>
              <a:t>vitante</a:t>
            </a:r>
            <a:r>
              <a:rPr lang="fr-CA" sz="1800" dirty="0" smtClean="0"/>
              <a:t> : inhibition sociale, sentiments de ne pas être à la hauteur, hypersensibilité au jugement négatif d’autrui</a:t>
            </a:r>
          </a:p>
          <a:p>
            <a:pPr marL="0" indent="0" algn="just">
              <a:buNone/>
            </a:pPr>
            <a:r>
              <a:rPr lang="fr-CA" sz="1800" b="1" dirty="0"/>
              <a:t>D</a:t>
            </a:r>
            <a:r>
              <a:rPr lang="fr-CA" sz="1800" b="1" dirty="0" smtClean="0"/>
              <a:t>épendante</a:t>
            </a:r>
            <a:r>
              <a:rPr lang="fr-CA" sz="1800" dirty="0" smtClean="0"/>
              <a:t> : comportement soumis et collant lié à un </a:t>
            </a:r>
            <a:r>
              <a:rPr lang="fr-CA" sz="1800" u="sng" dirty="0" smtClean="0"/>
              <a:t>besoin excessif d’être pris en charge</a:t>
            </a:r>
          </a:p>
          <a:p>
            <a:pPr marL="0" indent="0" algn="just">
              <a:buNone/>
            </a:pPr>
            <a:r>
              <a:rPr lang="fr-CA" sz="1800" b="1" dirty="0"/>
              <a:t>O</a:t>
            </a:r>
            <a:r>
              <a:rPr lang="fr-CA" sz="1800" b="1" dirty="0" smtClean="0"/>
              <a:t>bsessionnelle-compulsive</a:t>
            </a:r>
            <a:r>
              <a:rPr lang="fr-CA" sz="1800" dirty="0" smtClean="0"/>
              <a:t> : préoccupation pour l’ordre, la perfection et le contrôle </a:t>
            </a:r>
            <a:endParaRPr lang="fr-FR" sz="1800" dirty="0"/>
          </a:p>
        </p:txBody>
      </p:sp>
    </p:spTree>
    <p:extLst>
      <p:ext uri="{BB962C8B-B14F-4D97-AF65-F5344CB8AC3E}">
        <p14:creationId xmlns:p14="http://schemas.microsoft.com/office/powerpoint/2010/main" val="296774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custDataLst>
              <p:tags r:id="rId1"/>
            </p:custDataLst>
          </p:nvPr>
        </p:nvSpPr>
        <p:spPr bwMode="auto">
          <a:xfrm>
            <a:off x="1035933" y="380997"/>
            <a:ext cx="7610739" cy="480837"/>
          </a:xfrm>
          <a:prstGeom prst="rect">
            <a:avLst/>
          </a:prstGeom>
          <a:noFill/>
          <a:ln w="9525">
            <a:noFill/>
            <a:miter lim="800000"/>
            <a:headEnd/>
            <a:tailEnd/>
          </a:ln>
        </p:spPr>
        <p:txBody>
          <a:bodyPr wrap="square">
            <a:spAutoFit/>
          </a:bodyPr>
          <a:lstStyle/>
          <a:p>
            <a:pPr>
              <a:lnSpc>
                <a:spcPts val="3340"/>
              </a:lnSpc>
            </a:pPr>
            <a:r>
              <a:rPr lang="fr-CA" sz="2100" b="1" dirty="0"/>
              <a:t>Christine, femme de 26 ans, vous consulte pour la première </a:t>
            </a:r>
            <a:r>
              <a:rPr lang="fr-CA" sz="2100" b="1" dirty="0" smtClean="0"/>
              <a:t>fois</a:t>
            </a:r>
          </a:p>
        </p:txBody>
      </p:sp>
      <p:sp>
        <p:nvSpPr>
          <p:cNvPr id="2" name="Rectangle 1"/>
          <p:cNvSpPr/>
          <p:nvPr/>
        </p:nvSpPr>
        <p:spPr>
          <a:xfrm>
            <a:off x="1035933" y="1490934"/>
            <a:ext cx="7448309" cy="3693319"/>
          </a:xfrm>
          <a:prstGeom prst="rect">
            <a:avLst/>
          </a:prstGeom>
        </p:spPr>
        <p:txBody>
          <a:bodyPr wrap="square">
            <a:spAutoFit/>
          </a:bodyPr>
          <a:lstStyle/>
          <a:p>
            <a:pPr marL="285750" indent="-285750">
              <a:buFont typeface="Arial" panose="020B0604020202020204" pitchFamily="34" charset="0"/>
              <a:buChar char="•"/>
            </a:pPr>
            <a:r>
              <a:rPr lang="fr-CA" dirty="0"/>
              <a:t>Elle vient de déménager dans la </a:t>
            </a:r>
            <a:r>
              <a:rPr lang="fr-CA" dirty="0" smtClean="0"/>
              <a:t>région.</a:t>
            </a:r>
          </a:p>
          <a:p>
            <a:endParaRPr lang="fr-CA" dirty="0" smtClean="0"/>
          </a:p>
          <a:p>
            <a:pPr marL="285750" indent="-285750">
              <a:buFont typeface="Arial" panose="020B0604020202020204" pitchFamily="34" charset="0"/>
              <a:buChar char="•"/>
            </a:pPr>
            <a:r>
              <a:rPr lang="fr-CA" dirty="0" smtClean="0"/>
              <a:t>Elle </a:t>
            </a:r>
            <a:r>
              <a:rPr lang="fr-CA" dirty="0"/>
              <a:t>dit souffrir d’anxiété et de trouble d’adaptation chronique. </a:t>
            </a:r>
            <a:endParaRPr lang="fr-CA" dirty="0" smtClean="0"/>
          </a:p>
          <a:p>
            <a:endParaRPr lang="fr-CA" dirty="0" smtClean="0"/>
          </a:p>
          <a:p>
            <a:pPr marL="285750" indent="-285750">
              <a:buFont typeface="Arial" panose="020B0604020202020204" pitchFamily="34" charset="0"/>
              <a:buChar char="•"/>
            </a:pPr>
            <a:r>
              <a:rPr lang="fr-CA" dirty="0" smtClean="0"/>
              <a:t>Elle </a:t>
            </a:r>
            <a:r>
              <a:rPr lang="fr-CA" dirty="0"/>
              <a:t>avait une prescription de </a:t>
            </a:r>
            <a:r>
              <a:rPr lang="fr-CA" dirty="0" err="1"/>
              <a:t>lorazépam</a:t>
            </a:r>
            <a:r>
              <a:rPr lang="fr-CA" dirty="0"/>
              <a:t> (</a:t>
            </a:r>
            <a:r>
              <a:rPr lang="fr-CA" dirty="0" err="1"/>
              <a:t>Ativan</a:t>
            </a:r>
            <a:r>
              <a:rPr lang="fr-CA" dirty="0"/>
              <a:t>®) 2mg au coucher + 2mg </a:t>
            </a:r>
            <a:endParaRPr lang="fr-CA" dirty="0" smtClean="0"/>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r>
              <a:rPr lang="fr-CA" dirty="0" smtClean="0"/>
              <a:t>PRN </a:t>
            </a:r>
            <a:r>
              <a:rPr lang="fr-CA" dirty="0"/>
              <a:t>et </a:t>
            </a:r>
            <a:r>
              <a:rPr lang="fr-CA" dirty="0" err="1"/>
              <a:t>citalopram</a:t>
            </a:r>
            <a:r>
              <a:rPr lang="fr-CA" dirty="0"/>
              <a:t> (</a:t>
            </a:r>
            <a:r>
              <a:rPr lang="fr-CA" dirty="0" err="1"/>
              <a:t>Celexa</a:t>
            </a:r>
            <a:r>
              <a:rPr lang="fr-CA" dirty="0"/>
              <a:t>®) 40mg qu’elle veut renouveler car elle est échue depuis 4 semaines. </a:t>
            </a:r>
            <a:endParaRPr lang="fr-CA" dirty="0" smtClean="0"/>
          </a:p>
          <a:p>
            <a:endParaRPr lang="fr-CA" dirty="0" smtClean="0"/>
          </a:p>
          <a:p>
            <a:pPr marL="285750" indent="-285750">
              <a:buFont typeface="Arial" panose="020B0604020202020204" pitchFamily="34" charset="0"/>
              <a:buChar char="•"/>
            </a:pPr>
            <a:r>
              <a:rPr lang="fr-CA" dirty="0" smtClean="0"/>
              <a:t>Elle </a:t>
            </a:r>
            <a:r>
              <a:rPr lang="fr-CA" dirty="0"/>
              <a:t>veut dormir! Depuis un mois, ses nuits sont vraiment mauvaises et elle se sent plus </a:t>
            </a:r>
            <a:r>
              <a:rPr lang="fr-CA" dirty="0" smtClean="0"/>
              <a:t>fatiguée.</a:t>
            </a:r>
          </a:p>
          <a:p>
            <a:endParaRPr lang="fr-CA" dirty="0" smtClean="0"/>
          </a:p>
          <a:p>
            <a:pPr marL="285750" indent="-285750">
              <a:buFont typeface="Arial" panose="020B0604020202020204" pitchFamily="34" charset="0"/>
              <a:buChar char="•"/>
            </a:pPr>
            <a:r>
              <a:rPr lang="fr-CA" dirty="0" smtClean="0"/>
              <a:t>Quelle </a:t>
            </a:r>
            <a:r>
              <a:rPr lang="fr-CA" dirty="0"/>
              <a:t>serait votre première étape?</a:t>
            </a:r>
          </a:p>
        </p:txBody>
      </p:sp>
    </p:spTree>
    <p:extLst>
      <p:ext uri="{BB962C8B-B14F-4D97-AF65-F5344CB8AC3E}">
        <p14:creationId xmlns:p14="http://schemas.microsoft.com/office/powerpoint/2010/main" val="41146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9827" y="154379"/>
            <a:ext cx="7886700" cy="1325563"/>
          </a:xfrm>
        </p:spPr>
        <p:txBody>
          <a:bodyPr/>
          <a:lstStyle/>
          <a:p>
            <a:r>
              <a:rPr lang="fr-CA" sz="2100" b="1" dirty="0" smtClean="0">
                <a:solidFill>
                  <a:schemeClr val="tx1"/>
                </a:solidFill>
              </a:rPr>
              <a:t>Diagnostic pour Christine</a:t>
            </a:r>
            <a:endParaRPr lang="fr-FR" sz="2100" b="1" dirty="0">
              <a:solidFill>
                <a:schemeClr val="tx1"/>
              </a:solidFill>
            </a:endParaRPr>
          </a:p>
        </p:txBody>
      </p:sp>
      <p:sp>
        <p:nvSpPr>
          <p:cNvPr id="3" name="Espace réservé du contenu 2"/>
          <p:cNvSpPr>
            <a:spLocks noGrp="1"/>
          </p:cNvSpPr>
          <p:nvPr>
            <p:ph idx="1"/>
          </p:nvPr>
        </p:nvSpPr>
        <p:spPr>
          <a:xfrm>
            <a:off x="451413" y="858848"/>
            <a:ext cx="8275897" cy="3521123"/>
          </a:xfrm>
        </p:spPr>
        <p:txBody>
          <a:bodyPr>
            <a:noAutofit/>
          </a:bodyPr>
          <a:lstStyle/>
          <a:p>
            <a:pPr algn="just"/>
            <a:r>
              <a:rPr lang="fr-CA" sz="1800" dirty="0"/>
              <a:t>À ce stade-ci, vous retenez la possibilité d’un diagnostic de TP limite avec des traits histrioniques et dépendants</a:t>
            </a:r>
            <a:r>
              <a:rPr lang="fr-CA" sz="1800" dirty="0" smtClean="0"/>
              <a:t>.</a:t>
            </a:r>
          </a:p>
          <a:p>
            <a:pPr marL="0" indent="0" algn="just">
              <a:buNone/>
            </a:pPr>
            <a:endParaRPr lang="fr-CA" sz="1800" dirty="0"/>
          </a:p>
          <a:p>
            <a:pPr lvl="1" algn="just"/>
            <a:r>
              <a:rPr lang="fr-CA" sz="1800" i="1" dirty="0"/>
              <a:t>Vous sélectionnez le TPL en premier étant donné les difficultés relationnelles, les idées suicidaires et les problèmes de consommation.</a:t>
            </a:r>
          </a:p>
          <a:p>
            <a:pPr lvl="1" algn="just"/>
            <a:r>
              <a:rPr lang="fr-CA" sz="1800" i="1" dirty="0"/>
              <a:t>Vous pensez à des traits histrioniques étant donné la recherche d’attention et les réponses émotionnelles excessives. </a:t>
            </a:r>
          </a:p>
          <a:p>
            <a:pPr lvl="1" algn="just"/>
            <a:r>
              <a:rPr lang="fr-CA" sz="1800" i="1" dirty="0"/>
              <a:t>Étant donné la difficulté à bien fonctionner seule et l’importance pour elle d’avoir de l’aide de proches (conjoint, père, sœur), vous soupçonnez aussi des traits dépendants</a:t>
            </a:r>
            <a:r>
              <a:rPr lang="fr-CA" sz="1800" i="1" dirty="0" smtClean="0"/>
              <a:t>.</a:t>
            </a:r>
          </a:p>
          <a:p>
            <a:pPr marL="457200" lvl="1" indent="0" algn="just">
              <a:buNone/>
            </a:pPr>
            <a:endParaRPr lang="fr-CA" sz="1800" i="1" dirty="0"/>
          </a:p>
          <a:p>
            <a:pPr algn="just"/>
            <a:r>
              <a:rPr lang="fr-CA" sz="1800" dirty="0"/>
              <a:t>Puisque les difficultés de Christine semblent fluctuer et semblaient être résorbées au dernier r-v, vous hésitez à retenir un diagnostic de trouble de l’adaptation actif. </a:t>
            </a:r>
            <a:endParaRPr lang="fr-CA" sz="1800" dirty="0" smtClean="0"/>
          </a:p>
          <a:p>
            <a:pPr marL="0" indent="0" algn="just">
              <a:buNone/>
            </a:pPr>
            <a:endParaRPr lang="fr-CA" sz="1800" dirty="0"/>
          </a:p>
          <a:p>
            <a:pPr algn="just"/>
            <a:r>
              <a:rPr lang="fr-CA" sz="1800" dirty="0"/>
              <a:t>Vous préparez votre prochaine rencontre avec Christine. Quel sera votre agenda?</a:t>
            </a:r>
            <a:endParaRPr lang="fr-FR" sz="1800" dirty="0"/>
          </a:p>
        </p:txBody>
      </p:sp>
    </p:spTree>
    <p:extLst>
      <p:ext uri="{BB962C8B-B14F-4D97-AF65-F5344CB8AC3E}">
        <p14:creationId xmlns:p14="http://schemas.microsoft.com/office/powerpoint/2010/main" val="976224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9080" y="538101"/>
            <a:ext cx="7200900" cy="1485900"/>
          </a:xfrm>
        </p:spPr>
        <p:txBody>
          <a:bodyPr/>
          <a:lstStyle/>
          <a:p>
            <a:r>
              <a:rPr lang="fr-CA" sz="2100" b="1" dirty="0" smtClean="0">
                <a:solidFill>
                  <a:schemeClr val="tx1"/>
                </a:solidFill>
              </a:rPr>
              <a:t>Agenda de la prochaine rencontre</a:t>
            </a:r>
            <a:endParaRPr lang="fr-FR" sz="2100" b="1" dirty="0">
              <a:solidFill>
                <a:schemeClr val="tx1"/>
              </a:solidFill>
            </a:endParaRPr>
          </a:p>
        </p:txBody>
      </p:sp>
      <p:sp>
        <p:nvSpPr>
          <p:cNvPr id="3" name="Espace réservé du contenu 2"/>
          <p:cNvSpPr>
            <a:spLocks noGrp="1"/>
          </p:cNvSpPr>
          <p:nvPr>
            <p:ph idx="1"/>
          </p:nvPr>
        </p:nvSpPr>
        <p:spPr>
          <a:xfrm>
            <a:off x="1028700" y="1508166"/>
            <a:ext cx="7200900" cy="4826825"/>
          </a:xfrm>
        </p:spPr>
        <p:txBody>
          <a:bodyPr/>
          <a:lstStyle/>
          <a:p>
            <a:pPr algn="just"/>
            <a:r>
              <a:rPr lang="fr-CA" sz="1800" dirty="0" smtClean="0"/>
              <a:t>Vous voudrez voir comment va Christine au plan de son humeur, de son anxiété et de son fonctionnement.</a:t>
            </a:r>
          </a:p>
          <a:p>
            <a:pPr marL="0" indent="0" algn="just">
              <a:buNone/>
            </a:pPr>
            <a:endParaRPr lang="fr-CA" sz="1800" dirty="0" smtClean="0"/>
          </a:p>
          <a:p>
            <a:pPr algn="just"/>
            <a:r>
              <a:rPr lang="fr-CA" sz="1800" dirty="0" smtClean="0"/>
              <a:t>Vous voudrez compléter </a:t>
            </a:r>
            <a:r>
              <a:rPr lang="fr-CA" sz="1800" dirty="0"/>
              <a:t>l’évaluation du </a:t>
            </a:r>
            <a:r>
              <a:rPr lang="fr-CA" sz="1800" dirty="0" smtClean="0"/>
              <a:t>TPL.</a:t>
            </a:r>
          </a:p>
          <a:p>
            <a:pPr marL="0" indent="0" algn="just">
              <a:buNone/>
            </a:pPr>
            <a:endParaRPr lang="fr-CA" sz="1800" dirty="0" smtClean="0"/>
          </a:p>
          <a:p>
            <a:pPr algn="just"/>
            <a:r>
              <a:rPr lang="fr-CA" sz="1800" dirty="0" smtClean="0"/>
              <a:t>Vous voudrez lui partager vos conclusions et lui parler de traitement.</a:t>
            </a:r>
          </a:p>
          <a:p>
            <a:pPr algn="just"/>
            <a:endParaRPr lang="fr-CA" sz="1800" dirty="0"/>
          </a:p>
          <a:p>
            <a:pPr algn="just"/>
            <a:r>
              <a:rPr lang="fr-CA" sz="2000" dirty="0"/>
              <a:t>Quelles sont les 3 questions-clés pour dépister un TPL</a:t>
            </a:r>
            <a:r>
              <a:rPr lang="fr-CA" sz="2000" dirty="0" smtClean="0"/>
              <a:t>?</a:t>
            </a:r>
          </a:p>
          <a:p>
            <a:pPr marL="0" indent="0" algn="just">
              <a:buNone/>
            </a:pPr>
            <a:endParaRPr lang="fr-CA" sz="2000" dirty="0"/>
          </a:p>
          <a:p>
            <a:pPr algn="just"/>
            <a:r>
              <a:rPr lang="fr-CA" sz="2000" dirty="0"/>
              <a:t>Quelles sont les critères diagnostiques pour un TPL?</a:t>
            </a:r>
          </a:p>
          <a:p>
            <a:pPr algn="just"/>
            <a:endParaRPr lang="fr-FR" sz="1800" dirty="0"/>
          </a:p>
        </p:txBody>
      </p:sp>
    </p:spTree>
    <p:extLst>
      <p:ext uri="{BB962C8B-B14F-4D97-AF65-F5344CB8AC3E}">
        <p14:creationId xmlns:p14="http://schemas.microsoft.com/office/powerpoint/2010/main" val="354450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8806" y="162014"/>
            <a:ext cx="7200900" cy="1485900"/>
          </a:xfrm>
        </p:spPr>
        <p:txBody>
          <a:bodyPr/>
          <a:lstStyle/>
          <a:p>
            <a:r>
              <a:rPr lang="fr-CA" sz="2100" b="1" dirty="0" smtClean="0">
                <a:solidFill>
                  <a:schemeClr val="tx1"/>
                </a:solidFill>
              </a:rPr>
              <a:t>3 questions-clés pour dépister un TPL</a:t>
            </a:r>
            <a:endParaRPr lang="fr-FR" sz="2100" b="1" dirty="0">
              <a:solidFill>
                <a:schemeClr val="tx1"/>
              </a:solidFill>
            </a:endParaRPr>
          </a:p>
        </p:txBody>
      </p:sp>
      <p:sp>
        <p:nvSpPr>
          <p:cNvPr id="3" name="Espace réservé du contenu 2"/>
          <p:cNvSpPr>
            <a:spLocks noGrp="1"/>
          </p:cNvSpPr>
          <p:nvPr>
            <p:ph idx="1"/>
          </p:nvPr>
        </p:nvSpPr>
        <p:spPr>
          <a:xfrm>
            <a:off x="755576" y="710089"/>
            <a:ext cx="7906172" cy="3756547"/>
          </a:xfrm>
        </p:spPr>
        <p:txBody>
          <a:bodyPr>
            <a:noAutofit/>
          </a:bodyPr>
          <a:lstStyle/>
          <a:p>
            <a:pPr algn="just">
              <a:buFont typeface="Monotype Sorts" pitchFamily="2" charset="2"/>
              <a:buAutoNum type="arabicPeriod"/>
            </a:pPr>
            <a:r>
              <a:rPr lang="fr-CA" altLang="fr-FR" sz="1800" dirty="0" smtClean="0"/>
              <a:t>«</a:t>
            </a:r>
            <a:r>
              <a:rPr lang="fr-CA" altLang="fr-FR" sz="1800" dirty="0"/>
              <a:t>Avez-vous souvent des comportements impulsifs ?» Si oui: «Est-ce que ça vous cause des problèmes?»	</a:t>
            </a:r>
            <a:endParaRPr lang="fr-CA" altLang="fr-FR" sz="1800" dirty="0" smtClean="0"/>
          </a:p>
          <a:p>
            <a:pPr marL="0" indent="0" algn="just">
              <a:buNone/>
            </a:pPr>
            <a:endParaRPr lang="fr-CA" altLang="fr-FR" sz="1800" dirty="0" smtClean="0"/>
          </a:p>
          <a:p>
            <a:pPr marL="187325" lvl="3" indent="23813" algn="just"/>
            <a:r>
              <a:rPr lang="fr-CA" altLang="fr-FR" sz="1800" i="1" dirty="0" smtClean="0"/>
              <a:t> Acheter des choses dont vous n’avez pas besoin ou qui dépassent vos moyens</a:t>
            </a:r>
          </a:p>
          <a:p>
            <a:pPr marL="187325" lvl="3" indent="23813" algn="just"/>
            <a:r>
              <a:rPr lang="fr-CA" altLang="fr-FR" sz="1800" i="1" dirty="0" smtClean="0"/>
              <a:t> Avoir </a:t>
            </a:r>
            <a:r>
              <a:rPr lang="fr-CA" altLang="fr-FR" sz="1800" i="1" dirty="0"/>
              <a:t>des aventures d’un soir ou des relations sexuelles de façon impulsive</a:t>
            </a:r>
          </a:p>
          <a:p>
            <a:pPr marL="187325" lvl="3" indent="23813" algn="just"/>
            <a:r>
              <a:rPr lang="fr-CA" altLang="fr-FR" sz="1800" i="1" dirty="0" smtClean="0"/>
              <a:t> Boire </a:t>
            </a:r>
            <a:r>
              <a:rPr lang="fr-CA" altLang="fr-FR" sz="1800" i="1" dirty="0"/>
              <a:t>ou consommer des drogues de façon exagérée</a:t>
            </a:r>
          </a:p>
          <a:p>
            <a:pPr marL="187325" lvl="3" indent="23813" algn="just"/>
            <a:r>
              <a:rPr lang="fr-CA" altLang="fr-FR" sz="1800" i="1" dirty="0" smtClean="0"/>
              <a:t> Conduire </a:t>
            </a:r>
            <a:r>
              <a:rPr lang="fr-CA" altLang="fr-FR" sz="1800" i="1" dirty="0"/>
              <a:t>dangereusement</a:t>
            </a:r>
          </a:p>
          <a:p>
            <a:pPr marL="187325" lvl="3" indent="23813" algn="just"/>
            <a:r>
              <a:rPr lang="fr-CA" altLang="fr-FR" sz="1800" i="1" dirty="0" smtClean="0"/>
              <a:t> Manger </a:t>
            </a:r>
            <a:r>
              <a:rPr lang="fr-CA" altLang="fr-FR" sz="1800" i="1" dirty="0"/>
              <a:t>jusqu’à avoir mal ou avoir envie de </a:t>
            </a:r>
            <a:r>
              <a:rPr lang="fr-CA" altLang="fr-FR" sz="1800" i="1" dirty="0" smtClean="0"/>
              <a:t>vomir</a:t>
            </a:r>
          </a:p>
          <a:p>
            <a:pPr marL="187325" lvl="3" indent="0" algn="just">
              <a:buNone/>
            </a:pPr>
            <a:endParaRPr lang="fr-CA" altLang="fr-FR" sz="1800" i="1" dirty="0"/>
          </a:p>
          <a:p>
            <a:pPr algn="just">
              <a:buFont typeface="Monotype Sorts" pitchFamily="2" charset="2"/>
              <a:buNone/>
            </a:pPr>
            <a:r>
              <a:rPr lang="fr-CA" altLang="fr-FR" sz="1800" dirty="0"/>
              <a:t>2. «Avez-vous essayé de vous blesser ou de vous suicider?  Avez-vous parlé de le faire?» </a:t>
            </a:r>
          </a:p>
          <a:p>
            <a:pPr marL="187325" lvl="3" indent="23813" algn="just"/>
            <a:r>
              <a:rPr lang="fr-CA" altLang="fr-FR" sz="1800" dirty="0" smtClean="0"/>
              <a:t> </a:t>
            </a:r>
            <a:r>
              <a:rPr lang="fr-CA" altLang="fr-FR" sz="1800" i="1" dirty="0" smtClean="0"/>
              <a:t>«</a:t>
            </a:r>
            <a:r>
              <a:rPr lang="fr-CA" altLang="fr-FR" sz="1800" i="1" dirty="0"/>
              <a:t>Vous êtes vous déjà automutilé?  </a:t>
            </a:r>
            <a:r>
              <a:rPr lang="fr-CA" altLang="fr-FR" sz="1800" i="1" dirty="0" smtClean="0"/>
              <a:t>Ex.: </a:t>
            </a:r>
            <a:r>
              <a:rPr lang="fr-CA" altLang="fr-FR" sz="1800" i="1" dirty="0"/>
              <a:t>se couper, se brûler, se frapper, se gratter au sang, arracher </a:t>
            </a:r>
            <a:r>
              <a:rPr lang="fr-CA" altLang="fr-FR" sz="1800" i="1" dirty="0" smtClean="0"/>
              <a:t>ses </a:t>
            </a:r>
            <a:r>
              <a:rPr lang="fr-CA" altLang="fr-FR" sz="1800" i="1" dirty="0"/>
              <a:t>cheveux</a:t>
            </a:r>
            <a:r>
              <a:rPr lang="fr-CA" altLang="fr-FR" sz="1800" i="1" dirty="0" smtClean="0"/>
              <a:t>.»</a:t>
            </a:r>
          </a:p>
          <a:p>
            <a:pPr marL="187325" lvl="3" indent="0" algn="just">
              <a:buNone/>
            </a:pPr>
            <a:endParaRPr lang="fr-CA" altLang="fr-FR" sz="1800" i="1" dirty="0"/>
          </a:p>
          <a:p>
            <a:pPr algn="just">
              <a:buFont typeface="Monotype Sorts" pitchFamily="2" charset="2"/>
              <a:buAutoNum type="arabicPeriod" startAt="3"/>
            </a:pPr>
            <a:r>
              <a:rPr lang="fr-CA" altLang="fr-FR" sz="1800" dirty="0"/>
              <a:t>«Avez-vous souvent des crises de colère ou devenez-vous tellement en colère que vous perdez le contrôle?»</a:t>
            </a:r>
          </a:p>
          <a:p>
            <a:pPr lvl="3" algn="just"/>
            <a:endParaRPr lang="fr-CA" altLang="fr-FR" sz="1800" dirty="0"/>
          </a:p>
          <a:p>
            <a:pPr algn="just"/>
            <a:endParaRPr lang="fr-FR" sz="1800" dirty="0"/>
          </a:p>
        </p:txBody>
      </p:sp>
    </p:spTree>
    <p:extLst>
      <p:ext uri="{BB962C8B-B14F-4D97-AF65-F5344CB8AC3E}">
        <p14:creationId xmlns:p14="http://schemas.microsoft.com/office/powerpoint/2010/main" val="3141685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817" y="105317"/>
            <a:ext cx="9217024" cy="701189"/>
          </a:xfrm>
        </p:spPr>
        <p:txBody>
          <a:bodyPr>
            <a:normAutofit/>
          </a:bodyPr>
          <a:lstStyle/>
          <a:p>
            <a:r>
              <a:rPr lang="fr-CA" sz="2100" b="1" dirty="0">
                <a:solidFill>
                  <a:schemeClr val="tx1"/>
                </a:solidFill>
              </a:rPr>
              <a:t>3 questions-clés pour dépister un TPL et Christine</a:t>
            </a:r>
            <a:endParaRPr lang="fr-FR" sz="2100" b="1" dirty="0">
              <a:solidFill>
                <a:schemeClr val="tx1"/>
              </a:solidFill>
            </a:endParaRPr>
          </a:p>
        </p:txBody>
      </p:sp>
      <p:sp>
        <p:nvSpPr>
          <p:cNvPr id="3" name="Espace réservé du contenu 2"/>
          <p:cNvSpPr>
            <a:spLocks noGrp="1"/>
          </p:cNvSpPr>
          <p:nvPr>
            <p:ph idx="1"/>
          </p:nvPr>
        </p:nvSpPr>
        <p:spPr>
          <a:xfrm>
            <a:off x="755576" y="644391"/>
            <a:ext cx="7661231" cy="3587655"/>
          </a:xfrm>
        </p:spPr>
        <p:txBody>
          <a:bodyPr>
            <a:noAutofit/>
          </a:bodyPr>
          <a:lstStyle/>
          <a:p>
            <a:pPr marL="0" indent="0" algn="just">
              <a:buNone/>
            </a:pPr>
            <a:r>
              <a:rPr lang="fr-CA" altLang="fr-FR" sz="1800" dirty="0"/>
              <a:t>1. «Avez-vous souvent des comportements impulsifs ?» Si oui: «Est-ce que ça vous cause des problèmes</a:t>
            </a:r>
            <a:r>
              <a:rPr lang="fr-CA" altLang="fr-FR" sz="1800" dirty="0" smtClean="0"/>
              <a:t>?»</a:t>
            </a:r>
          </a:p>
          <a:p>
            <a:pPr marL="0" lvl="1" indent="0" algn="just">
              <a:buNone/>
            </a:pPr>
            <a:r>
              <a:rPr lang="fr-CA" sz="1800" i="1" dirty="0"/>
              <a:t>Christine vous avoue qu’elle peut se monter des comptes dans des magasins en mettant des vêtements de côté. </a:t>
            </a:r>
            <a:r>
              <a:rPr lang="fr-CA" sz="1800" i="1" dirty="0" smtClean="0"/>
              <a:t>Également, </a:t>
            </a:r>
            <a:r>
              <a:rPr lang="fr-CA" sz="1800" i="1" dirty="0"/>
              <a:t>elle consomme de façon impulsive quand elle se sent </a:t>
            </a:r>
            <a:r>
              <a:rPr lang="fr-CA" sz="1800" i="1" dirty="0" smtClean="0"/>
              <a:t>mal.</a:t>
            </a:r>
          </a:p>
          <a:p>
            <a:pPr marL="0" lvl="1" indent="0" algn="just">
              <a:buNone/>
            </a:pPr>
            <a:endParaRPr lang="fr-FR" sz="1800" dirty="0"/>
          </a:p>
          <a:p>
            <a:pPr marL="0" indent="0" algn="just">
              <a:buNone/>
            </a:pPr>
            <a:r>
              <a:rPr lang="fr-CA" altLang="fr-FR" sz="1800" dirty="0" smtClean="0"/>
              <a:t>2. «Avez-vous </a:t>
            </a:r>
            <a:r>
              <a:rPr lang="fr-CA" altLang="fr-FR" sz="1800" dirty="0"/>
              <a:t>essayé de vous blesser ou de vous suicider?  Avez-vous parlé de le faire</a:t>
            </a:r>
            <a:r>
              <a:rPr lang="fr-CA" altLang="fr-FR" sz="1800" dirty="0" smtClean="0"/>
              <a:t>?»</a:t>
            </a:r>
          </a:p>
          <a:p>
            <a:pPr marL="0" lvl="1" indent="0" algn="just">
              <a:buNone/>
            </a:pPr>
            <a:r>
              <a:rPr lang="fr-CA" altLang="fr-FR" sz="1800" dirty="0" smtClean="0"/>
              <a:t>Vous savez déjà que Christine a fait des menaces suicidaires lors de ses ruptures.</a:t>
            </a:r>
          </a:p>
          <a:p>
            <a:pPr marL="0" lvl="1" indent="0" algn="just">
              <a:buNone/>
            </a:pPr>
            <a:endParaRPr lang="fr-CA" altLang="fr-FR" sz="1800" dirty="0" smtClean="0"/>
          </a:p>
          <a:p>
            <a:pPr marL="0" indent="0" algn="just">
              <a:buNone/>
            </a:pPr>
            <a:r>
              <a:rPr lang="fr-CA" altLang="fr-FR" sz="1800" dirty="0" smtClean="0"/>
              <a:t>3. «Avez-vous </a:t>
            </a:r>
            <a:r>
              <a:rPr lang="fr-CA" altLang="fr-FR" sz="1800" dirty="0"/>
              <a:t>souvent des crises de colère ou devenez-vous tellement en colère que vous perdez le contrôle</a:t>
            </a:r>
            <a:r>
              <a:rPr lang="fr-CA" altLang="fr-FR" sz="1800" dirty="0" smtClean="0"/>
              <a:t>?»</a:t>
            </a:r>
          </a:p>
          <a:p>
            <a:pPr marL="0" lvl="1" indent="0" algn="just">
              <a:buNone/>
            </a:pPr>
            <a:r>
              <a:rPr lang="fr-CA" altLang="fr-FR" sz="1800" i="1" dirty="0" smtClean="0"/>
              <a:t>Vous savez déjà que son conjoint précédent l’avait laissé à cause de ses crises de jalousie. Christine vous avoue qu’elle pouvait hurler, taper son conjoint, ou briser des objets quand elle était en crise. Récemment, elle a crié après son père parce qu’il ne pouvait pas se libérer pour l’accompagner à un r-v. </a:t>
            </a:r>
            <a:endParaRPr lang="fr-CA" altLang="fr-FR" sz="1800" i="1" dirty="0"/>
          </a:p>
          <a:p>
            <a:pPr algn="just"/>
            <a:endParaRPr lang="fr-CA" altLang="fr-FR" sz="1800" dirty="0" smtClean="0"/>
          </a:p>
        </p:txBody>
      </p:sp>
    </p:spTree>
    <p:extLst>
      <p:ext uri="{BB962C8B-B14F-4D97-AF65-F5344CB8AC3E}">
        <p14:creationId xmlns:p14="http://schemas.microsoft.com/office/powerpoint/2010/main" val="3557063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5841" y="107066"/>
            <a:ext cx="7200900" cy="1485900"/>
          </a:xfrm>
        </p:spPr>
        <p:txBody>
          <a:bodyPr/>
          <a:lstStyle/>
          <a:p>
            <a:r>
              <a:rPr lang="fr-CA" sz="2100" b="1" dirty="0" smtClean="0">
                <a:solidFill>
                  <a:schemeClr val="tx1"/>
                </a:solidFill>
              </a:rPr>
              <a:t>Critères diagnostiques du TPL</a:t>
            </a:r>
            <a:endParaRPr lang="fr-FR" sz="2100" b="1" dirty="0">
              <a:solidFill>
                <a:schemeClr val="tx1"/>
              </a:solidFill>
            </a:endParaRPr>
          </a:p>
        </p:txBody>
      </p:sp>
      <p:sp>
        <p:nvSpPr>
          <p:cNvPr id="3" name="Espace réservé du contenu 2"/>
          <p:cNvSpPr>
            <a:spLocks noGrp="1"/>
          </p:cNvSpPr>
          <p:nvPr>
            <p:ph idx="1"/>
          </p:nvPr>
        </p:nvSpPr>
        <p:spPr>
          <a:xfrm>
            <a:off x="173620" y="615457"/>
            <a:ext cx="8727312" cy="3685611"/>
          </a:xfrm>
        </p:spPr>
        <p:txBody>
          <a:bodyPr>
            <a:noAutofit/>
          </a:bodyPr>
          <a:lstStyle/>
          <a:p>
            <a:pPr algn="just"/>
            <a:r>
              <a:rPr lang="fr-CA" sz="1800" dirty="0" smtClean="0"/>
              <a:t>Mode général d’instabilité des relations interpersonnelles, de l’image de soi et des affects avec une impulsivité marquée, qui apparaît au début de l’âge adulte et est présent dans les contextes divers, comme en témoignent au moins 5 des manifestations suivantes:</a:t>
            </a:r>
          </a:p>
          <a:p>
            <a:pPr lvl="1" algn="just"/>
            <a:r>
              <a:rPr lang="fr-CA" sz="1800" i="1" dirty="0" smtClean="0"/>
              <a:t>Efforts effrénés pour éviter les abandons réels ou imaginaires</a:t>
            </a:r>
          </a:p>
          <a:p>
            <a:pPr lvl="1" algn="just"/>
            <a:r>
              <a:rPr lang="fr-CA" sz="1800" i="1" dirty="0"/>
              <a:t>M</a:t>
            </a:r>
            <a:r>
              <a:rPr lang="fr-CA" sz="1800" i="1" dirty="0" smtClean="0"/>
              <a:t>ode de relations interpersonnelles instables et intenses caractérisé par l’alternance entre des positions extrêmes d’idéalisation excessive et de dévalorisation</a:t>
            </a:r>
          </a:p>
          <a:p>
            <a:pPr lvl="1" algn="just"/>
            <a:r>
              <a:rPr lang="fr-CA" sz="1800" i="1" dirty="0" smtClean="0"/>
              <a:t>Perturbation de l’identité : instabilité marquée et persistante de l’image de soi et de la notion de soi</a:t>
            </a:r>
          </a:p>
          <a:p>
            <a:pPr lvl="1" algn="just"/>
            <a:r>
              <a:rPr lang="fr-CA" sz="1800" i="1" dirty="0" smtClean="0"/>
              <a:t>Impulsivité dans au moins 2 domaines potentiellement dommageables</a:t>
            </a:r>
          </a:p>
          <a:p>
            <a:pPr lvl="1" algn="just"/>
            <a:r>
              <a:rPr lang="fr-CA" sz="1800" i="1" dirty="0" smtClean="0"/>
              <a:t>Répétition de comportements, de gestes ou de menaces suicidaires, ou d’automutilation</a:t>
            </a:r>
          </a:p>
          <a:p>
            <a:pPr lvl="1" algn="just"/>
            <a:r>
              <a:rPr lang="fr-CA" sz="1800" i="1" dirty="0" smtClean="0"/>
              <a:t>Instabilité affective due à une réactivité marquée de l’humeur</a:t>
            </a:r>
          </a:p>
          <a:p>
            <a:pPr lvl="1" algn="just"/>
            <a:r>
              <a:rPr lang="fr-CA" sz="1800" i="1" dirty="0" smtClean="0"/>
              <a:t>Sentiments chroniques de vide</a:t>
            </a:r>
          </a:p>
          <a:p>
            <a:pPr lvl="1" algn="just"/>
            <a:r>
              <a:rPr lang="fr-CA" sz="1800" i="1" dirty="0" smtClean="0"/>
              <a:t>Colères intenses et inappropriées, ou difficulté à contrôler sa colère</a:t>
            </a:r>
          </a:p>
          <a:p>
            <a:pPr lvl="1" algn="just"/>
            <a:r>
              <a:rPr lang="fr-CA" sz="1800" i="1" dirty="0" smtClean="0"/>
              <a:t>Survenue transitoire dans des situations de stress d’une idéation </a:t>
            </a:r>
            <a:r>
              <a:rPr lang="fr-CA" sz="1800" i="1" dirty="0" err="1" smtClean="0"/>
              <a:t>persécutoire</a:t>
            </a:r>
            <a:r>
              <a:rPr lang="fr-CA" sz="1800" i="1" dirty="0" smtClean="0"/>
              <a:t> ou de symptômes dissociatifs sévères</a:t>
            </a:r>
          </a:p>
        </p:txBody>
      </p:sp>
    </p:spTree>
    <p:extLst>
      <p:ext uri="{BB962C8B-B14F-4D97-AF65-F5344CB8AC3E}">
        <p14:creationId xmlns:p14="http://schemas.microsoft.com/office/powerpoint/2010/main" val="316234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4111" y="594600"/>
            <a:ext cx="7200900" cy="742167"/>
          </a:xfrm>
        </p:spPr>
        <p:txBody>
          <a:bodyPr>
            <a:normAutofit/>
          </a:bodyPr>
          <a:lstStyle/>
          <a:p>
            <a:r>
              <a:rPr lang="fr-CA" sz="2100" b="1" dirty="0">
                <a:solidFill>
                  <a:schemeClr val="tx1"/>
                </a:solidFill>
              </a:rPr>
              <a:t>Diagnostic de TPL et Christine</a:t>
            </a:r>
            <a:endParaRPr lang="fr-FR" sz="2100" b="1" dirty="0">
              <a:solidFill>
                <a:schemeClr val="tx1"/>
              </a:solidFill>
            </a:endParaRPr>
          </a:p>
        </p:txBody>
      </p:sp>
      <p:sp>
        <p:nvSpPr>
          <p:cNvPr id="3" name="Espace réservé du contenu 2"/>
          <p:cNvSpPr>
            <a:spLocks noGrp="1"/>
          </p:cNvSpPr>
          <p:nvPr>
            <p:ph idx="1"/>
          </p:nvPr>
        </p:nvSpPr>
        <p:spPr>
          <a:xfrm>
            <a:off x="628650" y="1718732"/>
            <a:ext cx="7886700" cy="4351338"/>
          </a:xfrm>
        </p:spPr>
        <p:txBody>
          <a:bodyPr/>
          <a:lstStyle/>
          <a:p>
            <a:pPr algn="just"/>
            <a:r>
              <a:rPr lang="fr-CA" sz="1800" dirty="0" smtClean="0"/>
              <a:t>Devant les réponses positives de Christine aux questions de dépistage pour le TPL, vous décidez de lire avec elle les critères diagnostiques pour le TPL.</a:t>
            </a:r>
          </a:p>
          <a:p>
            <a:pPr marL="0" indent="0" algn="just">
              <a:buNone/>
            </a:pPr>
            <a:endParaRPr lang="fr-CA" sz="1800" dirty="0" smtClean="0"/>
          </a:p>
          <a:p>
            <a:pPr algn="just"/>
            <a:r>
              <a:rPr lang="fr-CA" sz="1800" dirty="0" smtClean="0"/>
              <a:t>Christine se reconnaît dans la description.</a:t>
            </a:r>
          </a:p>
          <a:p>
            <a:pPr marL="0" indent="0" algn="just">
              <a:buNone/>
            </a:pPr>
            <a:endParaRPr lang="fr-CA" sz="1800" dirty="0" smtClean="0"/>
          </a:p>
          <a:p>
            <a:pPr algn="just"/>
            <a:r>
              <a:rPr lang="fr-CA" sz="1800" dirty="0" smtClean="0"/>
              <a:t>Elle veut savoir ce qu’elle peut faire régler cela, comment ça se soigne?</a:t>
            </a:r>
          </a:p>
          <a:p>
            <a:pPr algn="just"/>
            <a:endParaRPr lang="fr-CA" sz="1800" dirty="0"/>
          </a:p>
          <a:p>
            <a:pPr algn="just"/>
            <a:r>
              <a:rPr lang="fr-CA" sz="1800" dirty="0"/>
              <a:t>Que lui répondez-vous?</a:t>
            </a:r>
            <a:endParaRPr lang="fr-FR" sz="1800" dirty="0"/>
          </a:p>
        </p:txBody>
      </p:sp>
    </p:spTree>
    <p:extLst>
      <p:ext uri="{BB962C8B-B14F-4D97-AF65-F5344CB8AC3E}">
        <p14:creationId xmlns:p14="http://schemas.microsoft.com/office/powerpoint/2010/main" val="284657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6324" y="211238"/>
            <a:ext cx="7200900" cy="1485900"/>
          </a:xfrm>
        </p:spPr>
        <p:txBody>
          <a:bodyPr/>
          <a:lstStyle/>
          <a:p>
            <a:r>
              <a:rPr lang="fr-CA" sz="2100" b="1" dirty="0" smtClean="0">
                <a:solidFill>
                  <a:schemeClr val="tx1"/>
                </a:solidFill>
              </a:rPr>
              <a:t>Traitements pour le TPL</a:t>
            </a:r>
            <a:endParaRPr lang="fr-FR" sz="2100" b="1" dirty="0">
              <a:solidFill>
                <a:schemeClr val="tx1"/>
              </a:solidFill>
            </a:endParaRPr>
          </a:p>
        </p:txBody>
      </p:sp>
      <p:sp>
        <p:nvSpPr>
          <p:cNvPr id="3" name="Espace réservé du contenu 2"/>
          <p:cNvSpPr>
            <a:spLocks noGrp="1"/>
          </p:cNvSpPr>
          <p:nvPr>
            <p:ph idx="1"/>
          </p:nvPr>
        </p:nvSpPr>
        <p:spPr>
          <a:xfrm>
            <a:off x="467544" y="1071990"/>
            <a:ext cx="7750636" cy="3777017"/>
          </a:xfrm>
        </p:spPr>
        <p:txBody>
          <a:bodyPr>
            <a:noAutofit/>
          </a:bodyPr>
          <a:lstStyle/>
          <a:p>
            <a:pPr algn="just"/>
            <a:r>
              <a:rPr lang="fr-CA" sz="1800" dirty="0"/>
              <a:t>À</a:t>
            </a:r>
            <a:r>
              <a:rPr lang="fr-CA" sz="1800" dirty="0" smtClean="0"/>
              <a:t> ce stade-ci, vous devez connaître les ressources disponibles dans votre région :</a:t>
            </a:r>
          </a:p>
          <a:p>
            <a:pPr lvl="1" algn="just"/>
            <a:r>
              <a:rPr lang="fr-CA" sz="1800" i="1" dirty="0" smtClean="0"/>
              <a:t>Équipe spécialisée?</a:t>
            </a:r>
          </a:p>
          <a:p>
            <a:pPr lvl="1" algn="just"/>
            <a:r>
              <a:rPr lang="fr-CA" sz="1800" i="1" dirty="0" smtClean="0"/>
              <a:t>Psychothérapie disponible dans le réseau?</a:t>
            </a:r>
          </a:p>
          <a:p>
            <a:pPr lvl="1" algn="just"/>
            <a:r>
              <a:rPr lang="fr-CA" sz="1800" i="1" dirty="0" smtClean="0"/>
              <a:t>Groupe psychoéducatif?</a:t>
            </a:r>
          </a:p>
          <a:p>
            <a:pPr lvl="1" algn="just"/>
            <a:r>
              <a:rPr lang="fr-CA" sz="1800" i="1" dirty="0" smtClean="0"/>
              <a:t>Intervenant psychosocial ou ressources communautaires pour thérapie de soutien?</a:t>
            </a:r>
          </a:p>
          <a:p>
            <a:pPr lvl="1" algn="just"/>
            <a:r>
              <a:rPr lang="fr-CA" sz="1800" i="1" dirty="0" smtClean="0"/>
              <a:t>Référence/consultation en psychiatrie pour médication?</a:t>
            </a:r>
            <a:endParaRPr lang="fr-CA" sz="1800" dirty="0"/>
          </a:p>
          <a:p>
            <a:pPr lvl="1" algn="just"/>
            <a:r>
              <a:rPr lang="fr-CA" sz="1800" i="0" dirty="0" smtClean="0"/>
              <a:t>Vous devez également être attentif à ne pas prescrire de médication pour gérer les crises. Plus spécifiquement, vous devez limiter l’utilisation des benzodiazépines ou les utilisez judicieusement si nécessaire.</a:t>
            </a:r>
            <a:endParaRPr lang="fr-CA" sz="1800" dirty="0" smtClean="0"/>
          </a:p>
          <a:p>
            <a:pPr lvl="1" algn="just"/>
            <a:r>
              <a:rPr lang="fr-CA" sz="1800" i="0" dirty="0" smtClean="0"/>
              <a:t>Vous devez également discuter de son besoin et de ses attentes au sujet du suivi médical : r-v réguliers (fréquence </a:t>
            </a:r>
            <a:r>
              <a:rPr lang="fr-CA" sz="1800" i="0" dirty="0"/>
              <a:t>réaliste et </a:t>
            </a:r>
            <a:r>
              <a:rPr lang="fr-CA" sz="1800" i="0" dirty="0" smtClean="0"/>
              <a:t>raisonnable) ou au besoin? </a:t>
            </a:r>
            <a:endParaRPr lang="fr-FR" sz="1800" i="0" dirty="0"/>
          </a:p>
        </p:txBody>
      </p:sp>
    </p:spTree>
    <p:extLst>
      <p:ext uri="{BB962C8B-B14F-4D97-AF65-F5344CB8AC3E}">
        <p14:creationId xmlns:p14="http://schemas.microsoft.com/office/powerpoint/2010/main" val="1829619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8201" y="296486"/>
            <a:ext cx="7200900" cy="1485900"/>
          </a:xfrm>
        </p:spPr>
        <p:txBody>
          <a:bodyPr/>
          <a:lstStyle/>
          <a:p>
            <a:r>
              <a:rPr lang="fr-CA" sz="2100" b="1" dirty="0" smtClean="0">
                <a:solidFill>
                  <a:schemeClr val="tx1"/>
                </a:solidFill>
              </a:rPr>
              <a:t>Crise suicidaire</a:t>
            </a:r>
            <a:endParaRPr lang="fr-FR" sz="2100" b="1" dirty="0">
              <a:solidFill>
                <a:schemeClr val="tx1"/>
              </a:solidFill>
            </a:endParaRPr>
          </a:p>
        </p:txBody>
      </p:sp>
      <p:sp>
        <p:nvSpPr>
          <p:cNvPr id="3" name="Espace réservé du contenu 2"/>
          <p:cNvSpPr>
            <a:spLocks noGrp="1"/>
          </p:cNvSpPr>
          <p:nvPr>
            <p:ph idx="1"/>
          </p:nvPr>
        </p:nvSpPr>
        <p:spPr>
          <a:xfrm>
            <a:off x="1056134" y="1314949"/>
            <a:ext cx="7231607" cy="2707375"/>
          </a:xfrm>
        </p:spPr>
        <p:txBody>
          <a:bodyPr/>
          <a:lstStyle/>
          <a:p>
            <a:pPr algn="just"/>
            <a:r>
              <a:rPr lang="fr-CA" sz="1800" dirty="0" smtClean="0"/>
              <a:t>Deux semaines plus tard, Christine appelle à votre bureau. Vous prenez l’appel. Christine pleure, parle de suicide, veut de nouveaux médicaments.</a:t>
            </a:r>
          </a:p>
          <a:p>
            <a:pPr marL="0" indent="0" algn="just">
              <a:buNone/>
            </a:pPr>
            <a:endParaRPr lang="fr-CA" sz="1800" dirty="0" smtClean="0"/>
          </a:p>
          <a:p>
            <a:pPr algn="just"/>
            <a:r>
              <a:rPr lang="fr-CA" sz="1800" dirty="0" smtClean="0"/>
              <a:t>Elle vient de se chicaner avec son nouveau conjoint. Elle a peur qu’il la laisse.</a:t>
            </a:r>
          </a:p>
          <a:p>
            <a:pPr algn="just"/>
            <a:endParaRPr lang="fr-CA" sz="1800" dirty="0"/>
          </a:p>
          <a:p>
            <a:pPr algn="just"/>
            <a:r>
              <a:rPr lang="fr-CA" sz="1800" dirty="0"/>
              <a:t>Quels sont les éléments et étapes à considérer et à faire lors d’une intervention de crise suicidaire?</a:t>
            </a:r>
          </a:p>
        </p:txBody>
      </p:sp>
    </p:spTree>
    <p:extLst>
      <p:ext uri="{BB962C8B-B14F-4D97-AF65-F5344CB8AC3E}">
        <p14:creationId xmlns:p14="http://schemas.microsoft.com/office/powerpoint/2010/main" val="2473872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256089" y="272005"/>
            <a:ext cx="7200900" cy="509588"/>
          </a:xfrm>
          <a:prstGeom prst="rect">
            <a:avLst/>
          </a:prstGeom>
        </p:spPr>
        <p:txBody>
          <a:bodyPr/>
          <a:lstStyle/>
          <a:p>
            <a:pPr eaLnBrk="1" hangingPunct="1"/>
            <a:r>
              <a:rPr lang="fr-CA" altLang="fr-FR" sz="2100" dirty="0" smtClean="0">
                <a:solidFill>
                  <a:schemeClr val="tx1"/>
                </a:solidFill>
              </a:rPr>
              <a:t/>
            </a:r>
            <a:br>
              <a:rPr lang="fr-CA" altLang="fr-FR" sz="2100" dirty="0" smtClean="0">
                <a:solidFill>
                  <a:schemeClr val="tx1"/>
                </a:solidFill>
              </a:rPr>
            </a:br>
            <a:r>
              <a:rPr lang="fr-CA" altLang="fr-FR" sz="2100" b="1" dirty="0" smtClean="0">
                <a:solidFill>
                  <a:schemeClr val="tx1"/>
                </a:solidFill>
              </a:rPr>
              <a:t>Comportements </a:t>
            </a:r>
            <a:r>
              <a:rPr lang="fr-CA" altLang="fr-FR" sz="2100" b="1" dirty="0">
                <a:solidFill>
                  <a:schemeClr val="tx1"/>
                </a:solidFill>
              </a:rPr>
              <a:t>et menaces suicidaires</a:t>
            </a:r>
            <a:endParaRPr lang="fr-FR" altLang="fr-FR" sz="2100" b="1" dirty="0">
              <a:solidFill>
                <a:schemeClr val="tx1"/>
              </a:solidFill>
            </a:endParaRPr>
          </a:p>
        </p:txBody>
      </p:sp>
      <p:sp>
        <p:nvSpPr>
          <p:cNvPr id="229379" name="Rectangle 3"/>
          <p:cNvSpPr>
            <a:spLocks noGrp="1" noChangeArrowheads="1"/>
          </p:cNvSpPr>
          <p:nvPr>
            <p:ph type="body" idx="4294967295"/>
          </p:nvPr>
        </p:nvSpPr>
        <p:spPr>
          <a:xfrm>
            <a:off x="1187101" y="1440821"/>
            <a:ext cx="7935912" cy="3455987"/>
          </a:xfrm>
          <a:prstGeom prst="rect">
            <a:avLst/>
          </a:prstGeom>
        </p:spPr>
        <p:txBody>
          <a:bodyPr/>
          <a:lstStyle/>
          <a:p>
            <a:pPr eaLnBrk="1" hangingPunct="1">
              <a:lnSpc>
                <a:spcPct val="90000"/>
              </a:lnSpc>
            </a:pPr>
            <a:r>
              <a:rPr lang="fr-CA" altLang="fr-FR" sz="1800" dirty="0">
                <a:latin typeface="Tahoma" panose="020B0604030504040204" pitchFamily="34" charset="0"/>
                <a:cs typeface="Tahoma" panose="020B0604030504040204" pitchFamily="34" charset="0"/>
              </a:rPr>
              <a:t>Actions à accomplir dans les cliniques médicales et GMF</a:t>
            </a:r>
            <a:r>
              <a:rPr lang="fr-CA" altLang="fr-FR" sz="1800" dirty="0" smtClean="0">
                <a:latin typeface="Tahoma" panose="020B0604030504040204" pitchFamily="34" charset="0"/>
                <a:cs typeface="Tahoma" panose="020B0604030504040204" pitchFamily="34" charset="0"/>
              </a:rPr>
              <a:t>:</a:t>
            </a:r>
          </a:p>
          <a:p>
            <a:pPr marL="0" indent="0" eaLnBrk="1" hangingPunct="1">
              <a:lnSpc>
                <a:spcPct val="90000"/>
              </a:lnSpc>
              <a:buNone/>
            </a:pPr>
            <a:endParaRPr lang="fr-CA" altLang="fr-FR" sz="1800" dirty="0">
              <a:latin typeface="Tahoma" panose="020B0604030504040204" pitchFamily="34" charset="0"/>
              <a:cs typeface="Tahoma" panose="020B0604030504040204" pitchFamily="34" charset="0"/>
            </a:endParaRPr>
          </a:p>
          <a:p>
            <a:pPr lvl="1" eaLnBrk="1" hangingPunct="1">
              <a:lnSpc>
                <a:spcPct val="90000"/>
              </a:lnSpc>
            </a:pPr>
            <a:r>
              <a:rPr lang="fr-CA" altLang="fr-FR" sz="1800" i="1" dirty="0"/>
              <a:t>Accueillir la personne suicidaire</a:t>
            </a:r>
          </a:p>
          <a:p>
            <a:pPr lvl="1" eaLnBrk="1" hangingPunct="1">
              <a:lnSpc>
                <a:spcPct val="90000"/>
              </a:lnSpc>
            </a:pPr>
            <a:r>
              <a:rPr lang="fr-CA" altLang="fr-FR" sz="1800" i="1" dirty="0" smtClean="0"/>
              <a:t>Estimer </a:t>
            </a:r>
            <a:r>
              <a:rPr lang="fr-CA" altLang="fr-FR" sz="1800" i="1" dirty="0"/>
              <a:t>la dangerosité du passage à l’acte</a:t>
            </a:r>
          </a:p>
          <a:p>
            <a:pPr lvl="1" eaLnBrk="1" hangingPunct="1">
              <a:lnSpc>
                <a:spcPct val="90000"/>
              </a:lnSpc>
            </a:pPr>
            <a:r>
              <a:rPr lang="fr-CA" altLang="fr-FR" sz="1800" i="1" dirty="0" smtClean="0"/>
              <a:t>Référer/orienter </a:t>
            </a:r>
            <a:r>
              <a:rPr lang="fr-CA" altLang="fr-FR" sz="1800" i="1" dirty="0"/>
              <a:t>vers les services appropriés</a:t>
            </a:r>
          </a:p>
          <a:p>
            <a:pPr lvl="1" eaLnBrk="1" hangingPunct="1">
              <a:lnSpc>
                <a:spcPct val="90000"/>
              </a:lnSpc>
            </a:pPr>
            <a:r>
              <a:rPr lang="fr-CA" altLang="fr-FR" sz="1800" i="1" dirty="0" smtClean="0"/>
              <a:t>Accompagner/référer </a:t>
            </a:r>
            <a:r>
              <a:rPr lang="fr-CA" altLang="fr-FR" sz="1800" i="1" dirty="0"/>
              <a:t>à l’urgence hospitalière si requis (COQ)</a:t>
            </a:r>
          </a:p>
          <a:p>
            <a:pPr lvl="2" eaLnBrk="1" hangingPunct="1">
              <a:lnSpc>
                <a:spcPct val="90000"/>
              </a:lnSpc>
            </a:pPr>
            <a:endParaRPr lang="fr-CA" altLang="fr-FR" sz="1800" dirty="0" smtClean="0">
              <a:solidFill>
                <a:schemeClr val="tx1"/>
              </a:solidFill>
              <a:latin typeface="Tahoma" panose="020B0604030504040204" pitchFamily="34" charset="0"/>
              <a:cs typeface="Tahoma" panose="020B0604030504040204" pitchFamily="34" charset="0"/>
            </a:endParaRPr>
          </a:p>
          <a:p>
            <a:pPr marL="354013" lvl="2" eaLnBrk="1" hangingPunct="1">
              <a:lnSpc>
                <a:spcPct val="90000"/>
              </a:lnSpc>
            </a:pPr>
            <a:r>
              <a:rPr lang="fr-CA" altLang="fr-FR" sz="1800" dirty="0">
                <a:latin typeface="Tahoma" panose="020B0604030504040204" pitchFamily="34" charset="0"/>
                <a:cs typeface="Tahoma" panose="020B0604030504040204" pitchFamily="34" charset="0"/>
              </a:rPr>
              <a:t>Notion de danger grave et immédiat (prochaines 48 heures)</a:t>
            </a:r>
            <a:endParaRPr lang="fr-CA" altLang="fr-FR" sz="1800" dirty="0"/>
          </a:p>
          <a:p>
            <a:pPr lvl="1" eaLnBrk="1" hangingPunct="1">
              <a:lnSpc>
                <a:spcPct val="90000"/>
              </a:lnSpc>
            </a:pPr>
            <a:endParaRPr lang="fr-CA" altLang="fr-FR" sz="1800" dirty="0">
              <a:solidFill>
                <a:schemeClr val="accent2"/>
              </a:solidFill>
            </a:endParaRPr>
          </a:p>
          <a:p>
            <a:pPr lvl="1" eaLnBrk="1" hangingPunct="1">
              <a:lnSpc>
                <a:spcPct val="90000"/>
              </a:lnSpc>
              <a:buFontTx/>
              <a:buNone/>
            </a:pPr>
            <a:r>
              <a:rPr lang="fr-CA" altLang="fr-FR" sz="1400" i="1" dirty="0"/>
              <a:t>Référence : Guide des bonnes pratiques en prévention du suicide. Publication MSSS</a:t>
            </a:r>
          </a:p>
          <a:p>
            <a:pPr lvl="1" eaLnBrk="1" hangingPunct="1">
              <a:lnSpc>
                <a:spcPct val="90000"/>
              </a:lnSpc>
            </a:pPr>
            <a:endParaRPr lang="fr-CA" altLang="fr-FR" sz="1800" dirty="0"/>
          </a:p>
          <a:p>
            <a:pPr eaLnBrk="1" hangingPunct="1">
              <a:lnSpc>
                <a:spcPct val="90000"/>
              </a:lnSpc>
            </a:pPr>
            <a:endParaRPr lang="fr-CA" altLang="fr-FR" sz="1800" dirty="0"/>
          </a:p>
          <a:p>
            <a:pPr eaLnBrk="1" hangingPunct="1">
              <a:lnSpc>
                <a:spcPct val="90000"/>
              </a:lnSpc>
            </a:pPr>
            <a:endParaRPr lang="fr-CA" altLang="fr-FR" sz="1800" dirty="0"/>
          </a:p>
        </p:txBody>
      </p:sp>
      <p:graphicFrame>
        <p:nvGraphicFramePr>
          <p:cNvPr id="2" name="Objet 1"/>
          <p:cNvGraphicFramePr>
            <a:graphicFrameLocks noChangeAspect="1"/>
          </p:cNvGraphicFramePr>
          <p:nvPr>
            <p:extLst>
              <p:ext uri="{D42A27DB-BD31-4B8C-83A1-F6EECF244321}">
                <p14:modId xmlns:p14="http://schemas.microsoft.com/office/powerpoint/2010/main" val="3019410902"/>
              </p:ext>
            </p:extLst>
          </p:nvPr>
        </p:nvGraphicFramePr>
        <p:xfrm>
          <a:off x="7985501" y="3794406"/>
          <a:ext cx="469374" cy="607498"/>
        </p:xfrm>
        <a:graphic>
          <a:graphicData uri="http://schemas.openxmlformats.org/presentationml/2006/ole">
            <mc:AlternateContent xmlns:mc="http://schemas.openxmlformats.org/markup-compatibility/2006">
              <mc:Choice xmlns:v="urn:schemas-microsoft-com:vml" Requires="v">
                <p:oleObj spid="_x0000_s2093"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7985501" y="3794406"/>
                        <a:ext cx="469374" cy="607498"/>
                      </a:xfrm>
                      <a:prstGeom prst="rect">
                        <a:avLst/>
                      </a:prstGeom>
                    </p:spPr>
                  </p:pic>
                </p:oleObj>
              </mc:Fallback>
            </mc:AlternateContent>
          </a:graphicData>
        </a:graphic>
      </p:graphicFrame>
    </p:spTree>
    <p:extLst>
      <p:ext uri="{BB962C8B-B14F-4D97-AF65-F5344CB8AC3E}">
        <p14:creationId xmlns:p14="http://schemas.microsoft.com/office/powerpoint/2010/main" val="3253483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428263" y="559342"/>
            <a:ext cx="7200900" cy="574675"/>
          </a:xfrm>
          <a:prstGeom prst="rect">
            <a:avLst/>
          </a:prstGeom>
        </p:spPr>
        <p:txBody>
          <a:bodyPr/>
          <a:lstStyle/>
          <a:p>
            <a:r>
              <a:rPr lang="fr-CA" altLang="fr-FR" sz="2100" b="1" dirty="0">
                <a:solidFill>
                  <a:schemeClr val="tx1"/>
                </a:solidFill>
              </a:rPr>
              <a:t>Comportements et menaces suicidaires</a:t>
            </a:r>
          </a:p>
        </p:txBody>
      </p:sp>
      <p:sp>
        <p:nvSpPr>
          <p:cNvPr id="230403" name="Rectangle 3"/>
          <p:cNvSpPr>
            <a:spLocks noGrp="1" noChangeArrowheads="1"/>
          </p:cNvSpPr>
          <p:nvPr>
            <p:ph type="body" idx="4294967295"/>
          </p:nvPr>
        </p:nvSpPr>
        <p:spPr>
          <a:xfrm>
            <a:off x="942372" y="1350018"/>
            <a:ext cx="7391400" cy="3441700"/>
          </a:xfrm>
          <a:prstGeom prst="rect">
            <a:avLst/>
          </a:prstGeom>
        </p:spPr>
        <p:txBody>
          <a:bodyPr>
            <a:normAutofit/>
          </a:bodyPr>
          <a:lstStyle/>
          <a:p>
            <a:pPr algn="just" eaLnBrk="1" hangingPunct="1"/>
            <a:r>
              <a:rPr lang="fr-CA" altLang="fr-FR" sz="1800" dirty="0">
                <a:latin typeface="+mj-lt"/>
                <a:cs typeface="Tahoma" panose="020B0604030504040204" pitchFamily="34" charset="0"/>
              </a:rPr>
              <a:t>Plus spécifiquement :</a:t>
            </a:r>
          </a:p>
          <a:p>
            <a:pPr marL="0" indent="0" algn="just" eaLnBrk="1" hangingPunct="1">
              <a:buNone/>
            </a:pPr>
            <a:r>
              <a:rPr lang="fr-CA" altLang="fr-FR" sz="1800" dirty="0">
                <a:latin typeface="+mj-lt"/>
                <a:cs typeface="Tahoma" panose="020B0604030504040204" pitchFamily="34" charset="0"/>
              </a:rPr>
              <a:t> </a:t>
            </a:r>
          </a:p>
          <a:p>
            <a:pPr lvl="1" algn="just" eaLnBrk="1" hangingPunct="1"/>
            <a:r>
              <a:rPr lang="fr-CA" altLang="fr-FR" sz="1800" dirty="0">
                <a:latin typeface="+mj-lt"/>
                <a:cs typeface="Tahoma" panose="020B0604030504040204" pitchFamily="34" charset="0"/>
              </a:rPr>
              <a:t>Accueillir et créer une alliance thérapeutique</a:t>
            </a:r>
          </a:p>
          <a:p>
            <a:pPr lvl="1" algn="just" eaLnBrk="1" hangingPunct="1"/>
            <a:r>
              <a:rPr lang="fr-CA" altLang="fr-FR" sz="1800" dirty="0">
                <a:latin typeface="+mj-lt"/>
                <a:cs typeface="Tahoma" panose="020B0604030504040204" pitchFamily="34" charset="0"/>
              </a:rPr>
              <a:t>Effectuer une brève exploration de la situation</a:t>
            </a:r>
          </a:p>
          <a:p>
            <a:pPr lvl="1" algn="just"/>
            <a:r>
              <a:rPr lang="fr-CA" altLang="fr-FR" sz="1800" dirty="0">
                <a:latin typeface="+mj-lt"/>
                <a:cs typeface="Tahoma" panose="020B0604030504040204" pitchFamily="34" charset="0"/>
              </a:rPr>
              <a:t>Estimer la dangerosité du passage à l’acte  (évaluer les facteurs pouvant augmenter le risque suicidaire d’ici prochain r-v)</a:t>
            </a:r>
          </a:p>
          <a:p>
            <a:pPr lvl="1" algn="just" eaLnBrk="1" hangingPunct="1"/>
            <a:r>
              <a:rPr lang="fr-CA" altLang="fr-FR" sz="1800" dirty="0">
                <a:latin typeface="+mj-lt"/>
                <a:cs typeface="Tahoma" panose="020B0604030504040204" pitchFamily="34" charset="0"/>
              </a:rPr>
              <a:t>Aider à trouver des solutions, un but à atteindre</a:t>
            </a:r>
          </a:p>
          <a:p>
            <a:pPr lvl="1" algn="just" eaLnBrk="1" hangingPunct="1"/>
            <a:r>
              <a:rPr lang="fr-CA" altLang="fr-FR" sz="1800" dirty="0">
                <a:latin typeface="+mj-lt"/>
                <a:cs typeface="Tahoma" panose="020B0604030504040204" pitchFamily="34" charset="0"/>
              </a:rPr>
              <a:t>Définir et suivre un plan d’action</a:t>
            </a:r>
          </a:p>
          <a:p>
            <a:pPr lvl="1" algn="just" eaLnBrk="1" hangingPunct="1"/>
            <a:r>
              <a:rPr lang="fr-CA" altLang="fr-FR" sz="1800" dirty="0">
                <a:latin typeface="+mj-lt"/>
                <a:cs typeface="Tahoma" panose="020B0604030504040204" pitchFamily="34" charset="0"/>
              </a:rPr>
              <a:t>Conclure en sécurité l’entretien (réseau social et filet de sécurité)</a:t>
            </a:r>
          </a:p>
        </p:txBody>
      </p:sp>
    </p:spTree>
    <p:extLst>
      <p:ext uri="{BB962C8B-B14F-4D97-AF65-F5344CB8AC3E}">
        <p14:creationId xmlns:p14="http://schemas.microsoft.com/office/powerpoint/2010/main" val="9135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612" y="981648"/>
            <a:ext cx="7448309" cy="3416320"/>
          </a:xfrm>
          <a:prstGeom prst="rect">
            <a:avLst/>
          </a:prstGeom>
        </p:spPr>
        <p:txBody>
          <a:bodyPr wrap="square">
            <a:spAutoFit/>
          </a:bodyPr>
          <a:lstStyle/>
          <a:p>
            <a:r>
              <a:rPr lang="fr-CA" sz="2100" b="1" dirty="0"/>
              <a:t>Réponse :</a:t>
            </a:r>
          </a:p>
          <a:p>
            <a:endParaRPr lang="fr-CA" sz="2400" dirty="0"/>
          </a:p>
          <a:p>
            <a:pPr marL="285750" indent="-285750" algn="just">
              <a:buFont typeface="Arial" panose="020B0604020202020204" pitchFamily="34" charset="0"/>
              <a:buChar char="•"/>
            </a:pPr>
            <a:r>
              <a:rPr lang="fr-CA" dirty="0"/>
              <a:t>Dans un premier temps, vous voudrez évaluer les symptômes présents afin de déterminer la pertinence de poursuivre le même traitement.</a:t>
            </a:r>
          </a:p>
          <a:p>
            <a:pPr algn="just"/>
            <a:endParaRPr lang="fr-CA" dirty="0"/>
          </a:p>
          <a:p>
            <a:pPr marL="285750" indent="-285750" algn="just">
              <a:buFont typeface="Arial" panose="020B0604020202020204" pitchFamily="34" charset="0"/>
              <a:buChar char="•"/>
            </a:pPr>
            <a:r>
              <a:rPr lang="fr-CA" dirty="0"/>
              <a:t>Vous voudrez aussi questionner les antécédents médicaux, personnels et psychiatriques afin de mieux connaître la patiente.</a:t>
            </a:r>
          </a:p>
          <a:p>
            <a:pPr algn="just"/>
            <a:endParaRPr lang="fr-CA" dirty="0"/>
          </a:p>
          <a:p>
            <a:pPr marL="285750" indent="-285750" algn="just">
              <a:buFont typeface="Arial" panose="020B0604020202020204" pitchFamily="34" charset="0"/>
              <a:buChar char="•"/>
            </a:pPr>
            <a:r>
              <a:rPr lang="fr-CA" dirty="0"/>
              <a:t>Vous voudrez aussi avoir une brève idée de sa situation actuelle. </a:t>
            </a:r>
          </a:p>
          <a:p>
            <a:pPr algn="just"/>
            <a:endParaRPr lang="fr-CA" sz="2400"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367090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a:xfrm>
            <a:off x="-717630" y="233101"/>
            <a:ext cx="7200900" cy="603250"/>
          </a:xfrm>
          <a:prstGeom prst="rect">
            <a:avLst/>
          </a:prstGeom>
        </p:spPr>
        <p:txBody>
          <a:bodyPr/>
          <a:lstStyle/>
          <a:p>
            <a:pPr eaLnBrk="1" hangingPunct="1"/>
            <a:r>
              <a:rPr lang="fr-CA" altLang="fr-FR" sz="2100" b="1" dirty="0">
                <a:latin typeface="Calibri" panose="020F0502020204030204" pitchFamily="34" charset="0"/>
                <a:cs typeface="Tahoma" panose="020B0604030504040204" pitchFamily="34" charset="0"/>
              </a:rPr>
              <a:t>Menaces suicidaires de Christine</a:t>
            </a:r>
          </a:p>
        </p:txBody>
      </p:sp>
      <p:sp>
        <p:nvSpPr>
          <p:cNvPr id="203779" name="Rectangle 3"/>
          <p:cNvSpPr>
            <a:spLocks noGrp="1" noChangeArrowheads="1"/>
          </p:cNvSpPr>
          <p:nvPr>
            <p:ph type="body" idx="4294967295"/>
          </p:nvPr>
        </p:nvSpPr>
        <p:spPr>
          <a:xfrm>
            <a:off x="1003461" y="537017"/>
            <a:ext cx="7747000" cy="4021138"/>
          </a:xfrm>
          <a:prstGeom prst="rect">
            <a:avLst/>
          </a:prstGeom>
        </p:spPr>
        <p:txBody>
          <a:bodyPr>
            <a:normAutofit fontScale="92500" lnSpcReduction="20000"/>
          </a:bodyPr>
          <a:lstStyle/>
          <a:p>
            <a:pPr eaLnBrk="1" hangingPunct="1">
              <a:lnSpc>
                <a:spcPct val="90000"/>
              </a:lnSpc>
            </a:pPr>
            <a:endParaRPr lang="fr-CA" altLang="fr-FR" sz="1800" dirty="0">
              <a:latin typeface="Franklin Gothic Book" panose="020B0503020102020204" pitchFamily="34" charset="0"/>
              <a:cs typeface="Tahoma" panose="020B0604030504040204" pitchFamily="34" charset="0"/>
            </a:endParaRPr>
          </a:p>
          <a:p>
            <a:pPr marL="228600" lvl="2" algn="just">
              <a:lnSpc>
                <a:spcPct val="90000"/>
              </a:lnSpc>
            </a:pPr>
            <a:r>
              <a:rPr lang="fr-CA" altLang="fr-FR" sz="1800" dirty="0">
                <a:latin typeface="Calibri" panose="020F0502020204030204" pitchFamily="34" charset="0"/>
                <a:ea typeface="Tahoma" panose="020B0604030504040204" pitchFamily="34" charset="0"/>
                <a:cs typeface="Tahoma" panose="020B0604030504040204" pitchFamily="34" charset="0"/>
              </a:rPr>
              <a:t>Discuter brièvement avec elle de la situation :</a:t>
            </a:r>
          </a:p>
          <a:p>
            <a:pPr marL="0" lvl="3" indent="0" algn="just">
              <a:lnSpc>
                <a:spcPct val="90000"/>
              </a:lnSpc>
              <a:buNone/>
            </a:pPr>
            <a:r>
              <a:rPr lang="fr-CA" altLang="fr-FR" sz="1800" dirty="0">
                <a:latin typeface="Calibri" panose="020F0502020204030204" pitchFamily="34" charset="0"/>
                <a:ea typeface="Tahoma" panose="020B0604030504040204" pitchFamily="34" charset="0"/>
                <a:cs typeface="Tahoma" panose="020B0604030504040204" pitchFamily="34" charset="0"/>
              </a:rPr>
              <a:t>	- </a:t>
            </a:r>
            <a:r>
              <a:rPr lang="fr-CA" altLang="fr-FR" sz="1800" i="1" dirty="0">
                <a:latin typeface="Calibri" panose="020F0502020204030204" pitchFamily="34" charset="0"/>
                <a:ea typeface="Tahoma" panose="020B0604030504040204" pitchFamily="34" charset="0"/>
                <a:cs typeface="Tahoma" panose="020B0604030504040204" pitchFamily="34" charset="0"/>
              </a:rPr>
              <a:t>Vérifier avec elle les solutions qu’elle envisage pour régler la situation et </a:t>
            </a:r>
            <a:r>
              <a:rPr lang="fr-CA" altLang="fr-FR" sz="1800" i="1" dirty="0" smtClean="0">
                <a:latin typeface="Calibri" panose="020F0502020204030204" pitchFamily="34" charset="0"/>
                <a:ea typeface="Tahoma" panose="020B0604030504040204" pitchFamily="34" charset="0"/>
                <a:cs typeface="Tahoma" panose="020B0604030504040204" pitchFamily="34" charset="0"/>
              </a:rPr>
              <a:t>	  	   ses attentes </a:t>
            </a:r>
            <a:r>
              <a:rPr lang="fr-CA" altLang="fr-FR" sz="1800" i="1" dirty="0">
                <a:latin typeface="Calibri" panose="020F0502020204030204" pitchFamily="34" charset="0"/>
                <a:ea typeface="Tahoma" panose="020B0604030504040204" pitchFamily="34" charset="0"/>
                <a:cs typeface="Tahoma" panose="020B0604030504040204" pitchFamily="34" charset="0"/>
              </a:rPr>
              <a:t>envers le médecin.</a:t>
            </a:r>
          </a:p>
          <a:p>
            <a:pPr marL="0" lvl="3" indent="0" algn="just">
              <a:lnSpc>
                <a:spcPct val="90000"/>
              </a:lnSpc>
              <a:buNone/>
            </a:pPr>
            <a:r>
              <a:rPr lang="fr-CA" altLang="fr-FR" sz="1800" i="1" dirty="0">
                <a:latin typeface="Calibri" panose="020F0502020204030204" pitchFamily="34" charset="0"/>
                <a:ea typeface="Tahoma" panose="020B0604030504040204" pitchFamily="34" charset="0"/>
                <a:cs typeface="Tahoma" panose="020B0604030504040204" pitchFamily="34" charset="0"/>
              </a:rPr>
              <a:t>	- Expliquer le rôle limité des médicaments dans la situation, envisager </a:t>
            </a:r>
            <a:r>
              <a:rPr lang="fr-CA" altLang="fr-FR" sz="1800" i="1" dirty="0" smtClean="0">
                <a:latin typeface="Calibri" panose="020F0502020204030204" pitchFamily="34" charset="0"/>
                <a:ea typeface="Tahoma" panose="020B0604030504040204" pitchFamily="34" charset="0"/>
                <a:cs typeface="Tahoma" panose="020B0604030504040204" pitchFamily="34" charset="0"/>
              </a:rPr>
              <a:t>		  prescription selon </a:t>
            </a:r>
            <a:r>
              <a:rPr lang="fr-CA" altLang="fr-FR" sz="1800" i="1" dirty="0">
                <a:latin typeface="Calibri" panose="020F0502020204030204" pitchFamily="34" charset="0"/>
                <a:ea typeface="Tahoma" panose="020B0604030504040204" pitchFamily="34" charset="0"/>
                <a:cs typeface="Tahoma" panose="020B0604030504040204" pitchFamily="34" charset="0"/>
              </a:rPr>
              <a:t>évaluation.</a:t>
            </a:r>
          </a:p>
          <a:p>
            <a:pPr lvl="2" algn="just">
              <a:lnSpc>
                <a:spcPct val="90000"/>
              </a:lnSpc>
            </a:pPr>
            <a:endParaRPr lang="fr-CA" altLang="fr-FR" sz="1800" dirty="0">
              <a:latin typeface="Calibri" panose="020F0502020204030204" pitchFamily="34" charset="0"/>
              <a:ea typeface="Tahoma" panose="020B0604030504040204" pitchFamily="34" charset="0"/>
              <a:cs typeface="Tahoma" panose="020B0604030504040204" pitchFamily="34" charset="0"/>
            </a:endParaRPr>
          </a:p>
          <a:p>
            <a:pPr marL="263525" lvl="2" algn="just">
              <a:lnSpc>
                <a:spcPct val="90000"/>
              </a:lnSpc>
            </a:pPr>
            <a:r>
              <a:rPr lang="fr-CA" altLang="fr-FR" sz="1800" dirty="0">
                <a:latin typeface="Calibri" panose="020F0502020204030204" pitchFamily="34" charset="0"/>
                <a:ea typeface="Tahoma" panose="020B0604030504040204" pitchFamily="34" charset="0"/>
                <a:cs typeface="Tahoma" panose="020B0604030504040204" pitchFamily="34" charset="0"/>
              </a:rPr>
              <a:t>Évaluer la dangerosité :</a:t>
            </a:r>
          </a:p>
          <a:p>
            <a:pPr marL="0" lvl="2" indent="0" algn="just">
              <a:lnSpc>
                <a:spcPct val="90000"/>
              </a:lnSpc>
              <a:buNone/>
            </a:pPr>
            <a:r>
              <a:rPr lang="fr-CA" altLang="fr-FR" sz="1800" dirty="0">
                <a:latin typeface="Calibri" panose="020F0502020204030204" pitchFamily="34" charset="0"/>
                <a:ea typeface="Tahoma" panose="020B0604030504040204" pitchFamily="34" charset="0"/>
                <a:cs typeface="Tahoma" panose="020B0604030504040204" pitchFamily="34" charset="0"/>
              </a:rPr>
              <a:t>	- Si score de 0 au COQ, pas de danger grave et immédiat, donc offrir une </a:t>
            </a:r>
            <a:r>
              <a:rPr lang="fr-CA" altLang="fr-FR" sz="1800" dirty="0" smtClean="0">
                <a:latin typeface="Calibri" panose="020F0502020204030204" pitchFamily="34" charset="0"/>
                <a:ea typeface="Tahoma" panose="020B0604030504040204" pitchFamily="34" charset="0"/>
                <a:cs typeface="Tahoma" panose="020B0604030504040204" pitchFamily="34" charset="0"/>
              </a:rPr>
              <a:t>	  	 </a:t>
            </a:r>
            <a:r>
              <a:rPr lang="fr-CA" altLang="fr-FR" sz="1800" dirty="0">
                <a:latin typeface="Calibri" panose="020F0502020204030204" pitchFamily="34" charset="0"/>
                <a:ea typeface="Tahoma" panose="020B0604030504040204" pitchFamily="34" charset="0"/>
                <a:cs typeface="Tahoma" panose="020B0604030504040204" pitchFamily="34" charset="0"/>
              </a:rPr>
              <a:t> </a:t>
            </a:r>
            <a:r>
              <a:rPr lang="fr-CA" altLang="fr-FR" sz="1800" dirty="0" smtClean="0">
                <a:latin typeface="Calibri" panose="020F0502020204030204" pitchFamily="34" charset="0"/>
                <a:ea typeface="Tahoma" panose="020B0604030504040204" pitchFamily="34" charset="0"/>
                <a:cs typeface="Tahoma" panose="020B0604030504040204" pitchFamily="34" charset="0"/>
              </a:rPr>
              <a:t>référence </a:t>
            </a:r>
            <a:r>
              <a:rPr lang="fr-CA" altLang="fr-FR" sz="1800" dirty="0">
                <a:latin typeface="Calibri" panose="020F0502020204030204" pitchFamily="34" charset="0"/>
                <a:ea typeface="Tahoma" panose="020B0604030504040204" pitchFamily="34" charset="0"/>
                <a:cs typeface="Tahoma" panose="020B0604030504040204" pitchFamily="34" charset="0"/>
              </a:rPr>
              <a:t>et </a:t>
            </a:r>
            <a:r>
              <a:rPr lang="fr-CA" altLang="fr-FR" sz="1800" dirty="0" smtClean="0">
                <a:latin typeface="Calibri" panose="020F0502020204030204" pitchFamily="34" charset="0"/>
                <a:ea typeface="Tahoma" panose="020B0604030504040204" pitchFamily="34" charset="0"/>
                <a:cs typeface="Tahoma" panose="020B0604030504040204" pitchFamily="34" charset="0"/>
              </a:rPr>
              <a:t>informer </a:t>
            </a:r>
            <a:r>
              <a:rPr lang="fr-CA" altLang="fr-FR" sz="1800" dirty="0">
                <a:latin typeface="Calibri" panose="020F0502020204030204" pitchFamily="34" charset="0"/>
                <a:ea typeface="Tahoma" panose="020B0604030504040204" pitchFamily="34" charset="0"/>
                <a:cs typeface="Tahoma" panose="020B0604030504040204" pitchFamily="34" charset="0"/>
              </a:rPr>
              <a:t>la patiente des services de crise;</a:t>
            </a:r>
          </a:p>
          <a:p>
            <a:pPr marL="0" lvl="2" indent="0" algn="just">
              <a:lnSpc>
                <a:spcPct val="90000"/>
              </a:lnSpc>
              <a:buNone/>
            </a:pPr>
            <a:r>
              <a:rPr lang="fr-CA" altLang="fr-FR" sz="1800" dirty="0">
                <a:latin typeface="Calibri" panose="020F0502020204030204" pitchFamily="34" charset="0"/>
                <a:ea typeface="Tahoma" panose="020B0604030504040204" pitchFamily="34" charset="0"/>
                <a:cs typeface="Tahoma" panose="020B0604030504040204" pitchFamily="34" charset="0"/>
              </a:rPr>
              <a:t>	- Vérifier la présence d’autres comportements dommageables (ex.: </a:t>
            </a:r>
            <a:r>
              <a:rPr lang="fr-CA" altLang="fr-FR" sz="1800" dirty="0" smtClean="0">
                <a:latin typeface="Calibri" panose="020F0502020204030204" pitchFamily="34" charset="0"/>
                <a:ea typeface="Tahoma" panose="020B0604030504040204" pitchFamily="34" charset="0"/>
                <a:cs typeface="Tahoma" panose="020B0604030504040204" pitchFamily="34" charset="0"/>
              </a:rPr>
              <a:t>		  	   consommation</a:t>
            </a:r>
            <a:r>
              <a:rPr lang="fr-CA" altLang="fr-FR" sz="1800" dirty="0">
                <a:latin typeface="Calibri" panose="020F0502020204030204" pitchFamily="34" charset="0"/>
                <a:ea typeface="Tahoma" panose="020B0604030504040204" pitchFamily="34" charset="0"/>
                <a:cs typeface="Tahoma" panose="020B0604030504040204" pitchFamily="34" charset="0"/>
              </a:rPr>
              <a:t>). </a:t>
            </a:r>
          </a:p>
          <a:p>
            <a:pPr marL="0" lvl="2" indent="0" algn="just">
              <a:lnSpc>
                <a:spcPct val="90000"/>
              </a:lnSpc>
              <a:buNone/>
            </a:pPr>
            <a:r>
              <a:rPr lang="fr-CA" altLang="fr-FR" sz="1800" dirty="0" smtClean="0">
                <a:latin typeface="Calibri" panose="020F0502020204030204" pitchFamily="34" charset="0"/>
                <a:ea typeface="Tahoma" panose="020B0604030504040204" pitchFamily="34" charset="0"/>
                <a:cs typeface="Tahoma" panose="020B0604030504040204" pitchFamily="34" charset="0"/>
              </a:rPr>
              <a:t>COQ - </a:t>
            </a:r>
            <a:r>
              <a:rPr lang="fr-CA" altLang="fr-FR" sz="1800" dirty="0">
                <a:latin typeface="Calibri" panose="020F0502020204030204" pitchFamily="34" charset="0"/>
                <a:ea typeface="Tahoma" panose="020B0604030504040204" pitchFamily="34" charset="0"/>
                <a:cs typeface="Tahoma" panose="020B0604030504040204" pitchFamily="34" charset="0"/>
              </a:rPr>
              <a:t>Si COQ ≥ 1, vérifier si elle est seule, envoyer la patiente accompagnée à </a:t>
            </a:r>
            <a:r>
              <a:rPr lang="fr-CA" altLang="fr-FR" sz="1800" dirty="0" smtClean="0">
                <a:latin typeface="Calibri" panose="020F0502020204030204" pitchFamily="34" charset="0"/>
                <a:ea typeface="Tahoma" panose="020B0604030504040204" pitchFamily="34" charset="0"/>
                <a:cs typeface="Tahoma" panose="020B0604030504040204" pitchFamily="34" charset="0"/>
              </a:rPr>
              <a:t>	  	   l’urgence ou </a:t>
            </a:r>
            <a:r>
              <a:rPr lang="fr-CA" altLang="fr-FR" sz="1800" dirty="0">
                <a:latin typeface="Calibri" panose="020F0502020204030204" pitchFamily="34" charset="0"/>
                <a:ea typeface="Tahoma" panose="020B0604030504040204" pitchFamily="34" charset="0"/>
                <a:cs typeface="Tahoma" panose="020B0604030504040204" pitchFamily="34" charset="0"/>
              </a:rPr>
              <a:t>appeler  911 si non-collaboration.</a:t>
            </a:r>
          </a:p>
          <a:p>
            <a:pPr marL="0" lvl="2" indent="0" algn="just">
              <a:lnSpc>
                <a:spcPct val="90000"/>
              </a:lnSpc>
              <a:buNone/>
            </a:pPr>
            <a:r>
              <a:rPr lang="fr-CA" altLang="fr-FR" sz="1800" dirty="0">
                <a:latin typeface="Calibri" panose="020F0502020204030204" pitchFamily="34" charset="0"/>
                <a:ea typeface="Tahoma" panose="020B0604030504040204" pitchFamily="34" charset="0"/>
                <a:cs typeface="Tahoma" panose="020B0604030504040204" pitchFamily="34" charset="0"/>
              </a:rPr>
              <a:t>	- Redonner un r-v de suivi court terme si pas d’autre suivi conjoint.</a:t>
            </a:r>
          </a:p>
          <a:p>
            <a:pPr marL="0" indent="0" algn="just" eaLnBrk="1" hangingPunct="1">
              <a:lnSpc>
                <a:spcPct val="90000"/>
              </a:lnSpc>
              <a:buNone/>
            </a:pPr>
            <a:r>
              <a:rPr lang="fr-CA" altLang="fr-FR" sz="1800" dirty="0" smtClean="0">
                <a:latin typeface="Calibri" panose="020F0502020204030204" pitchFamily="34" charset="0"/>
                <a:ea typeface="Tahoma" panose="020B0604030504040204" pitchFamily="34" charset="0"/>
                <a:cs typeface="Tahoma" panose="020B0604030504040204" pitchFamily="34" charset="0"/>
              </a:rPr>
              <a:t>	- S’assurer </a:t>
            </a:r>
            <a:r>
              <a:rPr lang="fr-CA" altLang="fr-FR" sz="1800" dirty="0">
                <a:latin typeface="Calibri" panose="020F0502020204030204" pitchFamily="34" charset="0"/>
                <a:ea typeface="Tahoma" panose="020B0604030504040204" pitchFamily="34" charset="0"/>
                <a:cs typeface="Tahoma" panose="020B0604030504040204" pitchFamily="34" charset="0"/>
              </a:rPr>
              <a:t>que la note au dossier est complète sur l’évaluation du risque </a:t>
            </a:r>
            <a:r>
              <a:rPr lang="fr-CA" altLang="fr-FR" sz="1800" dirty="0" smtClean="0">
                <a:latin typeface="Calibri" panose="020F0502020204030204" pitchFamily="34" charset="0"/>
                <a:ea typeface="Tahoma" panose="020B0604030504040204" pitchFamily="34" charset="0"/>
                <a:cs typeface="Tahoma" panose="020B0604030504040204" pitchFamily="34" charset="0"/>
              </a:rPr>
              <a:t>suicidaire.</a:t>
            </a:r>
            <a:endParaRPr lang="fr-CA" altLang="fr-FR" sz="1800" dirty="0">
              <a:latin typeface="Calibri" panose="020F0502020204030204" pitchFamily="34" charset="0"/>
              <a:ea typeface="Tahoma" panose="020B0604030504040204" pitchFamily="34" charset="0"/>
              <a:cs typeface="Tahoma" panose="020B0604030504040204" pitchFamily="34"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473919919"/>
              </p:ext>
            </p:extLst>
          </p:nvPr>
        </p:nvGraphicFramePr>
        <p:xfrm>
          <a:off x="1003461" y="4280076"/>
          <a:ext cx="530006" cy="749963"/>
        </p:xfrm>
        <a:graphic>
          <a:graphicData uri="http://schemas.openxmlformats.org/presentationml/2006/ole">
            <mc:AlternateContent xmlns:mc="http://schemas.openxmlformats.org/markup-compatibility/2006">
              <mc:Choice xmlns:v="urn:schemas-microsoft-com:vml" Requires="v">
                <p:oleObj spid="_x0000_s3117" name="Acrobat Document" r:id="rId3" imgW="5667139" imgH="8019997" progId="Acrobat.Document.2015">
                  <p:embed/>
                </p:oleObj>
              </mc:Choice>
              <mc:Fallback>
                <p:oleObj name="Acrobat Document" r:id="rId3" imgW="5667139" imgH="8019997" progId="Acrobat.Document.2015">
                  <p:embed/>
                  <p:pic>
                    <p:nvPicPr>
                      <p:cNvPr id="0" name=""/>
                      <p:cNvPicPr/>
                      <p:nvPr/>
                    </p:nvPicPr>
                    <p:blipFill>
                      <a:blip r:embed="rId4"/>
                      <a:stretch>
                        <a:fillRect/>
                      </a:stretch>
                    </p:blipFill>
                    <p:spPr>
                      <a:xfrm>
                        <a:off x="1003461" y="4280076"/>
                        <a:ext cx="530006" cy="749963"/>
                      </a:xfrm>
                      <a:prstGeom prst="rect">
                        <a:avLst/>
                      </a:prstGeom>
                    </p:spPr>
                  </p:pic>
                </p:oleObj>
              </mc:Fallback>
            </mc:AlternateContent>
          </a:graphicData>
        </a:graphic>
      </p:graphicFrame>
    </p:spTree>
    <p:extLst>
      <p:ext uri="{BB962C8B-B14F-4D97-AF65-F5344CB8AC3E}">
        <p14:creationId xmlns:p14="http://schemas.microsoft.com/office/powerpoint/2010/main" val="4104712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4110" y="225707"/>
            <a:ext cx="7200900" cy="753911"/>
          </a:xfrm>
        </p:spPr>
        <p:txBody>
          <a:bodyPr/>
          <a:lstStyle/>
          <a:p>
            <a:r>
              <a:rPr lang="fr-CA" sz="2100" b="1" dirty="0" smtClean="0">
                <a:solidFill>
                  <a:schemeClr val="tx1"/>
                </a:solidFill>
              </a:rPr>
              <a:t>Suivi des patients TPL</a:t>
            </a:r>
            <a:endParaRPr lang="fr-FR" sz="2100" b="1" dirty="0">
              <a:solidFill>
                <a:schemeClr val="tx1"/>
              </a:solidFill>
            </a:endParaRPr>
          </a:p>
        </p:txBody>
      </p:sp>
      <p:sp>
        <p:nvSpPr>
          <p:cNvPr id="3" name="Espace réservé du contenu 2"/>
          <p:cNvSpPr>
            <a:spLocks noGrp="1"/>
          </p:cNvSpPr>
          <p:nvPr>
            <p:ph idx="1"/>
          </p:nvPr>
        </p:nvSpPr>
        <p:spPr>
          <a:xfrm>
            <a:off x="1030212" y="1000762"/>
            <a:ext cx="7557892" cy="2947064"/>
          </a:xfrm>
        </p:spPr>
        <p:txBody>
          <a:bodyPr/>
          <a:lstStyle/>
          <a:p>
            <a:pPr marL="0" indent="0" algn="just">
              <a:buNone/>
            </a:pPr>
            <a:r>
              <a:rPr lang="fr-CA" sz="1800" dirty="0"/>
              <a:t>En résumé :</a:t>
            </a:r>
          </a:p>
          <a:p>
            <a:pPr algn="just"/>
            <a:endParaRPr lang="fr-CA" sz="1800" dirty="0"/>
          </a:p>
          <a:p>
            <a:pPr algn="just"/>
            <a:r>
              <a:rPr lang="fr-CA" sz="1800" dirty="0" smtClean="0"/>
              <a:t>Ne pas négliger la gestion du contre-transfert.</a:t>
            </a:r>
          </a:p>
          <a:p>
            <a:pPr marL="0" indent="0" algn="just">
              <a:buNone/>
            </a:pPr>
            <a:endParaRPr lang="fr-CA" sz="1800" dirty="0" smtClean="0"/>
          </a:p>
          <a:p>
            <a:pPr algn="just"/>
            <a:r>
              <a:rPr lang="fr-CA" sz="1800" dirty="0" smtClean="0"/>
              <a:t>Conserver un cadre de fonctionnement clair, cohérent et expliqué au patient (ex.: durée et fréquence des r-v, ordonnance des médicaments, disponibilité du médecin). </a:t>
            </a:r>
          </a:p>
          <a:p>
            <a:pPr marL="0" indent="0" algn="just">
              <a:buNone/>
            </a:pPr>
            <a:endParaRPr lang="fr-CA" sz="1800" dirty="0" smtClean="0"/>
          </a:p>
          <a:p>
            <a:pPr algn="just"/>
            <a:r>
              <a:rPr lang="fr-CA" sz="1800" dirty="0" smtClean="0"/>
              <a:t>Ne pas négliger le suivi des problèmes de santé physique. </a:t>
            </a:r>
          </a:p>
          <a:p>
            <a:pPr marL="0" indent="0" algn="just">
              <a:buNone/>
            </a:pPr>
            <a:endParaRPr lang="fr-CA" sz="1800" dirty="0" smtClean="0"/>
          </a:p>
          <a:p>
            <a:pPr algn="just"/>
            <a:r>
              <a:rPr lang="fr-CA" sz="1800" dirty="0" smtClean="0"/>
              <a:t>Éviter de sur-médicamenter.</a:t>
            </a:r>
          </a:p>
          <a:p>
            <a:pPr marL="0" indent="0" algn="just">
              <a:buNone/>
            </a:pPr>
            <a:endParaRPr lang="fr-CA" sz="1800" dirty="0" smtClean="0"/>
          </a:p>
          <a:p>
            <a:pPr algn="just"/>
            <a:r>
              <a:rPr lang="fr-CA" sz="1800" dirty="0" smtClean="0"/>
              <a:t>S’entourer d’une équipe pour suivi conjoint ou pour discussion clinique.</a:t>
            </a:r>
            <a:endParaRPr lang="fr-FR" sz="1800" dirty="0"/>
          </a:p>
        </p:txBody>
      </p:sp>
    </p:spTree>
    <p:extLst>
      <p:ext uri="{BB962C8B-B14F-4D97-AF65-F5344CB8AC3E}">
        <p14:creationId xmlns:p14="http://schemas.microsoft.com/office/powerpoint/2010/main" val="1045560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207" y="558144"/>
            <a:ext cx="7642634" cy="4127148"/>
          </a:xfrm>
        </p:spPr>
        <p:txBody>
          <a:bodyPr>
            <a:normAutofit/>
          </a:bodyPr>
          <a:lstStyle/>
          <a:p>
            <a:pPr marL="0" indent="0">
              <a:buNone/>
            </a:pPr>
            <a:r>
              <a:rPr lang="fr-CA" sz="1950" b="1" dirty="0"/>
              <a:t>Symptômes actuels:</a:t>
            </a:r>
          </a:p>
          <a:p>
            <a:pPr marL="0" indent="0">
              <a:buNone/>
            </a:pPr>
            <a:endParaRPr lang="fr-CA" sz="1800" dirty="0"/>
          </a:p>
          <a:p>
            <a:pPr algn="just"/>
            <a:r>
              <a:rPr lang="fr-CA" sz="1800" dirty="0"/>
              <a:t>Christine se plaint de troubles de l’humeur. Elle se dit facilement anxieuse et triste. Elle peut aussi avoir des moments où elle est plus irritable.</a:t>
            </a:r>
          </a:p>
          <a:p>
            <a:pPr algn="just"/>
            <a:endParaRPr lang="fr-CA" sz="1800" dirty="0"/>
          </a:p>
          <a:p>
            <a:pPr algn="just"/>
            <a:r>
              <a:rPr lang="fr-CA" sz="1800" dirty="0"/>
              <a:t>Elle dort mal depuis longtemps. Plus précisément, elle a de la difficulté à s’endormir et rêve beaucoup, son sommeil est agité. Elle se sent fatiguée.</a:t>
            </a:r>
          </a:p>
          <a:p>
            <a:pPr algn="just"/>
            <a:endParaRPr lang="fr-CA" sz="1800" dirty="0"/>
          </a:p>
          <a:p>
            <a:pPr algn="just"/>
            <a:r>
              <a:rPr lang="fr-CA" sz="1800" dirty="0"/>
              <a:t>Elle a des idées suicidaires qui lui reviennent de temps en temps. Pas d’intention actuelle de passage à l’acte.</a:t>
            </a:r>
          </a:p>
          <a:p>
            <a:pPr algn="just"/>
            <a:endParaRPr lang="fr-CA" sz="1800" dirty="0"/>
          </a:p>
          <a:p>
            <a:pPr algn="just"/>
            <a:r>
              <a:rPr lang="fr-CA" sz="1800" dirty="0"/>
              <a:t>L’appétit et la concentration semblent bons. Pas de perte d’intérêt ou d’anhédonie.</a:t>
            </a:r>
          </a:p>
          <a:p>
            <a:endParaRPr lang="fr-CA" sz="1950" dirty="0"/>
          </a:p>
          <a:p>
            <a:pPr marL="342900" lvl="1" indent="0">
              <a:buNone/>
            </a:pPr>
            <a:endParaRPr lang="fr-CA" sz="1800" dirty="0"/>
          </a:p>
          <a:p>
            <a:pPr lvl="1"/>
            <a:endParaRPr lang="fr-CA" sz="1800" dirty="0"/>
          </a:p>
          <a:p>
            <a:pPr marL="342900" lvl="1" indent="0">
              <a:buNone/>
            </a:pPr>
            <a:endParaRPr lang="fr-CA" sz="1950" dirty="0"/>
          </a:p>
        </p:txBody>
      </p:sp>
    </p:spTree>
    <p:extLst>
      <p:ext uri="{BB962C8B-B14F-4D97-AF65-F5344CB8AC3E}">
        <p14:creationId xmlns:p14="http://schemas.microsoft.com/office/powerpoint/2010/main" val="364058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413" y="140896"/>
            <a:ext cx="9132426" cy="4313180"/>
          </a:xfrm>
        </p:spPr>
        <p:txBody>
          <a:bodyPr>
            <a:normAutofit fontScale="85000" lnSpcReduction="10000"/>
          </a:bodyPr>
          <a:lstStyle/>
          <a:p>
            <a:pPr marL="0" indent="0">
              <a:buNone/>
            </a:pPr>
            <a:r>
              <a:rPr lang="fr-CA" sz="2100" dirty="0" smtClean="0"/>
              <a:t>              </a:t>
            </a:r>
            <a:r>
              <a:rPr lang="fr-CA" sz="2100" b="1" dirty="0" smtClean="0"/>
              <a:t>Ses </a:t>
            </a:r>
            <a:r>
              <a:rPr lang="fr-CA" sz="2100" b="1" dirty="0"/>
              <a:t>antécédents médicaux personnels et psychiatriques :</a:t>
            </a:r>
          </a:p>
          <a:p>
            <a:pPr lvl="2"/>
            <a:endParaRPr lang="fr-CA" sz="1650" dirty="0"/>
          </a:p>
          <a:p>
            <a:pPr lvl="2" algn="just"/>
            <a:r>
              <a:rPr lang="fr-CA" sz="1800" dirty="0"/>
              <a:t>A vu une travailleuse sociale quand elle avait 15-16 ans. Contexte de conflit avec sa mère</a:t>
            </a:r>
            <a:r>
              <a:rPr lang="fr-CA" sz="1800" dirty="0" smtClean="0"/>
              <a:t>.</a:t>
            </a:r>
          </a:p>
          <a:p>
            <a:pPr marL="914400" lvl="2" indent="0" algn="just">
              <a:buNone/>
            </a:pPr>
            <a:endParaRPr lang="fr-CA" sz="1800" dirty="0"/>
          </a:p>
          <a:p>
            <a:pPr lvl="2" algn="just"/>
            <a:r>
              <a:rPr lang="fr-CA" sz="1800" dirty="0"/>
              <a:t>Suivi avec une psychologue du CLSC pour 2-3 rencontres quand elle avait 21 ans. Avait alors vu un médecin qui lui avait prescrit </a:t>
            </a:r>
            <a:r>
              <a:rPr lang="fr-CA" sz="1800" dirty="0" err="1"/>
              <a:t>lorazépam</a:t>
            </a:r>
            <a:r>
              <a:rPr lang="fr-CA" sz="1800" dirty="0"/>
              <a:t> (</a:t>
            </a:r>
            <a:r>
              <a:rPr lang="fr-CA" sz="1800" dirty="0" err="1"/>
              <a:t>Ativan</a:t>
            </a:r>
            <a:r>
              <a:rPr lang="fr-CA" sz="1800" dirty="0"/>
              <a:t>®) et </a:t>
            </a:r>
            <a:r>
              <a:rPr lang="fr-CA" sz="1800" dirty="0" err="1"/>
              <a:t>Celexa</a:t>
            </a:r>
            <a:r>
              <a:rPr lang="fr-CA" sz="1800" dirty="0"/>
              <a:t> 20 mg</a:t>
            </a:r>
            <a:r>
              <a:rPr lang="fr-CA" sz="1800" dirty="0" smtClean="0"/>
              <a:t>. </a:t>
            </a:r>
            <a:r>
              <a:rPr lang="fr-CA" sz="1800" dirty="0"/>
              <a:t>Ne se souvient pas du diagnostic précis mais parle de dépression. </a:t>
            </a:r>
            <a:endParaRPr lang="fr-CA" sz="1800" dirty="0" smtClean="0"/>
          </a:p>
          <a:p>
            <a:pPr marL="914400" lvl="2" indent="0" algn="just">
              <a:buNone/>
            </a:pPr>
            <a:endParaRPr lang="fr-CA" sz="1800" dirty="0"/>
          </a:p>
          <a:p>
            <a:pPr lvl="2" algn="just"/>
            <a:r>
              <a:rPr lang="fr-CA" sz="1800" dirty="0"/>
              <a:t>Consultation avec un psychiatre lors d’une hospitalisation brève suite à une crise suicidaire il y a 3 mois. Celui-ci a augmenté son </a:t>
            </a:r>
            <a:r>
              <a:rPr lang="fr-CA" sz="1800" dirty="0" err="1"/>
              <a:t>citalopram</a:t>
            </a:r>
            <a:r>
              <a:rPr lang="fr-CA" sz="1800" dirty="0"/>
              <a:t> (</a:t>
            </a:r>
            <a:r>
              <a:rPr lang="fr-CA" sz="1800" dirty="0" err="1"/>
              <a:t>Celexa</a:t>
            </a:r>
            <a:r>
              <a:rPr lang="fr-CA" sz="1800" dirty="0"/>
              <a:t>®) et l’a référée à un psychologue qu’elle a vu une fois. </a:t>
            </a:r>
            <a:endParaRPr lang="fr-CA" sz="1800" dirty="0" smtClean="0"/>
          </a:p>
          <a:p>
            <a:pPr marL="914400" lvl="2" indent="0" algn="just">
              <a:buNone/>
            </a:pPr>
            <a:endParaRPr lang="fr-CA" sz="1800" dirty="0"/>
          </a:p>
          <a:p>
            <a:pPr lvl="2" algn="just"/>
            <a:r>
              <a:rPr lang="fr-CA" sz="1800" dirty="0"/>
              <a:t>Pas de suivi médical régulier. Consultait au besoin dans une clinique sans-rendez-vous. Pas de problèmes de santé physique actif</a:t>
            </a:r>
            <a:r>
              <a:rPr lang="fr-CA" sz="1800" dirty="0" smtClean="0"/>
              <a:t>.</a:t>
            </a:r>
          </a:p>
          <a:p>
            <a:pPr marL="914400" lvl="2" indent="0" algn="just">
              <a:buNone/>
            </a:pPr>
            <a:endParaRPr lang="fr-CA" sz="1800" dirty="0"/>
          </a:p>
          <a:p>
            <a:pPr lvl="2" algn="just"/>
            <a:r>
              <a:rPr lang="fr-CA" sz="1800" dirty="0"/>
              <a:t>Elle consommait de la cocaïne et alcool avec son conjoint; elle est sobre depuis son hospitalisation. A bu quelques bières à quelques reprises sans plus.</a:t>
            </a:r>
          </a:p>
        </p:txBody>
      </p:sp>
    </p:spTree>
    <p:extLst>
      <p:ext uri="{BB962C8B-B14F-4D97-AF65-F5344CB8AC3E}">
        <p14:creationId xmlns:p14="http://schemas.microsoft.com/office/powerpoint/2010/main" val="270354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80740"/>
            <a:ext cx="8183300" cy="4313180"/>
          </a:xfrm>
        </p:spPr>
        <p:txBody>
          <a:bodyPr>
            <a:normAutofit fontScale="92500" lnSpcReduction="10000"/>
          </a:bodyPr>
          <a:lstStyle/>
          <a:p>
            <a:pPr marL="0" indent="0" algn="just">
              <a:buNone/>
            </a:pPr>
            <a:r>
              <a:rPr lang="fr-CA" sz="2100" b="1" dirty="0"/>
              <a:t>Situation actuelle :</a:t>
            </a:r>
          </a:p>
          <a:p>
            <a:pPr lvl="2" algn="just"/>
            <a:endParaRPr lang="fr-CA" sz="1650" dirty="0"/>
          </a:p>
          <a:p>
            <a:pPr algn="just"/>
            <a:r>
              <a:rPr lang="fr-CA" sz="1800" dirty="0">
                <a:cs typeface="+mn-cs"/>
              </a:rPr>
              <a:t>Est nouvellement célibataire, sans enfant</a:t>
            </a:r>
            <a:r>
              <a:rPr lang="fr-CA" sz="1800" dirty="0" smtClean="0">
                <a:cs typeface="+mn-cs"/>
              </a:rPr>
              <a:t>.</a:t>
            </a:r>
          </a:p>
          <a:p>
            <a:pPr marL="0" indent="0" algn="just">
              <a:buNone/>
            </a:pPr>
            <a:endParaRPr lang="fr-CA" sz="1800" dirty="0">
              <a:cs typeface="+mn-cs"/>
            </a:endParaRPr>
          </a:p>
          <a:p>
            <a:pPr algn="just"/>
            <a:r>
              <a:rPr lang="fr-CA" sz="1800" dirty="0">
                <a:cs typeface="+mn-cs"/>
              </a:rPr>
              <a:t>Une récente rupture a précipité son déménagement. Elle était en couple depuis 4 ans. Dynamique de violence psychologique. Conflits fréquents. Beaucoup de jalousie de part et d’autre. Un épisode de violence physique l’a décidée à partir, elle s’est désorganisée à ce moment et a été hospitalisée brièvement pour une crise suicidaire</a:t>
            </a:r>
            <a:r>
              <a:rPr lang="fr-CA" sz="1800" dirty="0" smtClean="0">
                <a:cs typeface="+mn-cs"/>
              </a:rPr>
              <a:t>.</a:t>
            </a:r>
          </a:p>
          <a:p>
            <a:pPr marL="0" indent="0" algn="just">
              <a:buNone/>
            </a:pPr>
            <a:endParaRPr lang="fr-CA" sz="1800" dirty="0">
              <a:cs typeface="+mn-cs"/>
            </a:endParaRPr>
          </a:p>
          <a:p>
            <a:pPr algn="just"/>
            <a:r>
              <a:rPr lang="fr-CA" sz="1800" dirty="0">
                <a:cs typeface="+mn-cs"/>
              </a:rPr>
              <a:t>A une sœur et son père dans la région. A récemment repris contact avec eux. Espère qu’ils pourront l’aider à se réorganiser</a:t>
            </a:r>
            <a:r>
              <a:rPr lang="fr-CA" sz="1800" dirty="0" smtClean="0">
                <a:cs typeface="+mn-cs"/>
              </a:rPr>
              <a:t>.</a:t>
            </a:r>
          </a:p>
          <a:p>
            <a:pPr marL="0" indent="0" algn="just">
              <a:buNone/>
            </a:pPr>
            <a:endParaRPr lang="fr-CA" sz="1800" dirty="0">
              <a:cs typeface="+mn-cs"/>
            </a:endParaRPr>
          </a:p>
          <a:p>
            <a:pPr algn="just"/>
            <a:r>
              <a:rPr lang="fr-CA" sz="1800" dirty="0">
                <a:cs typeface="+mn-cs"/>
              </a:rPr>
              <a:t>Est sans emploi. A complété des études collégiales en éducation spécialisée il y a 5 ans. A travaillé quelques mois dans un centre d’accueil pour adolescents l’an passé. Était en arrêt de travail depuis 3 mois suite à sa crise suicidaire et hospitalisation. A démissionné quand elle est déménagée. Reçoit des prestations d’assurance-chômage.</a:t>
            </a:r>
          </a:p>
          <a:p>
            <a:pPr algn="just"/>
            <a:endParaRPr lang="fr-CA" dirty="0" smtClean="0"/>
          </a:p>
          <a:p>
            <a:pPr marL="342900" lvl="1" indent="0" algn="just">
              <a:buNone/>
            </a:pPr>
            <a:endParaRPr lang="fr-CA" dirty="0"/>
          </a:p>
          <a:p>
            <a:pPr algn="just"/>
            <a:endParaRPr lang="fr-CA" dirty="0" smtClean="0"/>
          </a:p>
          <a:p>
            <a:pPr lvl="1" algn="just"/>
            <a:endParaRPr lang="fr-CA" dirty="0" smtClean="0"/>
          </a:p>
          <a:p>
            <a:pPr lvl="1" algn="just"/>
            <a:endParaRPr lang="fr-CA" dirty="0" smtClean="0"/>
          </a:p>
        </p:txBody>
      </p:sp>
    </p:spTree>
    <p:extLst>
      <p:ext uri="{BB962C8B-B14F-4D97-AF65-F5344CB8AC3E}">
        <p14:creationId xmlns:p14="http://schemas.microsoft.com/office/powerpoint/2010/main" val="16401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59" y="1477735"/>
            <a:ext cx="7655377" cy="4436011"/>
          </a:xfrm>
        </p:spPr>
        <p:txBody>
          <a:bodyPr>
            <a:normAutofit/>
          </a:bodyPr>
          <a:lstStyle/>
          <a:p>
            <a:endParaRPr lang="fr-CA" dirty="0" smtClean="0"/>
          </a:p>
          <a:p>
            <a:pPr lvl="1"/>
            <a:endParaRPr lang="fr-CA" sz="1800" dirty="0"/>
          </a:p>
          <a:p>
            <a:pPr lvl="1"/>
            <a:r>
              <a:rPr lang="fr-CA" sz="1800" i="1" dirty="0"/>
              <a:t>Quelles sont vos premières hypothèses diagnostiques et pourquoi?</a:t>
            </a:r>
          </a:p>
          <a:p>
            <a:pPr lvl="1"/>
            <a:endParaRPr lang="fr-CA" sz="1800" dirty="0"/>
          </a:p>
          <a:p>
            <a:pPr marL="342900" lvl="1" indent="0">
              <a:buNone/>
            </a:pPr>
            <a:endParaRPr lang="fr-CA" dirty="0"/>
          </a:p>
          <a:p>
            <a:endParaRPr lang="fr-CA" dirty="0" smtClean="0"/>
          </a:p>
          <a:p>
            <a:pPr lvl="1"/>
            <a:endParaRPr lang="fr-CA" dirty="0" smtClean="0"/>
          </a:p>
          <a:p>
            <a:pPr lvl="1"/>
            <a:endParaRPr lang="fr-CA" dirty="0" smtClean="0"/>
          </a:p>
        </p:txBody>
      </p:sp>
    </p:spTree>
    <p:extLst>
      <p:ext uri="{BB962C8B-B14F-4D97-AF65-F5344CB8AC3E}">
        <p14:creationId xmlns:p14="http://schemas.microsoft.com/office/powerpoint/2010/main" val="4130025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age Titre">
  <a:themeElements>
    <a:clrScheme name="Rapport UdeM">
      <a:dk1>
        <a:sysClr val="windowText" lastClr="000000"/>
      </a:dk1>
      <a:lt1>
        <a:sysClr val="window" lastClr="FFFFFF"/>
      </a:lt1>
      <a:dk2>
        <a:srgbClr val="007DC5"/>
      </a:dk2>
      <a:lt2>
        <a:srgbClr val="ECF8FE"/>
      </a:lt2>
      <a:accent1>
        <a:srgbClr val="000000"/>
      </a:accent1>
      <a:accent2>
        <a:srgbClr val="00B6F1"/>
      </a:accent2>
      <a:accent3>
        <a:srgbClr val="C1D82F"/>
      </a:accent3>
      <a:accent4>
        <a:srgbClr val="F99D31"/>
      </a:accent4>
      <a:accent5>
        <a:srgbClr val="C8ECFC"/>
      </a:accent5>
      <a:accent6>
        <a:srgbClr val="B70050"/>
      </a:accent6>
      <a:hlink>
        <a:srgbClr val="0D75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TotalTime>
  <Words>4944</Words>
  <Application>Microsoft Office PowerPoint</Application>
  <PresentationFormat>Affichage à l'écran (4:3)</PresentationFormat>
  <Paragraphs>482</Paragraphs>
  <Slides>52</Slides>
  <Notes>11</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2</vt:i4>
      </vt:variant>
      <vt:variant>
        <vt:lpstr>Titres des diapositives</vt:lpstr>
      </vt:variant>
      <vt:variant>
        <vt:i4>52</vt:i4>
      </vt:variant>
    </vt:vector>
  </HeadingPairs>
  <TitlesOfParts>
    <vt:vector size="65" baseType="lpstr">
      <vt:lpstr>ＭＳ Ｐゴシック</vt:lpstr>
      <vt:lpstr>Arial</vt:lpstr>
      <vt:lpstr>Arial Black</vt:lpstr>
      <vt:lpstr>Calibri</vt:lpstr>
      <vt:lpstr>Franklin Gothic Book</vt:lpstr>
      <vt:lpstr>Monotype Sorts</vt:lpstr>
      <vt:lpstr>Tahoma</vt:lpstr>
      <vt:lpstr>Page Titre</vt:lpstr>
      <vt:lpstr>Conception personnalisée</vt:lpstr>
      <vt:lpstr>1_Conception personnalisée</vt:lpstr>
      <vt:lpstr>2_Office Theme</vt:lpstr>
      <vt:lpstr>Document</vt:lpstr>
      <vt:lpstr>Acrobat Document</vt:lpstr>
      <vt:lpstr>INSTRUCTIONS</vt:lpstr>
      <vt:lpstr>Comment utiliser les vignettes?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Impressions diagnostiques</vt:lpstr>
      <vt:lpstr>Présentation PowerPoint</vt:lpstr>
      <vt:lpstr>Examen mental de Christine</vt:lpstr>
      <vt:lpstr>Impressions diagnostiques</vt:lpstr>
      <vt:lpstr>Que faites-vous à ce stade-ci?</vt:lpstr>
      <vt:lpstr>Après ce premier rendez-vous</vt:lpstr>
      <vt:lpstr>Contre-transfert négatif</vt:lpstr>
      <vt:lpstr>Deux semaines plus tard</vt:lpstr>
      <vt:lpstr>Présentation PowerPoint</vt:lpstr>
      <vt:lpstr>Présentation PowerPoint</vt:lpstr>
      <vt:lpstr>Présentation PowerPoint</vt:lpstr>
      <vt:lpstr>Présentation PowerPoint</vt:lpstr>
      <vt:lpstr>Présentation PowerPoint</vt:lpstr>
      <vt:lpstr>Diagnostic possible et plan de traitement</vt:lpstr>
      <vt:lpstr>Une semaine plus tard</vt:lpstr>
      <vt:lpstr>Retour d’appel</vt:lpstr>
      <vt:lpstr>Prochain r-v</vt:lpstr>
      <vt:lpstr>Agenda à prioriser</vt:lpstr>
      <vt:lpstr>3 semaines plus tard</vt:lpstr>
      <vt:lpstr>Histoire longitudinale brève</vt:lpstr>
      <vt:lpstr>Histoire longitudinale brève</vt:lpstr>
      <vt:lpstr>Histoire longitudinale brève de Christine</vt:lpstr>
      <vt:lpstr>Histoire longitudinale brève de Christine (suite)</vt:lpstr>
      <vt:lpstr>Diagnostic pour Christine</vt:lpstr>
      <vt:lpstr>Présentation PowerPoint</vt:lpstr>
      <vt:lpstr>Histoire longitudinale brève de Christine</vt:lpstr>
      <vt:lpstr>Présentation PowerPoint</vt:lpstr>
      <vt:lpstr>Éléments à considérer pour diagnostiquer un TP</vt:lpstr>
      <vt:lpstr>Christine et diagnostic de TP?</vt:lpstr>
      <vt:lpstr>Principales caractéristiques des TP vs Christine</vt:lpstr>
      <vt:lpstr>Diagnostic pour Christine</vt:lpstr>
      <vt:lpstr>Agenda de la prochaine rencontre</vt:lpstr>
      <vt:lpstr>3 questions-clés pour dépister un TPL</vt:lpstr>
      <vt:lpstr>3 questions-clés pour dépister un TPL et Christine</vt:lpstr>
      <vt:lpstr>Critères diagnostiques du TPL</vt:lpstr>
      <vt:lpstr>Diagnostic de TPL et Christine</vt:lpstr>
      <vt:lpstr>Traitements pour le TPL</vt:lpstr>
      <vt:lpstr>Crise suicidaire</vt:lpstr>
      <vt:lpstr> Comportements et menaces suicidaires</vt:lpstr>
      <vt:lpstr>Comportements et menaces suicidaires</vt:lpstr>
      <vt:lpstr>Menaces suicidaires de Christine</vt:lpstr>
      <vt:lpstr>Suivi des patients TPL</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Gauthier</dc:creator>
  <cp:lastModifiedBy>Héroux Mylène</cp:lastModifiedBy>
  <cp:revision>463</cp:revision>
  <dcterms:created xsi:type="dcterms:W3CDTF">2012-11-30T18:54:53Z</dcterms:created>
  <dcterms:modified xsi:type="dcterms:W3CDTF">2017-10-20T18:20:41Z</dcterms:modified>
</cp:coreProperties>
</file>