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slideLayouts/slideLayout6.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 id="2147483664" r:id="rId3"/>
  </p:sldMasterIdLst>
  <p:notesMasterIdLst>
    <p:notesMasterId r:id="rId47"/>
  </p:notesMasterIdLst>
  <p:sldIdLst>
    <p:sldId id="398" r:id="rId4"/>
    <p:sldId id="399" r:id="rId5"/>
    <p:sldId id="322" r:id="rId6"/>
    <p:sldId id="359" r:id="rId7"/>
    <p:sldId id="360" r:id="rId8"/>
    <p:sldId id="361" r:id="rId9"/>
    <p:sldId id="362"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 id="379" r:id="rId27"/>
    <p:sldId id="380" r:id="rId28"/>
    <p:sldId id="381" r:id="rId29"/>
    <p:sldId id="382" r:id="rId30"/>
    <p:sldId id="383" r:id="rId31"/>
    <p:sldId id="384" r:id="rId32"/>
    <p:sldId id="385" r:id="rId33"/>
    <p:sldId id="386" r:id="rId34"/>
    <p:sldId id="387" r:id="rId35"/>
    <p:sldId id="388" r:id="rId36"/>
    <p:sldId id="389" r:id="rId37"/>
    <p:sldId id="390" r:id="rId38"/>
    <p:sldId id="391" r:id="rId39"/>
    <p:sldId id="392" r:id="rId40"/>
    <p:sldId id="393" r:id="rId41"/>
    <p:sldId id="394" r:id="rId42"/>
    <p:sldId id="395" r:id="rId43"/>
    <p:sldId id="396" r:id="rId44"/>
    <p:sldId id="397" r:id="rId45"/>
    <p:sldId id="357" r:id="rId4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DEEB96F-3B26-CB40-B37F-9CAB660CE618}">
          <p14:sldIdLst>
            <p14:sldId id="398"/>
            <p14:sldId id="399"/>
            <p14:sldId id="322"/>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386"/>
            <p14:sldId id="387"/>
            <p14:sldId id="388"/>
            <p14:sldId id="389"/>
            <p14:sldId id="390"/>
            <p14:sldId id="391"/>
            <p14:sldId id="392"/>
            <p14:sldId id="393"/>
            <p14:sldId id="394"/>
            <p14:sldId id="395"/>
            <p14:sldId id="396"/>
            <p14:sldId id="397"/>
            <p14:sldId id="35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4797"/>
    <a:srgbClr val="6A9B97"/>
    <a:srgbClr val="000080"/>
    <a:srgbClr val="00E2FF"/>
    <a:srgbClr val="E5B497"/>
    <a:srgbClr val="FFB4A4"/>
    <a:srgbClr val="B84D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03" autoAdjust="0"/>
    <p:restoredTop sz="94060" autoAdjust="0"/>
  </p:normalViewPr>
  <p:slideViewPr>
    <p:cSldViewPr snapToGrid="0" snapToObjects="1">
      <p:cViewPr varScale="1">
        <p:scale>
          <a:sx n="83" d="100"/>
          <a:sy n="83" d="100"/>
        </p:scale>
        <p:origin x="52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6" d="100"/>
          <a:sy n="56" d="100"/>
        </p:scale>
        <p:origin x="-283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06FBAC-ACED-4FA2-8D72-6F51965788DF}" type="datetimeFigureOut">
              <a:rPr lang="fr-CA" smtClean="0"/>
              <a:pPr/>
              <a:t>2017-10-19</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4E6807-289A-4188-82E2-1EE946894E26}" type="slidenum">
              <a:rPr lang="fr-CA" smtClean="0"/>
              <a:pPr/>
              <a:t>‹N°›</a:t>
            </a:fld>
            <a:endParaRPr lang="fr-CA"/>
          </a:p>
        </p:txBody>
      </p:sp>
    </p:spTree>
    <p:extLst>
      <p:ext uri="{BB962C8B-B14F-4D97-AF65-F5344CB8AC3E}">
        <p14:creationId xmlns:p14="http://schemas.microsoft.com/office/powerpoint/2010/main" val="248032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FD4B91FC-1BE6-4CC2-B7CF-E83EC3B89A33}" type="slidenum">
              <a:rPr lang="fr-CA" smtClean="0"/>
              <a:t>1</a:t>
            </a:fld>
            <a:endParaRPr lang="fr-CA"/>
          </a:p>
        </p:txBody>
      </p:sp>
    </p:spTree>
    <p:extLst>
      <p:ext uri="{BB962C8B-B14F-4D97-AF65-F5344CB8AC3E}">
        <p14:creationId xmlns:p14="http://schemas.microsoft.com/office/powerpoint/2010/main" val="3273613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FD4B91FC-1BE6-4CC2-B7CF-E83EC3B89A33}" type="slidenum">
              <a:rPr lang="fr-CA" smtClean="0"/>
              <a:t>2</a:t>
            </a:fld>
            <a:endParaRPr lang="fr-CA"/>
          </a:p>
        </p:txBody>
      </p:sp>
    </p:spTree>
    <p:extLst>
      <p:ext uri="{BB962C8B-B14F-4D97-AF65-F5344CB8AC3E}">
        <p14:creationId xmlns:p14="http://schemas.microsoft.com/office/powerpoint/2010/main" val="2488477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FD4B91FC-1BE6-4CC2-B7CF-E83EC3B89A33}" type="slidenum">
              <a:rPr lang="fr-CA" smtClean="0"/>
              <a:t>30</a:t>
            </a:fld>
            <a:endParaRPr lang="fr-CA"/>
          </a:p>
        </p:txBody>
      </p:sp>
    </p:spTree>
    <p:extLst>
      <p:ext uri="{BB962C8B-B14F-4D97-AF65-F5344CB8AC3E}">
        <p14:creationId xmlns:p14="http://schemas.microsoft.com/office/powerpoint/2010/main" val="632539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2530"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fr-CA">
              <a:latin typeface="Calibri" charset="0"/>
            </a:endParaRPr>
          </a:p>
        </p:txBody>
      </p:sp>
      <p:sp>
        <p:nvSpPr>
          <p:cNvPr id="22531"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31286" indent="-281264" eaLnBrk="0" hangingPunct="0">
              <a:defRPr sz="2400">
                <a:solidFill>
                  <a:schemeClr val="tx1"/>
                </a:solidFill>
                <a:latin typeface="Arial" charset="0"/>
                <a:ea typeface="ＭＳ Ｐゴシック" charset="0"/>
              </a:defRPr>
            </a:lvl2pPr>
            <a:lvl3pPr marL="1125055" indent="-225011" eaLnBrk="0" hangingPunct="0">
              <a:defRPr sz="2400">
                <a:solidFill>
                  <a:schemeClr val="tx1"/>
                </a:solidFill>
                <a:latin typeface="Arial" charset="0"/>
                <a:ea typeface="ＭＳ Ｐゴシック" charset="0"/>
              </a:defRPr>
            </a:lvl3pPr>
            <a:lvl4pPr marL="1575077" indent="-225011" eaLnBrk="0" hangingPunct="0">
              <a:defRPr sz="2400">
                <a:solidFill>
                  <a:schemeClr val="tx1"/>
                </a:solidFill>
                <a:latin typeface="Arial" charset="0"/>
                <a:ea typeface="ＭＳ Ｐゴシック" charset="0"/>
              </a:defRPr>
            </a:lvl4pPr>
            <a:lvl5pPr marL="2025099" indent="-225011" eaLnBrk="0" hangingPunct="0">
              <a:defRPr sz="2400">
                <a:solidFill>
                  <a:schemeClr val="tx1"/>
                </a:solidFill>
                <a:latin typeface="Arial" charset="0"/>
                <a:ea typeface="ＭＳ Ｐゴシック" charset="0"/>
              </a:defRPr>
            </a:lvl5pPr>
            <a:lvl6pPr marL="2475121" indent="-225011" eaLnBrk="0" fontAlgn="base" hangingPunct="0">
              <a:spcBef>
                <a:spcPct val="0"/>
              </a:spcBef>
              <a:spcAft>
                <a:spcPct val="0"/>
              </a:spcAft>
              <a:defRPr sz="2400">
                <a:solidFill>
                  <a:schemeClr val="tx1"/>
                </a:solidFill>
                <a:latin typeface="Arial" charset="0"/>
                <a:ea typeface="ＭＳ Ｐゴシック" charset="0"/>
              </a:defRPr>
            </a:lvl6pPr>
            <a:lvl7pPr marL="2925143" indent="-225011" eaLnBrk="0" fontAlgn="base" hangingPunct="0">
              <a:spcBef>
                <a:spcPct val="0"/>
              </a:spcBef>
              <a:spcAft>
                <a:spcPct val="0"/>
              </a:spcAft>
              <a:defRPr sz="2400">
                <a:solidFill>
                  <a:schemeClr val="tx1"/>
                </a:solidFill>
                <a:latin typeface="Arial" charset="0"/>
                <a:ea typeface="ＭＳ Ｐゴシック" charset="0"/>
              </a:defRPr>
            </a:lvl7pPr>
            <a:lvl8pPr marL="3375165" indent="-225011" eaLnBrk="0" fontAlgn="base" hangingPunct="0">
              <a:spcBef>
                <a:spcPct val="0"/>
              </a:spcBef>
              <a:spcAft>
                <a:spcPct val="0"/>
              </a:spcAft>
              <a:defRPr sz="2400">
                <a:solidFill>
                  <a:schemeClr val="tx1"/>
                </a:solidFill>
                <a:latin typeface="Arial" charset="0"/>
                <a:ea typeface="ＭＳ Ｐゴシック" charset="0"/>
              </a:defRPr>
            </a:lvl8pPr>
            <a:lvl9pPr marL="3825187" indent="-225011"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300802E-9996-0747-97D4-41C42BEB1A45}" type="slidenum">
              <a:rPr lang="fr-CA" sz="1200">
                <a:latin typeface="Calibri" charset="0"/>
              </a:rPr>
              <a:pPr eaLnBrk="1" hangingPunct="1"/>
              <a:t>43</a:t>
            </a:fld>
            <a:endParaRPr lang="fr-CA" sz="1200">
              <a:latin typeface="Calibri" charset="0"/>
            </a:endParaRPr>
          </a:p>
        </p:txBody>
      </p:sp>
    </p:spTree>
    <p:extLst>
      <p:ext uri="{BB962C8B-B14F-4D97-AF65-F5344CB8AC3E}">
        <p14:creationId xmlns:p14="http://schemas.microsoft.com/office/powerpoint/2010/main" val="2705805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ener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2375125"/>
      </p:ext>
    </p:extLst>
  </p:cSld>
  <p:clrMapOvr>
    <a:masterClrMapping/>
  </p:clrMapOvr>
  <mc:AlternateContent xmlns:mc="http://schemas.openxmlformats.org/markup-compatibility/2006" xmlns:p14="http://schemas.microsoft.com/office/powerpoint/2010/main">
    <mc:Choice Requires="p14">
      <p:transition spd="slow" p14:dur="1200">
        <p:wipe dir="r"/>
      </p:transition>
    </mc:Choice>
    <mc:Fallback xmlns="">
      <p:transition spd="slow">
        <p:wipe dir="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6"/>
            <a:ext cx="7886700" cy="1325563"/>
          </a:xfrm>
          <a:prstGeom prst="rect">
            <a:avLst/>
          </a:prstGeom>
        </p:spPr>
        <p:txBody>
          <a:bodyPr/>
          <a:lstStyle/>
          <a:p>
            <a:r>
              <a:rPr lang="fr-FR" smtClean="0"/>
              <a:t>Modifiez le style du titre</a:t>
            </a:r>
            <a:endParaRPr lang="fr-CA"/>
          </a:p>
        </p:txBody>
      </p:sp>
      <p:sp>
        <p:nvSpPr>
          <p:cNvPr id="3" name="Espace réservé du contenu 2"/>
          <p:cNvSpPr>
            <a:spLocks noGrp="1"/>
          </p:cNvSpPr>
          <p:nvPr>
            <p:ph idx="1"/>
          </p:nvPr>
        </p:nvSpPr>
        <p:spPr>
          <a:xfrm>
            <a:off x="628650" y="1825625"/>
            <a:ext cx="7886700" cy="4351338"/>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a:xfrm>
            <a:off x="628650" y="6356351"/>
            <a:ext cx="2057400" cy="365125"/>
          </a:xfrm>
          <a:prstGeom prst="rect">
            <a:avLst/>
          </a:prstGeom>
        </p:spPr>
        <p:txBody>
          <a:bodyPr/>
          <a:lstStyle/>
          <a:p>
            <a:fld id="{9A416679-E5EE-4B49-99F9-B2866A8958C5}" type="datetimeFigureOut">
              <a:rPr lang="fr-CA" smtClean="0">
                <a:solidFill>
                  <a:prstClr val="black">
                    <a:tint val="75000"/>
                  </a:prstClr>
                </a:solidFill>
              </a:rPr>
              <a:pPr/>
              <a:t>2017-10-19</a:t>
            </a:fld>
            <a:endParaRPr lang="fr-CA">
              <a:solidFill>
                <a:prstClr val="black">
                  <a:tint val="75000"/>
                </a:prstClr>
              </a:solidFill>
            </a:endParaRPr>
          </a:p>
        </p:txBody>
      </p:sp>
      <p:sp>
        <p:nvSpPr>
          <p:cNvPr id="5" name="Espace réservé du pied de page 4"/>
          <p:cNvSpPr>
            <a:spLocks noGrp="1"/>
          </p:cNvSpPr>
          <p:nvPr>
            <p:ph type="ftr" sz="quarter" idx="11"/>
          </p:nvPr>
        </p:nvSpPr>
        <p:spPr>
          <a:xfrm>
            <a:off x="3028950" y="6356351"/>
            <a:ext cx="3086100" cy="365125"/>
          </a:xfrm>
          <a:prstGeom prst="rect">
            <a:avLst/>
          </a:prstGeom>
        </p:spPr>
        <p:txBody>
          <a:bodyPr/>
          <a:lstStyle/>
          <a:p>
            <a:endParaRPr lang="fr-CA">
              <a:solidFill>
                <a:prstClr val="black">
                  <a:tint val="75000"/>
                </a:prstClr>
              </a:solidFill>
            </a:endParaRPr>
          </a:p>
        </p:txBody>
      </p:sp>
      <p:sp>
        <p:nvSpPr>
          <p:cNvPr id="6" name="Espace réservé du numéro de diapositive 5"/>
          <p:cNvSpPr>
            <a:spLocks noGrp="1"/>
          </p:cNvSpPr>
          <p:nvPr>
            <p:ph type="sldNum" sz="quarter" idx="12"/>
          </p:nvPr>
        </p:nvSpPr>
        <p:spPr>
          <a:xfrm>
            <a:off x="6457950" y="6356351"/>
            <a:ext cx="2057400" cy="365125"/>
          </a:xfrm>
          <a:prstGeom prst="rect">
            <a:avLst/>
          </a:prstGeom>
        </p:spPr>
        <p:txBody>
          <a:bodyPr/>
          <a:lstStyle/>
          <a:p>
            <a:fld id="{8154B08E-3091-4A3A-8B5F-4A94D5025913}" type="slidenum">
              <a:rPr lang="fr-CA" smtClean="0">
                <a:solidFill>
                  <a:prstClr val="black">
                    <a:tint val="75000"/>
                  </a:prstClr>
                </a:solidFill>
              </a:rPr>
              <a:pPr/>
              <a:t>‹N°›</a:t>
            </a:fld>
            <a:endParaRPr lang="fr-CA">
              <a:solidFill>
                <a:prstClr val="black">
                  <a:tint val="75000"/>
                </a:prstClr>
              </a:solidFill>
            </a:endParaRPr>
          </a:p>
        </p:txBody>
      </p:sp>
    </p:spTree>
    <p:extLst>
      <p:ext uri="{BB962C8B-B14F-4D97-AF65-F5344CB8AC3E}">
        <p14:creationId xmlns:p14="http://schemas.microsoft.com/office/powerpoint/2010/main" val="2892768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8806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1028700" y="2286000"/>
            <a:ext cx="7200900" cy="3581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42987" y="6453386"/>
            <a:ext cx="903429" cy="404614"/>
          </a:xfrm>
          <a:prstGeom prst="rect">
            <a:avLst/>
          </a:prstGeom>
        </p:spPr>
        <p:txBody>
          <a:bodyPr/>
          <a:lstStyle/>
          <a:p>
            <a:fld id="{03127F73-FD47-3E4E-8C9E-D68127D11F10}" type="datetimeFigureOut">
              <a:rPr lang="fr-CA" smtClean="0"/>
              <a:t>2017-10-19</a:t>
            </a:fld>
            <a:endParaRPr lang="fr-CA"/>
          </a:p>
        </p:txBody>
      </p:sp>
      <p:sp>
        <p:nvSpPr>
          <p:cNvPr id="5" name="Footer Placeholder 4"/>
          <p:cNvSpPr>
            <a:spLocks noGrp="1"/>
          </p:cNvSpPr>
          <p:nvPr>
            <p:ph type="ftr" sz="quarter" idx="11"/>
          </p:nvPr>
        </p:nvSpPr>
        <p:spPr>
          <a:xfrm>
            <a:off x="2170173" y="6453386"/>
            <a:ext cx="4710623" cy="404614"/>
          </a:xfrm>
          <a:prstGeom prst="rect">
            <a:avLst/>
          </a:prstGeom>
        </p:spPr>
        <p:txBody>
          <a:bodyPr/>
          <a:lstStyle/>
          <a:p>
            <a:endParaRPr lang="fr-CA"/>
          </a:p>
        </p:txBody>
      </p:sp>
      <p:sp>
        <p:nvSpPr>
          <p:cNvPr id="6" name="Slide Number Placeholder 5"/>
          <p:cNvSpPr>
            <a:spLocks noGrp="1"/>
          </p:cNvSpPr>
          <p:nvPr>
            <p:ph type="sldNum" sz="quarter" idx="12"/>
          </p:nvPr>
        </p:nvSpPr>
        <p:spPr>
          <a:xfrm>
            <a:off x="7104552" y="6453386"/>
            <a:ext cx="1197219" cy="404614"/>
          </a:xfrm>
          <a:prstGeom prst="rect">
            <a:avLst/>
          </a:prstGeom>
        </p:spPr>
        <p:txBody>
          <a:bodyPr/>
          <a:lstStyle/>
          <a:p>
            <a:fld id="{2EEEE606-51F2-CA46-8BF6-B5A0702C6F73}" type="slidenum">
              <a:rPr lang="fr-CA" smtClean="0"/>
              <a:t>‹N°›</a:t>
            </a:fld>
            <a:endParaRPr lang="fr-CA"/>
          </a:p>
        </p:txBody>
      </p:sp>
    </p:spTree>
    <p:extLst>
      <p:ext uri="{BB962C8B-B14F-4D97-AF65-F5344CB8AC3E}">
        <p14:creationId xmlns:p14="http://schemas.microsoft.com/office/powerpoint/2010/main" val="3057572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42987" y="6453386"/>
            <a:ext cx="903429" cy="404614"/>
          </a:xfrm>
          <a:prstGeom prst="rect">
            <a:avLst/>
          </a:prstGeom>
        </p:spPr>
        <p:txBody>
          <a:bodyPr/>
          <a:lstStyle/>
          <a:p>
            <a:fld id="{03127F73-FD47-3E4E-8C9E-D68127D11F10}" type="datetimeFigureOut">
              <a:rPr lang="fr-CA" smtClean="0"/>
              <a:t>2017-10-19</a:t>
            </a:fld>
            <a:endParaRPr lang="fr-CA"/>
          </a:p>
        </p:txBody>
      </p:sp>
      <p:sp>
        <p:nvSpPr>
          <p:cNvPr id="3" name="Footer Placeholder 2"/>
          <p:cNvSpPr>
            <a:spLocks noGrp="1"/>
          </p:cNvSpPr>
          <p:nvPr>
            <p:ph type="ftr" sz="quarter" idx="11"/>
          </p:nvPr>
        </p:nvSpPr>
        <p:spPr>
          <a:xfrm>
            <a:off x="2170173" y="6453386"/>
            <a:ext cx="4710623" cy="404614"/>
          </a:xfrm>
          <a:prstGeom prst="rect">
            <a:avLst/>
          </a:prstGeom>
        </p:spPr>
        <p:txBody>
          <a:bodyPr/>
          <a:lstStyle/>
          <a:p>
            <a:endParaRPr lang="fr-CA"/>
          </a:p>
        </p:txBody>
      </p:sp>
      <p:sp>
        <p:nvSpPr>
          <p:cNvPr id="4" name="Slide Number Placeholder 3"/>
          <p:cNvSpPr>
            <a:spLocks noGrp="1"/>
          </p:cNvSpPr>
          <p:nvPr>
            <p:ph type="sldNum" sz="quarter" idx="12"/>
          </p:nvPr>
        </p:nvSpPr>
        <p:spPr>
          <a:xfrm>
            <a:off x="7104552" y="6453386"/>
            <a:ext cx="1197219" cy="404614"/>
          </a:xfrm>
          <a:prstGeom prst="rect">
            <a:avLst/>
          </a:prstGeom>
        </p:spPr>
        <p:txBody>
          <a:bodyPr/>
          <a:lstStyle/>
          <a:p>
            <a:fld id="{2EEEE606-51F2-CA46-8BF6-B5A0702C6F73}" type="slidenum">
              <a:rPr lang="fr-CA" smtClean="0"/>
              <a:t>‹N°›</a:t>
            </a:fld>
            <a:endParaRPr lang="fr-CA"/>
          </a:p>
        </p:txBody>
      </p:sp>
    </p:spTree>
    <p:extLst>
      <p:ext uri="{BB962C8B-B14F-4D97-AF65-F5344CB8AC3E}">
        <p14:creationId xmlns:p14="http://schemas.microsoft.com/office/powerpoint/2010/main" val="2548439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0070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heme" Target="../theme/theme1.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1.png"/><Relationship Id="rId4"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tags" Target="../tags/tag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heme" Target="../theme/theme3.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tags" Target="../tags/tag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4"/>
          </p:nvPr>
        </p:nvSpPr>
        <p:spPr>
          <a:xfrm>
            <a:off x="8488274" y="6356351"/>
            <a:ext cx="433449" cy="365125"/>
          </a:xfrm>
          <a:prstGeom prst="rect">
            <a:avLst/>
          </a:prstGeom>
        </p:spPr>
        <p:txBody>
          <a:bodyPr vert="horz" lIns="91440" tIns="45720" rIns="91440" bIns="45720" rtlCol="0" anchor="b"/>
          <a:lstStyle>
            <a:lvl1pPr algn="r">
              <a:defRPr sz="1100">
                <a:solidFill>
                  <a:schemeClr val="tx1">
                    <a:tint val="75000"/>
                  </a:schemeClr>
                </a:solidFill>
                <a:latin typeface="Arial" pitchFamily="34" charset="0"/>
                <a:cs typeface="Arial" pitchFamily="34" charset="0"/>
              </a:defRPr>
            </a:lvl1pPr>
          </a:lstStyle>
          <a:p>
            <a:fld id="{13DD3450-7CDE-4AF3-BBD8-7478CDE837BA}" type="slidenum">
              <a:rPr lang="fr-CA" smtClean="0"/>
              <a:pPr/>
              <a:t>‹N°›</a:t>
            </a:fld>
            <a:endParaRPr lang="fr-CA" dirty="0"/>
          </a:p>
        </p:txBody>
      </p:sp>
      <p:grpSp>
        <p:nvGrpSpPr>
          <p:cNvPr id="4" name="Groupe 3"/>
          <p:cNvGrpSpPr/>
          <p:nvPr userDrawn="1"/>
        </p:nvGrpSpPr>
        <p:grpSpPr>
          <a:xfrm>
            <a:off x="3305143" y="0"/>
            <a:ext cx="5838857" cy="6857998"/>
            <a:chOff x="3412742" y="0"/>
            <a:chExt cx="5413276" cy="5991422"/>
          </a:xfrm>
        </p:grpSpPr>
        <p:pic>
          <p:nvPicPr>
            <p:cNvPr id="5" name="Image 4" descr="im-g_etudiant-3b.jpg"/>
            <p:cNvPicPr>
              <a:picLocks noChangeAspect="1"/>
            </p:cNvPicPr>
            <p:nvPr userDrawn="1"/>
          </p:nvPicPr>
          <p:blipFill rotWithShape="1">
            <a:blip r:embed="rId5" cstate="screen">
              <a:duotone>
                <a:schemeClr val="bg2">
                  <a:shade val="45000"/>
                  <a:satMod val="135000"/>
                </a:schemeClr>
                <a:prstClr val="white"/>
              </a:duotone>
              <a:extLst>
                <a:ext uri="{BEBA8EAE-BF5A-486C-A8C5-ECC9F3942E4B}">
                  <a14:imgProps xmlns:a14="http://schemas.microsoft.com/office/drawing/2010/main">
                    <a14:imgLayer r:embed="rId6">
                      <a14:imgEffect>
                        <a14:artisticPaintBrush/>
                      </a14:imgEffect>
                    </a14:imgLayer>
                  </a14:imgProps>
                </a:ext>
                <a:ext uri="{28A0092B-C50C-407E-A947-70E740481C1C}">
                  <a14:useLocalDpi xmlns:a14="http://schemas.microsoft.com/office/drawing/2010/main"/>
                </a:ext>
              </a:extLst>
            </a:blip>
            <a:srcRect/>
            <a:stretch/>
          </p:blipFill>
          <p:spPr>
            <a:xfrm flipH="1">
              <a:off x="3412742" y="0"/>
              <a:ext cx="5413276" cy="5991422"/>
            </a:xfrm>
            <a:prstGeom prst="rect">
              <a:avLst/>
            </a:prstGeom>
          </p:spPr>
        </p:pic>
        <p:sp>
          <p:nvSpPr>
            <p:cNvPr id="7" name="Rectangle 6"/>
            <p:cNvSpPr/>
            <p:nvPr userDrawn="1"/>
          </p:nvSpPr>
          <p:spPr>
            <a:xfrm>
              <a:off x="3603009" y="0"/>
              <a:ext cx="1913554" cy="4893401"/>
            </a:xfrm>
            <a:prstGeom prst="rect">
              <a:avLst/>
            </a:prstGeom>
            <a:gradFill flip="none" rotWithShape="1">
              <a:gsLst>
                <a:gs pos="0">
                  <a:schemeClr val="bg1"/>
                </a:gs>
                <a:gs pos="72000">
                  <a:srgbClr val="FFFFFF">
                    <a:alpha val="50000"/>
                  </a:srgbClr>
                </a:gs>
                <a:gs pos="90000">
                  <a:srgbClr val="FFFFFF">
                    <a:alpha val="20000"/>
                  </a:srgbClr>
                </a:gs>
                <a:gs pos="10000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grpSp>
        <p:nvGrpSpPr>
          <p:cNvPr id="8" name="Groupe 1"/>
          <p:cNvGrpSpPr/>
          <p:nvPr userDrawn="1"/>
        </p:nvGrpSpPr>
        <p:grpSpPr>
          <a:xfrm>
            <a:off x="0" y="4893401"/>
            <a:ext cx="9144000" cy="1980000"/>
            <a:chOff x="0" y="4893401"/>
            <a:chExt cx="9144000" cy="1980000"/>
          </a:xfrm>
        </p:grpSpPr>
        <p:sp>
          <p:nvSpPr>
            <p:cNvPr id="9" name="Rectangle 8"/>
            <p:cNvSpPr/>
            <p:nvPr userDrawn="1"/>
          </p:nvSpPr>
          <p:spPr>
            <a:xfrm flipV="1">
              <a:off x="0" y="4893401"/>
              <a:ext cx="9144000" cy="1964597"/>
            </a:xfrm>
            <a:prstGeom prst="rect">
              <a:avLst/>
            </a:prstGeom>
            <a:gradFill>
              <a:gsLst>
                <a:gs pos="0">
                  <a:srgbClr val="13B5EA">
                    <a:alpha val="63000"/>
                  </a:srgbClr>
                </a:gs>
                <a:gs pos="100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0" name="Image 9" descr="UdeM_NOIR_Version_1.eps"/>
            <p:cNvPicPr>
              <a:picLocks noChangeAspect="1"/>
            </p:cNvPicPr>
            <p:nvPr userDrawn="1"/>
          </p:nvPicPr>
          <p:blipFill>
            <a:blip r:embed="rId7" cstate="email"/>
            <a:stretch>
              <a:fillRect/>
            </a:stretch>
          </p:blipFill>
          <p:spPr>
            <a:xfrm>
              <a:off x="0" y="4893401"/>
              <a:ext cx="3057006" cy="1980000"/>
            </a:xfrm>
            <a:prstGeom prst="rect">
              <a:avLst/>
            </a:prstGeom>
          </p:spPr>
        </p:pic>
      </p:grpSp>
      <p:pic>
        <p:nvPicPr>
          <p:cNvPr id="11" name="Picture 6" descr="FacMedLogo.eps"/>
          <p:cNvPicPr>
            <a:picLocks noChangeAspect="1"/>
          </p:cNvPicPr>
          <p:nvPr userDrawn="1">
            <p:custDataLst>
              <p:tags r:id="rId4"/>
            </p:custDataLst>
          </p:nvPr>
        </p:nvPicPr>
        <p:blipFill>
          <a:blip r:embed="rId8">
            <a:extLst>
              <a:ext uri="{28A0092B-C50C-407E-A947-70E740481C1C}">
                <a14:useLocalDpi xmlns:a14="http://schemas.microsoft.com/office/drawing/2010/main"/>
              </a:ext>
            </a:extLst>
          </a:blip>
          <a:srcRect/>
          <a:stretch>
            <a:fillRect/>
          </a:stretch>
        </p:blipFill>
        <p:spPr bwMode="auto">
          <a:xfrm>
            <a:off x="5559961" y="5345113"/>
            <a:ext cx="3171825" cy="1128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750863736"/>
      </p:ext>
    </p:extLst>
  </p:cSld>
  <p:clrMap bg1="lt1" tx1="dk1" bg2="lt2" tx2="dk2" accent1="accent1" accent2="accent2" accent3="accent3" accent4="accent4" accent5="accent5" accent6="accent6" hlink="hlink" folHlink="folHlink"/>
  <p:sldLayoutIdLst>
    <p:sldLayoutId id="2147483661" r:id="rId1"/>
    <p:sldLayoutId id="2147483669" r:id="rId2"/>
  </p:sldLayoutIdLst>
  <mc:AlternateContent xmlns:mc="http://schemas.openxmlformats.org/markup-compatibility/2006" xmlns:p14="http://schemas.microsoft.com/office/powerpoint/2010/main">
    <mc:Choice Requires="p14">
      <p:transition spd="slow" p14:dur="1200">
        <p:wipe dir="r"/>
      </p:transition>
    </mc:Choice>
    <mc:Fallback xmlns="">
      <p:transition spd="slow">
        <p:wipe dir="r"/>
      </p:transition>
    </mc:Fallback>
  </mc:AlternateContent>
  <p:timing>
    <p:tnLst>
      <p:par>
        <p:cTn id="1" dur="indefinite" restart="never" nodeType="tmRoot"/>
      </p:par>
    </p:tnLst>
  </p:timing>
  <p:txStyles>
    <p:titleStyle>
      <a:lvl1pPr algn="l" defTabSz="914400" rtl="0" eaLnBrk="1" latinLnBrk="0" hangingPunct="1">
        <a:lnSpc>
          <a:spcPct val="100000"/>
        </a:lnSpc>
        <a:spcBef>
          <a:spcPct val="0"/>
        </a:spcBef>
        <a:buNone/>
        <a:defRPr sz="4000" b="1" kern="1200" cap="all" baseline="0">
          <a:solidFill>
            <a:schemeClr val="tx1">
              <a:lumMod val="95000"/>
              <a:lumOff val="5000"/>
            </a:schemeClr>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flipV="1">
            <a:off x="0" y="5943600"/>
            <a:ext cx="9143999" cy="923170"/>
          </a:xfrm>
          <a:prstGeom prst="rect">
            <a:avLst/>
          </a:prstGeom>
          <a:gradFill>
            <a:gsLst>
              <a:gs pos="0">
                <a:srgbClr val="13B5EA">
                  <a:alpha val="63000"/>
                </a:srgbClr>
              </a:gs>
              <a:gs pos="100000">
                <a:schemeClr val="bg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9" name="Image 8" descr="UdeM_NOIR_Version_1.eps"/>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1" y="5949280"/>
            <a:ext cx="1426788" cy="924120"/>
          </a:xfrm>
          <a:prstGeom prst="rect">
            <a:avLst/>
          </a:prstGeom>
        </p:spPr>
      </p:pic>
      <p:pic>
        <p:nvPicPr>
          <p:cNvPr id="10" name="Image 2" descr="FacMedLogo2b.psd"/>
          <p:cNvPicPr>
            <a:picLocks noChangeAspect="1"/>
          </p:cNvPicPr>
          <p:nvPr userDrawn="1">
            <p:custDataLst>
              <p:tags r:id="rId5"/>
            </p:custDataLst>
          </p:nvPr>
        </p:nvPicPr>
        <p:blipFill>
          <a:blip r:embed="rId7" cstate="screen">
            <a:extLst>
              <a:ext uri="{28A0092B-C50C-407E-A947-70E740481C1C}">
                <a14:useLocalDpi xmlns:a14="http://schemas.microsoft.com/office/drawing/2010/main"/>
              </a:ext>
            </a:extLst>
          </a:blip>
          <a:srcRect/>
          <a:stretch>
            <a:fillRect/>
          </a:stretch>
        </p:blipFill>
        <p:spPr bwMode="auto">
          <a:xfrm>
            <a:off x="5929490" y="6084829"/>
            <a:ext cx="3011309" cy="644799"/>
          </a:xfrm>
          <a:prstGeom prst="rect">
            <a:avLst/>
          </a:prstGeom>
          <a:noFill/>
          <a:ln w="9525">
            <a:noFill/>
            <a:miter lim="800000"/>
            <a:headEnd/>
            <a:tailEnd/>
          </a:ln>
        </p:spPr>
      </p:pic>
    </p:spTree>
    <p:extLst>
      <p:ext uri="{BB962C8B-B14F-4D97-AF65-F5344CB8AC3E}">
        <p14:creationId xmlns:p14="http://schemas.microsoft.com/office/powerpoint/2010/main" val="1947838298"/>
      </p:ext>
    </p:extLst>
  </p:cSld>
  <p:clrMap bg1="lt1" tx1="dk1" bg2="lt2" tx2="dk2" accent1="accent1" accent2="accent2" accent3="accent3" accent4="accent4" accent5="accent5" accent6="accent6" hlink="hlink" folHlink="folHlink"/>
  <p:sldLayoutIdLst>
    <p:sldLayoutId id="2147483663" r:id="rId1"/>
    <p:sldLayoutId id="2147483667" r:id="rId2"/>
    <p:sldLayoutId id="2147483668"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a:spLocks noChangeArrowheads="1"/>
          </p:cNvSpPr>
          <p:nvPr userDrawn="1">
            <p:custDataLst>
              <p:tags r:id="rId3"/>
            </p:custDataLst>
          </p:nvPr>
        </p:nvSpPr>
        <p:spPr bwMode="auto">
          <a:xfrm>
            <a:off x="2284409" y="1324604"/>
            <a:ext cx="4541308" cy="1200329"/>
          </a:xfrm>
          <a:prstGeom prst="rect">
            <a:avLst/>
          </a:prstGeom>
          <a:noFill/>
          <a:ln w="9525">
            <a:noFill/>
            <a:miter lim="800000"/>
            <a:headEnd/>
            <a:tailEnd/>
          </a:ln>
        </p:spPr>
        <p:txBody>
          <a:bodyPr>
            <a:spAutoFit/>
          </a:bodyPr>
          <a:lstStyle/>
          <a:p>
            <a:pPr algn="ctr">
              <a:defRPr/>
            </a:pPr>
            <a:r>
              <a:rPr lang="en-ZA" sz="7200" b="1" cap="all" dirty="0">
                <a:solidFill>
                  <a:srgbClr val="00E2FF"/>
                </a:solidFill>
                <a:effectLst>
                  <a:reflection blurRad="6350" stA="25000" endA="300" endPos="70000" dir="5400000" sy="-100000" algn="bl" rotWithShape="0"/>
                </a:effectLst>
                <a:latin typeface="Arial Black"/>
                <a:ea typeface="ＭＳ Ｐゴシック" pitchFamily="1" charset="-128"/>
                <a:cs typeface="Arial Black"/>
              </a:rPr>
              <a:t>MERCI!</a:t>
            </a:r>
            <a:endParaRPr lang="en-ZA" sz="7200" dirty="0">
              <a:solidFill>
                <a:schemeClr val="bg1"/>
              </a:solidFill>
              <a:latin typeface="Arial" pitchFamily="34" charset="0"/>
              <a:ea typeface="ＭＳ Ｐゴシック" pitchFamily="1" charset="-128"/>
              <a:cs typeface="Arial" pitchFamily="34" charset="0"/>
            </a:endParaRPr>
          </a:p>
        </p:txBody>
      </p:sp>
      <p:pic>
        <p:nvPicPr>
          <p:cNvPr id="8" name="Image 2" descr="FacMedLogo2b.psd"/>
          <p:cNvPicPr>
            <a:picLocks noChangeAspect="1"/>
          </p:cNvPicPr>
          <p:nvPr userDrawn="1">
            <p:custDataLst>
              <p:tags r:id="rId4"/>
            </p:custDataLst>
          </p:nvPr>
        </p:nvPicPr>
        <p:blipFill>
          <a:blip r:embed="rId5" cstate="screen">
            <a:extLst>
              <a:ext uri="{28A0092B-C50C-407E-A947-70E740481C1C}">
                <a14:useLocalDpi xmlns:a14="http://schemas.microsoft.com/office/drawing/2010/main"/>
              </a:ext>
            </a:extLst>
          </a:blip>
          <a:srcRect/>
          <a:stretch>
            <a:fillRect/>
          </a:stretch>
        </p:blipFill>
        <p:spPr bwMode="auto">
          <a:xfrm>
            <a:off x="1363663" y="4049713"/>
            <a:ext cx="6383337" cy="1366837"/>
          </a:xfrm>
          <a:prstGeom prst="rect">
            <a:avLst/>
          </a:prstGeom>
          <a:noFill/>
          <a:ln w="9525">
            <a:noFill/>
            <a:miter lim="800000"/>
            <a:headEnd/>
            <a:tailEnd/>
          </a:ln>
        </p:spPr>
      </p:pic>
    </p:spTree>
    <p:extLst>
      <p:ext uri="{BB962C8B-B14F-4D97-AF65-F5344CB8AC3E}">
        <p14:creationId xmlns:p14="http://schemas.microsoft.com/office/powerpoint/2010/main" val="2918432243"/>
      </p:ext>
    </p:extLst>
  </p:cSld>
  <p:clrMap bg1="lt1" tx1="dk1" bg2="lt2" tx2="dk2" accent1="accent1" accent2="accent2" accent3="accent3" accent4="accent4" accent5="accent5" accent6="accent6" hlink="hlink" folHlink="folHlink"/>
  <p:sldLayoutIdLst>
    <p:sldLayoutId id="2147483665"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hyperlink" Target="http://www.merckmanuals.com/fr-us/professional/troubles-psychiatriques/sympt%C3%B4me-somatique-et-troubles-associ%C3%A9s/trouble-somatoforme" TargetMode="External"/><Relationship Id="rId7" Type="http://schemas.openxmlformats.org/officeDocument/2006/relationships/oleObject" Target="../embeddings/oleObject2.bin"/><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oleObject" Target="../embeddings/oleObject1.bin"/><Relationship Id="rId4" Type="http://schemas.openxmlformats.org/officeDocument/2006/relationships/hyperlink" Target="http://www.merckmanuals.com/fr-us/professional/troubles-psychiatriques/sympt%C3%B4me-somatique-et-troubles-associ%C3%A9s/trouble-factice-auto-impos%C3%A9"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247" y="2018009"/>
            <a:ext cx="7619505" cy="730333"/>
          </a:xfrm>
        </p:spPr>
        <p:txBody>
          <a:bodyPr>
            <a:normAutofit/>
          </a:bodyPr>
          <a:lstStyle/>
          <a:p>
            <a:r>
              <a:rPr lang="fr-CA" sz="3200" b="1" dirty="0" smtClean="0">
                <a:latin typeface="Arial" panose="020B0604020202020204" pitchFamily="34" charset="0"/>
                <a:cs typeface="Arial" panose="020B0604020202020204" pitchFamily="34" charset="0"/>
              </a:rPr>
              <a:t>INSTRUCTIONS</a:t>
            </a:r>
            <a:endParaRPr lang="fr-CA"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55482" y="2587300"/>
            <a:ext cx="6887678" cy="1094051"/>
          </a:xfrm>
        </p:spPr>
        <p:txBody>
          <a:bodyPr/>
          <a:lstStyle/>
          <a:p>
            <a:pPr marL="0" indent="0" algn="ctr">
              <a:buNone/>
            </a:pPr>
            <a:endParaRPr lang="fr-CA" sz="1800" dirty="0" smtClean="0"/>
          </a:p>
          <a:p>
            <a:pPr marL="0" indent="0" algn="ctr">
              <a:buNone/>
            </a:pPr>
            <a:endParaRPr lang="fr-CA" sz="1800" dirty="0"/>
          </a:p>
          <a:p>
            <a:pPr marL="0" indent="0" algn="ctr">
              <a:buNone/>
            </a:pPr>
            <a:r>
              <a:rPr lang="fr-CA" sz="1800" b="1" dirty="0" smtClean="0"/>
              <a:t>pour </a:t>
            </a:r>
            <a:r>
              <a:rPr lang="fr-CA" sz="1800" b="1" dirty="0"/>
              <a:t>l’utilisation des vignettes cliniques</a:t>
            </a:r>
          </a:p>
          <a:p>
            <a:pPr algn="just"/>
            <a:endParaRPr lang="fr-CA" sz="1800" dirty="0"/>
          </a:p>
        </p:txBody>
      </p:sp>
    </p:spTree>
    <p:extLst>
      <p:ext uri="{BB962C8B-B14F-4D97-AF65-F5344CB8AC3E}">
        <p14:creationId xmlns:p14="http://schemas.microsoft.com/office/powerpoint/2010/main" val="1057778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713" y="477456"/>
            <a:ext cx="7200900" cy="1485900"/>
          </a:xfrm>
        </p:spPr>
        <p:txBody>
          <a:bodyPr/>
          <a:lstStyle/>
          <a:p>
            <a:pPr algn="l"/>
            <a:r>
              <a:rPr lang="fr-CA" sz="2100" b="1" dirty="0"/>
              <a:t>Sylvain 2</a:t>
            </a:r>
            <a:r>
              <a:rPr lang="fr-CA" sz="2100" b="1" baseline="30000" dirty="0"/>
              <a:t>e</a:t>
            </a:r>
            <a:r>
              <a:rPr lang="fr-CA" sz="2100" b="1" dirty="0"/>
              <a:t> visite</a:t>
            </a:r>
          </a:p>
        </p:txBody>
      </p:sp>
      <p:sp>
        <p:nvSpPr>
          <p:cNvPr id="3" name="Content Placeholder 2"/>
          <p:cNvSpPr>
            <a:spLocks noGrp="1"/>
          </p:cNvSpPr>
          <p:nvPr>
            <p:ph idx="1"/>
          </p:nvPr>
        </p:nvSpPr>
        <p:spPr>
          <a:xfrm>
            <a:off x="565713" y="1220406"/>
            <a:ext cx="7987978" cy="3139679"/>
          </a:xfrm>
        </p:spPr>
        <p:txBody>
          <a:bodyPr>
            <a:noAutofit/>
          </a:bodyPr>
          <a:lstStyle/>
          <a:p>
            <a:pPr marL="228600" indent="-228600" algn="just"/>
            <a:r>
              <a:rPr lang="fr-CA" sz="1800" dirty="0"/>
              <a:t>À ce stade, des éléments du tableau vous intriguent </a:t>
            </a:r>
            <a:r>
              <a:rPr lang="fr-CA" sz="1800" dirty="0" smtClean="0"/>
              <a:t>:</a:t>
            </a:r>
          </a:p>
          <a:p>
            <a:pPr marL="0" indent="0" algn="just">
              <a:buNone/>
            </a:pPr>
            <a:endParaRPr lang="fr-CA" sz="1800" dirty="0"/>
          </a:p>
          <a:p>
            <a:pPr marL="228600" lvl="3" algn="just"/>
            <a:r>
              <a:rPr lang="fr-CA" sz="1800" i="1" dirty="0"/>
              <a:t>L’impact fonctionnel semble hors de proportion avec les données cliniques.</a:t>
            </a:r>
          </a:p>
          <a:p>
            <a:pPr marL="228600" lvl="3" algn="just"/>
            <a:r>
              <a:rPr lang="fr-CA" sz="1800" i="1" dirty="0"/>
              <a:t>Sylvain dit avoir « peur » de manger alors que les symptômes ne vous paraissent pas très sévères</a:t>
            </a:r>
            <a:r>
              <a:rPr lang="fr-CA" sz="1800" i="1" dirty="0" smtClean="0"/>
              <a:t>.</a:t>
            </a:r>
          </a:p>
          <a:p>
            <a:pPr marL="228600" lvl="3" algn="just"/>
            <a:endParaRPr lang="fr-CA" sz="1800" i="1" dirty="0"/>
          </a:p>
          <a:p>
            <a:pPr marL="228600" lvl="2" algn="just"/>
            <a:r>
              <a:rPr lang="fr-CA" sz="1800" dirty="0"/>
              <a:t>Vous attendez les résultats des investigations tout en pensant qu’ils seront négatifs. Le problème vous semble certes sévère, mais fonctionnel. Vous en profitez pour réviser les diagnostics du DSM-5 associés à la somatisation, dont vous savez qu’ils ne reposent plus sur l’exclusion de toute cause médicale possible</a:t>
            </a:r>
            <a:r>
              <a:rPr lang="fr-CA" sz="1800" dirty="0" smtClean="0"/>
              <a:t>.</a:t>
            </a:r>
          </a:p>
          <a:p>
            <a:pPr marL="0" lvl="2" indent="0" algn="just">
              <a:buNone/>
            </a:pPr>
            <a:endParaRPr lang="fr-CA" sz="1800" dirty="0"/>
          </a:p>
          <a:p>
            <a:pPr marL="228600" lvl="3" algn="just"/>
            <a:r>
              <a:rPr lang="fr-CA" sz="1800" i="1" dirty="0"/>
              <a:t>Trouble à symptomatologie somatique</a:t>
            </a:r>
          </a:p>
          <a:p>
            <a:pPr marL="228600" lvl="3" algn="just"/>
            <a:r>
              <a:rPr lang="fr-CA" sz="1800" i="1" dirty="0"/>
              <a:t>Crainte excessive d’avoir une maladie</a:t>
            </a:r>
          </a:p>
        </p:txBody>
      </p:sp>
    </p:spTree>
    <p:extLst>
      <p:ext uri="{BB962C8B-B14F-4D97-AF65-F5344CB8AC3E}">
        <p14:creationId xmlns:p14="http://schemas.microsoft.com/office/powerpoint/2010/main" val="3217622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4852" y="356960"/>
            <a:ext cx="7743511" cy="570872"/>
          </a:xfrm>
        </p:spPr>
        <p:txBody>
          <a:bodyPr>
            <a:normAutofit fontScale="90000"/>
          </a:bodyPr>
          <a:lstStyle/>
          <a:p>
            <a:pPr algn="l"/>
            <a:r>
              <a:rPr lang="fr-CA" sz="2100" b="1" dirty="0"/>
              <a:t>Trouble à symptomatologie somatique (DSM-5)</a:t>
            </a:r>
          </a:p>
        </p:txBody>
      </p:sp>
      <p:sp>
        <p:nvSpPr>
          <p:cNvPr id="3" name="Espace réservé du contenu 2"/>
          <p:cNvSpPr>
            <a:spLocks noGrp="1"/>
          </p:cNvSpPr>
          <p:nvPr>
            <p:ph idx="1"/>
          </p:nvPr>
        </p:nvSpPr>
        <p:spPr>
          <a:xfrm>
            <a:off x="504852" y="1050394"/>
            <a:ext cx="8315058" cy="3232429"/>
          </a:xfrm>
        </p:spPr>
        <p:txBody>
          <a:bodyPr>
            <a:noAutofit/>
          </a:bodyPr>
          <a:lstStyle/>
          <a:p>
            <a:pPr algn="just">
              <a:buAutoNum type="alphaUcPeriod"/>
            </a:pPr>
            <a:r>
              <a:rPr lang="fr-CA" sz="1800" dirty="0"/>
              <a:t>Un ou plusieurs symptômes somatiques, cause de détresse ou entraînant une altération significative de la vie quotidienne</a:t>
            </a:r>
            <a:r>
              <a:rPr lang="fr-CA" sz="1800" dirty="0" smtClean="0"/>
              <a:t>.</a:t>
            </a:r>
          </a:p>
          <a:p>
            <a:pPr>
              <a:buAutoNum type="alphaUcPeriod"/>
            </a:pPr>
            <a:endParaRPr lang="fr-CA" sz="1800" dirty="0"/>
          </a:p>
          <a:p>
            <a:pPr>
              <a:buAutoNum type="alphaUcPeriod"/>
            </a:pPr>
            <a:r>
              <a:rPr lang="fr-CA" sz="1800" dirty="0"/>
              <a:t>Pensées, sentiments ou comportements excessifs liés aux symptômes somatiques ou à des préoccupations sur la santé suscitée par ces symptômes, se manifestant par au moins un des éléments suivants :</a:t>
            </a:r>
            <a:br>
              <a:rPr lang="fr-CA" sz="1800" dirty="0"/>
            </a:br>
            <a:r>
              <a:rPr lang="fr-CA" sz="1800" dirty="0"/>
              <a:t>	</a:t>
            </a:r>
            <a:r>
              <a:rPr lang="fr-CA" sz="1500" dirty="0"/>
              <a:t>1. Pensées persistantes et excessives concernant la gravité des symptômes.</a:t>
            </a:r>
            <a:br>
              <a:rPr lang="fr-CA" sz="1500" dirty="0"/>
            </a:br>
            <a:r>
              <a:rPr lang="fr-CA" sz="1500" dirty="0"/>
              <a:t>	2. Persistance d’un niveau élevé d’anxiété concernant la santé ou les symptômes.</a:t>
            </a:r>
            <a:br>
              <a:rPr lang="fr-CA" sz="1500" dirty="0"/>
            </a:br>
            <a:r>
              <a:rPr lang="fr-CA" sz="1500" dirty="0"/>
              <a:t>	3. Temps et énergie excessifs dévolus à ces symptômes ou aux préoccupations concernant la santé</a:t>
            </a:r>
            <a:r>
              <a:rPr lang="fr-CA" sz="1500" dirty="0" smtClean="0"/>
              <a:t>.</a:t>
            </a:r>
          </a:p>
          <a:p>
            <a:pPr>
              <a:buAutoNum type="alphaUcPeriod"/>
            </a:pPr>
            <a:endParaRPr lang="fr-CA" sz="1500" dirty="0"/>
          </a:p>
          <a:p>
            <a:pPr algn="just">
              <a:buAutoNum type="alphaUcPeriod"/>
            </a:pPr>
            <a:r>
              <a:rPr lang="fr-CA" sz="1800" dirty="0"/>
              <a:t>Bien qu’un symptômes somatique donné puisse ne pas être continuellement présent, l’état symptomatique est durable (généralement plus de 6 mois).</a:t>
            </a:r>
          </a:p>
          <a:p>
            <a:pPr>
              <a:buAutoNum type="alphaUcPeriod"/>
            </a:pPr>
            <a:endParaRPr lang="fr-CA" sz="1800" dirty="0"/>
          </a:p>
          <a:p>
            <a:pPr marL="0" indent="0" algn="just">
              <a:buNone/>
            </a:pPr>
            <a:r>
              <a:rPr lang="fr-CA" sz="1800" dirty="0"/>
              <a:t>Spécificateurs possibles : </a:t>
            </a:r>
            <a:r>
              <a:rPr lang="fr-CA" sz="1800" i="1" dirty="0"/>
              <a:t>Avec douleur prédominante</a:t>
            </a:r>
            <a:r>
              <a:rPr lang="fr-CA" sz="1800" dirty="0"/>
              <a:t>, </a:t>
            </a:r>
            <a:r>
              <a:rPr lang="fr-CA" sz="1800" i="1" dirty="0"/>
              <a:t>Chronique</a:t>
            </a:r>
            <a:r>
              <a:rPr lang="fr-CA" sz="1800" dirty="0"/>
              <a:t>, </a:t>
            </a:r>
            <a:r>
              <a:rPr lang="fr-CA" sz="1800" i="1" dirty="0"/>
              <a:t>Intensité (léger, moyen, grave)</a:t>
            </a:r>
          </a:p>
          <a:p>
            <a:pPr marL="342900" lvl="8" indent="-342900">
              <a:buAutoNum type="alphaUcPeriod"/>
            </a:pPr>
            <a:endParaRPr lang="fr-CA" sz="1800" dirty="0"/>
          </a:p>
        </p:txBody>
      </p:sp>
    </p:spTree>
    <p:extLst>
      <p:ext uri="{BB962C8B-B14F-4D97-AF65-F5344CB8AC3E}">
        <p14:creationId xmlns:p14="http://schemas.microsoft.com/office/powerpoint/2010/main" val="110813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9166" y="431923"/>
            <a:ext cx="7683221" cy="570872"/>
          </a:xfrm>
        </p:spPr>
        <p:txBody>
          <a:bodyPr>
            <a:normAutofit fontScale="90000"/>
          </a:bodyPr>
          <a:lstStyle/>
          <a:p>
            <a:pPr algn="l"/>
            <a:r>
              <a:rPr lang="fr-CA" sz="2100" b="1" dirty="0"/>
              <a:t>Crainte excessive d’avoir une maladie (DSM-5)</a:t>
            </a:r>
          </a:p>
        </p:txBody>
      </p:sp>
      <p:sp>
        <p:nvSpPr>
          <p:cNvPr id="3" name="Espace réservé du contenu 2"/>
          <p:cNvSpPr>
            <a:spLocks noGrp="1"/>
          </p:cNvSpPr>
          <p:nvPr>
            <p:ph idx="1"/>
          </p:nvPr>
        </p:nvSpPr>
        <p:spPr>
          <a:xfrm>
            <a:off x="599166" y="1064763"/>
            <a:ext cx="8116571" cy="3828422"/>
          </a:xfrm>
        </p:spPr>
        <p:txBody>
          <a:bodyPr>
            <a:noAutofit/>
          </a:bodyPr>
          <a:lstStyle/>
          <a:p>
            <a:pPr algn="just">
              <a:buAutoNum type="alphaUcPeriod"/>
            </a:pPr>
            <a:r>
              <a:rPr lang="fr-CA" sz="1500" dirty="0"/>
              <a:t>Préoccupation concernant le fait d’avoir ou de développer une maladie grave.</a:t>
            </a:r>
          </a:p>
          <a:p>
            <a:pPr algn="just">
              <a:buAutoNum type="alphaUcPeriod"/>
            </a:pPr>
            <a:r>
              <a:rPr lang="fr-CA" sz="1500" dirty="0"/>
              <a:t>Les symptômes somatiques sont absents ou, s’ils sont présents, ils sont d’intensité mineure. Si un autre problème médical est présent ou en cas de risque notable de développement d’une affection médicale (p. ex. du fait de la présence d’antécédents familiaux importants), la préoccupation est clairement excessive ou disproportionnée</a:t>
            </a:r>
          </a:p>
          <a:p>
            <a:pPr algn="just">
              <a:buAutoNum type="alphaUcPeriod"/>
            </a:pPr>
            <a:r>
              <a:rPr lang="fr-CA" sz="1500" dirty="0"/>
              <a:t>Il existe un degré important d’anxiété concernant la santé et la personne s’inquiète facilement de son état de santé personnel.</a:t>
            </a:r>
          </a:p>
          <a:p>
            <a:pPr algn="just">
              <a:buAutoNum type="alphaUcPeriod"/>
            </a:pPr>
            <a:r>
              <a:rPr lang="fr-CA" sz="1500" dirty="0"/>
              <a:t>La personne présente des comportements excessifs par rapport à sa santé (p. ex. effectue des vérifications répétées de son corps à la recherche de signes d’une maladie) ou présente un évitement inadapté (p. ex. évite les r-v médicaux et les hôpitaux).</a:t>
            </a:r>
          </a:p>
          <a:p>
            <a:pPr algn="just">
              <a:buAutoNum type="alphaUcPeriod"/>
            </a:pPr>
            <a:r>
              <a:rPr lang="fr-CA" sz="1500" dirty="0"/>
              <a:t>Les préoccupations concernant la maladie sont présentes depuis au moins 6 mois mais la nature de la maladie qui est spécifiquement anticipée peut avoir changé durant cette période de temps.</a:t>
            </a:r>
          </a:p>
          <a:p>
            <a:pPr algn="just">
              <a:buAutoNum type="alphaUcPeriod"/>
            </a:pPr>
            <a:r>
              <a:rPr lang="fr-CA" sz="1500" dirty="0"/>
              <a:t>La préoccupation relative aux maladies n’est pas mieux expliquée par un autre trouble mental tel qu’un trouble à symptomatologie somatique, un trouble panique, une anxiété généralisée, une obsession de dysmorphie corporelle, un trouble obsessionnel-compulsif ou un trouble délirant à type somatique</a:t>
            </a:r>
            <a:r>
              <a:rPr lang="fr-CA" sz="1500" dirty="0" smtClean="0"/>
              <a:t>.</a:t>
            </a:r>
          </a:p>
          <a:p>
            <a:pPr algn="just">
              <a:buAutoNum type="alphaUcPeriod"/>
            </a:pPr>
            <a:endParaRPr lang="fr-CA" sz="1500" dirty="0"/>
          </a:p>
          <a:p>
            <a:pPr marL="0" indent="0" algn="just">
              <a:buNone/>
            </a:pPr>
            <a:r>
              <a:rPr lang="fr-CA" sz="1500" dirty="0"/>
              <a:t>Spécificateurs possibles : </a:t>
            </a:r>
            <a:r>
              <a:rPr lang="fr-CA" sz="1500" i="1" dirty="0"/>
              <a:t>À type de demande de soins, À type évitant les </a:t>
            </a:r>
            <a:r>
              <a:rPr lang="fr-CA" sz="1500" i="1" dirty="0" smtClean="0"/>
              <a:t>soins</a:t>
            </a:r>
            <a:endParaRPr lang="fr-CA" sz="1500" i="1" dirty="0"/>
          </a:p>
        </p:txBody>
      </p:sp>
    </p:spTree>
    <p:extLst>
      <p:ext uri="{BB962C8B-B14F-4D97-AF65-F5344CB8AC3E}">
        <p14:creationId xmlns:p14="http://schemas.microsoft.com/office/powerpoint/2010/main" val="2224121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138" y="410901"/>
            <a:ext cx="7200900" cy="664369"/>
          </a:xfrm>
        </p:spPr>
        <p:txBody>
          <a:bodyPr/>
          <a:lstStyle/>
          <a:p>
            <a:pPr algn="l"/>
            <a:r>
              <a:rPr lang="fr-CA" sz="2100" b="1" dirty="0"/>
              <a:t>Sylvain 3</a:t>
            </a:r>
            <a:r>
              <a:rPr lang="fr-CA" sz="2100" b="1" baseline="30000" dirty="0"/>
              <a:t>e</a:t>
            </a:r>
            <a:r>
              <a:rPr lang="fr-CA" sz="2100" b="1" dirty="0"/>
              <a:t> visite</a:t>
            </a:r>
          </a:p>
        </p:txBody>
      </p:sp>
      <p:sp>
        <p:nvSpPr>
          <p:cNvPr id="3" name="Content Placeholder 2"/>
          <p:cNvSpPr>
            <a:spLocks noGrp="1"/>
          </p:cNvSpPr>
          <p:nvPr>
            <p:ph idx="1"/>
          </p:nvPr>
        </p:nvSpPr>
        <p:spPr>
          <a:xfrm>
            <a:off x="588139" y="1261717"/>
            <a:ext cx="7930828" cy="3168999"/>
          </a:xfrm>
        </p:spPr>
        <p:txBody>
          <a:bodyPr>
            <a:noAutofit/>
          </a:bodyPr>
          <a:lstStyle/>
          <a:p>
            <a:pPr algn="just"/>
            <a:r>
              <a:rPr lang="fr-CA" sz="1800" dirty="0"/>
              <a:t>Avant de revoir Sylvain, vous recevez les résultats des différentes investigations : son bilan sanguin est normal, l’échographie est normale. Il a vu la gastro-entérologue. Celle-ci lui a fait passer une </a:t>
            </a:r>
            <a:r>
              <a:rPr lang="fr-CA" sz="1800" dirty="0" err="1"/>
              <a:t>oesophago</a:t>
            </a:r>
            <a:r>
              <a:rPr lang="fr-CA" sz="1800" dirty="0"/>
              <a:t>-gastro-</a:t>
            </a:r>
            <a:r>
              <a:rPr lang="fr-CA" sz="1800" dirty="0" err="1"/>
              <a:t>duodénoscopie</a:t>
            </a:r>
            <a:r>
              <a:rPr lang="fr-CA" sz="1800" dirty="0"/>
              <a:t> (OGD) qui s’est révélée normale. Les biopsies pour H. </a:t>
            </a:r>
            <a:r>
              <a:rPr lang="fr-CA" sz="1800" dirty="0" err="1"/>
              <a:t>pylori</a:t>
            </a:r>
            <a:r>
              <a:rPr lang="fr-CA" sz="1800" dirty="0"/>
              <a:t> sont normales. Elle retient comme diagnostic : « gastrite non spécifique, dyspepsie fonctionnelle, contribution importante d’anxiété » et vous suggère de diminuer le </a:t>
            </a:r>
            <a:r>
              <a:rPr lang="fr-CA" sz="1800" dirty="0" err="1"/>
              <a:t>pantoprazole</a:t>
            </a:r>
            <a:r>
              <a:rPr lang="fr-CA" sz="1800" dirty="0"/>
              <a:t> à 40 mg pour quelques semaines et de tenter par la suite de le cesser.</a:t>
            </a:r>
          </a:p>
          <a:p>
            <a:pPr algn="just"/>
            <a:r>
              <a:rPr lang="fr-CA" sz="1800" dirty="0"/>
              <a:t>Pour avoir plus de temps avec Sylvain, vous lui donnez r-v lors d’une période de bureau. Vous voulez lui annoncer les résultats et évaluer davantage cette situation.</a:t>
            </a:r>
          </a:p>
          <a:p>
            <a:pPr lvl="1" algn="just"/>
            <a:r>
              <a:rPr lang="fr-CA" sz="1800" i="1" dirty="0"/>
              <a:t>Comment lui annoncer ces résultats ?</a:t>
            </a:r>
          </a:p>
          <a:p>
            <a:pPr lvl="1" algn="just"/>
            <a:r>
              <a:rPr lang="fr-CA" sz="1800" i="1" dirty="0"/>
              <a:t>Comment évaluer sa situation de façon plus globale à ce stade ?</a:t>
            </a:r>
          </a:p>
          <a:p>
            <a:pPr algn="just"/>
            <a:endParaRPr lang="fr-CA" sz="1800" dirty="0"/>
          </a:p>
        </p:txBody>
      </p:sp>
    </p:spTree>
    <p:extLst>
      <p:ext uri="{BB962C8B-B14F-4D97-AF65-F5344CB8AC3E}">
        <p14:creationId xmlns:p14="http://schemas.microsoft.com/office/powerpoint/2010/main" val="2044022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0989" y="480349"/>
            <a:ext cx="7200900" cy="721598"/>
          </a:xfrm>
        </p:spPr>
        <p:txBody>
          <a:bodyPr/>
          <a:lstStyle/>
          <a:p>
            <a:pPr algn="l"/>
            <a:r>
              <a:rPr lang="fr-CA" sz="2100" b="1" dirty="0"/>
              <a:t>Sylvain, 3</a:t>
            </a:r>
            <a:r>
              <a:rPr lang="fr-CA" sz="2100" b="1" baseline="30000" dirty="0"/>
              <a:t>e</a:t>
            </a:r>
            <a:r>
              <a:rPr lang="fr-CA" sz="2100" b="1" dirty="0"/>
              <a:t> visite</a:t>
            </a:r>
          </a:p>
        </p:txBody>
      </p:sp>
      <p:sp>
        <p:nvSpPr>
          <p:cNvPr id="3" name="Espace réservé du contenu 2"/>
          <p:cNvSpPr>
            <a:spLocks noGrp="1"/>
          </p:cNvSpPr>
          <p:nvPr>
            <p:ph idx="1"/>
          </p:nvPr>
        </p:nvSpPr>
        <p:spPr>
          <a:xfrm>
            <a:off x="530989" y="1421866"/>
            <a:ext cx="8022702" cy="3164603"/>
          </a:xfrm>
        </p:spPr>
        <p:txBody>
          <a:bodyPr>
            <a:noAutofit/>
          </a:bodyPr>
          <a:lstStyle/>
          <a:p>
            <a:pPr marL="0" indent="0" algn="just">
              <a:buNone/>
            </a:pPr>
            <a:r>
              <a:rPr lang="fr-CA" sz="1800" dirty="0"/>
              <a:t>Comment lui annoncer les résultats ?</a:t>
            </a:r>
          </a:p>
          <a:p>
            <a:pPr algn="just"/>
            <a:r>
              <a:rPr lang="fr-CA" sz="1800" dirty="0"/>
              <a:t>Un certain nombre d’interventions s’avèrent plus fructueuse auprès des patients avec des enjeux de somatisation :</a:t>
            </a:r>
          </a:p>
          <a:p>
            <a:pPr marL="285750" lvl="1" algn="just"/>
            <a:r>
              <a:rPr lang="fr-CA" sz="1800" i="1" dirty="0"/>
              <a:t>Valider en tout temps la présence des symptômes, la souffrance qu’ils causent et ce qu’ils font vivre au patient.</a:t>
            </a:r>
          </a:p>
          <a:p>
            <a:pPr marL="285750" lvl="1" algn="just"/>
            <a:r>
              <a:rPr lang="fr-CA" sz="1800" i="1" dirty="0"/>
              <a:t>Présenter les résultats normaux comme montrant l’absence de maladie grave plutôt que l’absence de toute maladie.</a:t>
            </a:r>
          </a:p>
          <a:p>
            <a:pPr marL="285750" lvl="1" algn="just"/>
            <a:r>
              <a:rPr lang="fr-CA" sz="1800" i="1" dirty="0"/>
              <a:t>Éviter d’opposer les problèmes « somatiques » aux problèmes « psychiatriques ». Il importe plutôt de reconnaître la présence d’un problème de santé qui, même s’il n’est pas bien clair, ne met pas la vie en danger et cause un degré élevé de souffrance. Ce n’est pas « dans la tête » du patient.</a:t>
            </a:r>
          </a:p>
        </p:txBody>
      </p:sp>
    </p:spTree>
    <p:extLst>
      <p:ext uri="{BB962C8B-B14F-4D97-AF65-F5344CB8AC3E}">
        <p14:creationId xmlns:p14="http://schemas.microsoft.com/office/powerpoint/2010/main" val="1869244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4014" y="341453"/>
            <a:ext cx="7200900" cy="732426"/>
          </a:xfrm>
        </p:spPr>
        <p:txBody>
          <a:bodyPr/>
          <a:lstStyle/>
          <a:p>
            <a:pPr algn="l"/>
            <a:r>
              <a:rPr lang="fr-CA" sz="2100" b="1" dirty="0"/>
              <a:t>Sylvain, 3</a:t>
            </a:r>
            <a:r>
              <a:rPr lang="fr-CA" sz="2100" b="1" baseline="30000" dirty="0"/>
              <a:t>e</a:t>
            </a:r>
            <a:r>
              <a:rPr lang="fr-CA" sz="2100" b="1" dirty="0"/>
              <a:t> visite</a:t>
            </a:r>
          </a:p>
        </p:txBody>
      </p:sp>
      <p:sp>
        <p:nvSpPr>
          <p:cNvPr id="3" name="Espace réservé du contenu 2"/>
          <p:cNvSpPr>
            <a:spLocks noGrp="1"/>
          </p:cNvSpPr>
          <p:nvPr>
            <p:ph idx="1"/>
          </p:nvPr>
        </p:nvSpPr>
        <p:spPr>
          <a:xfrm>
            <a:off x="594014" y="1073879"/>
            <a:ext cx="7971252" cy="3131318"/>
          </a:xfrm>
        </p:spPr>
        <p:txBody>
          <a:bodyPr>
            <a:noAutofit/>
          </a:bodyPr>
          <a:lstStyle/>
          <a:p>
            <a:pPr marL="0" indent="0" algn="just">
              <a:buNone/>
            </a:pPr>
            <a:r>
              <a:rPr lang="fr-CA" sz="1800" dirty="0"/>
              <a:t>Comment évaluer sa situation de manière plus globale à ce stade </a:t>
            </a:r>
            <a:r>
              <a:rPr lang="fr-CA" sz="1800" dirty="0" smtClean="0"/>
              <a:t>?</a:t>
            </a:r>
          </a:p>
          <a:p>
            <a:pPr marL="0" indent="0" algn="just">
              <a:buNone/>
            </a:pPr>
            <a:endParaRPr lang="fr-CA" sz="1800" dirty="0"/>
          </a:p>
          <a:p>
            <a:pPr marL="285750" lvl="1" algn="just"/>
            <a:r>
              <a:rPr lang="fr-CA" sz="1800" i="1" dirty="0"/>
              <a:t>Histoire de la maladie actuelle, incluant les explications que le patient donne à sa maladie, ses attentes, l’impact sur le fonctionnement</a:t>
            </a:r>
            <a:r>
              <a:rPr lang="fr-CA" sz="1800" i="1" dirty="0" smtClean="0"/>
              <a:t>.</a:t>
            </a:r>
          </a:p>
          <a:p>
            <a:pPr marL="285750" lvl="1" algn="just"/>
            <a:endParaRPr lang="fr-CA" sz="1800" i="1" dirty="0"/>
          </a:p>
          <a:p>
            <a:pPr marL="285750" lvl="1" algn="just"/>
            <a:r>
              <a:rPr lang="fr-CA" sz="1800" i="1" dirty="0"/>
              <a:t>Présence de comorbidité psychiatriques : troubles anxieux, dépression, troubles délirants ,etc. maintenant ou par le passé</a:t>
            </a:r>
            <a:r>
              <a:rPr lang="fr-CA" sz="1800" i="1" dirty="0" smtClean="0"/>
              <a:t>.</a:t>
            </a:r>
          </a:p>
          <a:p>
            <a:pPr marL="285750" lvl="1" algn="just"/>
            <a:endParaRPr lang="fr-CA" sz="1800" i="1" dirty="0"/>
          </a:p>
          <a:p>
            <a:pPr marL="285750" lvl="1" algn="just"/>
            <a:r>
              <a:rPr lang="fr-CA" sz="1800" i="1" dirty="0"/>
              <a:t>Histoire longitudinale : celle-ci met les symptômes en contexte. Les antécédents d’abus ne sont pas rares lorsqu’il y a somatisation, mais ils resteront souvent longtemps tus</a:t>
            </a:r>
            <a:r>
              <a:rPr lang="fr-CA" sz="1800" i="1" dirty="0" smtClean="0"/>
              <a:t>.</a:t>
            </a:r>
          </a:p>
          <a:p>
            <a:pPr marL="285750" lvl="1" algn="just"/>
            <a:endParaRPr lang="fr-CA" sz="1800" i="1" dirty="0"/>
          </a:p>
          <a:p>
            <a:pPr marL="285750" lvl="1" algn="just"/>
            <a:r>
              <a:rPr lang="fr-CA" sz="1800" i="1" dirty="0"/>
              <a:t>Examen physique complet : afin d’éviter une spirale d’investigations non justifiées et délétères pour le patient, l’examen physique reste le meilleur outil du clinicien. Il permet aussi de renforcer la relation thérapeutique.</a:t>
            </a:r>
          </a:p>
        </p:txBody>
      </p:sp>
    </p:spTree>
    <p:extLst>
      <p:ext uri="{BB962C8B-B14F-4D97-AF65-F5344CB8AC3E}">
        <p14:creationId xmlns:p14="http://schemas.microsoft.com/office/powerpoint/2010/main" val="32124989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137" y="416054"/>
            <a:ext cx="7200900" cy="567929"/>
          </a:xfrm>
        </p:spPr>
        <p:txBody>
          <a:bodyPr/>
          <a:lstStyle/>
          <a:p>
            <a:pPr algn="l"/>
            <a:r>
              <a:rPr lang="fr-CA" sz="2100" b="1" dirty="0"/>
              <a:t>Sylvain 3</a:t>
            </a:r>
            <a:r>
              <a:rPr lang="fr-CA" sz="2100" b="1" baseline="30000" dirty="0"/>
              <a:t>e</a:t>
            </a:r>
            <a:r>
              <a:rPr lang="fr-CA" sz="2100" b="1" dirty="0"/>
              <a:t> visite</a:t>
            </a:r>
          </a:p>
        </p:txBody>
      </p:sp>
      <p:sp>
        <p:nvSpPr>
          <p:cNvPr id="3" name="Content Placeholder 2"/>
          <p:cNvSpPr>
            <a:spLocks noGrp="1"/>
          </p:cNvSpPr>
          <p:nvPr>
            <p:ph idx="1"/>
          </p:nvPr>
        </p:nvSpPr>
        <p:spPr>
          <a:xfrm>
            <a:off x="485137" y="1306744"/>
            <a:ext cx="7987531" cy="3771920"/>
          </a:xfrm>
        </p:spPr>
        <p:txBody>
          <a:bodyPr>
            <a:noAutofit/>
          </a:bodyPr>
          <a:lstStyle/>
          <a:p>
            <a:pPr algn="just"/>
            <a:r>
              <a:rPr lang="fr-CA" sz="1650" dirty="0"/>
              <a:t>Sylvain a du pyrosis et du reflux depuis 6 mois. À ce moment, il a eu une promotion à son travail et sa mère a été brièvement hospitalisée pour une </a:t>
            </a:r>
            <a:r>
              <a:rPr lang="fr-CA" sz="1650" dirty="0" err="1"/>
              <a:t>diverticulite</a:t>
            </a:r>
            <a:r>
              <a:rPr lang="fr-CA" sz="1650" dirty="0"/>
              <a:t>. Il attribue ses symptômes à une maladie grave qu’il croit avoir et s’attend à ce que vous la trouviez. Il dit avoir eu une vie familiale bien normale. Sa relation avec sa conjointe est bonne selon lui, même si elle s’inquiète pour lui à juste titre depuis qu’il est malade. Il aime son travail. Il nie être déprimé ou anxieux et devient plus irrité lorsque vous lui posez ces questions. « Vous n’allez pas me dire que c’est dans ma tête ! », vous dit-il fermement. L’origine de son problème est selon lui strictement physique</a:t>
            </a:r>
            <a:r>
              <a:rPr lang="fr-CA" sz="1650" dirty="0" smtClean="0"/>
              <a:t>.</a:t>
            </a:r>
          </a:p>
          <a:p>
            <a:pPr algn="just"/>
            <a:endParaRPr lang="fr-CA" sz="1650" dirty="0"/>
          </a:p>
          <a:p>
            <a:pPr algn="just"/>
            <a:r>
              <a:rPr lang="fr-CA" sz="1650" dirty="0"/>
              <a:t>Il fait peu de cas des résultats normaux que vous lui montrez. Il se dit persuadé d’avoir un cancer de l’intestin, car il perd du poids. Il a vérifié sur internet et la perte de poids est souvent associée au cancer. Il voudrait une colonoscopie, mais par un autre gastro-entérologue, car il n’a pas aimé la rencontre avec la dernière.</a:t>
            </a:r>
          </a:p>
          <a:p>
            <a:pPr marL="0" indent="0" algn="just">
              <a:buNone/>
            </a:pPr>
            <a:endParaRPr lang="fr-CA" sz="1650" dirty="0"/>
          </a:p>
        </p:txBody>
      </p:sp>
    </p:spTree>
    <p:extLst>
      <p:ext uri="{BB962C8B-B14F-4D97-AF65-F5344CB8AC3E}">
        <p14:creationId xmlns:p14="http://schemas.microsoft.com/office/powerpoint/2010/main" val="1201281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7287" y="674225"/>
            <a:ext cx="7200900" cy="1485900"/>
          </a:xfrm>
        </p:spPr>
        <p:txBody>
          <a:bodyPr/>
          <a:lstStyle/>
          <a:p>
            <a:pPr algn="l"/>
            <a:r>
              <a:rPr lang="fr-CA" sz="2100" b="1" dirty="0"/>
              <a:t>Sylvain, 3</a:t>
            </a:r>
            <a:r>
              <a:rPr lang="fr-CA" sz="2100" b="1" baseline="30000" dirty="0"/>
              <a:t>e</a:t>
            </a:r>
            <a:r>
              <a:rPr lang="fr-CA" sz="2100" b="1" dirty="0"/>
              <a:t> visite</a:t>
            </a:r>
          </a:p>
        </p:txBody>
      </p:sp>
      <p:sp>
        <p:nvSpPr>
          <p:cNvPr id="3" name="Espace réservé du contenu 2"/>
          <p:cNvSpPr>
            <a:spLocks noGrp="1"/>
          </p:cNvSpPr>
          <p:nvPr>
            <p:ph idx="1"/>
          </p:nvPr>
        </p:nvSpPr>
        <p:spPr>
          <a:xfrm>
            <a:off x="577287" y="1930801"/>
            <a:ext cx="7888192" cy="2686050"/>
          </a:xfrm>
        </p:spPr>
        <p:txBody>
          <a:bodyPr>
            <a:normAutofit/>
          </a:bodyPr>
          <a:lstStyle/>
          <a:p>
            <a:pPr algn="just"/>
            <a:r>
              <a:rPr lang="fr-CA" sz="1800" dirty="0"/>
              <a:t>Vous concluez que Sylvain rencontre les critères pour un trouble à symptomatologie somatique. Cependant, vous n’êtes toujours pas convaincu que son problème digestif n’est pas dû à une cause organique. Vous songez aussi à un possible trouble alimentaire. Vous ne souhaitez pas prescrire d’autres tests invasifs à ce stade</a:t>
            </a:r>
            <a:r>
              <a:rPr lang="fr-CA" sz="1800" dirty="0" smtClean="0"/>
              <a:t>.</a:t>
            </a:r>
          </a:p>
          <a:p>
            <a:pPr algn="just"/>
            <a:endParaRPr lang="fr-CA" sz="1800" dirty="0"/>
          </a:p>
          <a:p>
            <a:pPr algn="just"/>
            <a:r>
              <a:rPr lang="fr-CA" sz="1800" dirty="0"/>
              <a:t>Comment peut-on dénouer cette impasse et faire le suivi médical de Sylvain ?</a:t>
            </a:r>
          </a:p>
        </p:txBody>
      </p:sp>
      <p:sp>
        <p:nvSpPr>
          <p:cNvPr id="5" name="TextBox 4"/>
          <p:cNvSpPr txBox="1"/>
          <p:nvPr/>
        </p:nvSpPr>
        <p:spPr>
          <a:xfrm>
            <a:off x="3643313" y="5325663"/>
            <a:ext cx="4822166" cy="369332"/>
          </a:xfrm>
          <a:prstGeom prst="rect">
            <a:avLst/>
          </a:prstGeom>
          <a:noFill/>
          <a:ln>
            <a:solidFill>
              <a:schemeClr val="tx1"/>
            </a:solidFill>
          </a:ln>
        </p:spPr>
        <p:txBody>
          <a:bodyPr wrap="square" rtlCol="0">
            <a:spAutoFit/>
          </a:bodyPr>
          <a:lstStyle/>
          <a:p>
            <a:pPr algn="r"/>
            <a:r>
              <a:rPr lang="fr-CA" sz="1500" i="1" dirty="0">
                <a:effectLst>
                  <a:outerShdw blurRad="38100" dist="38100" dir="2700000" algn="tl">
                    <a:srgbClr val="000000">
                      <a:alpha val="43137"/>
                    </a:srgbClr>
                  </a:outerShdw>
                </a:effectLst>
                <a:hlinkClick r:id="rId2" action="ppaction://hlinksldjump"/>
              </a:rPr>
              <a:t>CLIQUEZ ICI POUR UN </a:t>
            </a:r>
            <a:r>
              <a:rPr lang="fr-CA" i="1" dirty="0">
                <a:effectLst>
                  <a:outerShdw blurRad="38100" dist="38100" dir="2700000" algn="tl">
                    <a:srgbClr val="000000">
                      <a:alpha val="43137"/>
                    </a:srgbClr>
                  </a:outerShdw>
                </a:effectLst>
                <a:hlinkClick r:id="rId2" action="ppaction://hlinksldjump"/>
              </a:rPr>
              <a:t>SUIVI</a:t>
            </a:r>
            <a:r>
              <a:rPr lang="fr-CA" sz="1500" i="1" dirty="0">
                <a:effectLst>
                  <a:outerShdw blurRad="38100" dist="38100" dir="2700000" algn="tl">
                    <a:srgbClr val="000000">
                      <a:alpha val="43137"/>
                    </a:srgbClr>
                  </a:outerShdw>
                </a:effectLst>
                <a:hlinkClick r:id="rId2" action="ppaction://hlinksldjump"/>
              </a:rPr>
              <a:t> QUI TOURNE AUTREMENT…</a:t>
            </a:r>
            <a:endParaRPr lang="fr-CA" sz="15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45114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6426" y="296461"/>
            <a:ext cx="7200900" cy="638699"/>
          </a:xfrm>
        </p:spPr>
        <p:txBody>
          <a:bodyPr/>
          <a:lstStyle/>
          <a:p>
            <a:pPr algn="l"/>
            <a:r>
              <a:rPr lang="fr-CA" sz="2100" b="1" dirty="0"/>
              <a:t>Sylvain, 3</a:t>
            </a:r>
            <a:r>
              <a:rPr lang="fr-CA" sz="2100" b="1" baseline="30000" dirty="0"/>
              <a:t>e</a:t>
            </a:r>
            <a:r>
              <a:rPr lang="fr-CA" sz="2100" b="1" dirty="0"/>
              <a:t> visite</a:t>
            </a:r>
          </a:p>
        </p:txBody>
      </p:sp>
      <p:sp>
        <p:nvSpPr>
          <p:cNvPr id="3" name="Espace réservé du contenu 2"/>
          <p:cNvSpPr>
            <a:spLocks noGrp="1"/>
          </p:cNvSpPr>
          <p:nvPr>
            <p:ph idx="1"/>
          </p:nvPr>
        </p:nvSpPr>
        <p:spPr>
          <a:xfrm>
            <a:off x="516426" y="773114"/>
            <a:ext cx="8014116" cy="3843494"/>
          </a:xfrm>
        </p:spPr>
        <p:txBody>
          <a:bodyPr>
            <a:normAutofit/>
          </a:bodyPr>
          <a:lstStyle/>
          <a:p>
            <a:pPr algn="just"/>
            <a:r>
              <a:rPr lang="fr-CA" sz="1575" dirty="0"/>
              <a:t>Une relation thérapeutique médecin-patient à long terme est primordiale dans le traitement du trouble à symptomatologie somatique. Ces façons d’aménager la relation se révèlent souvent efficaces </a:t>
            </a:r>
            <a:r>
              <a:rPr lang="fr-CA" sz="1575" dirty="0" smtClean="0"/>
              <a:t>:</a:t>
            </a:r>
          </a:p>
          <a:p>
            <a:pPr algn="just"/>
            <a:endParaRPr lang="fr-CA" sz="1575" dirty="0"/>
          </a:p>
          <a:p>
            <a:pPr lvl="1" algn="just"/>
            <a:r>
              <a:rPr lang="fr-CA" sz="1575" i="1" dirty="0"/>
              <a:t>Planifier des visites régulières. Il est rassurant pour le patient de savoir qu’il n’a pas besoin d’avoir des symptômes pour voir son médecin</a:t>
            </a:r>
            <a:r>
              <a:rPr lang="fr-CA" sz="1575" i="1" dirty="0" smtClean="0"/>
              <a:t>.</a:t>
            </a:r>
          </a:p>
          <a:p>
            <a:pPr lvl="1" algn="just"/>
            <a:endParaRPr lang="fr-CA" sz="1575" i="1" dirty="0"/>
          </a:p>
          <a:p>
            <a:pPr lvl="1" algn="just"/>
            <a:r>
              <a:rPr lang="fr-CA" sz="1575" i="1" dirty="0"/>
              <a:t>S’entendre sur un but. Souvent, le but le plus accessible est un rétablissement fonctionnel progressif plutôt que la disparition du symptômes ou des craintes</a:t>
            </a:r>
            <a:r>
              <a:rPr lang="fr-CA" sz="1575" i="1" dirty="0" smtClean="0"/>
              <a:t>.</a:t>
            </a:r>
          </a:p>
          <a:p>
            <a:pPr lvl="1" algn="just"/>
            <a:endParaRPr lang="fr-CA" sz="1575" i="1" dirty="0"/>
          </a:p>
          <a:p>
            <a:pPr lvl="1" algn="just"/>
            <a:r>
              <a:rPr lang="fr-CA" sz="1575" i="1" dirty="0"/>
              <a:t>Communiquer avec les spécialises et autres soignants. Le patient a besoin d’un message constant</a:t>
            </a:r>
            <a:r>
              <a:rPr lang="fr-CA" sz="1575" i="1" dirty="0" smtClean="0"/>
              <a:t>.</a:t>
            </a:r>
          </a:p>
          <a:p>
            <a:pPr lvl="1" algn="just"/>
            <a:endParaRPr lang="fr-CA" sz="1575" i="1" dirty="0"/>
          </a:p>
          <a:p>
            <a:pPr lvl="1" algn="just"/>
            <a:r>
              <a:rPr lang="fr-CA" sz="1575" i="1" dirty="0"/>
              <a:t>Valider continuellement les symptômes, leur impact fonctionnel et la souffrance qu’ils engendrent</a:t>
            </a:r>
            <a:r>
              <a:rPr lang="fr-CA" sz="1575" i="1" dirty="0" smtClean="0"/>
              <a:t>.</a:t>
            </a:r>
          </a:p>
          <a:p>
            <a:pPr marL="457200" lvl="1" indent="0" algn="just">
              <a:buNone/>
            </a:pPr>
            <a:endParaRPr lang="fr-CA" sz="1575" i="1" dirty="0"/>
          </a:p>
          <a:p>
            <a:pPr lvl="1" algn="just"/>
            <a:r>
              <a:rPr lang="fr-CA" sz="1575" i="1" dirty="0"/>
              <a:t>Faire </a:t>
            </a:r>
            <a:r>
              <a:rPr lang="fr-CA" sz="1575" i="1" u="sng" dirty="0"/>
              <a:t>à chaque visite</a:t>
            </a:r>
            <a:r>
              <a:rPr lang="fr-CA" sz="1575" i="1" dirty="0"/>
              <a:t> un examen physique. Celui-ci a la triple fonction de rassurer le patient en montrant que l’on porte attention à son corps, de raffermir la relation thérapeutique et d’identifier d’autres problèmes de santé éventuels.</a:t>
            </a:r>
            <a:endParaRPr lang="fr-CA" sz="1575" i="1" u="sng" dirty="0"/>
          </a:p>
        </p:txBody>
      </p:sp>
    </p:spTree>
    <p:extLst>
      <p:ext uri="{BB962C8B-B14F-4D97-AF65-F5344CB8AC3E}">
        <p14:creationId xmlns:p14="http://schemas.microsoft.com/office/powerpoint/2010/main" val="1789478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4137" y="422477"/>
            <a:ext cx="7200900" cy="638699"/>
          </a:xfrm>
        </p:spPr>
        <p:txBody>
          <a:bodyPr/>
          <a:lstStyle/>
          <a:p>
            <a:pPr algn="l"/>
            <a:r>
              <a:rPr lang="fr-CA" sz="2100" b="1" dirty="0"/>
              <a:t>Sylvain, 3</a:t>
            </a:r>
            <a:r>
              <a:rPr lang="fr-CA" sz="2100" b="1" baseline="30000" dirty="0"/>
              <a:t>e</a:t>
            </a:r>
            <a:r>
              <a:rPr lang="fr-CA" sz="2100" b="1" dirty="0"/>
              <a:t> </a:t>
            </a:r>
            <a:r>
              <a:rPr lang="fr-CA" sz="2100" b="1" dirty="0" smtClean="0"/>
              <a:t>visite</a:t>
            </a:r>
            <a:endParaRPr lang="fr-CA" sz="2100" b="1" dirty="0"/>
          </a:p>
        </p:txBody>
      </p:sp>
      <p:sp>
        <p:nvSpPr>
          <p:cNvPr id="3" name="Espace réservé du contenu 2"/>
          <p:cNvSpPr>
            <a:spLocks noGrp="1"/>
          </p:cNvSpPr>
          <p:nvPr>
            <p:ph idx="1"/>
          </p:nvPr>
        </p:nvSpPr>
        <p:spPr>
          <a:xfrm>
            <a:off x="554136" y="1200071"/>
            <a:ext cx="8115301" cy="3843494"/>
          </a:xfrm>
        </p:spPr>
        <p:txBody>
          <a:bodyPr>
            <a:normAutofit/>
          </a:bodyPr>
          <a:lstStyle/>
          <a:p>
            <a:pPr algn="just"/>
            <a:r>
              <a:rPr lang="fr-CA" sz="1800" dirty="0"/>
              <a:t>Voici d’autres façons d’avancer dans la relation avec un patient atteint d’un trouble à symptomatologie somatique </a:t>
            </a:r>
            <a:r>
              <a:rPr lang="fr-CA" sz="1800" dirty="0" smtClean="0"/>
              <a:t>:</a:t>
            </a:r>
          </a:p>
          <a:p>
            <a:pPr algn="just"/>
            <a:endParaRPr lang="fr-CA" sz="1800" dirty="0"/>
          </a:p>
          <a:p>
            <a:pPr lvl="1" algn="just"/>
            <a:r>
              <a:rPr lang="fr-CA" sz="1800" i="1" dirty="0"/>
              <a:t>Traiter les autres conditions telles qu’elles se présentent. Le traitement efficace d’une condition mineure peut renforcer la relation thérapeutique</a:t>
            </a:r>
            <a:r>
              <a:rPr lang="fr-CA" sz="1800" i="1" dirty="0" smtClean="0"/>
              <a:t>.</a:t>
            </a:r>
          </a:p>
          <a:p>
            <a:pPr lvl="1" algn="just"/>
            <a:endParaRPr lang="fr-CA" sz="1800" i="1" dirty="0"/>
          </a:p>
          <a:p>
            <a:pPr lvl="1" algn="just"/>
            <a:r>
              <a:rPr lang="fr-CA" sz="1800" i="1" dirty="0"/>
              <a:t>Traiter le patient dans sa globalité, plutôt que d’opposer le « corps » et le « psychologique ». Souvent, l’ouverture vers l’aspect psychologique se fait lorsque le patient se rend compte des impacts psychologiques de son problème physique</a:t>
            </a:r>
            <a:r>
              <a:rPr lang="fr-CA" sz="1800" i="1" dirty="0" smtClean="0"/>
              <a:t>.</a:t>
            </a:r>
          </a:p>
          <a:p>
            <a:pPr lvl="1" algn="just"/>
            <a:endParaRPr lang="fr-CA" sz="1800" i="1" dirty="0"/>
          </a:p>
          <a:p>
            <a:pPr lvl="1" algn="just"/>
            <a:r>
              <a:rPr lang="fr-CA" sz="1800" i="1" dirty="0"/>
              <a:t>Rester à l’affût des manifestations de comorbidités psychiatriques, notamment les troubles dépressifs, anxieux et les troubles de la personnalité.</a:t>
            </a:r>
          </a:p>
          <a:p>
            <a:pPr marL="0" lvl="1" indent="0" algn="just">
              <a:buNone/>
            </a:pPr>
            <a:endParaRPr lang="fr-CA" sz="1800" dirty="0"/>
          </a:p>
        </p:txBody>
      </p:sp>
    </p:spTree>
    <p:extLst>
      <p:ext uri="{BB962C8B-B14F-4D97-AF65-F5344CB8AC3E}">
        <p14:creationId xmlns:p14="http://schemas.microsoft.com/office/powerpoint/2010/main" val="2785004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66" y="666945"/>
            <a:ext cx="7619505" cy="730333"/>
          </a:xfrm>
        </p:spPr>
        <p:txBody>
          <a:bodyPr>
            <a:normAutofit/>
          </a:bodyPr>
          <a:lstStyle/>
          <a:p>
            <a:pPr algn="l"/>
            <a:r>
              <a:rPr lang="fr-CA" sz="2100" b="1" dirty="0"/>
              <a:t>Comment utiliser les vignettes?</a:t>
            </a:r>
          </a:p>
        </p:txBody>
      </p:sp>
      <p:sp>
        <p:nvSpPr>
          <p:cNvPr id="3" name="Content Placeholder 2"/>
          <p:cNvSpPr>
            <a:spLocks noGrp="1"/>
          </p:cNvSpPr>
          <p:nvPr>
            <p:ph idx="1"/>
          </p:nvPr>
        </p:nvSpPr>
        <p:spPr>
          <a:xfrm>
            <a:off x="628650" y="1999246"/>
            <a:ext cx="7886700" cy="4351338"/>
          </a:xfrm>
        </p:spPr>
        <p:txBody>
          <a:bodyPr/>
          <a:lstStyle/>
          <a:p>
            <a:pPr algn="just"/>
            <a:r>
              <a:rPr lang="fr-CA" sz="1800" dirty="0" smtClean="0"/>
              <a:t>Utiliser la fonction Diaporama (Slide Show) pour lire la vignette afin d’avoir accès aux hyperliens qui s’y trouvent. Vous reconnaîtrez les hyperliens à leur écriture bleue. </a:t>
            </a:r>
          </a:p>
          <a:p>
            <a:pPr algn="just"/>
            <a:endParaRPr lang="fr-CA" sz="1800" dirty="0" smtClean="0"/>
          </a:p>
          <a:p>
            <a:pPr algn="just"/>
            <a:r>
              <a:rPr lang="fr-CA" sz="1800" dirty="0" smtClean="0"/>
              <a:t>Vous pouvez aussi cliquer sur les icônes situés à côté des items où se trouvent un hyperlien pour accéder au contenu de l’hyperlien en format </a:t>
            </a:r>
            <a:r>
              <a:rPr lang="fr-CA" sz="1800" dirty="0" err="1" smtClean="0"/>
              <a:t>pdf</a:t>
            </a:r>
            <a:r>
              <a:rPr lang="fr-CA" sz="1800" dirty="0" smtClean="0"/>
              <a:t> (p.ex., pour imprimer le document, si vous visionner la vignette hors connexion ou si vous éprouvez des difficultés avec les hyperliens).</a:t>
            </a:r>
            <a:endParaRPr lang="fr-CA" sz="1800" dirty="0"/>
          </a:p>
        </p:txBody>
      </p:sp>
    </p:spTree>
    <p:extLst>
      <p:ext uri="{BB962C8B-B14F-4D97-AF65-F5344CB8AC3E}">
        <p14:creationId xmlns:p14="http://schemas.microsoft.com/office/powerpoint/2010/main" val="1396316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6876" y="323904"/>
            <a:ext cx="7200900" cy="717947"/>
          </a:xfrm>
        </p:spPr>
        <p:txBody>
          <a:bodyPr/>
          <a:lstStyle/>
          <a:p>
            <a:pPr algn="l"/>
            <a:r>
              <a:rPr lang="fr-CA" sz="2100" b="1" dirty="0"/>
              <a:t>Sylvain, 3</a:t>
            </a:r>
            <a:r>
              <a:rPr lang="fr-CA" sz="2100" b="1" baseline="30000" dirty="0"/>
              <a:t>e</a:t>
            </a:r>
            <a:r>
              <a:rPr lang="fr-CA" sz="2100" b="1" dirty="0"/>
              <a:t> visite</a:t>
            </a:r>
          </a:p>
        </p:txBody>
      </p:sp>
      <p:sp>
        <p:nvSpPr>
          <p:cNvPr id="3" name="Espace réservé du contenu 2"/>
          <p:cNvSpPr>
            <a:spLocks noGrp="1"/>
          </p:cNvSpPr>
          <p:nvPr>
            <p:ph idx="1"/>
          </p:nvPr>
        </p:nvSpPr>
        <p:spPr>
          <a:xfrm>
            <a:off x="576876" y="1187227"/>
            <a:ext cx="7988390" cy="3843494"/>
          </a:xfrm>
        </p:spPr>
        <p:txBody>
          <a:bodyPr>
            <a:noAutofit/>
          </a:bodyPr>
          <a:lstStyle/>
          <a:p>
            <a:pPr algn="just"/>
            <a:r>
              <a:rPr lang="fr-CA" sz="1575" dirty="0"/>
              <a:t>À la fin de la 3</a:t>
            </a:r>
            <a:r>
              <a:rPr lang="fr-CA" sz="1575" baseline="30000" dirty="0"/>
              <a:t>e</a:t>
            </a:r>
            <a:r>
              <a:rPr lang="fr-CA" sz="1575" dirty="0"/>
              <a:t> visite, vous n’avez pas eu le temps de réexaminer Sylvain</a:t>
            </a:r>
            <a:r>
              <a:rPr lang="fr-CA" sz="1575" dirty="0" smtClean="0"/>
              <a:t>.</a:t>
            </a:r>
          </a:p>
          <a:p>
            <a:pPr algn="just"/>
            <a:endParaRPr lang="fr-CA" sz="1575" dirty="0"/>
          </a:p>
          <a:p>
            <a:pPr algn="just"/>
            <a:r>
              <a:rPr lang="fr-CA" sz="1575" dirty="0"/>
              <a:t>Vous lui dites que l’on ne peut savoir exactement ce qu’il a, mais que rien ne pointe vers une cause grave comme un cancer. Vous lui dites qu’une colonoscopie est une intervention qui présente un risque de complication et que vous ne voulez pas la prescrire à la légère. Vous expliquez à Sylvain que sa condition est sérieuse, et ce peu importe les tests demandés et leurs résultats parce qu’il souffre, qu’il ne mange presque plus et que son couple en pâtit</a:t>
            </a:r>
            <a:r>
              <a:rPr lang="fr-CA" sz="1575" dirty="0" smtClean="0"/>
              <a:t>.</a:t>
            </a:r>
          </a:p>
          <a:p>
            <a:pPr algn="just"/>
            <a:endParaRPr lang="fr-CA" sz="1575" dirty="0"/>
          </a:p>
          <a:p>
            <a:pPr algn="just"/>
            <a:r>
              <a:rPr lang="fr-CA" sz="1575" dirty="0"/>
              <a:t>Vous lui proposez de le revoir dans 2 semaines pour un suivi de sa condition et pour un examen physique complet. Vous déterminerez alors les investigations nécessaires. Il pourra par la suite vous voir toutes les 4 semaines jusqu’à ce qu’il aille mieux. Il accepte</a:t>
            </a:r>
            <a:r>
              <a:rPr lang="fr-CA" sz="1575" dirty="0" smtClean="0"/>
              <a:t>.</a:t>
            </a:r>
          </a:p>
          <a:p>
            <a:pPr algn="just"/>
            <a:endParaRPr lang="fr-CA" sz="1575" dirty="0"/>
          </a:p>
          <a:p>
            <a:pPr algn="just"/>
            <a:r>
              <a:rPr lang="fr-CA" sz="1575" dirty="0"/>
              <a:t>Vous lui expliquez que le but de vos interventions n’est pas de faire disparaître totalement les douleurs, mais de lui permettre d’avoir une vie la plus normale possible en dépit de celles-ci. Vous vous assurerez aussi de l’absence de maladie grave.</a:t>
            </a:r>
          </a:p>
        </p:txBody>
      </p:sp>
    </p:spTree>
    <p:extLst>
      <p:ext uri="{BB962C8B-B14F-4D97-AF65-F5344CB8AC3E}">
        <p14:creationId xmlns:p14="http://schemas.microsoft.com/office/powerpoint/2010/main" val="35682750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432" y="419848"/>
            <a:ext cx="7200900" cy="600075"/>
          </a:xfrm>
        </p:spPr>
        <p:txBody>
          <a:bodyPr/>
          <a:lstStyle/>
          <a:p>
            <a:pPr algn="l"/>
            <a:r>
              <a:rPr lang="fr-CA" sz="2100" b="1" dirty="0" smtClean="0"/>
              <a:t>Sylvain, </a:t>
            </a:r>
            <a:r>
              <a:rPr lang="fr-CA" sz="2100" b="1" dirty="0"/>
              <a:t>4</a:t>
            </a:r>
            <a:r>
              <a:rPr lang="fr-CA" sz="2100" b="1" baseline="30000" dirty="0"/>
              <a:t>e</a:t>
            </a:r>
            <a:r>
              <a:rPr lang="fr-CA" sz="2100" b="1" dirty="0"/>
              <a:t> visite</a:t>
            </a:r>
          </a:p>
        </p:txBody>
      </p:sp>
      <p:sp>
        <p:nvSpPr>
          <p:cNvPr id="3" name="Content Placeholder 2"/>
          <p:cNvSpPr>
            <a:spLocks noGrp="1"/>
          </p:cNvSpPr>
          <p:nvPr>
            <p:ph idx="1"/>
          </p:nvPr>
        </p:nvSpPr>
        <p:spPr>
          <a:xfrm>
            <a:off x="549432" y="1095630"/>
            <a:ext cx="7923236" cy="3519434"/>
          </a:xfrm>
        </p:spPr>
        <p:txBody>
          <a:bodyPr>
            <a:normAutofit/>
          </a:bodyPr>
          <a:lstStyle/>
          <a:p>
            <a:pPr algn="just"/>
            <a:r>
              <a:rPr lang="fr-CA" sz="1575" dirty="0"/>
              <a:t>Vous revoyez Sylvain 2 semaines plus tard</a:t>
            </a:r>
            <a:r>
              <a:rPr lang="fr-CA" sz="1575" dirty="0" smtClean="0"/>
              <a:t>.</a:t>
            </a:r>
          </a:p>
          <a:p>
            <a:pPr algn="just"/>
            <a:endParaRPr lang="fr-CA" sz="1575" dirty="0"/>
          </a:p>
          <a:p>
            <a:pPr algn="just"/>
            <a:r>
              <a:rPr lang="fr-CA" sz="1575" dirty="0"/>
              <a:t>Il se dit encore incommodé par la nourriture. Il évite de manger. Il dit que ça bloque dans sa gorge, comme s’il y avait une obstruction. Il demande si, au lieu d’un cancer de l’intestin, ça pourrait être un cancer de l’œsophage. Il a lu sur l’internet et trouve que ça « matche </a:t>
            </a:r>
            <a:r>
              <a:rPr lang="fr-CA" sz="1575" dirty="0" smtClean="0"/>
              <a:t>»!</a:t>
            </a:r>
          </a:p>
          <a:p>
            <a:pPr algn="just"/>
            <a:endParaRPr lang="fr-CA" sz="1575" dirty="0"/>
          </a:p>
          <a:p>
            <a:pPr algn="just"/>
            <a:r>
              <a:rPr lang="fr-CA" sz="1575" dirty="0"/>
              <a:t>Comme prévu, vous faites un examen physique complet, de la tête aux pieds. Vous remarquez un bouchon de cérumen dans son oreille droite dont vous faites l’exérèse et un </a:t>
            </a:r>
            <a:r>
              <a:rPr lang="fr-CA" sz="1575" dirty="0" err="1"/>
              <a:t>tinea</a:t>
            </a:r>
            <a:r>
              <a:rPr lang="fr-CA" sz="1575" dirty="0"/>
              <a:t> </a:t>
            </a:r>
            <a:r>
              <a:rPr lang="fr-CA" sz="1575" dirty="0" err="1"/>
              <a:t>pedis</a:t>
            </a:r>
            <a:r>
              <a:rPr lang="fr-CA" sz="1575" dirty="0"/>
              <a:t> qui l’incommode depuis des années. Il est ravi que vous puissiez l’aider pour ces conditions</a:t>
            </a:r>
            <a:r>
              <a:rPr lang="fr-CA" sz="1575" dirty="0" smtClean="0"/>
              <a:t>.</a:t>
            </a:r>
          </a:p>
          <a:p>
            <a:pPr algn="just"/>
            <a:endParaRPr lang="fr-CA" sz="1575" dirty="0"/>
          </a:p>
          <a:p>
            <a:pPr algn="just"/>
            <a:r>
              <a:rPr lang="fr-CA" sz="1575" dirty="0"/>
              <a:t>En raison de sa sensation de blocage dans la gorge et de sa perte de poids qui continue légèrement (il pèse 72 kg maintenant), vous jugez justifié de prescrire une gorgée barytée</a:t>
            </a:r>
            <a:r>
              <a:rPr lang="fr-CA" sz="1575" dirty="0" smtClean="0"/>
              <a:t>.</a:t>
            </a:r>
          </a:p>
          <a:p>
            <a:pPr algn="just"/>
            <a:endParaRPr lang="fr-CA" sz="1575" dirty="0"/>
          </a:p>
          <a:p>
            <a:pPr algn="just"/>
            <a:r>
              <a:rPr lang="fr-CA" sz="1575" dirty="0"/>
              <a:t>Comme vous l’aviez prévu, vous convenez de vous revoir dans 1 mois.</a:t>
            </a:r>
          </a:p>
        </p:txBody>
      </p:sp>
    </p:spTree>
    <p:extLst>
      <p:ext uri="{BB962C8B-B14F-4D97-AF65-F5344CB8AC3E}">
        <p14:creationId xmlns:p14="http://schemas.microsoft.com/office/powerpoint/2010/main" val="13339346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989" y="384859"/>
            <a:ext cx="7200900" cy="1485900"/>
          </a:xfrm>
        </p:spPr>
        <p:txBody>
          <a:bodyPr/>
          <a:lstStyle/>
          <a:p>
            <a:pPr algn="l"/>
            <a:r>
              <a:rPr lang="fr-CA" sz="2100" b="1" dirty="0"/>
              <a:t>Sylvain, après la 4</a:t>
            </a:r>
            <a:r>
              <a:rPr lang="fr-CA" sz="2100" b="1" baseline="30000" dirty="0"/>
              <a:t>e</a:t>
            </a:r>
            <a:r>
              <a:rPr lang="fr-CA" sz="2100" b="1" dirty="0"/>
              <a:t> visite</a:t>
            </a:r>
          </a:p>
        </p:txBody>
      </p:sp>
      <p:sp>
        <p:nvSpPr>
          <p:cNvPr id="3" name="Content Placeholder 2"/>
          <p:cNvSpPr>
            <a:spLocks noGrp="1"/>
          </p:cNvSpPr>
          <p:nvPr>
            <p:ph idx="1"/>
          </p:nvPr>
        </p:nvSpPr>
        <p:spPr>
          <a:xfrm>
            <a:off x="623586" y="1280450"/>
            <a:ext cx="7883806" cy="2686050"/>
          </a:xfrm>
        </p:spPr>
        <p:txBody>
          <a:bodyPr>
            <a:noAutofit/>
          </a:bodyPr>
          <a:lstStyle/>
          <a:p>
            <a:pPr algn="just"/>
            <a:r>
              <a:rPr lang="fr-CA" sz="1800" dirty="0"/>
              <a:t>Sylvain vous appelle car il trouve que le temps d’attente pour sa gorgée barytée (délai de 4 semaines) est trop long. Il vous demande si vous pouvez faire quelque choses pour accélérer la demande</a:t>
            </a:r>
            <a:r>
              <a:rPr lang="fr-CA" sz="1800" dirty="0" smtClean="0"/>
              <a:t>.</a:t>
            </a:r>
          </a:p>
          <a:p>
            <a:pPr algn="just"/>
            <a:endParaRPr lang="fr-CA" sz="1800" dirty="0"/>
          </a:p>
          <a:p>
            <a:pPr algn="just"/>
            <a:r>
              <a:rPr lang="fr-CA" sz="1800" dirty="0"/>
              <a:t>Vous lui dites qu’il n’y a rien que vous puissiez faire, malheureusement, et qu’il devra attendre</a:t>
            </a:r>
            <a:r>
              <a:rPr lang="fr-CA" sz="1800" dirty="0" smtClean="0"/>
              <a:t>.</a:t>
            </a:r>
          </a:p>
          <a:p>
            <a:pPr algn="just"/>
            <a:endParaRPr lang="fr-CA" sz="1800" dirty="0"/>
          </a:p>
          <a:p>
            <a:pPr algn="just"/>
            <a:r>
              <a:rPr lang="fr-CA" sz="1800" dirty="0"/>
              <a:t>Il rappelle la semaine suivante, vous demandant s’il y a d’autres médicaments qu’il pourrait prendre pour aider, car les IPP ne fonctionnent pas assez, il a encore de la difficulté à manger</a:t>
            </a:r>
            <a:r>
              <a:rPr lang="fr-CA" sz="1800" dirty="0" smtClean="0"/>
              <a:t>.</a:t>
            </a:r>
          </a:p>
          <a:p>
            <a:pPr algn="just"/>
            <a:endParaRPr lang="fr-CA" sz="1800" dirty="0"/>
          </a:p>
          <a:p>
            <a:pPr algn="just"/>
            <a:r>
              <a:rPr lang="fr-CA" sz="1800" dirty="0"/>
              <a:t>Selon votre secrétaire, il appelle souvent avec plusieurs demandes. </a:t>
            </a:r>
          </a:p>
        </p:txBody>
      </p:sp>
    </p:spTree>
    <p:extLst>
      <p:ext uri="{BB962C8B-B14F-4D97-AF65-F5344CB8AC3E}">
        <p14:creationId xmlns:p14="http://schemas.microsoft.com/office/powerpoint/2010/main" val="1691866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293" y="403210"/>
            <a:ext cx="7200900" cy="591125"/>
          </a:xfrm>
        </p:spPr>
        <p:txBody>
          <a:bodyPr/>
          <a:lstStyle/>
          <a:p>
            <a:pPr algn="l"/>
            <a:r>
              <a:rPr lang="fr-CA" sz="2100" b="1" dirty="0"/>
              <a:t>Sylvain, 5</a:t>
            </a:r>
            <a:r>
              <a:rPr lang="fr-CA" sz="2100" b="1" baseline="30000" dirty="0"/>
              <a:t>e</a:t>
            </a:r>
            <a:r>
              <a:rPr lang="fr-CA" sz="2100" b="1" dirty="0"/>
              <a:t> visite</a:t>
            </a:r>
          </a:p>
        </p:txBody>
      </p:sp>
      <p:sp>
        <p:nvSpPr>
          <p:cNvPr id="3" name="Content Placeholder 2"/>
          <p:cNvSpPr>
            <a:spLocks noGrp="1"/>
          </p:cNvSpPr>
          <p:nvPr>
            <p:ph idx="1"/>
          </p:nvPr>
        </p:nvSpPr>
        <p:spPr>
          <a:xfrm>
            <a:off x="541293" y="1237403"/>
            <a:ext cx="8116570" cy="3966431"/>
          </a:xfrm>
        </p:spPr>
        <p:txBody>
          <a:bodyPr>
            <a:noAutofit/>
          </a:bodyPr>
          <a:lstStyle/>
          <a:p>
            <a:pPr algn="just"/>
            <a:r>
              <a:rPr lang="fr-CA" sz="1500" dirty="0"/>
              <a:t>Sylvain se présente au bureau à sa visite prévue, visiblement mécontent</a:t>
            </a:r>
            <a:r>
              <a:rPr lang="fr-CA" sz="1500" dirty="0" smtClean="0">
                <a:solidFill>
                  <a:srgbClr val="FF0000"/>
                </a:solidFill>
              </a:rPr>
              <a:t>.</a:t>
            </a:r>
            <a:endParaRPr lang="fr-CA" sz="1500" dirty="0">
              <a:solidFill>
                <a:srgbClr val="FF0000"/>
              </a:solidFill>
            </a:endParaRPr>
          </a:p>
          <a:p>
            <a:pPr algn="just"/>
            <a:r>
              <a:rPr lang="fr-CA" sz="1500" dirty="0"/>
              <a:t>Vous abordez avec lui les causes de ce mécontentement : il trouve que vous ne l’aidez pas suffisamment, car il souffre toujours. De plus, il a été fâché que vous ne répondiez pas à tous ses appels</a:t>
            </a:r>
            <a:r>
              <a:rPr lang="fr-CA" sz="1500" dirty="0" smtClean="0"/>
              <a:t>.</a:t>
            </a:r>
            <a:endParaRPr lang="fr-CA" sz="1500" dirty="0"/>
          </a:p>
          <a:p>
            <a:pPr algn="just"/>
            <a:r>
              <a:rPr lang="fr-CA" sz="1500" dirty="0"/>
              <a:t>Vous rétablissez le cadre entourant vos </a:t>
            </a:r>
            <a:r>
              <a:rPr lang="fr-CA" sz="1500" dirty="0" smtClean="0"/>
              <a:t>r-v </a:t>
            </a:r>
            <a:r>
              <a:rPr lang="fr-CA" sz="1500" dirty="0"/>
              <a:t>: vous dites à Sylvain que vous êtes </a:t>
            </a:r>
            <a:r>
              <a:rPr lang="fr-CA" sz="1500" dirty="0" smtClean="0"/>
              <a:t>occupé </a:t>
            </a:r>
            <a:r>
              <a:rPr lang="fr-CA" sz="1500" dirty="0"/>
              <a:t>et que cela vous empêche de répondre à tous les appels auxquels vous voudriez répondre. Vous convenez que ses visites resteront mensuelles, afin de suivre sa situation sérieuse et de s’assurer de l’absence de maladie grave. De plus, vous répondrez à </a:t>
            </a:r>
            <a:r>
              <a:rPr lang="fr-CA" sz="1500" dirty="0" smtClean="0"/>
              <a:t>1 seul </a:t>
            </a:r>
            <a:r>
              <a:rPr lang="fr-CA" sz="1500" dirty="0"/>
              <a:t>appel par mois de sa part. Il accepte ces modalités</a:t>
            </a:r>
            <a:r>
              <a:rPr lang="fr-CA" sz="1500" dirty="0" smtClean="0"/>
              <a:t>.</a:t>
            </a:r>
            <a:endParaRPr lang="fr-CA" sz="1500" dirty="0"/>
          </a:p>
          <a:p>
            <a:pPr algn="just"/>
            <a:r>
              <a:rPr lang="fr-CA" sz="1500" dirty="0"/>
              <a:t>Vous lui donnez les résultats de sa gorgée barytée : normale. Vous lui présentez comme une bonne nouvelle : il n’a pas de cancer de l’œsophage. Il se montre néanmoins peu rassuré</a:t>
            </a:r>
            <a:r>
              <a:rPr lang="fr-CA" sz="1500" dirty="0" smtClean="0"/>
              <a:t>.</a:t>
            </a:r>
            <a:endParaRPr lang="fr-CA" sz="1500" dirty="0"/>
          </a:p>
          <a:p>
            <a:pPr algn="just"/>
            <a:r>
              <a:rPr lang="fr-CA" sz="1500" dirty="0"/>
              <a:t>Vous refaites un examen physique complet : son </a:t>
            </a:r>
            <a:r>
              <a:rPr lang="fr-CA" sz="1500" dirty="0" err="1"/>
              <a:t>tinea</a:t>
            </a:r>
            <a:r>
              <a:rPr lang="fr-CA" sz="1500" dirty="0"/>
              <a:t> </a:t>
            </a:r>
            <a:r>
              <a:rPr lang="fr-CA" sz="1500" dirty="0" err="1"/>
              <a:t>pedis</a:t>
            </a:r>
            <a:r>
              <a:rPr lang="fr-CA" sz="1500" dirty="0"/>
              <a:t> est résolu</a:t>
            </a:r>
            <a:r>
              <a:rPr lang="fr-CA" sz="1500" dirty="0" smtClean="0"/>
              <a:t>.</a:t>
            </a:r>
            <a:endParaRPr lang="fr-CA" sz="1500" dirty="0"/>
          </a:p>
          <a:p>
            <a:pPr algn="just"/>
            <a:r>
              <a:rPr lang="fr-CA" sz="1500" dirty="0"/>
              <a:t>Vous convenez de vous revoir dans </a:t>
            </a:r>
            <a:r>
              <a:rPr lang="fr-CA" sz="1500" dirty="0" smtClean="0"/>
              <a:t>1 mois</a:t>
            </a:r>
            <a:r>
              <a:rPr lang="fr-CA" sz="1500" dirty="0"/>
              <a:t>, comme c’était le plan. Il pourra au besoin vous appeler </a:t>
            </a:r>
            <a:r>
              <a:rPr lang="fr-CA" sz="1500" dirty="0" smtClean="0"/>
              <a:t>1 seule </a:t>
            </a:r>
            <a:r>
              <a:rPr lang="fr-CA" sz="1500" dirty="0"/>
              <a:t>fois d’ici-là. Avant qu’il parte, vous lui dites qu’il souffre beaucoup et qu’il a aussi beaucoup </a:t>
            </a:r>
            <a:r>
              <a:rPr lang="fr-CA" sz="1500" dirty="0" smtClean="0"/>
              <a:t>d’inquiétude. </a:t>
            </a:r>
            <a:r>
              <a:rPr lang="fr-CA" sz="1500" dirty="0"/>
              <a:t>Vous lui proposez, au prochain </a:t>
            </a:r>
            <a:r>
              <a:rPr lang="fr-CA" sz="1500" dirty="0" smtClean="0"/>
              <a:t>r-v, </a:t>
            </a:r>
            <a:r>
              <a:rPr lang="fr-CA" sz="1500" dirty="0"/>
              <a:t>de parler de la place que prend cette inquiétude dans sa vie.</a:t>
            </a:r>
          </a:p>
          <a:p>
            <a:pPr algn="just"/>
            <a:endParaRPr lang="fr-CA" sz="1500" dirty="0"/>
          </a:p>
        </p:txBody>
      </p:sp>
    </p:spTree>
    <p:extLst>
      <p:ext uri="{BB962C8B-B14F-4D97-AF65-F5344CB8AC3E}">
        <p14:creationId xmlns:p14="http://schemas.microsoft.com/office/powerpoint/2010/main" val="1586505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5713" y="373283"/>
            <a:ext cx="7200900" cy="1485900"/>
          </a:xfrm>
        </p:spPr>
        <p:txBody>
          <a:bodyPr/>
          <a:lstStyle/>
          <a:p>
            <a:pPr algn="l"/>
            <a:r>
              <a:rPr lang="fr-CA" sz="2100" b="1" dirty="0"/>
              <a:t>Sylvain, 6</a:t>
            </a:r>
            <a:r>
              <a:rPr lang="fr-CA" sz="2100" b="1" baseline="30000" dirty="0"/>
              <a:t>e</a:t>
            </a:r>
            <a:r>
              <a:rPr lang="fr-CA" sz="2100" b="1" dirty="0"/>
              <a:t> visite</a:t>
            </a:r>
          </a:p>
        </p:txBody>
      </p:sp>
      <p:sp>
        <p:nvSpPr>
          <p:cNvPr id="3" name="Espace réservé du contenu 2"/>
          <p:cNvSpPr>
            <a:spLocks noGrp="1"/>
          </p:cNvSpPr>
          <p:nvPr>
            <p:ph idx="1"/>
          </p:nvPr>
        </p:nvSpPr>
        <p:spPr>
          <a:xfrm>
            <a:off x="565713" y="1337885"/>
            <a:ext cx="7883806" cy="3473747"/>
          </a:xfrm>
        </p:spPr>
        <p:txBody>
          <a:bodyPr>
            <a:noAutofit/>
          </a:bodyPr>
          <a:lstStyle/>
          <a:p>
            <a:pPr algn="just"/>
            <a:r>
              <a:rPr lang="fr-CA" sz="1650" dirty="0"/>
              <a:t>Vous connaissez mieux Sylvain maintenant. Il ne vous a pas appelé depuis la dernière visite. Il vous dit qu’il a toujours aussi mal à l’estomac, qu’il a tenté de manger des légumes sans succès, il craint de manquer de vitamines. Il continue de travailler, mais il vous rapporte que sa conjointe est perplexe devant sa condition et que cela cause des frictions dans son couple</a:t>
            </a:r>
            <a:r>
              <a:rPr lang="fr-CA" sz="1650" dirty="0" smtClean="0"/>
              <a:t>.</a:t>
            </a:r>
          </a:p>
          <a:p>
            <a:pPr algn="just"/>
            <a:endParaRPr lang="fr-CA" sz="1650" dirty="0"/>
          </a:p>
          <a:p>
            <a:pPr algn="just"/>
            <a:r>
              <a:rPr lang="fr-CA" sz="1650" dirty="0"/>
              <a:t>Vous l’examinez. L’examen est normal cette fois</a:t>
            </a:r>
            <a:r>
              <a:rPr lang="fr-CA" sz="1650" dirty="0" smtClean="0"/>
              <a:t>.</a:t>
            </a:r>
          </a:p>
          <a:p>
            <a:pPr algn="just"/>
            <a:endParaRPr lang="fr-CA" sz="1650" dirty="0"/>
          </a:p>
          <a:p>
            <a:pPr algn="just"/>
            <a:r>
              <a:rPr lang="fr-CA" sz="1650" dirty="0"/>
              <a:t>Après l’examen, vous parlez de cette inquiétude qui prend de plus en plus de place dans sa vie. Vous le reverrez tous les mois pour vous assurer qu’il ne développe pas de maladie grave. Vous lui proposez aussi de consulter une psychologue pour mieux comprendre ces inquiétudes et pour pouvoir mieux vivre en dépit de celles-ci. Il dit qu’il comprend très bien ses inquiétudes : il a peur d’avoir un cancer, mais il accepte de voir la psychologue pour mieux vivre avec elles.</a:t>
            </a:r>
          </a:p>
        </p:txBody>
      </p:sp>
    </p:spTree>
    <p:extLst>
      <p:ext uri="{BB962C8B-B14F-4D97-AF65-F5344CB8AC3E}">
        <p14:creationId xmlns:p14="http://schemas.microsoft.com/office/powerpoint/2010/main" val="28168164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009" y="355192"/>
            <a:ext cx="7200900" cy="557213"/>
          </a:xfrm>
        </p:spPr>
        <p:txBody>
          <a:bodyPr/>
          <a:lstStyle/>
          <a:p>
            <a:pPr algn="l"/>
            <a:r>
              <a:rPr lang="fr-CA" sz="2100" b="1" dirty="0"/>
              <a:t>Sylvain, 6</a:t>
            </a:r>
            <a:r>
              <a:rPr lang="fr-CA" sz="2100" b="1" baseline="30000" dirty="0"/>
              <a:t>e</a:t>
            </a:r>
            <a:r>
              <a:rPr lang="fr-CA" sz="2100" b="1" dirty="0"/>
              <a:t> visite</a:t>
            </a:r>
          </a:p>
        </p:txBody>
      </p:sp>
      <p:sp>
        <p:nvSpPr>
          <p:cNvPr id="3" name="Content Placeholder 2"/>
          <p:cNvSpPr>
            <a:spLocks noGrp="1"/>
          </p:cNvSpPr>
          <p:nvPr>
            <p:ph idx="1"/>
          </p:nvPr>
        </p:nvSpPr>
        <p:spPr>
          <a:xfrm>
            <a:off x="552009" y="931395"/>
            <a:ext cx="8129004" cy="3885448"/>
          </a:xfrm>
        </p:spPr>
        <p:txBody>
          <a:bodyPr>
            <a:noAutofit/>
          </a:bodyPr>
          <a:lstStyle/>
          <a:p>
            <a:pPr algn="just"/>
            <a:r>
              <a:rPr lang="fr-CA" sz="1800" dirty="0"/>
              <a:t>Après la visite, Sylvain vous appelle car il a lu sur Internet que certains cancer du pancréas pouvaient provoquer des hypoglycémies et il se sent souvent fatigué. Vous lui dites que l’on pourra prescrire des prises de sang lors de la prochaine rencontre. Il vous donne aussi la permission de parler avec sa psychologue.</a:t>
            </a:r>
          </a:p>
          <a:p>
            <a:pPr algn="just"/>
            <a:r>
              <a:rPr lang="fr-CA" sz="1800" dirty="0"/>
              <a:t>Celle-ci vous dresse ce portrait de la situation, après </a:t>
            </a:r>
            <a:r>
              <a:rPr lang="fr-CA" sz="1800" dirty="0" smtClean="0"/>
              <a:t>2 rencontres </a:t>
            </a:r>
            <a:r>
              <a:rPr lang="fr-CA" sz="1800" dirty="0"/>
              <a:t>d’évaluation :</a:t>
            </a:r>
          </a:p>
          <a:p>
            <a:pPr marL="285750" lvl="1" algn="just"/>
            <a:r>
              <a:rPr lang="fr-CA" sz="1800" i="1" dirty="0"/>
              <a:t>Sylvain présente des symptômes digestifs incommodant</a:t>
            </a:r>
            <a:r>
              <a:rPr lang="fr-CA" sz="1800" i="1" dirty="0">
                <a:solidFill>
                  <a:schemeClr val="tx1"/>
                </a:solidFill>
              </a:rPr>
              <a:t>s</a:t>
            </a:r>
            <a:r>
              <a:rPr lang="fr-CA" sz="1800" i="1" dirty="0"/>
              <a:t> depuis plus de 6 mois</a:t>
            </a:r>
          </a:p>
          <a:p>
            <a:pPr marL="285750" lvl="1" algn="just"/>
            <a:r>
              <a:rPr lang="fr-CA" sz="1800" i="1" dirty="0"/>
              <a:t>Sylvain croit que la médecine n’arrive pas à trouver la cause de ses symptômes.</a:t>
            </a:r>
          </a:p>
          <a:p>
            <a:pPr marL="285750" lvl="1" algn="just"/>
            <a:r>
              <a:rPr lang="fr-CA" sz="1800" i="1" dirty="0"/>
              <a:t>Sylvain a vécu des stresseurs dans son jeune âge, notamment des abus physiques et verbaux de la part de ses parents; il nie que cela soit un élément qui contribue à sa santé.</a:t>
            </a:r>
          </a:p>
          <a:p>
            <a:pPr marL="285750" lvl="1" algn="just"/>
            <a:r>
              <a:rPr lang="fr-CA" sz="1800" i="1" dirty="0"/>
              <a:t>Il a une phobie de vomir; l’idée de vomir, ou la possibilité qu’il puisse </a:t>
            </a:r>
            <a:r>
              <a:rPr lang="fr-CA" sz="1800" i="1" dirty="0" smtClean="0"/>
              <a:t>vomir, </a:t>
            </a:r>
            <a:r>
              <a:rPr lang="fr-CA" sz="1800" i="1" dirty="0"/>
              <a:t>exacerbe ses symptômes digestifs, ce qui engendre un cercle vicieux.</a:t>
            </a:r>
          </a:p>
          <a:p>
            <a:pPr lvl="1" algn="just"/>
            <a:r>
              <a:rPr lang="fr-CA" sz="1800" i="1" dirty="0"/>
              <a:t>Sylvain présente des traits obsessionnels, voulant tout contrôler.</a:t>
            </a:r>
          </a:p>
          <a:p>
            <a:pPr lvl="1" algn="just"/>
            <a:r>
              <a:rPr lang="fr-CA" sz="1800" i="1" dirty="0"/>
              <a:t>Elle croit qu’il présente les symptômes pouvant être expliqués par un trouble de symptômes somatiques.</a:t>
            </a:r>
          </a:p>
        </p:txBody>
      </p:sp>
    </p:spTree>
    <p:extLst>
      <p:ext uri="{BB962C8B-B14F-4D97-AF65-F5344CB8AC3E}">
        <p14:creationId xmlns:p14="http://schemas.microsoft.com/office/powerpoint/2010/main" val="436085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431" y="324316"/>
            <a:ext cx="7200900" cy="546497"/>
          </a:xfrm>
        </p:spPr>
        <p:txBody>
          <a:bodyPr/>
          <a:lstStyle/>
          <a:p>
            <a:pPr algn="l"/>
            <a:r>
              <a:rPr lang="fr-CA" sz="2100" b="1" dirty="0" smtClean="0"/>
              <a:t>Sylvain, </a:t>
            </a:r>
            <a:r>
              <a:rPr lang="fr-CA" sz="2100" b="1" dirty="0"/>
              <a:t>7</a:t>
            </a:r>
            <a:r>
              <a:rPr lang="fr-CA" sz="2100" b="1" baseline="30000" dirty="0"/>
              <a:t>e</a:t>
            </a:r>
            <a:r>
              <a:rPr lang="fr-CA" sz="2100" b="1" dirty="0"/>
              <a:t> visite</a:t>
            </a:r>
          </a:p>
        </p:txBody>
      </p:sp>
      <p:sp>
        <p:nvSpPr>
          <p:cNvPr id="3" name="Content Placeholder 2"/>
          <p:cNvSpPr>
            <a:spLocks noGrp="1"/>
          </p:cNvSpPr>
          <p:nvPr>
            <p:ph idx="1"/>
          </p:nvPr>
        </p:nvSpPr>
        <p:spPr>
          <a:xfrm>
            <a:off x="558430" y="870813"/>
            <a:ext cx="8076283" cy="3632479"/>
          </a:xfrm>
        </p:spPr>
        <p:txBody>
          <a:bodyPr>
            <a:noAutofit/>
          </a:bodyPr>
          <a:lstStyle/>
          <a:p>
            <a:pPr algn="just"/>
            <a:r>
              <a:rPr lang="fr-CA" sz="1800" dirty="0"/>
              <a:t>Sylvain vous rencontre tous les mois depuis plus de </a:t>
            </a:r>
            <a:r>
              <a:rPr lang="fr-CA" sz="1800" dirty="0" smtClean="0"/>
              <a:t>6 mois </a:t>
            </a:r>
            <a:r>
              <a:rPr lang="fr-CA" sz="1800" dirty="0"/>
              <a:t>maintenant. Il vous paraît plus détendu en début de rencontre. Ses difficultés de digestion sont plus intermittentes, mais il craint de manger autre chose que du poulet ou du riz</a:t>
            </a:r>
            <a:r>
              <a:rPr lang="fr-CA" sz="1800" dirty="0" smtClean="0"/>
              <a:t>.</a:t>
            </a:r>
          </a:p>
          <a:p>
            <a:pPr algn="just"/>
            <a:endParaRPr lang="fr-CA" sz="1800" dirty="0"/>
          </a:p>
          <a:p>
            <a:pPr algn="just"/>
            <a:r>
              <a:rPr lang="fr-CA" sz="1800" dirty="0"/>
              <a:t>Il a pu, avec sa psychologue, trouver des objectifs : désamorcer sa crainte du vomissement, faire en sorte que son inquiétude soit moins lourde pour sa conjointe. Elle le verra chaque semaine à partir de maintenant</a:t>
            </a:r>
            <a:r>
              <a:rPr lang="fr-CA" sz="1800" dirty="0" smtClean="0"/>
              <a:t>.</a:t>
            </a:r>
          </a:p>
          <a:p>
            <a:pPr algn="just"/>
            <a:endParaRPr lang="fr-CA" sz="1800" dirty="0"/>
          </a:p>
          <a:p>
            <a:pPr algn="just"/>
            <a:r>
              <a:rPr lang="fr-CA" sz="1800" dirty="0"/>
              <a:t>Il vous parle des </a:t>
            </a:r>
            <a:r>
              <a:rPr lang="fr-CA" sz="1800" dirty="0" err="1"/>
              <a:t>vipomes</a:t>
            </a:r>
            <a:r>
              <a:rPr lang="fr-CA" sz="1800" dirty="0"/>
              <a:t> et des </a:t>
            </a:r>
            <a:r>
              <a:rPr lang="fr-CA" sz="1800" dirty="0" err="1"/>
              <a:t>insulinomes</a:t>
            </a:r>
            <a:r>
              <a:rPr lang="fr-CA" sz="1800" dirty="0"/>
              <a:t>, sujet sur lequel il a beaucoup lu. Il s’inquiète de moments de faiblesse et de fatigue qu’il a. Il aimerait aussi avoir une colonoscopie et une IRM abdominale. Vous lui expliquez votre raisonnement clinique et vous lui dites que ces investigations ne seraient pas utiles à ce stade. Vous prescrivez toutefois une prise de sang, car c’est une première étape justifiée pour sa fatigue</a:t>
            </a:r>
            <a:r>
              <a:rPr lang="fr-CA" sz="1800" dirty="0" smtClean="0"/>
              <a:t>.</a:t>
            </a:r>
          </a:p>
          <a:p>
            <a:pPr algn="just"/>
            <a:endParaRPr lang="fr-CA" sz="1800" dirty="0"/>
          </a:p>
          <a:p>
            <a:pPr algn="just"/>
            <a:r>
              <a:rPr lang="fr-CA" sz="1800" dirty="0"/>
              <a:t>Vous lui reflétez les progrès fonctionnels : sa relation avec sa conjointe semble aller mieux depuis qu’il consulte. Il a aussi repris l’entraînement physique.</a:t>
            </a:r>
          </a:p>
        </p:txBody>
      </p:sp>
    </p:spTree>
    <p:extLst>
      <p:ext uri="{BB962C8B-B14F-4D97-AF65-F5344CB8AC3E}">
        <p14:creationId xmlns:p14="http://schemas.microsoft.com/office/powerpoint/2010/main" val="1592238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0865" y="398057"/>
            <a:ext cx="7200900" cy="632222"/>
          </a:xfrm>
        </p:spPr>
        <p:txBody>
          <a:bodyPr/>
          <a:lstStyle/>
          <a:p>
            <a:pPr algn="l"/>
            <a:r>
              <a:rPr lang="fr-CA" sz="2100" b="1" dirty="0"/>
              <a:t>Sylvain, rencontres subséquentes</a:t>
            </a:r>
          </a:p>
        </p:txBody>
      </p:sp>
      <p:sp>
        <p:nvSpPr>
          <p:cNvPr id="3" name="Espace réservé du contenu 2"/>
          <p:cNvSpPr>
            <a:spLocks noGrp="1"/>
          </p:cNvSpPr>
          <p:nvPr>
            <p:ph idx="1"/>
          </p:nvPr>
        </p:nvSpPr>
        <p:spPr>
          <a:xfrm>
            <a:off x="570865" y="1030279"/>
            <a:ext cx="8168021" cy="3632479"/>
          </a:xfrm>
        </p:spPr>
        <p:txBody>
          <a:bodyPr>
            <a:noAutofit/>
          </a:bodyPr>
          <a:lstStyle/>
          <a:p>
            <a:pPr algn="just"/>
            <a:r>
              <a:rPr lang="fr-CA" sz="1800" dirty="0"/>
              <a:t>Vous avez vu Sylvain tous les mois pendant environ </a:t>
            </a:r>
            <a:r>
              <a:rPr lang="fr-CA" sz="1800" dirty="0" smtClean="0"/>
              <a:t>3 ans</a:t>
            </a:r>
            <a:r>
              <a:rPr lang="fr-CA" sz="1800" dirty="0"/>
              <a:t>.</a:t>
            </a:r>
          </a:p>
          <a:p>
            <a:pPr algn="just"/>
            <a:r>
              <a:rPr lang="fr-CA" sz="1800" dirty="0"/>
              <a:t>Après quelques mois de psychothérapie, il vous a demandé lui-même d’essayer un antidépresseur.</a:t>
            </a:r>
          </a:p>
          <a:p>
            <a:pPr algn="just"/>
            <a:r>
              <a:rPr lang="fr-CA" sz="1800" dirty="0"/>
              <a:t>En révisant les données probantes sur l’utilisation des antidépresseurs, vous vous êtes rendu compte qu’ils pouvaient apporter un soulagement à plusieurs patients aux prises avec un trouble à symptomatologie somatique. Vous avez prescrit du </a:t>
            </a:r>
            <a:r>
              <a:rPr lang="fr-CA" sz="1800" dirty="0" err="1"/>
              <a:t>citalopram</a:t>
            </a:r>
            <a:r>
              <a:rPr lang="fr-CA" sz="1800" dirty="0"/>
              <a:t> à Sylvain, en lui disant que ce qui était visé était la diminution des inquiétudes et le rétablissement d’une vie aussi normale que possible.</a:t>
            </a:r>
          </a:p>
          <a:p>
            <a:pPr algn="just"/>
            <a:r>
              <a:rPr lang="fr-CA" sz="1800" dirty="0"/>
              <a:t>Cinq ans plus tard, Sylvain a toujours mal à l’estomac. Sa diète est toutefois plus variée. Vous vous voyez aux </a:t>
            </a:r>
            <a:r>
              <a:rPr lang="fr-CA" sz="1800" dirty="0" smtClean="0"/>
              <a:t>6 mois </a:t>
            </a:r>
            <a:r>
              <a:rPr lang="fr-CA" sz="1800" dirty="0"/>
              <a:t>maintenant et il vous dit avoir appris à « vivre avec » cette douleur. Elle ne l’inquiète plus beaucoup.</a:t>
            </a:r>
          </a:p>
          <a:p>
            <a:pPr algn="just"/>
            <a:r>
              <a:rPr lang="fr-CA" sz="1800" dirty="0"/>
              <a:t>À quelques reprises, Sylvain s’est fâché contre vous. Il vous faut bien admettre qu’il vous a fait vivre pas mal d’impuissance, de doute et même de colère. Chaque fois, vous lui avez donné la possibilité de vous revoir. Il vous a souvent remercié d’avoir été là pour lui pendant ces mois difficiles.</a:t>
            </a:r>
          </a:p>
        </p:txBody>
      </p:sp>
    </p:spTree>
    <p:extLst>
      <p:ext uri="{BB962C8B-B14F-4D97-AF65-F5344CB8AC3E}">
        <p14:creationId xmlns:p14="http://schemas.microsoft.com/office/powerpoint/2010/main" val="1605674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691" y="2390254"/>
            <a:ext cx="7806846" cy="1569660"/>
          </a:xfrm>
          <a:prstGeom prst="rect">
            <a:avLst/>
          </a:prstGeom>
        </p:spPr>
        <p:txBody>
          <a:bodyPr wrap="square">
            <a:spAutoFit/>
          </a:bodyPr>
          <a:lstStyle/>
          <a:p>
            <a:pPr algn="ctr"/>
            <a:r>
              <a:rPr lang="fr-CA" sz="2100" b="1" dirty="0"/>
              <a:t>Fin de l’épisode de soins!</a:t>
            </a:r>
            <a:br>
              <a:rPr lang="fr-CA" sz="2100" b="1" dirty="0"/>
            </a:br>
            <a:r>
              <a:rPr lang="fr-CA" sz="2100" b="1" dirty="0"/>
              <a:t/>
            </a:r>
            <a:br>
              <a:rPr lang="fr-CA" sz="2100" b="1" dirty="0"/>
            </a:br>
            <a:r>
              <a:rPr lang="fr-CA" sz="2100" b="1" dirty="0"/>
              <a:t>Bravo!</a:t>
            </a:r>
          </a:p>
          <a:p>
            <a:pPr algn="ctr"/>
            <a:endParaRPr lang="fr-CA" sz="3300" dirty="0"/>
          </a:p>
        </p:txBody>
      </p:sp>
    </p:spTree>
    <p:extLst>
      <p:ext uri="{BB962C8B-B14F-4D97-AF65-F5344CB8AC3E}">
        <p14:creationId xmlns:p14="http://schemas.microsoft.com/office/powerpoint/2010/main" val="18514685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54138" y="1095435"/>
            <a:ext cx="7200900" cy="557213"/>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CA" sz="2100" b="1" dirty="0">
                <a:solidFill>
                  <a:schemeClr val="tx1"/>
                </a:solidFill>
              </a:rPr>
              <a:t>Sylvain 3</a:t>
            </a:r>
            <a:r>
              <a:rPr lang="fr-CA" sz="2100" b="1" baseline="30000" dirty="0">
                <a:solidFill>
                  <a:schemeClr val="tx1"/>
                </a:solidFill>
              </a:rPr>
              <a:t>e</a:t>
            </a:r>
            <a:r>
              <a:rPr lang="fr-CA" sz="2100" b="1" dirty="0">
                <a:solidFill>
                  <a:schemeClr val="tx1"/>
                </a:solidFill>
              </a:rPr>
              <a:t> visite</a:t>
            </a:r>
          </a:p>
        </p:txBody>
      </p:sp>
      <p:sp>
        <p:nvSpPr>
          <p:cNvPr id="3" name="Content Placeholder 2"/>
          <p:cNvSpPr txBox="1">
            <a:spLocks/>
          </p:cNvSpPr>
          <p:nvPr/>
        </p:nvSpPr>
        <p:spPr>
          <a:xfrm>
            <a:off x="554138" y="1834362"/>
            <a:ext cx="7872232" cy="243959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a:buFont typeface="Arial" panose="020B0604020202020204" pitchFamily="34" charset="0"/>
              <a:buChar char="•"/>
            </a:pPr>
            <a:r>
              <a:rPr lang="fr-CA" sz="1800" dirty="0">
                <a:solidFill>
                  <a:schemeClr val="tx1"/>
                </a:solidFill>
              </a:rPr>
              <a:t>Vous confirmez que les tests demandés n’étaient pas dans l’optique de chercher un cancer de l’intestin, et donc, non, on ne peut pas exclure ce diagnostic</a:t>
            </a:r>
            <a:r>
              <a:rPr lang="fr-CA" sz="1800" dirty="0" smtClean="0">
                <a:solidFill>
                  <a:schemeClr val="tx1"/>
                </a:solidFill>
              </a:rPr>
              <a:t>.</a:t>
            </a:r>
          </a:p>
          <a:p>
            <a:pPr algn="just">
              <a:buFont typeface="Arial" panose="020B0604020202020204" pitchFamily="34" charset="0"/>
              <a:buChar char="•"/>
            </a:pPr>
            <a:endParaRPr lang="fr-CA" sz="1800" dirty="0">
              <a:solidFill>
                <a:schemeClr val="tx1"/>
              </a:solidFill>
            </a:endParaRPr>
          </a:p>
          <a:p>
            <a:pPr algn="just">
              <a:buFont typeface="Arial" panose="020B0604020202020204" pitchFamily="34" charset="0"/>
              <a:buChar char="•"/>
            </a:pPr>
            <a:r>
              <a:rPr lang="fr-CA" sz="1800" dirty="0">
                <a:solidFill>
                  <a:schemeClr val="tx1"/>
                </a:solidFill>
              </a:rPr>
              <a:t>Vous demandez à Sylvain pourquoi il a peur d’avoir un cancer de l’intestin à un si jeune âge? Il dit que parce qu’il perd du poids, et qu'il a mal, et que sur l’internet, ça dit que ce sont des symptômes de cancer</a:t>
            </a:r>
            <a:r>
              <a:rPr lang="fr-CA" sz="1800" dirty="0" smtClean="0">
                <a:solidFill>
                  <a:schemeClr val="tx1"/>
                </a:solidFill>
              </a:rPr>
              <a:t>.</a:t>
            </a:r>
          </a:p>
          <a:p>
            <a:pPr algn="just">
              <a:buFont typeface="Arial" panose="020B0604020202020204" pitchFamily="34" charset="0"/>
              <a:buChar char="•"/>
            </a:pPr>
            <a:endParaRPr lang="fr-CA" sz="1800" dirty="0">
              <a:solidFill>
                <a:schemeClr val="tx1"/>
              </a:solidFill>
            </a:endParaRPr>
          </a:p>
          <a:p>
            <a:pPr algn="just">
              <a:buFont typeface="Arial" panose="020B0604020202020204" pitchFamily="34" charset="0"/>
              <a:buChar char="•"/>
            </a:pPr>
            <a:r>
              <a:rPr lang="fr-CA" sz="1800" dirty="0">
                <a:solidFill>
                  <a:schemeClr val="tx1"/>
                </a:solidFill>
              </a:rPr>
              <a:t>Malgré des rassurances et des informations supplémentaires, vous capitulez et vous lui prescrivez une colonoscopie.</a:t>
            </a:r>
          </a:p>
        </p:txBody>
      </p:sp>
      <p:sp>
        <p:nvSpPr>
          <p:cNvPr id="4" name="TextBox 3"/>
          <p:cNvSpPr txBox="1"/>
          <p:nvPr/>
        </p:nvSpPr>
        <p:spPr>
          <a:xfrm>
            <a:off x="554138" y="396342"/>
            <a:ext cx="7425929" cy="415498"/>
          </a:xfrm>
          <a:prstGeom prst="rect">
            <a:avLst/>
          </a:prstGeom>
          <a:noFill/>
        </p:spPr>
        <p:txBody>
          <a:bodyPr wrap="square" rtlCol="0">
            <a:spAutoFit/>
          </a:bodyPr>
          <a:lstStyle/>
          <a:p>
            <a:r>
              <a:rPr lang="fr-CA" sz="2100" b="1" i="1" dirty="0"/>
              <a:t>Quand ça tourne mal… (fin alternative</a:t>
            </a:r>
            <a:r>
              <a:rPr lang="fr-CA" sz="2100" i="1" dirty="0"/>
              <a:t>)</a:t>
            </a:r>
          </a:p>
        </p:txBody>
      </p:sp>
    </p:spTree>
    <p:extLst>
      <p:ext uri="{BB962C8B-B14F-4D97-AF65-F5344CB8AC3E}">
        <p14:creationId xmlns:p14="http://schemas.microsoft.com/office/powerpoint/2010/main" val="341824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4"/>
          <p:cNvSpPr txBox="1">
            <a:spLocks/>
          </p:cNvSpPr>
          <p:nvPr>
            <p:custDataLst>
              <p:tags r:id="rId1"/>
            </p:custDataLst>
          </p:nvPr>
        </p:nvSpPr>
        <p:spPr bwMode="auto">
          <a:xfrm>
            <a:off x="404813" y="819150"/>
            <a:ext cx="8355012" cy="1230313"/>
          </a:xfrm>
          <a:prstGeom prst="rect">
            <a:avLst/>
          </a:prstGeom>
        </p:spPr>
        <p:txBody>
          <a:bodyPr numCol="1" anchorCtr="0" compatLnSpc="1">
            <a:prstTxWarp prst="textNoShape">
              <a:avLst/>
            </a:prstTxWarp>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defTabSz="903288"/>
            <a:r>
              <a:rPr lang="fr-CA" sz="3200" b="1" dirty="0">
                <a:latin typeface="Arial" panose="020B0604020202020204" pitchFamily="34" charset="0"/>
                <a:cs typeface="Arial" panose="020B0604020202020204" pitchFamily="34" charset="0"/>
              </a:rPr>
              <a:t>Sylvain, 26 </a:t>
            </a:r>
            <a:r>
              <a:rPr lang="fr-CA" sz="3200" b="1" dirty="0" smtClean="0">
                <a:latin typeface="Arial" panose="020B0604020202020204" pitchFamily="34" charset="0"/>
                <a:cs typeface="Arial" panose="020B0604020202020204" pitchFamily="34" charset="0"/>
              </a:rPr>
              <a:t>ans</a:t>
            </a:r>
          </a:p>
          <a:p>
            <a:pPr algn="l" defTabSz="903288"/>
            <a:r>
              <a:rPr lang="fr-CA" sz="1800" b="1" dirty="0"/>
              <a:t>Vignette Clinique</a:t>
            </a:r>
            <a:endParaRPr lang="fr-CA" sz="1800" b="1" cap="all" dirty="0">
              <a:latin typeface="Arial" panose="020B0604020202020204" pitchFamily="34" charset="0"/>
              <a:cs typeface="Arial" panose="020B0604020202020204" pitchFamily="34" charset="0"/>
            </a:endParaRPr>
          </a:p>
        </p:txBody>
      </p:sp>
      <p:sp>
        <p:nvSpPr>
          <p:cNvPr id="5" name="Rectangle 4"/>
          <p:cNvSpPr/>
          <p:nvPr/>
        </p:nvSpPr>
        <p:spPr>
          <a:xfrm>
            <a:off x="444500" y="3265189"/>
            <a:ext cx="5642958" cy="1600438"/>
          </a:xfrm>
          <a:prstGeom prst="rect">
            <a:avLst/>
          </a:prstGeom>
        </p:spPr>
        <p:txBody>
          <a:bodyPr wrap="square">
            <a:spAutoFit/>
          </a:bodyPr>
          <a:lstStyle/>
          <a:p>
            <a:r>
              <a:rPr lang="fr-CA" sz="1400" b="1" i="1" dirty="0" smtClean="0"/>
              <a:t>Réalisé par:</a:t>
            </a:r>
          </a:p>
          <a:p>
            <a:r>
              <a:rPr lang="fr-CA" sz="1400" b="1" i="1" dirty="0" smtClean="0"/>
              <a:t>Dr </a:t>
            </a:r>
            <a:r>
              <a:rPr lang="fr-CA" sz="1400" b="1" i="1" dirty="0"/>
              <a:t>Dominique </a:t>
            </a:r>
            <a:r>
              <a:rPr lang="fr-CA" sz="1400" b="1" i="1" dirty="0" err="1"/>
              <a:t>Imbeau</a:t>
            </a:r>
            <a:r>
              <a:rPr lang="fr-CA" sz="1400" b="1" i="1" dirty="0"/>
              <a:t> (CUMF </a:t>
            </a:r>
            <a:r>
              <a:rPr lang="fr-CA" sz="1400" b="1" i="1" dirty="0" smtClean="0"/>
              <a:t>Maria)</a:t>
            </a:r>
          </a:p>
          <a:p>
            <a:r>
              <a:rPr lang="fr-CA" sz="1400" b="1" i="1" dirty="0" smtClean="0"/>
              <a:t>Dr France Picard (CUMF Amos) </a:t>
            </a:r>
          </a:p>
          <a:p>
            <a:r>
              <a:rPr lang="fr-CA" sz="1400" b="1" i="1" dirty="0" smtClean="0"/>
              <a:t>Dr </a:t>
            </a:r>
            <a:r>
              <a:rPr lang="fr-CA" sz="1400" b="1" i="1" dirty="0"/>
              <a:t>Sabrina Déry (CUMF Mont-Laurier)                                                          </a:t>
            </a:r>
            <a:r>
              <a:rPr lang="fr-CA" sz="1400" b="1" i="1" dirty="0" smtClean="0"/>
              <a:t>      Dr </a:t>
            </a:r>
            <a:r>
              <a:rPr lang="fr-CA" sz="1400" b="1" i="1" dirty="0"/>
              <a:t>Martin Potter (CUMF </a:t>
            </a:r>
            <a:r>
              <a:rPr lang="fr-CA" sz="1400" b="1" i="1" dirty="0" smtClean="0"/>
              <a:t>Faubourgs)</a:t>
            </a:r>
          </a:p>
          <a:p>
            <a:r>
              <a:rPr lang="fr-CA" sz="1400" b="1" i="1" dirty="0" smtClean="0"/>
              <a:t>Dr </a:t>
            </a:r>
            <a:r>
              <a:rPr lang="fr-CA" sz="1400" b="1" i="1" dirty="0"/>
              <a:t>Catherine Quesnel (CUMF Mont-Laurier) </a:t>
            </a:r>
            <a:endParaRPr lang="fr-CA" sz="1400" b="1" i="1" dirty="0" smtClean="0"/>
          </a:p>
          <a:p>
            <a:r>
              <a:rPr lang="fr-CA" sz="1400" b="1" i="1" dirty="0" smtClean="0"/>
              <a:t>Dr </a:t>
            </a:r>
            <a:r>
              <a:rPr lang="fr-CA" sz="1400" b="1" i="1" dirty="0"/>
              <a:t>Danny Castonguay (HND) </a:t>
            </a:r>
          </a:p>
        </p:txBody>
      </p:sp>
    </p:spTree>
    <p:extLst>
      <p:ext uri="{BB962C8B-B14F-4D97-AF65-F5344CB8AC3E}">
        <p14:creationId xmlns:p14="http://schemas.microsoft.com/office/powerpoint/2010/main" val="1651433011"/>
      </p:ext>
    </p:extLst>
  </p:cSld>
  <p:clrMapOvr>
    <a:masterClrMapping/>
  </p:clrMapOvr>
  <mc:AlternateContent xmlns:mc="http://schemas.openxmlformats.org/markup-compatibility/2006" xmlns:p14="http://schemas.microsoft.com/office/powerpoint/2010/main">
    <mc:Choice Requires="p14">
      <p:transition spd="slow" p14:dur="1200">
        <p:wipe dir="r"/>
      </p:transition>
    </mc:Choice>
    <mc:Fallback xmlns="">
      <p:transition spd="slow">
        <p:wipe dir="r"/>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23585" y="1107357"/>
            <a:ext cx="7200900" cy="642938"/>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CA" sz="2100" b="1" dirty="0">
                <a:solidFill>
                  <a:schemeClr val="tx1"/>
                </a:solidFill>
              </a:rPr>
              <a:t>Sylvain 4</a:t>
            </a:r>
            <a:r>
              <a:rPr lang="fr-CA" sz="2100" b="1" baseline="30000" dirty="0">
                <a:solidFill>
                  <a:schemeClr val="tx1"/>
                </a:solidFill>
              </a:rPr>
              <a:t>e</a:t>
            </a:r>
            <a:r>
              <a:rPr lang="fr-CA" sz="2100" b="1" dirty="0">
                <a:solidFill>
                  <a:schemeClr val="tx1"/>
                </a:solidFill>
              </a:rPr>
              <a:t> visite</a:t>
            </a:r>
          </a:p>
        </p:txBody>
      </p:sp>
      <p:sp>
        <p:nvSpPr>
          <p:cNvPr id="3" name="Content Placeholder 2"/>
          <p:cNvSpPr txBox="1">
            <a:spLocks/>
          </p:cNvSpPr>
          <p:nvPr/>
        </p:nvSpPr>
        <p:spPr>
          <a:xfrm>
            <a:off x="623585" y="1765293"/>
            <a:ext cx="7860658" cy="2861085"/>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a:buFont typeface="Arial" panose="020B0604020202020204" pitchFamily="34" charset="0"/>
              <a:buChar char="•"/>
            </a:pPr>
            <a:r>
              <a:rPr lang="fr-CA" sz="1800" dirty="0">
                <a:solidFill>
                  <a:schemeClr val="tx1"/>
                </a:solidFill>
              </a:rPr>
              <a:t>Vous revoyez Sylvain 1 mois plus tard</a:t>
            </a:r>
            <a:r>
              <a:rPr lang="fr-CA" sz="1800" dirty="0" smtClean="0">
                <a:solidFill>
                  <a:schemeClr val="tx1"/>
                </a:solidFill>
              </a:rPr>
              <a:t>.</a:t>
            </a:r>
            <a:endParaRPr lang="fr-CA" sz="1800" dirty="0">
              <a:solidFill>
                <a:schemeClr val="tx1"/>
              </a:solidFill>
            </a:endParaRPr>
          </a:p>
          <a:p>
            <a:pPr algn="just">
              <a:buFont typeface="Arial" panose="020B0604020202020204" pitchFamily="34" charset="0"/>
              <a:buChar char="•"/>
            </a:pPr>
            <a:r>
              <a:rPr lang="fr-CA" sz="1800" dirty="0">
                <a:solidFill>
                  <a:schemeClr val="tx1"/>
                </a:solidFill>
              </a:rPr>
              <a:t>Le résultat de la colonoscopie est normale.</a:t>
            </a:r>
          </a:p>
          <a:p>
            <a:pPr algn="just">
              <a:buFont typeface="Arial" panose="020B0604020202020204" pitchFamily="34" charset="0"/>
              <a:buChar char="•"/>
            </a:pPr>
            <a:r>
              <a:rPr lang="fr-CA" sz="1800" dirty="0">
                <a:solidFill>
                  <a:schemeClr val="tx1"/>
                </a:solidFill>
              </a:rPr>
              <a:t>Il se dit encore incommodé par la nourriture. Il évite de manger. Il dit que ça bloque dans sa gorge, comme s’il y avait une obstruction. Il demande si au lieu d’un cancer de l’intestin, ça pourrait être un cancer de l’œsophage. Il a lu sur l’internet, et trouve que ça « matche »!</a:t>
            </a:r>
          </a:p>
          <a:p>
            <a:pPr algn="just">
              <a:buFont typeface="Arial" panose="020B0604020202020204" pitchFamily="34" charset="0"/>
              <a:buChar char="•"/>
            </a:pPr>
            <a:r>
              <a:rPr lang="fr-CA" sz="1800" dirty="0">
                <a:solidFill>
                  <a:schemeClr val="tx1"/>
                </a:solidFill>
              </a:rPr>
              <a:t>Vous abordez le sujet d’anxiété et stress, pensant peut-être qu’il y aurait une contribution possible de la sphère psychologique.</a:t>
            </a:r>
          </a:p>
          <a:p>
            <a:pPr algn="just">
              <a:buFont typeface="Arial" panose="020B0604020202020204" pitchFamily="34" charset="0"/>
              <a:buChar char="•"/>
            </a:pPr>
            <a:r>
              <a:rPr lang="fr-CA" sz="1800" dirty="0">
                <a:solidFill>
                  <a:schemeClr val="tx1"/>
                </a:solidFill>
              </a:rPr>
              <a:t>Sylvain ne voit pas le lien: ce qu’il ressent est physique, et ne comprend pas vraiment comment le stress pourrais jouer dans le tableau.</a:t>
            </a:r>
          </a:p>
        </p:txBody>
      </p:sp>
      <p:sp>
        <p:nvSpPr>
          <p:cNvPr id="4" name="TextBox 3"/>
          <p:cNvSpPr txBox="1"/>
          <p:nvPr/>
        </p:nvSpPr>
        <p:spPr>
          <a:xfrm>
            <a:off x="623585" y="384768"/>
            <a:ext cx="7425929" cy="415498"/>
          </a:xfrm>
          <a:prstGeom prst="rect">
            <a:avLst/>
          </a:prstGeom>
          <a:noFill/>
        </p:spPr>
        <p:txBody>
          <a:bodyPr wrap="square" rtlCol="0">
            <a:spAutoFit/>
          </a:bodyPr>
          <a:lstStyle/>
          <a:p>
            <a:r>
              <a:rPr lang="fr-CA" sz="2100" b="1" i="1" dirty="0"/>
              <a:t>Quand ça tourne mal… (fin alternative)</a:t>
            </a:r>
          </a:p>
        </p:txBody>
      </p:sp>
    </p:spTree>
    <p:extLst>
      <p:ext uri="{BB962C8B-B14F-4D97-AF65-F5344CB8AC3E}">
        <p14:creationId xmlns:p14="http://schemas.microsoft.com/office/powerpoint/2010/main" val="36063905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2563" y="326894"/>
            <a:ext cx="7425929" cy="415498"/>
          </a:xfrm>
          <a:prstGeom prst="rect">
            <a:avLst/>
          </a:prstGeom>
          <a:noFill/>
        </p:spPr>
        <p:txBody>
          <a:bodyPr wrap="square" rtlCol="0">
            <a:spAutoFit/>
          </a:bodyPr>
          <a:lstStyle/>
          <a:p>
            <a:r>
              <a:rPr lang="fr-CA" sz="2100" b="1" i="1" dirty="0"/>
              <a:t>Quand ça tourne mal… (fin alternative)</a:t>
            </a:r>
          </a:p>
        </p:txBody>
      </p:sp>
      <p:sp>
        <p:nvSpPr>
          <p:cNvPr id="3" name="Rectangle 2"/>
          <p:cNvSpPr/>
          <p:nvPr/>
        </p:nvSpPr>
        <p:spPr>
          <a:xfrm>
            <a:off x="542563" y="998585"/>
            <a:ext cx="7640738" cy="4524315"/>
          </a:xfrm>
          <a:prstGeom prst="rect">
            <a:avLst/>
          </a:prstGeom>
        </p:spPr>
        <p:txBody>
          <a:bodyPr wrap="square">
            <a:spAutoFit/>
          </a:bodyPr>
          <a:lstStyle/>
          <a:p>
            <a:pPr algn="just"/>
            <a:r>
              <a:rPr lang="fr-CA" dirty="0"/>
              <a:t>Vous vous demandez si Sylvain pourrait avoir un trouble </a:t>
            </a:r>
            <a:r>
              <a:rPr lang="fr-CA" dirty="0" err="1">
                <a:hlinkClick r:id="rId3"/>
              </a:rPr>
              <a:t>somatoforme</a:t>
            </a:r>
            <a:r>
              <a:rPr lang="fr-CA" dirty="0" smtClean="0"/>
              <a:t>?</a:t>
            </a:r>
          </a:p>
          <a:p>
            <a:pPr algn="just"/>
            <a:endParaRPr lang="fr-CA" dirty="0"/>
          </a:p>
          <a:p>
            <a:pPr marL="257175" indent="-257175" algn="just">
              <a:buFont typeface="Courier New" panose="02070309020205020404" pitchFamily="49" charset="0"/>
              <a:buChar char="o"/>
            </a:pPr>
            <a:r>
              <a:rPr lang="fr-CA" i="1" dirty="0"/>
              <a:t>Il a une inquiétude/anxiété très présente sur son état de santé</a:t>
            </a:r>
          </a:p>
          <a:p>
            <a:pPr marL="257175" indent="-257175" algn="just">
              <a:buFont typeface="Courier New" panose="02070309020205020404" pitchFamily="49" charset="0"/>
              <a:buChar char="o"/>
            </a:pPr>
            <a:r>
              <a:rPr lang="fr-CA" i="1" dirty="0"/>
              <a:t>Semble être une préoccupation qui occupe beaucoup de son temps</a:t>
            </a:r>
          </a:p>
          <a:p>
            <a:pPr marL="257175" indent="-257175" algn="just">
              <a:buFont typeface="Courier New" panose="02070309020205020404" pitchFamily="49" charset="0"/>
              <a:buChar char="o"/>
            </a:pPr>
            <a:r>
              <a:rPr lang="fr-CA" i="1" dirty="0"/>
              <a:t>Cela a un impact dans sa vie de tous les jours</a:t>
            </a:r>
          </a:p>
          <a:p>
            <a:pPr lvl="1" algn="just"/>
            <a:endParaRPr lang="fr-CA" i="1" dirty="0"/>
          </a:p>
          <a:p>
            <a:pPr algn="just"/>
            <a:r>
              <a:rPr lang="fr-CA" dirty="0"/>
              <a:t>Vous vous demandez si c’est possiblement un </a:t>
            </a:r>
            <a:r>
              <a:rPr lang="fr-CA" dirty="0">
                <a:hlinkClick r:id="rId4"/>
              </a:rPr>
              <a:t>trouble factice</a:t>
            </a:r>
            <a:r>
              <a:rPr lang="fr-CA" dirty="0"/>
              <a:t>? </a:t>
            </a:r>
            <a:endParaRPr lang="fr-CA" dirty="0" smtClean="0"/>
          </a:p>
          <a:p>
            <a:pPr algn="just"/>
            <a:endParaRPr lang="fr-CA" dirty="0"/>
          </a:p>
          <a:p>
            <a:pPr marL="257175" indent="-257175" algn="just">
              <a:buFont typeface="Courier New" panose="02070309020205020404" pitchFamily="49" charset="0"/>
              <a:buChar char="o"/>
            </a:pPr>
            <a:r>
              <a:rPr lang="fr-CA" i="1" dirty="0"/>
              <a:t>Vous n’y croyez pas vraiment car le tableau clinique n’est pas compatible: il semble très inquiet de son état de santé et ne tente pas de convaincre qu’il est atteint d’une maladie spécifique.</a:t>
            </a:r>
          </a:p>
          <a:p>
            <a:pPr algn="just"/>
            <a:endParaRPr lang="fr-CA" dirty="0"/>
          </a:p>
          <a:p>
            <a:pPr algn="just"/>
            <a:r>
              <a:rPr lang="fr-CA" dirty="0"/>
              <a:t>Ou encore, est-ce un trouble lié à une crainte excessive d’avoir une maladie (anciennement hypochondrie) ?</a:t>
            </a:r>
          </a:p>
          <a:p>
            <a:pPr algn="just"/>
            <a:endParaRPr lang="fr-CA" dirty="0"/>
          </a:p>
          <a:p>
            <a:pPr algn="just"/>
            <a:r>
              <a:rPr lang="fr-CA" dirty="0"/>
              <a:t>Est-ce un trouble physique dont l’étiologie vous échappe?</a:t>
            </a:r>
          </a:p>
        </p:txBody>
      </p:sp>
      <p:graphicFrame>
        <p:nvGraphicFramePr>
          <p:cNvPr id="4" name="Object 3"/>
          <p:cNvGraphicFramePr>
            <a:graphicFrameLocks noChangeAspect="1"/>
          </p:cNvGraphicFramePr>
          <p:nvPr>
            <p:extLst>
              <p:ext uri="{D42A27DB-BD31-4B8C-83A1-F6EECF244321}">
                <p14:modId xmlns:p14="http://schemas.microsoft.com/office/powerpoint/2010/main" val="342144601"/>
              </p:ext>
            </p:extLst>
          </p:nvPr>
        </p:nvGraphicFramePr>
        <p:xfrm>
          <a:off x="8277332" y="1568392"/>
          <a:ext cx="511230" cy="723395"/>
        </p:xfrm>
        <a:graphic>
          <a:graphicData uri="http://schemas.openxmlformats.org/presentationml/2006/ole">
            <mc:AlternateContent xmlns:mc="http://schemas.openxmlformats.org/markup-compatibility/2006">
              <mc:Choice xmlns:v="urn:schemas-microsoft-com:vml" Requires="v">
                <p:oleObj spid="_x0000_s1114" name="Acrobat Document" r:id="rId5" imgW="5667139" imgH="8019997" progId="AcroExch.Document.7">
                  <p:embed/>
                </p:oleObj>
              </mc:Choice>
              <mc:Fallback>
                <p:oleObj name="Acrobat Document" r:id="rId5" imgW="5667139" imgH="8019997" progId="AcroExch.Document.7">
                  <p:embed/>
                  <p:pic>
                    <p:nvPicPr>
                      <p:cNvPr id="0" name=""/>
                      <p:cNvPicPr/>
                      <p:nvPr/>
                    </p:nvPicPr>
                    <p:blipFill>
                      <a:blip r:embed="rId6"/>
                      <a:stretch>
                        <a:fillRect/>
                      </a:stretch>
                    </p:blipFill>
                    <p:spPr>
                      <a:xfrm>
                        <a:off x="8277332" y="1568392"/>
                        <a:ext cx="511230" cy="72339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977781729"/>
              </p:ext>
            </p:extLst>
          </p:nvPr>
        </p:nvGraphicFramePr>
        <p:xfrm>
          <a:off x="8293075" y="3211125"/>
          <a:ext cx="495487" cy="701118"/>
        </p:xfrm>
        <a:graphic>
          <a:graphicData uri="http://schemas.openxmlformats.org/presentationml/2006/ole">
            <mc:AlternateContent xmlns:mc="http://schemas.openxmlformats.org/markup-compatibility/2006">
              <mc:Choice xmlns:v="urn:schemas-microsoft-com:vml" Requires="v">
                <p:oleObj spid="_x0000_s1115" name="Acrobat Document" r:id="rId7" imgW="5667139" imgH="8019997" progId="AcroExch.Document.7">
                  <p:embed/>
                </p:oleObj>
              </mc:Choice>
              <mc:Fallback>
                <p:oleObj name="Acrobat Document" r:id="rId7" imgW="5667139" imgH="8019997" progId="AcroExch.Document.7">
                  <p:embed/>
                  <p:pic>
                    <p:nvPicPr>
                      <p:cNvPr id="0" name=""/>
                      <p:cNvPicPr/>
                      <p:nvPr/>
                    </p:nvPicPr>
                    <p:blipFill>
                      <a:blip r:embed="rId8"/>
                      <a:stretch>
                        <a:fillRect/>
                      </a:stretch>
                    </p:blipFill>
                    <p:spPr>
                      <a:xfrm>
                        <a:off x="8293075" y="3211125"/>
                        <a:ext cx="495487" cy="701118"/>
                      </a:xfrm>
                      <a:prstGeom prst="rect">
                        <a:avLst/>
                      </a:prstGeom>
                    </p:spPr>
                  </p:pic>
                </p:oleObj>
              </mc:Fallback>
            </mc:AlternateContent>
          </a:graphicData>
        </a:graphic>
      </p:graphicFrame>
    </p:spTree>
    <p:extLst>
      <p:ext uri="{BB962C8B-B14F-4D97-AF65-F5344CB8AC3E}">
        <p14:creationId xmlns:p14="http://schemas.microsoft.com/office/powerpoint/2010/main" val="25165034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115" y="384768"/>
            <a:ext cx="7425929" cy="415498"/>
          </a:xfrm>
          <a:prstGeom prst="rect">
            <a:avLst/>
          </a:prstGeom>
          <a:noFill/>
        </p:spPr>
        <p:txBody>
          <a:bodyPr wrap="square" rtlCol="0">
            <a:spAutoFit/>
          </a:bodyPr>
          <a:lstStyle/>
          <a:p>
            <a:r>
              <a:rPr lang="fr-CA" sz="2100" b="1" i="1" dirty="0"/>
              <a:t>Quand ça tourne mal… (fin alternative)</a:t>
            </a:r>
          </a:p>
        </p:txBody>
      </p:sp>
      <p:sp>
        <p:nvSpPr>
          <p:cNvPr id="3" name="Content Placeholder 2"/>
          <p:cNvSpPr txBox="1">
            <a:spLocks/>
          </p:cNvSpPr>
          <p:nvPr/>
        </p:nvSpPr>
        <p:spPr>
          <a:xfrm>
            <a:off x="473114" y="2120293"/>
            <a:ext cx="7999553" cy="2396728"/>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a:buFont typeface="Arial" panose="020B0604020202020204" pitchFamily="34" charset="0"/>
              <a:buChar char="•"/>
            </a:pPr>
            <a:r>
              <a:rPr lang="fr-CA" sz="1800" dirty="0">
                <a:solidFill>
                  <a:schemeClr val="tx1"/>
                </a:solidFill>
              </a:rPr>
              <a:t>Vous suggérer à Sylvain qu’une composante psychologique puisse contribuer aux symptômes, et que vous croyez qu’il bénéficierait de voir une psychologue. Vous lui expliquez qu’un éclaircissement des liens entre ses émotions et ce qu’il ressent physiquement pourrait l’aider</a:t>
            </a:r>
            <a:r>
              <a:rPr lang="fr-CA" sz="1800" dirty="0" smtClean="0">
                <a:solidFill>
                  <a:schemeClr val="tx1"/>
                </a:solidFill>
              </a:rPr>
              <a:t>.</a:t>
            </a:r>
          </a:p>
          <a:p>
            <a:pPr algn="just"/>
            <a:endParaRPr lang="fr-CA" sz="1800" dirty="0">
              <a:solidFill>
                <a:schemeClr val="tx1"/>
              </a:solidFill>
            </a:endParaRPr>
          </a:p>
          <a:p>
            <a:pPr algn="just">
              <a:buFont typeface="Arial" panose="020B0604020202020204" pitchFamily="34" charset="0"/>
              <a:buChar char="•"/>
            </a:pPr>
            <a:r>
              <a:rPr lang="fr-CA" sz="1800" dirty="0">
                <a:solidFill>
                  <a:schemeClr val="tx1"/>
                </a:solidFill>
              </a:rPr>
              <a:t>Il n’est pas convaincu, et vous demande plutôt de faire des tests pour voir s’il n’y a pas un cancer dans l’œsophage. Il affirme que si ce test s’avérait normal, qu’il irait voir une psychologue.</a:t>
            </a:r>
          </a:p>
        </p:txBody>
      </p:sp>
      <p:sp>
        <p:nvSpPr>
          <p:cNvPr id="4" name="Title 1"/>
          <p:cNvSpPr txBox="1">
            <a:spLocks/>
          </p:cNvSpPr>
          <p:nvPr/>
        </p:nvSpPr>
        <p:spPr>
          <a:xfrm>
            <a:off x="473115" y="1036706"/>
            <a:ext cx="7200900" cy="642938"/>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CA" sz="2100" b="1" dirty="0">
                <a:solidFill>
                  <a:schemeClr val="tx1"/>
                </a:solidFill>
              </a:rPr>
              <a:t>Sylvain 4</a:t>
            </a:r>
            <a:r>
              <a:rPr lang="fr-CA" sz="2100" b="1" baseline="30000" dirty="0">
                <a:solidFill>
                  <a:schemeClr val="tx1"/>
                </a:solidFill>
              </a:rPr>
              <a:t>e</a:t>
            </a:r>
            <a:r>
              <a:rPr lang="fr-CA" sz="2100" b="1" dirty="0">
                <a:solidFill>
                  <a:schemeClr val="tx1"/>
                </a:solidFill>
              </a:rPr>
              <a:t> visite</a:t>
            </a:r>
          </a:p>
        </p:txBody>
      </p:sp>
    </p:spTree>
    <p:extLst>
      <p:ext uri="{BB962C8B-B14F-4D97-AF65-F5344CB8AC3E}">
        <p14:creationId xmlns:p14="http://schemas.microsoft.com/office/powerpoint/2010/main" val="30417378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115" y="419493"/>
            <a:ext cx="7425929" cy="415498"/>
          </a:xfrm>
          <a:prstGeom prst="rect">
            <a:avLst/>
          </a:prstGeom>
          <a:noFill/>
        </p:spPr>
        <p:txBody>
          <a:bodyPr wrap="square" rtlCol="0">
            <a:spAutoFit/>
          </a:bodyPr>
          <a:lstStyle/>
          <a:p>
            <a:r>
              <a:rPr lang="fr-CA" sz="2100" b="1" i="1" dirty="0"/>
              <a:t>Quand ça tourne mal… (fin alternative)</a:t>
            </a:r>
          </a:p>
        </p:txBody>
      </p:sp>
      <p:sp>
        <p:nvSpPr>
          <p:cNvPr id="3" name="Title 1"/>
          <p:cNvSpPr txBox="1">
            <a:spLocks/>
          </p:cNvSpPr>
          <p:nvPr/>
        </p:nvSpPr>
        <p:spPr>
          <a:xfrm>
            <a:off x="473115" y="1221173"/>
            <a:ext cx="7200900" cy="642938"/>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CA" sz="2100" b="1" dirty="0">
                <a:solidFill>
                  <a:schemeClr val="tx1"/>
                </a:solidFill>
              </a:rPr>
              <a:t>Sylvain 4</a:t>
            </a:r>
            <a:r>
              <a:rPr lang="fr-CA" sz="2100" b="1" baseline="30000" dirty="0">
                <a:solidFill>
                  <a:schemeClr val="tx1"/>
                </a:solidFill>
              </a:rPr>
              <a:t>e</a:t>
            </a:r>
            <a:r>
              <a:rPr lang="fr-CA" sz="2100" b="1" dirty="0">
                <a:solidFill>
                  <a:schemeClr val="tx1"/>
                </a:solidFill>
              </a:rPr>
              <a:t> visite</a:t>
            </a:r>
          </a:p>
        </p:txBody>
      </p:sp>
      <p:sp>
        <p:nvSpPr>
          <p:cNvPr id="4" name="Rectangle 3"/>
          <p:cNvSpPr/>
          <p:nvPr/>
        </p:nvSpPr>
        <p:spPr>
          <a:xfrm>
            <a:off x="473115" y="2152451"/>
            <a:ext cx="8080576" cy="2308324"/>
          </a:xfrm>
          <a:prstGeom prst="rect">
            <a:avLst/>
          </a:prstGeom>
        </p:spPr>
        <p:txBody>
          <a:bodyPr wrap="square">
            <a:spAutoFit/>
          </a:bodyPr>
          <a:lstStyle/>
          <a:p>
            <a:pPr marL="285750" indent="-285750" algn="just">
              <a:buFont typeface="Arial" panose="020B0604020202020204" pitchFamily="34" charset="0"/>
              <a:buChar char="•"/>
            </a:pPr>
            <a:r>
              <a:rPr lang="fr-CA" dirty="0"/>
              <a:t>Vous hésitez de répondre à des ultimatums ou devoir faire des négociations de ce genre; mais en pesant le pour et le contre, vous réalisez que le but ultime est d’aider Sylvain et de lui permettre de faire le cheminement nécessaire pour accepter la composante psychologique probable des problèmes dont il vit</a:t>
            </a:r>
            <a:r>
              <a:rPr lang="fr-CA" dirty="0" smtClean="0"/>
              <a:t>.</a:t>
            </a:r>
          </a:p>
          <a:p>
            <a:pPr marL="257175" indent="-257175" algn="just">
              <a:buFont typeface="Franklin Gothic Book" panose="020B0503020102020204" pitchFamily="34" charset="0"/>
              <a:buChar char="■"/>
            </a:pPr>
            <a:endParaRPr lang="fr-CA" dirty="0"/>
          </a:p>
          <a:p>
            <a:pPr marL="257175" indent="-257175" algn="just">
              <a:buFont typeface="Franklin Gothic Book" panose="020B0503020102020204" pitchFamily="34" charset="0"/>
              <a:buChar char="■"/>
            </a:pPr>
            <a:endParaRPr lang="fr-CA" dirty="0"/>
          </a:p>
          <a:p>
            <a:pPr marL="285750" indent="-285750" algn="just">
              <a:buFont typeface="Arial" panose="020B0604020202020204" pitchFamily="34" charset="0"/>
              <a:buChar char="•"/>
            </a:pPr>
            <a:r>
              <a:rPr lang="fr-CA" dirty="0"/>
              <a:t>Vous accepter de lui prescrire une gorgée barytée, et vous faite une consultation en psychologie.</a:t>
            </a:r>
          </a:p>
        </p:txBody>
      </p:sp>
    </p:spTree>
    <p:extLst>
      <p:ext uri="{BB962C8B-B14F-4D97-AF65-F5344CB8AC3E}">
        <p14:creationId xmlns:p14="http://schemas.microsoft.com/office/powerpoint/2010/main" val="10112765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73115" y="1209594"/>
            <a:ext cx="7200900" cy="557213"/>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CA" sz="2100" b="1" dirty="0">
                <a:solidFill>
                  <a:schemeClr val="tx1"/>
                </a:solidFill>
              </a:rPr>
              <a:t>Sylvain, après la 4</a:t>
            </a:r>
            <a:r>
              <a:rPr lang="fr-CA" sz="2100" b="1" baseline="30000" dirty="0">
                <a:solidFill>
                  <a:schemeClr val="tx1"/>
                </a:solidFill>
              </a:rPr>
              <a:t>e</a:t>
            </a:r>
            <a:r>
              <a:rPr lang="fr-CA" sz="2100" b="1" dirty="0">
                <a:solidFill>
                  <a:schemeClr val="tx1"/>
                </a:solidFill>
              </a:rPr>
              <a:t> visite</a:t>
            </a:r>
          </a:p>
        </p:txBody>
      </p:sp>
      <p:sp>
        <p:nvSpPr>
          <p:cNvPr id="3" name="Content Placeholder 2"/>
          <p:cNvSpPr txBox="1">
            <a:spLocks/>
          </p:cNvSpPr>
          <p:nvPr/>
        </p:nvSpPr>
        <p:spPr>
          <a:xfrm>
            <a:off x="473114" y="1766807"/>
            <a:ext cx="8034277" cy="268605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a:buFont typeface="Arial" panose="020B0604020202020204" pitchFamily="34" charset="0"/>
              <a:buChar char="•"/>
            </a:pPr>
            <a:r>
              <a:rPr lang="fr-CA" sz="1800" dirty="0">
                <a:solidFill>
                  <a:schemeClr val="tx1"/>
                </a:solidFill>
              </a:rPr>
              <a:t>Sylvain vous appelle car il trouve que le temps d’attente pour sa gorgée barytée (délais de 4 semaines) est trop long, et il vous demande si vous pouvez faire quelque choses pour accélérer la demande</a:t>
            </a:r>
            <a:r>
              <a:rPr lang="fr-CA" sz="1800" dirty="0" smtClean="0">
                <a:solidFill>
                  <a:schemeClr val="tx1"/>
                </a:solidFill>
              </a:rPr>
              <a:t>.</a:t>
            </a:r>
          </a:p>
          <a:p>
            <a:pPr algn="just"/>
            <a:endParaRPr lang="fr-CA" sz="1800" dirty="0">
              <a:solidFill>
                <a:schemeClr val="tx1"/>
              </a:solidFill>
            </a:endParaRPr>
          </a:p>
          <a:p>
            <a:pPr algn="just">
              <a:buFont typeface="Arial" panose="020B0604020202020204" pitchFamily="34" charset="0"/>
              <a:buChar char="•"/>
            </a:pPr>
            <a:r>
              <a:rPr lang="fr-CA" sz="1800" dirty="0">
                <a:solidFill>
                  <a:schemeClr val="tx1"/>
                </a:solidFill>
              </a:rPr>
              <a:t>Vous lui dites qu’il n’y a rien que vous puissiez faire, et qu’il devra attendre</a:t>
            </a:r>
            <a:r>
              <a:rPr lang="fr-CA" sz="1800" dirty="0" smtClean="0">
                <a:solidFill>
                  <a:schemeClr val="tx1"/>
                </a:solidFill>
              </a:rPr>
              <a:t>.</a:t>
            </a:r>
          </a:p>
          <a:p>
            <a:pPr algn="just"/>
            <a:endParaRPr lang="fr-CA" sz="1800" dirty="0">
              <a:solidFill>
                <a:schemeClr val="tx1"/>
              </a:solidFill>
            </a:endParaRPr>
          </a:p>
          <a:p>
            <a:pPr algn="just">
              <a:buFont typeface="Arial" panose="020B0604020202020204" pitchFamily="34" charset="0"/>
              <a:buChar char="•"/>
            </a:pPr>
            <a:r>
              <a:rPr lang="fr-CA" sz="1800" dirty="0">
                <a:solidFill>
                  <a:schemeClr val="tx1"/>
                </a:solidFill>
              </a:rPr>
              <a:t>Il rappelle la semaine suivante, vous demandant s’il y a d’autres médicaments qu’il pourrait prendre pour aider, car les IPP ne fonctionnent pas assez, il a encore de la difficulté à manger</a:t>
            </a:r>
            <a:r>
              <a:rPr lang="fr-CA" sz="1800" dirty="0" smtClean="0">
                <a:solidFill>
                  <a:schemeClr val="tx1"/>
                </a:solidFill>
              </a:rPr>
              <a:t>.</a:t>
            </a:r>
          </a:p>
          <a:p>
            <a:pPr algn="just"/>
            <a:endParaRPr lang="fr-CA" sz="1800" dirty="0">
              <a:solidFill>
                <a:schemeClr val="tx1"/>
              </a:solidFill>
            </a:endParaRPr>
          </a:p>
          <a:p>
            <a:pPr algn="just">
              <a:buFont typeface="Arial" panose="020B0604020202020204" pitchFamily="34" charset="0"/>
              <a:buChar char="•"/>
            </a:pPr>
            <a:r>
              <a:rPr lang="fr-CA" sz="1800" dirty="0">
                <a:solidFill>
                  <a:schemeClr val="tx1"/>
                </a:solidFill>
              </a:rPr>
              <a:t>Selon votre secrétaire, il appelle souvent avec plusieurs demandes. </a:t>
            </a:r>
          </a:p>
        </p:txBody>
      </p:sp>
      <p:sp>
        <p:nvSpPr>
          <p:cNvPr id="4" name="TextBox 3"/>
          <p:cNvSpPr txBox="1"/>
          <p:nvPr/>
        </p:nvSpPr>
        <p:spPr>
          <a:xfrm>
            <a:off x="473115" y="396343"/>
            <a:ext cx="7425929" cy="415498"/>
          </a:xfrm>
          <a:prstGeom prst="rect">
            <a:avLst/>
          </a:prstGeom>
          <a:noFill/>
        </p:spPr>
        <p:txBody>
          <a:bodyPr wrap="square" rtlCol="0">
            <a:spAutoFit/>
          </a:bodyPr>
          <a:lstStyle/>
          <a:p>
            <a:r>
              <a:rPr lang="fr-CA" sz="2100" b="1" i="1" dirty="0"/>
              <a:t>Quand ça tourne mal… (fin alternative)</a:t>
            </a:r>
          </a:p>
        </p:txBody>
      </p:sp>
    </p:spTree>
    <p:extLst>
      <p:ext uri="{BB962C8B-B14F-4D97-AF65-F5344CB8AC3E}">
        <p14:creationId xmlns:p14="http://schemas.microsoft.com/office/powerpoint/2010/main" val="32414351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84690" y="1058553"/>
            <a:ext cx="7200900" cy="685799"/>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CA" sz="2100" dirty="0">
                <a:solidFill>
                  <a:schemeClr val="tx1"/>
                </a:solidFill>
              </a:rPr>
              <a:t>Sylvain, 5</a:t>
            </a:r>
            <a:r>
              <a:rPr lang="fr-CA" sz="2100" baseline="30000" dirty="0">
                <a:solidFill>
                  <a:schemeClr val="tx1"/>
                </a:solidFill>
              </a:rPr>
              <a:t>e</a:t>
            </a:r>
            <a:r>
              <a:rPr lang="fr-CA" sz="2100" dirty="0">
                <a:solidFill>
                  <a:schemeClr val="tx1"/>
                </a:solidFill>
              </a:rPr>
              <a:t> visite</a:t>
            </a:r>
          </a:p>
        </p:txBody>
      </p:sp>
      <p:sp>
        <p:nvSpPr>
          <p:cNvPr id="3" name="Content Placeholder 2"/>
          <p:cNvSpPr txBox="1">
            <a:spLocks/>
          </p:cNvSpPr>
          <p:nvPr/>
        </p:nvSpPr>
        <p:spPr>
          <a:xfrm>
            <a:off x="484690" y="1785831"/>
            <a:ext cx="7918530" cy="2195329"/>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a:buFont typeface="Arial" panose="020B0604020202020204" pitchFamily="34" charset="0"/>
              <a:buChar char="•"/>
            </a:pPr>
            <a:r>
              <a:rPr lang="fr-CA" sz="1800" dirty="0">
                <a:solidFill>
                  <a:schemeClr val="tx1"/>
                </a:solidFill>
              </a:rPr>
              <a:t>Sylvain se présente au bureau, visiblement mécontent</a:t>
            </a:r>
            <a:r>
              <a:rPr lang="fr-CA" sz="1800" dirty="0" smtClean="0">
                <a:solidFill>
                  <a:schemeClr val="tx1"/>
                </a:solidFill>
              </a:rPr>
              <a:t>.</a:t>
            </a:r>
          </a:p>
          <a:p>
            <a:pPr algn="just"/>
            <a:endParaRPr lang="fr-CA" sz="1800" dirty="0">
              <a:solidFill>
                <a:schemeClr val="tx1"/>
              </a:solidFill>
            </a:endParaRPr>
          </a:p>
          <a:p>
            <a:pPr algn="just">
              <a:buFont typeface="Arial" panose="020B0604020202020204" pitchFamily="34" charset="0"/>
              <a:buChar char="•"/>
            </a:pPr>
            <a:r>
              <a:rPr lang="fr-CA" sz="1800" dirty="0">
                <a:solidFill>
                  <a:schemeClr val="tx1"/>
                </a:solidFill>
              </a:rPr>
              <a:t>Le test de gorgée barytée s’est avéré normal, et il a r-v avec la psychologue le lendemain du r-v médical</a:t>
            </a:r>
            <a:r>
              <a:rPr lang="fr-CA" sz="1800" dirty="0" smtClean="0">
                <a:solidFill>
                  <a:schemeClr val="tx1"/>
                </a:solidFill>
              </a:rPr>
              <a:t>.</a:t>
            </a:r>
          </a:p>
          <a:p>
            <a:pPr algn="just"/>
            <a:endParaRPr lang="fr-CA" sz="1800" dirty="0">
              <a:solidFill>
                <a:schemeClr val="tx1"/>
              </a:solidFill>
            </a:endParaRPr>
          </a:p>
          <a:p>
            <a:pPr algn="just">
              <a:buFont typeface="Arial" panose="020B0604020202020204" pitchFamily="34" charset="0"/>
              <a:buChar char="•"/>
            </a:pPr>
            <a:r>
              <a:rPr lang="fr-CA" sz="1800" dirty="0">
                <a:solidFill>
                  <a:schemeClr val="tx1"/>
                </a:solidFill>
              </a:rPr>
              <a:t>Vous le questionnez sur son humeur: il commence à vous blâmer de ne le pas prendre au sérieux car vous ne le rappelez pas à chaque fois qu’il vous appelle, de ne pas croire en sa souffrance et se demande si vous faites tout ce qui est nécessaire pour trouver le problème avec sa santé.</a:t>
            </a:r>
          </a:p>
        </p:txBody>
      </p:sp>
      <p:sp>
        <p:nvSpPr>
          <p:cNvPr id="4" name="TextBox 3"/>
          <p:cNvSpPr txBox="1"/>
          <p:nvPr/>
        </p:nvSpPr>
        <p:spPr>
          <a:xfrm>
            <a:off x="484690" y="326894"/>
            <a:ext cx="7425929" cy="415498"/>
          </a:xfrm>
          <a:prstGeom prst="rect">
            <a:avLst/>
          </a:prstGeom>
          <a:noFill/>
        </p:spPr>
        <p:txBody>
          <a:bodyPr wrap="square" rtlCol="0">
            <a:spAutoFit/>
          </a:bodyPr>
          <a:lstStyle/>
          <a:p>
            <a:r>
              <a:rPr lang="fr-CA" sz="2100" b="1" i="1" dirty="0"/>
              <a:t>Quand ça tourne mal… (fin alternative)</a:t>
            </a:r>
          </a:p>
        </p:txBody>
      </p:sp>
    </p:spTree>
    <p:extLst>
      <p:ext uri="{BB962C8B-B14F-4D97-AF65-F5344CB8AC3E}">
        <p14:creationId xmlns:p14="http://schemas.microsoft.com/office/powerpoint/2010/main" val="19601826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30989" y="1053400"/>
            <a:ext cx="7200900" cy="696515"/>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CA" sz="2100" b="1" dirty="0">
                <a:solidFill>
                  <a:schemeClr val="tx1"/>
                </a:solidFill>
              </a:rPr>
              <a:t>Sylvain, 5</a:t>
            </a:r>
            <a:r>
              <a:rPr lang="fr-CA" sz="2100" b="1" baseline="30000" dirty="0">
                <a:solidFill>
                  <a:schemeClr val="tx1"/>
                </a:solidFill>
              </a:rPr>
              <a:t>e</a:t>
            </a:r>
            <a:r>
              <a:rPr lang="fr-CA" sz="2100" b="1" dirty="0">
                <a:solidFill>
                  <a:schemeClr val="tx1"/>
                </a:solidFill>
              </a:rPr>
              <a:t> visite</a:t>
            </a:r>
          </a:p>
        </p:txBody>
      </p:sp>
      <p:sp>
        <p:nvSpPr>
          <p:cNvPr id="3" name="Content Placeholder 2"/>
          <p:cNvSpPr txBox="1">
            <a:spLocks/>
          </p:cNvSpPr>
          <p:nvPr/>
        </p:nvSpPr>
        <p:spPr>
          <a:xfrm>
            <a:off x="530989" y="2302006"/>
            <a:ext cx="8034277" cy="2064544"/>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a:buFont typeface="Arial" panose="020B0604020202020204" pitchFamily="34" charset="0"/>
              <a:buChar char="•"/>
            </a:pPr>
            <a:r>
              <a:rPr lang="fr-CA" sz="1800" dirty="0">
                <a:solidFill>
                  <a:schemeClr val="tx1"/>
                </a:solidFill>
              </a:rPr>
              <a:t>C’est la première fois que vous voyez ce côté enragé de Sylvain : vous vous demandez brièvement ce que vous avez fait pour le rendre si fâché</a:t>
            </a:r>
            <a:r>
              <a:rPr lang="fr-CA" sz="1800" dirty="0" smtClean="0">
                <a:solidFill>
                  <a:schemeClr val="tx1"/>
                </a:solidFill>
              </a:rPr>
              <a:t>.</a:t>
            </a:r>
          </a:p>
          <a:p>
            <a:pPr algn="just"/>
            <a:endParaRPr lang="fr-CA" sz="1800" dirty="0">
              <a:solidFill>
                <a:schemeClr val="tx1"/>
              </a:solidFill>
            </a:endParaRPr>
          </a:p>
          <a:p>
            <a:pPr algn="just">
              <a:buFont typeface="Arial" panose="020B0604020202020204" pitchFamily="34" charset="0"/>
              <a:buChar char="•"/>
            </a:pPr>
            <a:r>
              <a:rPr lang="fr-CA" sz="1800" dirty="0">
                <a:solidFill>
                  <a:schemeClr val="tx1"/>
                </a:solidFill>
              </a:rPr>
              <a:t>Vous trouvez la rencontre difficile, et afin de remettre les balises à l’ordre vous prenez un petit moment de réflexion, pour tenter de voir pourquoi vous vous sentez comme ça. Sylvain </a:t>
            </a:r>
            <a:r>
              <a:rPr lang="fr-CA" sz="1800" dirty="0" err="1">
                <a:solidFill>
                  <a:schemeClr val="tx1"/>
                </a:solidFill>
              </a:rPr>
              <a:t>a-t-il</a:t>
            </a:r>
            <a:r>
              <a:rPr lang="fr-CA" sz="1800" dirty="0">
                <a:solidFill>
                  <a:schemeClr val="tx1"/>
                </a:solidFill>
              </a:rPr>
              <a:t> raison? Ai-je négligé ses symptômes?</a:t>
            </a:r>
          </a:p>
        </p:txBody>
      </p:sp>
      <p:sp>
        <p:nvSpPr>
          <p:cNvPr id="4" name="TextBox 3"/>
          <p:cNvSpPr txBox="1"/>
          <p:nvPr/>
        </p:nvSpPr>
        <p:spPr>
          <a:xfrm>
            <a:off x="530989" y="361619"/>
            <a:ext cx="7425929" cy="415498"/>
          </a:xfrm>
          <a:prstGeom prst="rect">
            <a:avLst/>
          </a:prstGeom>
          <a:noFill/>
        </p:spPr>
        <p:txBody>
          <a:bodyPr wrap="square" rtlCol="0">
            <a:spAutoFit/>
          </a:bodyPr>
          <a:lstStyle/>
          <a:p>
            <a:r>
              <a:rPr lang="fr-CA" sz="2100" b="1" i="1" dirty="0"/>
              <a:t>Quand ça tourne mal… (fin alternative)</a:t>
            </a:r>
          </a:p>
        </p:txBody>
      </p:sp>
    </p:spTree>
    <p:extLst>
      <p:ext uri="{BB962C8B-B14F-4D97-AF65-F5344CB8AC3E}">
        <p14:creationId xmlns:p14="http://schemas.microsoft.com/office/powerpoint/2010/main" val="34919893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07840" y="1111274"/>
            <a:ext cx="7200900" cy="696515"/>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CA" sz="2100" b="1" dirty="0">
                <a:solidFill>
                  <a:schemeClr val="tx1"/>
                </a:solidFill>
              </a:rPr>
              <a:t>Sylvain, 5</a:t>
            </a:r>
            <a:r>
              <a:rPr lang="fr-CA" sz="2100" b="1" baseline="30000" dirty="0">
                <a:solidFill>
                  <a:schemeClr val="tx1"/>
                </a:solidFill>
              </a:rPr>
              <a:t>e</a:t>
            </a:r>
            <a:r>
              <a:rPr lang="fr-CA" sz="2100" b="1" dirty="0">
                <a:solidFill>
                  <a:schemeClr val="tx1"/>
                </a:solidFill>
              </a:rPr>
              <a:t> visite</a:t>
            </a:r>
          </a:p>
        </p:txBody>
      </p:sp>
      <p:sp>
        <p:nvSpPr>
          <p:cNvPr id="4" name="TextBox 3"/>
          <p:cNvSpPr txBox="1"/>
          <p:nvPr/>
        </p:nvSpPr>
        <p:spPr>
          <a:xfrm>
            <a:off x="507840" y="431066"/>
            <a:ext cx="7425929" cy="415498"/>
          </a:xfrm>
          <a:prstGeom prst="rect">
            <a:avLst/>
          </a:prstGeom>
          <a:noFill/>
        </p:spPr>
        <p:txBody>
          <a:bodyPr wrap="square" rtlCol="0">
            <a:spAutoFit/>
          </a:bodyPr>
          <a:lstStyle/>
          <a:p>
            <a:r>
              <a:rPr lang="fr-CA" sz="2100" b="1" i="1" dirty="0"/>
              <a:t>Quand ça tourne mal… (fin alternative)</a:t>
            </a:r>
          </a:p>
        </p:txBody>
      </p:sp>
      <p:sp>
        <p:nvSpPr>
          <p:cNvPr id="5" name="Content Placeholder 2"/>
          <p:cNvSpPr txBox="1">
            <a:spLocks/>
          </p:cNvSpPr>
          <p:nvPr/>
        </p:nvSpPr>
        <p:spPr>
          <a:xfrm>
            <a:off x="507840" y="1969835"/>
            <a:ext cx="8034276" cy="2214562"/>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a:buFont typeface="Arial" panose="020B0604020202020204" pitchFamily="34" charset="0"/>
              <a:buChar char="•"/>
            </a:pPr>
            <a:r>
              <a:rPr lang="fr-CA" sz="1800" dirty="0">
                <a:solidFill>
                  <a:schemeClr val="tx1"/>
                </a:solidFill>
              </a:rPr>
              <a:t>Cette confrontation avec Sylvain fait surgir en vous des doutes sur votre compétence en temps que médecin. Vous savez qu’il s’agit d’un sentiment normal et tenter de passer par-dessus afin de bien comprendre Sylvain et voir ce qui se passe</a:t>
            </a:r>
            <a:r>
              <a:rPr lang="fr-CA" sz="1800" dirty="0" smtClean="0">
                <a:solidFill>
                  <a:schemeClr val="tx1"/>
                </a:solidFill>
              </a:rPr>
              <a:t>.</a:t>
            </a:r>
          </a:p>
          <a:p>
            <a:pPr algn="just"/>
            <a:endParaRPr lang="fr-CA" sz="1800" dirty="0">
              <a:solidFill>
                <a:schemeClr val="tx1"/>
              </a:solidFill>
            </a:endParaRPr>
          </a:p>
          <a:p>
            <a:pPr algn="just">
              <a:buFont typeface="Arial" panose="020B0604020202020204" pitchFamily="34" charset="0"/>
              <a:buChar char="•"/>
            </a:pPr>
            <a:r>
              <a:rPr lang="fr-CA" sz="1800" dirty="0">
                <a:solidFill>
                  <a:schemeClr val="tx1"/>
                </a:solidFill>
              </a:rPr>
              <a:t>Vous discutez avec Sylvain pour voir si quelque chose s’est produit depuis le dernier r-v. Il répond que non, rien de particulier, mais que sa conjointe commence à être tannée de l’écouter se plaindre et qu’elle </a:t>
            </a:r>
            <a:r>
              <a:rPr lang="fr-CA" sz="1800" i="1" dirty="0">
                <a:solidFill>
                  <a:schemeClr val="tx1"/>
                </a:solidFill>
              </a:rPr>
              <a:t>non plus </a:t>
            </a:r>
            <a:r>
              <a:rPr lang="fr-CA" sz="1800" dirty="0">
                <a:solidFill>
                  <a:schemeClr val="tx1"/>
                </a:solidFill>
              </a:rPr>
              <a:t>ne comprend pas la souffrance qu’il vit.</a:t>
            </a:r>
          </a:p>
        </p:txBody>
      </p:sp>
    </p:spTree>
    <p:extLst>
      <p:ext uri="{BB962C8B-B14F-4D97-AF65-F5344CB8AC3E}">
        <p14:creationId xmlns:p14="http://schemas.microsoft.com/office/powerpoint/2010/main" val="31667636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3115" y="280596"/>
            <a:ext cx="7425929" cy="415498"/>
          </a:xfrm>
          <a:prstGeom prst="rect">
            <a:avLst/>
          </a:prstGeom>
          <a:noFill/>
        </p:spPr>
        <p:txBody>
          <a:bodyPr wrap="square" rtlCol="0">
            <a:spAutoFit/>
          </a:bodyPr>
          <a:lstStyle/>
          <a:p>
            <a:r>
              <a:rPr lang="fr-CA" sz="2100" b="1" i="1" dirty="0"/>
              <a:t>Quand ça tourne mal… (fin alternative)</a:t>
            </a:r>
          </a:p>
        </p:txBody>
      </p:sp>
      <p:sp>
        <p:nvSpPr>
          <p:cNvPr id="5" name="Title 1"/>
          <p:cNvSpPr txBox="1">
            <a:spLocks/>
          </p:cNvSpPr>
          <p:nvPr/>
        </p:nvSpPr>
        <p:spPr>
          <a:xfrm>
            <a:off x="473115" y="989400"/>
            <a:ext cx="7200900" cy="557213"/>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CA" sz="2100" b="1" dirty="0">
                <a:solidFill>
                  <a:schemeClr val="tx1"/>
                </a:solidFill>
              </a:rPr>
              <a:t>Sylvain 6</a:t>
            </a:r>
            <a:r>
              <a:rPr lang="fr-CA" sz="2100" b="1" baseline="30000" dirty="0">
                <a:solidFill>
                  <a:schemeClr val="tx1"/>
                </a:solidFill>
              </a:rPr>
              <a:t>e</a:t>
            </a:r>
            <a:r>
              <a:rPr lang="fr-CA" sz="2100" b="1" dirty="0">
                <a:solidFill>
                  <a:schemeClr val="tx1"/>
                </a:solidFill>
              </a:rPr>
              <a:t> rencontre</a:t>
            </a:r>
          </a:p>
        </p:txBody>
      </p:sp>
      <p:sp>
        <p:nvSpPr>
          <p:cNvPr id="6" name="Content Placeholder 2"/>
          <p:cNvSpPr txBox="1">
            <a:spLocks/>
          </p:cNvSpPr>
          <p:nvPr/>
        </p:nvSpPr>
        <p:spPr>
          <a:xfrm>
            <a:off x="473115" y="1580881"/>
            <a:ext cx="8092151" cy="2518173"/>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a:buFont typeface="Arial" panose="020B0604020202020204" pitchFamily="34" charset="0"/>
              <a:buChar char="•"/>
            </a:pPr>
            <a:r>
              <a:rPr lang="fr-CA" sz="1800" dirty="0">
                <a:solidFill>
                  <a:schemeClr val="tx1"/>
                </a:solidFill>
              </a:rPr>
              <a:t>Sylvain est plus calme que la dernière fois, ce qui vous rassure. Il présente encore des difficultés digestives, mais plus fluctuantes qu’avant</a:t>
            </a:r>
            <a:r>
              <a:rPr lang="fr-CA" sz="1800" dirty="0" smtClean="0">
                <a:solidFill>
                  <a:schemeClr val="tx1"/>
                </a:solidFill>
              </a:rPr>
              <a:t>.</a:t>
            </a:r>
          </a:p>
          <a:p>
            <a:pPr algn="just"/>
            <a:endParaRPr lang="fr-CA" sz="1800" dirty="0">
              <a:solidFill>
                <a:schemeClr val="tx1"/>
              </a:solidFill>
            </a:endParaRPr>
          </a:p>
          <a:p>
            <a:pPr algn="just">
              <a:buFont typeface="Arial" panose="020B0604020202020204" pitchFamily="34" charset="0"/>
              <a:buChar char="•"/>
            </a:pPr>
            <a:r>
              <a:rPr lang="fr-CA" sz="1800" dirty="0">
                <a:solidFill>
                  <a:schemeClr val="tx1"/>
                </a:solidFill>
              </a:rPr>
              <a:t>Il vous explique ce qu’il comprend des 2 rencontres qu’il a eu avec la psychologue, afin de vérifier sa compréhension de la situation</a:t>
            </a:r>
            <a:r>
              <a:rPr lang="fr-CA" sz="1800" dirty="0" smtClean="0">
                <a:solidFill>
                  <a:schemeClr val="tx1"/>
                </a:solidFill>
              </a:rPr>
              <a:t>.</a:t>
            </a:r>
          </a:p>
          <a:p>
            <a:pPr algn="just"/>
            <a:endParaRPr lang="fr-CA" sz="1800" dirty="0">
              <a:solidFill>
                <a:schemeClr val="tx1"/>
              </a:solidFill>
            </a:endParaRPr>
          </a:p>
          <a:p>
            <a:pPr algn="just">
              <a:buFont typeface="Arial" panose="020B0604020202020204" pitchFamily="34" charset="0"/>
              <a:buChar char="•"/>
            </a:pPr>
            <a:r>
              <a:rPr lang="fr-CA" sz="1800" dirty="0">
                <a:solidFill>
                  <a:schemeClr val="tx1"/>
                </a:solidFill>
              </a:rPr>
              <a:t>Il comprend que la psychologue croit que ses symptômes sont largement dus à son psychologique, et qu’il pourrait être aidé par un suivi avec elle et possiblement une médication qui s’attaquerait à l’anxiété</a:t>
            </a:r>
            <a:r>
              <a:rPr lang="fr-CA" sz="1800" dirty="0" smtClean="0">
                <a:solidFill>
                  <a:schemeClr val="tx1"/>
                </a:solidFill>
              </a:rPr>
              <a:t>.</a:t>
            </a:r>
          </a:p>
          <a:p>
            <a:pPr algn="just"/>
            <a:endParaRPr lang="fr-CA" sz="1800" dirty="0">
              <a:solidFill>
                <a:schemeClr val="tx1"/>
              </a:solidFill>
            </a:endParaRPr>
          </a:p>
          <a:p>
            <a:pPr algn="just">
              <a:buFont typeface="Arial" panose="020B0604020202020204" pitchFamily="34" charset="0"/>
              <a:buChar char="•"/>
            </a:pPr>
            <a:r>
              <a:rPr lang="fr-CA" sz="1800" dirty="0">
                <a:solidFill>
                  <a:schemeClr val="tx1"/>
                </a:solidFill>
              </a:rPr>
              <a:t>Il pense que ça ne coûte rien d’essayer, mais il n’est pas nécessairement convaincu.</a:t>
            </a:r>
          </a:p>
        </p:txBody>
      </p:sp>
    </p:spTree>
    <p:extLst>
      <p:ext uri="{BB962C8B-B14F-4D97-AF65-F5344CB8AC3E}">
        <p14:creationId xmlns:p14="http://schemas.microsoft.com/office/powerpoint/2010/main" val="24223845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3115" y="245872"/>
            <a:ext cx="7425929" cy="415498"/>
          </a:xfrm>
          <a:prstGeom prst="rect">
            <a:avLst/>
          </a:prstGeom>
          <a:noFill/>
        </p:spPr>
        <p:txBody>
          <a:bodyPr wrap="square" rtlCol="0">
            <a:spAutoFit/>
          </a:bodyPr>
          <a:lstStyle/>
          <a:p>
            <a:r>
              <a:rPr lang="fr-CA" sz="2100" b="1" i="1" dirty="0"/>
              <a:t>Quand ça tourne mal… (fin alternative)</a:t>
            </a:r>
          </a:p>
        </p:txBody>
      </p:sp>
      <p:sp>
        <p:nvSpPr>
          <p:cNvPr id="5" name="Title 1"/>
          <p:cNvSpPr txBox="1">
            <a:spLocks/>
          </p:cNvSpPr>
          <p:nvPr/>
        </p:nvSpPr>
        <p:spPr>
          <a:xfrm>
            <a:off x="473115" y="800588"/>
            <a:ext cx="7200900" cy="557213"/>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CA" sz="2100" b="1" dirty="0">
                <a:solidFill>
                  <a:schemeClr val="tx1"/>
                </a:solidFill>
              </a:rPr>
              <a:t>Sylvain, 7</a:t>
            </a:r>
            <a:r>
              <a:rPr lang="fr-CA" sz="2100" b="1" baseline="30000" dirty="0">
                <a:solidFill>
                  <a:schemeClr val="tx1"/>
                </a:solidFill>
              </a:rPr>
              <a:t>e</a:t>
            </a:r>
            <a:r>
              <a:rPr lang="fr-CA" sz="2100" b="1" dirty="0">
                <a:solidFill>
                  <a:schemeClr val="tx1"/>
                </a:solidFill>
              </a:rPr>
              <a:t> rencontre</a:t>
            </a:r>
          </a:p>
        </p:txBody>
      </p:sp>
      <p:sp>
        <p:nvSpPr>
          <p:cNvPr id="6" name="Content Placeholder 2"/>
          <p:cNvSpPr txBox="1">
            <a:spLocks/>
          </p:cNvSpPr>
          <p:nvPr/>
        </p:nvSpPr>
        <p:spPr>
          <a:xfrm>
            <a:off x="473115" y="1497472"/>
            <a:ext cx="8184748" cy="2968415"/>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a:buFont typeface="Arial" panose="020B0604020202020204" pitchFamily="34" charset="0"/>
              <a:buChar char="•"/>
            </a:pPr>
            <a:r>
              <a:rPr lang="fr-CA" sz="1800" dirty="0">
                <a:solidFill>
                  <a:schemeClr val="tx1"/>
                </a:solidFill>
              </a:rPr>
              <a:t>Vous revoyez Sylvain après 4 semaines. Il a eu des rencontres hebdomadaires avec la psychologue</a:t>
            </a:r>
            <a:r>
              <a:rPr lang="fr-CA" sz="1800" dirty="0" smtClean="0">
                <a:solidFill>
                  <a:schemeClr val="tx1"/>
                </a:solidFill>
              </a:rPr>
              <a:t>.</a:t>
            </a:r>
            <a:endParaRPr lang="fr-CA" sz="1800" dirty="0">
              <a:solidFill>
                <a:schemeClr val="tx1"/>
              </a:solidFill>
            </a:endParaRPr>
          </a:p>
          <a:p>
            <a:pPr algn="just">
              <a:buFont typeface="Arial" panose="020B0604020202020204" pitchFamily="34" charset="0"/>
              <a:buChar char="•"/>
            </a:pPr>
            <a:r>
              <a:rPr lang="fr-CA" sz="1800" dirty="0">
                <a:solidFill>
                  <a:schemeClr val="tx1"/>
                </a:solidFill>
              </a:rPr>
              <a:t>En entrant dans le bureau, il commence à lever le ton, et parler fort.</a:t>
            </a:r>
          </a:p>
          <a:p>
            <a:pPr algn="just">
              <a:buFont typeface="Arial" panose="020B0604020202020204" pitchFamily="34" charset="0"/>
              <a:buChar char="•"/>
            </a:pPr>
            <a:r>
              <a:rPr lang="fr-CA" sz="1800" dirty="0">
                <a:solidFill>
                  <a:schemeClr val="tx1"/>
                </a:solidFill>
              </a:rPr>
              <a:t>Il réclame des tests supplémentaires, car il est encore souffrant, et que la médications n’aide pas.</a:t>
            </a:r>
          </a:p>
          <a:p>
            <a:pPr algn="just">
              <a:buFont typeface="Arial" panose="020B0604020202020204" pitchFamily="34" charset="0"/>
              <a:buChar char="•"/>
            </a:pPr>
            <a:r>
              <a:rPr lang="fr-CA" sz="1800" dirty="0">
                <a:solidFill>
                  <a:schemeClr val="tx1"/>
                </a:solidFill>
              </a:rPr>
              <a:t>Il voit la psychologue, et il voit qu’en effet, il a du stress, mais il ne croit pas que cela puisse être responsable des symptômes.</a:t>
            </a:r>
          </a:p>
          <a:p>
            <a:pPr algn="just">
              <a:buFont typeface="Arial" panose="020B0604020202020204" pitchFamily="34" charset="0"/>
              <a:buChar char="•"/>
            </a:pPr>
            <a:r>
              <a:rPr lang="fr-CA" sz="1800" dirty="0">
                <a:solidFill>
                  <a:schemeClr val="tx1"/>
                </a:solidFill>
              </a:rPr>
              <a:t>Vous tentez de le calmer avec des propos rassurants, avec empathie, mais rien ne fonctionne. Vous commencez à craindre pour votre sécurité.</a:t>
            </a:r>
          </a:p>
          <a:p>
            <a:pPr algn="just">
              <a:buFont typeface="Arial" panose="020B0604020202020204" pitchFamily="34" charset="0"/>
              <a:buChar char="•"/>
            </a:pPr>
            <a:r>
              <a:rPr lang="fr-CA" sz="1800" dirty="0">
                <a:solidFill>
                  <a:schemeClr val="tx1"/>
                </a:solidFill>
              </a:rPr>
              <a:t>Vous lui demandez de sortir du bureau, et vous attendez dans le couloir afin qu’il puisse sortir.</a:t>
            </a:r>
          </a:p>
        </p:txBody>
      </p:sp>
    </p:spTree>
    <p:extLst>
      <p:ext uri="{BB962C8B-B14F-4D97-AF65-F5344CB8AC3E}">
        <p14:creationId xmlns:p14="http://schemas.microsoft.com/office/powerpoint/2010/main" val="3580162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988" y="546903"/>
            <a:ext cx="7200900" cy="1485900"/>
          </a:xfrm>
        </p:spPr>
        <p:txBody>
          <a:bodyPr/>
          <a:lstStyle/>
          <a:p>
            <a:pPr algn="l"/>
            <a:r>
              <a:rPr lang="fr-CA" sz="2100" b="1" dirty="0"/>
              <a:t>Sylvain au sans rendez-vous</a:t>
            </a:r>
          </a:p>
        </p:txBody>
      </p:sp>
      <p:sp>
        <p:nvSpPr>
          <p:cNvPr id="3" name="Content Placeholder 2"/>
          <p:cNvSpPr>
            <a:spLocks noGrp="1"/>
          </p:cNvSpPr>
          <p:nvPr>
            <p:ph idx="1"/>
          </p:nvPr>
        </p:nvSpPr>
        <p:spPr>
          <a:xfrm>
            <a:off x="530988" y="1641963"/>
            <a:ext cx="8069002" cy="2989660"/>
          </a:xfrm>
        </p:spPr>
        <p:txBody>
          <a:bodyPr>
            <a:noAutofit/>
          </a:bodyPr>
          <a:lstStyle/>
          <a:p>
            <a:pPr algn="just"/>
            <a:r>
              <a:rPr lang="fr-CA" sz="1800" dirty="0"/>
              <a:t>Sylvain, 26 ans, se présente à votre clinique de SRV. C’est la 1</a:t>
            </a:r>
            <a:r>
              <a:rPr lang="fr-CA" sz="1800" baseline="30000" dirty="0"/>
              <a:t>ère</a:t>
            </a:r>
            <a:r>
              <a:rPr lang="fr-CA" sz="1800" dirty="0"/>
              <a:t> fois qu’il est vu dans votre clinique. Il est accompagné de sa conjointe, qui semble inquiète</a:t>
            </a:r>
            <a:r>
              <a:rPr lang="fr-CA" sz="1800" dirty="0" smtClean="0"/>
              <a:t>.</a:t>
            </a:r>
          </a:p>
          <a:p>
            <a:pPr algn="just"/>
            <a:endParaRPr lang="fr-CA" sz="1800" dirty="0"/>
          </a:p>
          <a:p>
            <a:pPr algn="just"/>
            <a:r>
              <a:rPr lang="fr-CA" sz="1800" dirty="0"/>
              <a:t>Il vient car, depuis plusieurs mois, il se plaint de brûlures d’estomac et de reflux. Il a tenté de modifier son alimentation et il ne mange présentement que du poulet, du riz blanc et de l’eau. Il dit que, malgré cela, il a encore de la difficulté à manger. Il affirme avoir perdu du poids, ce que corrobore sa conjointe. Pas de changement dans les selles, nausées persistantes, pas de vomissements</a:t>
            </a:r>
            <a:r>
              <a:rPr lang="fr-CA" sz="1800" dirty="0" smtClean="0"/>
              <a:t>.</a:t>
            </a:r>
          </a:p>
          <a:p>
            <a:pPr algn="just"/>
            <a:endParaRPr lang="fr-CA" sz="1800" dirty="0"/>
          </a:p>
          <a:p>
            <a:pPr algn="just"/>
            <a:r>
              <a:rPr lang="fr-CA" sz="1800" dirty="0"/>
              <a:t>Ne boit ni alcool, ni café, ni boissons énergisantes, ni boissons gazeuses. Il fume douze cigarettes par jour et ne consomme aucune drogue.</a:t>
            </a:r>
          </a:p>
        </p:txBody>
      </p:sp>
    </p:spTree>
    <p:extLst>
      <p:ext uri="{BB962C8B-B14F-4D97-AF65-F5344CB8AC3E}">
        <p14:creationId xmlns:p14="http://schemas.microsoft.com/office/powerpoint/2010/main" val="4429123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96265" y="927617"/>
            <a:ext cx="7200900" cy="578644"/>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CA" sz="2100" b="1" dirty="0">
                <a:solidFill>
                  <a:schemeClr val="tx1"/>
                </a:solidFill>
              </a:rPr>
              <a:t>Suivi Sylvain post-7</a:t>
            </a:r>
            <a:r>
              <a:rPr lang="fr-CA" sz="2100" b="1" baseline="30000" dirty="0">
                <a:solidFill>
                  <a:schemeClr val="tx1"/>
                </a:solidFill>
              </a:rPr>
              <a:t>e</a:t>
            </a:r>
            <a:r>
              <a:rPr lang="fr-CA" sz="2100" b="1" dirty="0">
                <a:solidFill>
                  <a:schemeClr val="tx1"/>
                </a:solidFill>
              </a:rPr>
              <a:t> Visite</a:t>
            </a:r>
          </a:p>
        </p:txBody>
      </p:sp>
      <p:sp>
        <p:nvSpPr>
          <p:cNvPr id="3" name="Content Placeholder 2"/>
          <p:cNvSpPr txBox="1">
            <a:spLocks/>
          </p:cNvSpPr>
          <p:nvPr/>
        </p:nvSpPr>
        <p:spPr>
          <a:xfrm>
            <a:off x="496265" y="1697771"/>
            <a:ext cx="8080576" cy="2714625"/>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a:r>
              <a:rPr lang="fr-CA" sz="1650" dirty="0">
                <a:solidFill>
                  <a:schemeClr val="tx1"/>
                </a:solidFill>
              </a:rPr>
              <a:t>Vous discutez </a:t>
            </a:r>
            <a:r>
              <a:rPr lang="fr-CA" sz="1800" dirty="0">
                <a:solidFill>
                  <a:schemeClr val="tx1"/>
                </a:solidFill>
              </a:rPr>
              <a:t>avec</a:t>
            </a:r>
            <a:r>
              <a:rPr lang="fr-CA" sz="1650" dirty="0">
                <a:solidFill>
                  <a:schemeClr val="tx1"/>
                </a:solidFill>
              </a:rPr>
              <a:t> la psychologue pour la mettre au courant de ce qui s’est passé dans le bureau</a:t>
            </a:r>
            <a:r>
              <a:rPr lang="fr-CA" sz="1650" dirty="0" smtClean="0">
                <a:solidFill>
                  <a:schemeClr val="tx1"/>
                </a:solidFill>
              </a:rPr>
              <a:t>.</a:t>
            </a:r>
          </a:p>
          <a:p>
            <a:pPr algn="just"/>
            <a:endParaRPr lang="fr-CA" sz="1650" dirty="0">
              <a:solidFill>
                <a:schemeClr val="tx1"/>
              </a:solidFill>
            </a:endParaRPr>
          </a:p>
          <a:p>
            <a:pPr algn="just"/>
            <a:r>
              <a:rPr lang="fr-CA" sz="1650" dirty="0">
                <a:solidFill>
                  <a:schemeClr val="tx1"/>
                </a:solidFill>
              </a:rPr>
              <a:t>Elle confirme que Sylvain est souffrant, mais qu’il n’accepte toujours pas que le diagnostic puisse être principalement psychologique</a:t>
            </a:r>
            <a:r>
              <a:rPr lang="fr-CA" sz="1650" dirty="0" smtClean="0">
                <a:solidFill>
                  <a:schemeClr val="tx1"/>
                </a:solidFill>
              </a:rPr>
              <a:t>.</a:t>
            </a:r>
          </a:p>
          <a:p>
            <a:pPr algn="just"/>
            <a:endParaRPr lang="fr-CA" sz="1650" dirty="0">
              <a:solidFill>
                <a:schemeClr val="tx1"/>
              </a:solidFill>
            </a:endParaRPr>
          </a:p>
          <a:p>
            <a:pPr algn="just"/>
            <a:r>
              <a:rPr lang="fr-CA" sz="1650" dirty="0">
                <a:solidFill>
                  <a:schemeClr val="tx1"/>
                </a:solidFill>
              </a:rPr>
              <a:t>Il n’a pas été inadéquat en entrevue avec la psychologue.</a:t>
            </a:r>
          </a:p>
          <a:p>
            <a:pPr algn="just"/>
            <a:endParaRPr lang="fr-CA" sz="1650" dirty="0">
              <a:solidFill>
                <a:schemeClr val="tx1"/>
              </a:solidFill>
            </a:endParaRPr>
          </a:p>
          <a:p>
            <a:pPr marL="0" indent="0" algn="just">
              <a:buNone/>
            </a:pPr>
            <a:r>
              <a:rPr lang="fr-CA" sz="1650" dirty="0">
                <a:solidFill>
                  <a:schemeClr val="tx1"/>
                </a:solidFill>
              </a:rPr>
              <a:t>Vous vous questionnez si vous devez le revoir; est-ce sécuritaire? Est-ce que le lien thérapeutique est rompu?</a:t>
            </a:r>
          </a:p>
        </p:txBody>
      </p:sp>
      <p:sp>
        <p:nvSpPr>
          <p:cNvPr id="4" name="TextBox 3"/>
          <p:cNvSpPr txBox="1"/>
          <p:nvPr/>
        </p:nvSpPr>
        <p:spPr>
          <a:xfrm>
            <a:off x="496265" y="326894"/>
            <a:ext cx="7425929" cy="415498"/>
          </a:xfrm>
          <a:prstGeom prst="rect">
            <a:avLst/>
          </a:prstGeom>
          <a:noFill/>
        </p:spPr>
        <p:txBody>
          <a:bodyPr wrap="square" rtlCol="0">
            <a:spAutoFit/>
          </a:bodyPr>
          <a:lstStyle/>
          <a:p>
            <a:r>
              <a:rPr lang="fr-CA" sz="2100" b="1" i="1" dirty="0"/>
              <a:t>Quand ça tourne mal… (fin alternative)</a:t>
            </a:r>
          </a:p>
        </p:txBody>
      </p:sp>
    </p:spTree>
    <p:extLst>
      <p:ext uri="{BB962C8B-B14F-4D97-AF65-F5344CB8AC3E}">
        <p14:creationId xmlns:p14="http://schemas.microsoft.com/office/powerpoint/2010/main" val="40882482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4690" y="476770"/>
            <a:ext cx="7425929" cy="415498"/>
          </a:xfrm>
          <a:prstGeom prst="rect">
            <a:avLst/>
          </a:prstGeom>
          <a:noFill/>
        </p:spPr>
        <p:txBody>
          <a:bodyPr wrap="square" rtlCol="0">
            <a:spAutoFit/>
          </a:bodyPr>
          <a:lstStyle/>
          <a:p>
            <a:r>
              <a:rPr lang="fr-CA" sz="2100" b="1" i="1" dirty="0"/>
              <a:t>Quand ça tourne mal… (fin alternative)</a:t>
            </a:r>
          </a:p>
        </p:txBody>
      </p:sp>
      <p:sp>
        <p:nvSpPr>
          <p:cNvPr id="3" name="Title 1"/>
          <p:cNvSpPr txBox="1">
            <a:spLocks/>
          </p:cNvSpPr>
          <p:nvPr/>
        </p:nvSpPr>
        <p:spPr>
          <a:xfrm>
            <a:off x="484690" y="1321835"/>
            <a:ext cx="7200900" cy="460772"/>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CA" sz="2100" b="1" dirty="0">
                <a:solidFill>
                  <a:schemeClr val="tx1"/>
                </a:solidFill>
              </a:rPr>
              <a:t>Suivi Sylvain post-7</a:t>
            </a:r>
            <a:r>
              <a:rPr lang="fr-CA" sz="2100" b="1" baseline="30000" dirty="0">
                <a:solidFill>
                  <a:schemeClr val="tx1"/>
                </a:solidFill>
              </a:rPr>
              <a:t>e</a:t>
            </a:r>
            <a:r>
              <a:rPr lang="fr-CA" sz="2100" b="1" dirty="0">
                <a:solidFill>
                  <a:schemeClr val="tx1"/>
                </a:solidFill>
              </a:rPr>
              <a:t> rencontre</a:t>
            </a:r>
          </a:p>
        </p:txBody>
      </p:sp>
      <p:sp>
        <p:nvSpPr>
          <p:cNvPr id="4" name="Content Placeholder 2"/>
          <p:cNvSpPr txBox="1">
            <a:spLocks/>
          </p:cNvSpPr>
          <p:nvPr/>
        </p:nvSpPr>
        <p:spPr>
          <a:xfrm>
            <a:off x="484690" y="2419923"/>
            <a:ext cx="8126875" cy="2235994"/>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a:buFont typeface="Arial" panose="020B0604020202020204" pitchFamily="34" charset="0"/>
              <a:buChar char="•"/>
            </a:pPr>
            <a:r>
              <a:rPr lang="fr-CA" sz="1800" dirty="0">
                <a:solidFill>
                  <a:schemeClr val="tx1"/>
                </a:solidFill>
              </a:rPr>
              <a:t>Suite à la discussion avec la psychologue, et après réflexion, vous décidez de revoir Sylvain, mais accompagné d’un gardien de sécurité: le but sera de faire un retour sur la dernière rencontre, voir la perception de Sylvain vis-à-vis son comportement et voir s’il y a nécessité de transférer ses soins à un autre médecin.</a:t>
            </a:r>
          </a:p>
        </p:txBody>
      </p:sp>
    </p:spTree>
    <p:extLst>
      <p:ext uri="{BB962C8B-B14F-4D97-AF65-F5344CB8AC3E}">
        <p14:creationId xmlns:p14="http://schemas.microsoft.com/office/powerpoint/2010/main" val="22192145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07838" y="847646"/>
            <a:ext cx="7200900" cy="642938"/>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CA" sz="2100" b="1" dirty="0">
                <a:solidFill>
                  <a:schemeClr val="tx1"/>
                </a:solidFill>
              </a:rPr>
              <a:t>Sylvain, 8</a:t>
            </a:r>
            <a:r>
              <a:rPr lang="fr-CA" sz="2100" b="1" baseline="30000" dirty="0">
                <a:solidFill>
                  <a:schemeClr val="tx1"/>
                </a:solidFill>
              </a:rPr>
              <a:t>e</a:t>
            </a:r>
            <a:r>
              <a:rPr lang="fr-CA" sz="2100" b="1" dirty="0">
                <a:solidFill>
                  <a:schemeClr val="tx1"/>
                </a:solidFill>
              </a:rPr>
              <a:t> rencontre</a:t>
            </a:r>
          </a:p>
        </p:txBody>
      </p:sp>
      <p:sp>
        <p:nvSpPr>
          <p:cNvPr id="3" name="Content Placeholder 2"/>
          <p:cNvSpPr txBox="1">
            <a:spLocks/>
          </p:cNvSpPr>
          <p:nvPr/>
        </p:nvSpPr>
        <p:spPr>
          <a:xfrm>
            <a:off x="507838" y="1490584"/>
            <a:ext cx="8092151" cy="2418159"/>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a:buFont typeface="Arial" panose="020B0604020202020204" pitchFamily="34" charset="0"/>
              <a:buChar char="•"/>
            </a:pPr>
            <a:r>
              <a:rPr lang="fr-CA" sz="1800" dirty="0">
                <a:solidFill>
                  <a:schemeClr val="tx1"/>
                </a:solidFill>
              </a:rPr>
              <a:t>Vous revoyez Sylvain, accompagné du gardien de sécurité</a:t>
            </a:r>
            <a:r>
              <a:rPr lang="fr-CA" sz="1800" dirty="0" smtClean="0">
                <a:solidFill>
                  <a:schemeClr val="tx1"/>
                </a:solidFill>
              </a:rPr>
              <a:t>.</a:t>
            </a:r>
          </a:p>
          <a:p>
            <a:pPr algn="just"/>
            <a:endParaRPr lang="fr-CA" sz="1800" dirty="0">
              <a:solidFill>
                <a:schemeClr val="tx1"/>
              </a:solidFill>
            </a:endParaRPr>
          </a:p>
          <a:p>
            <a:pPr algn="just">
              <a:buFont typeface="Arial" panose="020B0604020202020204" pitchFamily="34" charset="0"/>
              <a:buChar char="•"/>
            </a:pPr>
            <a:r>
              <a:rPr lang="fr-CA" sz="1800" dirty="0">
                <a:solidFill>
                  <a:schemeClr val="tx1"/>
                </a:solidFill>
              </a:rPr>
              <a:t>Sylvain se demande pourquoi le gardien est là : jamais il ne vous ferait mal</a:t>
            </a:r>
            <a:r>
              <a:rPr lang="fr-CA" sz="1800" dirty="0" smtClean="0">
                <a:solidFill>
                  <a:schemeClr val="tx1"/>
                </a:solidFill>
              </a:rPr>
              <a:t>!</a:t>
            </a:r>
          </a:p>
          <a:p>
            <a:pPr algn="just"/>
            <a:endParaRPr lang="fr-CA" sz="1800" dirty="0">
              <a:solidFill>
                <a:schemeClr val="tx1"/>
              </a:solidFill>
            </a:endParaRPr>
          </a:p>
          <a:p>
            <a:pPr algn="just">
              <a:buFont typeface="Arial" panose="020B0604020202020204" pitchFamily="34" charset="0"/>
              <a:buChar char="•"/>
            </a:pPr>
            <a:r>
              <a:rPr lang="fr-CA" sz="1800" dirty="0">
                <a:solidFill>
                  <a:schemeClr val="tx1"/>
                </a:solidFill>
              </a:rPr>
              <a:t>Vous faites un retour sur le comportement de Sylvain : bien qu’il reconnaisse qu’il était fâché, il ne croit pas que c’était si pire que ça. Il pense que vous dramatisez un peu la situation</a:t>
            </a:r>
            <a:r>
              <a:rPr lang="fr-CA" sz="1800" dirty="0" smtClean="0">
                <a:solidFill>
                  <a:schemeClr val="tx1"/>
                </a:solidFill>
              </a:rPr>
              <a:t>.</a:t>
            </a:r>
          </a:p>
          <a:p>
            <a:pPr algn="just"/>
            <a:endParaRPr lang="fr-CA" sz="1800" dirty="0">
              <a:solidFill>
                <a:schemeClr val="tx1"/>
              </a:solidFill>
            </a:endParaRPr>
          </a:p>
          <a:p>
            <a:pPr algn="just">
              <a:buFont typeface="Arial" panose="020B0604020202020204" pitchFamily="34" charset="0"/>
              <a:buChar char="•"/>
            </a:pPr>
            <a:r>
              <a:rPr lang="fr-CA" sz="1800" dirty="0">
                <a:solidFill>
                  <a:schemeClr val="tx1"/>
                </a:solidFill>
              </a:rPr>
              <a:t>Devant le peu d’introspection dans son comportement intimidant, vous lui dites que vous transférerez ses soins à un collègue de clinique.</a:t>
            </a:r>
          </a:p>
        </p:txBody>
      </p:sp>
      <p:sp>
        <p:nvSpPr>
          <p:cNvPr id="4" name="TextBox 3"/>
          <p:cNvSpPr txBox="1"/>
          <p:nvPr/>
        </p:nvSpPr>
        <p:spPr>
          <a:xfrm>
            <a:off x="507839" y="292171"/>
            <a:ext cx="7425929" cy="415498"/>
          </a:xfrm>
          <a:prstGeom prst="rect">
            <a:avLst/>
          </a:prstGeom>
          <a:noFill/>
        </p:spPr>
        <p:txBody>
          <a:bodyPr wrap="square" rtlCol="0">
            <a:spAutoFit/>
          </a:bodyPr>
          <a:lstStyle/>
          <a:p>
            <a:r>
              <a:rPr lang="fr-CA" sz="2100" b="1" i="1" dirty="0"/>
              <a:t>Quand ça tourne mal… (fin alternative)</a:t>
            </a:r>
          </a:p>
        </p:txBody>
      </p:sp>
      <p:sp>
        <p:nvSpPr>
          <p:cNvPr id="5" name="TextBox 4"/>
          <p:cNvSpPr txBox="1"/>
          <p:nvPr/>
        </p:nvSpPr>
        <p:spPr>
          <a:xfrm>
            <a:off x="3796496" y="5325663"/>
            <a:ext cx="4668983" cy="646331"/>
          </a:xfrm>
          <a:prstGeom prst="rect">
            <a:avLst/>
          </a:prstGeom>
          <a:noFill/>
          <a:ln>
            <a:solidFill>
              <a:schemeClr val="tx1"/>
            </a:solidFill>
          </a:ln>
        </p:spPr>
        <p:txBody>
          <a:bodyPr wrap="square" rtlCol="0">
            <a:spAutoFit/>
          </a:bodyPr>
          <a:lstStyle/>
          <a:p>
            <a:pPr algn="r"/>
            <a:r>
              <a:rPr lang="fr-CA" i="1" dirty="0"/>
              <a:t>Heureusement, ça peut évoluer </a:t>
            </a:r>
            <a:r>
              <a:rPr lang="fr-CA" i="1" dirty="0" err="1"/>
              <a:t>différement</a:t>
            </a:r>
            <a:r>
              <a:rPr lang="fr-CA" i="1" dirty="0"/>
              <a:t>…</a:t>
            </a:r>
          </a:p>
          <a:p>
            <a:pPr algn="r"/>
            <a:r>
              <a:rPr lang="fr-CA" i="1" dirty="0">
                <a:effectLst>
                  <a:outerShdw blurRad="38100" dist="38100" dir="2700000" algn="tl">
                    <a:srgbClr val="000000">
                      <a:alpha val="43137"/>
                    </a:srgbClr>
                  </a:outerShdw>
                </a:effectLst>
                <a:hlinkClick r:id="rId2" action="ppaction://hlinksldjump"/>
              </a:rPr>
              <a:t>RETOUR AU SUIVI INITIAL</a:t>
            </a:r>
            <a:endParaRPr lang="fr-CA"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90166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834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78835" y="546904"/>
            <a:ext cx="7200900" cy="1485900"/>
          </a:xfrm>
        </p:spPr>
        <p:txBody>
          <a:bodyPr/>
          <a:lstStyle/>
          <a:p>
            <a:r>
              <a:rPr lang="fr-CA" sz="2100" b="1" dirty="0"/>
              <a:t>Sylvain au sans </a:t>
            </a:r>
            <a:r>
              <a:rPr lang="fr-CA" sz="2100" b="1" dirty="0" smtClean="0"/>
              <a:t>rendez-vous</a:t>
            </a:r>
            <a:endParaRPr lang="fr-CA" sz="2100" b="1" dirty="0"/>
          </a:p>
        </p:txBody>
      </p:sp>
      <p:sp>
        <p:nvSpPr>
          <p:cNvPr id="3" name="Espace réservé du contenu 2"/>
          <p:cNvSpPr>
            <a:spLocks noGrp="1"/>
          </p:cNvSpPr>
          <p:nvPr>
            <p:ph idx="1"/>
          </p:nvPr>
        </p:nvSpPr>
        <p:spPr>
          <a:xfrm>
            <a:off x="646735" y="1869311"/>
            <a:ext cx="8115299" cy="3581400"/>
          </a:xfrm>
        </p:spPr>
        <p:txBody>
          <a:bodyPr>
            <a:normAutofit/>
          </a:bodyPr>
          <a:lstStyle/>
          <a:p>
            <a:r>
              <a:rPr lang="fr-CA" sz="1800" dirty="0"/>
              <a:t>Quels éléments de cette présentation clinique vous marquent </a:t>
            </a:r>
            <a:r>
              <a:rPr lang="fr-CA" sz="1800" dirty="0" smtClean="0"/>
              <a:t>?</a:t>
            </a:r>
          </a:p>
          <a:p>
            <a:endParaRPr lang="fr-CA" sz="1800" dirty="0"/>
          </a:p>
          <a:p>
            <a:r>
              <a:rPr lang="fr-CA" sz="1800" dirty="0"/>
              <a:t>En plus de diagnostiquer et traiter le problème digestif de Sylvain, y </a:t>
            </a:r>
            <a:r>
              <a:rPr lang="fr-CA" sz="1800" dirty="0" err="1"/>
              <a:t>a-t-il</a:t>
            </a:r>
            <a:r>
              <a:rPr lang="fr-CA" sz="1800" dirty="0"/>
              <a:t> d’autres aspects dont il faudra tenir compte ?</a:t>
            </a:r>
          </a:p>
        </p:txBody>
      </p:sp>
    </p:spTree>
    <p:extLst>
      <p:ext uri="{BB962C8B-B14F-4D97-AF65-F5344CB8AC3E}">
        <p14:creationId xmlns:p14="http://schemas.microsoft.com/office/powerpoint/2010/main" val="2438559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5713" y="477456"/>
            <a:ext cx="7200900" cy="1485900"/>
          </a:xfrm>
        </p:spPr>
        <p:txBody>
          <a:bodyPr/>
          <a:lstStyle/>
          <a:p>
            <a:pPr algn="l"/>
            <a:r>
              <a:rPr lang="fr-CA" sz="2100" b="1" dirty="0"/>
              <a:t>Sylvain au sans rendez-vous </a:t>
            </a:r>
          </a:p>
        </p:txBody>
      </p:sp>
      <p:sp>
        <p:nvSpPr>
          <p:cNvPr id="4" name="Espace réservé du contenu 2"/>
          <p:cNvSpPr txBox="1">
            <a:spLocks/>
          </p:cNvSpPr>
          <p:nvPr/>
        </p:nvSpPr>
        <p:spPr>
          <a:xfrm>
            <a:off x="565713" y="1257595"/>
            <a:ext cx="8022702" cy="3252191"/>
          </a:xfrm>
          <a:prstGeom prst="rect">
            <a:avLst/>
          </a:prstGeom>
        </p:spPr>
        <p:txBody>
          <a:bodyPr vert="horz" lIns="68580" tIns="34290" rIns="68580" bIns="34290" rtlCol="0">
            <a:no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gn="just">
              <a:buFont typeface="Arial" panose="020B0604020202020204" pitchFamily="34" charset="0"/>
              <a:buChar char="•"/>
            </a:pPr>
            <a:r>
              <a:rPr lang="fr-CA" sz="1800" dirty="0">
                <a:solidFill>
                  <a:schemeClr val="tx1"/>
                </a:solidFill>
              </a:rPr>
              <a:t>Quels éléments de cette présentation clinique vous marquent </a:t>
            </a:r>
            <a:r>
              <a:rPr lang="fr-CA" sz="1800" dirty="0" smtClean="0">
                <a:solidFill>
                  <a:schemeClr val="tx1"/>
                </a:solidFill>
              </a:rPr>
              <a:t>?</a:t>
            </a:r>
          </a:p>
          <a:p>
            <a:pPr marL="0" indent="0" algn="just">
              <a:buNone/>
            </a:pPr>
            <a:endParaRPr lang="fr-CA" sz="1800" dirty="0">
              <a:solidFill>
                <a:schemeClr val="tx1"/>
              </a:solidFill>
            </a:endParaRPr>
          </a:p>
          <a:p>
            <a:pPr lvl="1" algn="just"/>
            <a:r>
              <a:rPr lang="fr-CA" sz="1800" dirty="0">
                <a:solidFill>
                  <a:schemeClr val="tx1"/>
                </a:solidFill>
              </a:rPr>
              <a:t>Première consultation pour des symptômes qui évoluent depuis plusieurs mois.</a:t>
            </a:r>
          </a:p>
          <a:p>
            <a:pPr lvl="1" algn="just"/>
            <a:r>
              <a:rPr lang="fr-CA" sz="1800" dirty="0">
                <a:solidFill>
                  <a:schemeClr val="tx1"/>
                </a:solidFill>
              </a:rPr>
              <a:t>Impact fonctionnel significatif.</a:t>
            </a:r>
          </a:p>
          <a:p>
            <a:pPr lvl="1" algn="just"/>
            <a:r>
              <a:rPr lang="fr-CA" sz="1800" dirty="0">
                <a:solidFill>
                  <a:schemeClr val="tx1"/>
                </a:solidFill>
              </a:rPr>
              <a:t>Restrictions alimentaires importantes.</a:t>
            </a:r>
          </a:p>
          <a:p>
            <a:pPr lvl="1" algn="just"/>
            <a:r>
              <a:rPr lang="fr-CA" sz="1800" dirty="0">
                <a:solidFill>
                  <a:schemeClr val="tx1"/>
                </a:solidFill>
              </a:rPr>
              <a:t>La conjointe est particulièrement inquiète (Sylvain l’est-il </a:t>
            </a:r>
            <a:r>
              <a:rPr lang="fr-CA" sz="1800" dirty="0" smtClean="0">
                <a:solidFill>
                  <a:schemeClr val="tx1"/>
                </a:solidFill>
              </a:rPr>
              <a:t>?).</a:t>
            </a:r>
          </a:p>
          <a:p>
            <a:pPr lvl="1" algn="just"/>
            <a:endParaRPr lang="fr-CA" sz="1800" dirty="0">
              <a:solidFill>
                <a:schemeClr val="tx1"/>
              </a:solidFill>
            </a:endParaRPr>
          </a:p>
          <a:p>
            <a:pPr algn="just">
              <a:buFont typeface="Arial" panose="020B0604020202020204" pitchFamily="34" charset="0"/>
              <a:buChar char="•"/>
            </a:pPr>
            <a:r>
              <a:rPr lang="fr-CA" sz="1800" dirty="0">
                <a:solidFill>
                  <a:schemeClr val="tx1"/>
                </a:solidFill>
              </a:rPr>
              <a:t>En plus de diagnostiquer et traiter le problème digestif de Sylvain, y </a:t>
            </a:r>
            <a:r>
              <a:rPr lang="fr-CA" sz="1800" dirty="0" err="1">
                <a:solidFill>
                  <a:schemeClr val="tx1"/>
                </a:solidFill>
              </a:rPr>
              <a:t>a-t-il</a:t>
            </a:r>
            <a:r>
              <a:rPr lang="fr-CA" sz="1800" dirty="0">
                <a:solidFill>
                  <a:schemeClr val="tx1"/>
                </a:solidFill>
              </a:rPr>
              <a:t> d’autres aspects dont il faudra tenir compte ?</a:t>
            </a:r>
          </a:p>
          <a:p>
            <a:pPr lvl="1" algn="just"/>
            <a:r>
              <a:rPr lang="fr-CA" sz="1800" dirty="0">
                <a:solidFill>
                  <a:schemeClr val="tx1"/>
                </a:solidFill>
              </a:rPr>
              <a:t>Impact fonctionnel important.</a:t>
            </a:r>
          </a:p>
          <a:p>
            <a:pPr lvl="1" algn="just"/>
            <a:r>
              <a:rPr lang="fr-CA" sz="1800" dirty="0">
                <a:solidFill>
                  <a:schemeClr val="tx1"/>
                </a:solidFill>
              </a:rPr>
              <a:t>Impact à prévoir du problème sur la relation de couple.</a:t>
            </a:r>
          </a:p>
          <a:p>
            <a:pPr lvl="1" algn="just"/>
            <a:r>
              <a:rPr lang="fr-CA" sz="1800" dirty="0">
                <a:solidFill>
                  <a:schemeClr val="tx1"/>
                </a:solidFill>
              </a:rPr>
              <a:t>Couple très inquiet.</a:t>
            </a:r>
          </a:p>
        </p:txBody>
      </p:sp>
    </p:spTree>
    <p:extLst>
      <p:ext uri="{BB962C8B-B14F-4D97-AF65-F5344CB8AC3E}">
        <p14:creationId xmlns:p14="http://schemas.microsoft.com/office/powerpoint/2010/main" val="3637234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563" y="422476"/>
            <a:ext cx="7200900" cy="1485900"/>
          </a:xfrm>
        </p:spPr>
        <p:txBody>
          <a:bodyPr/>
          <a:lstStyle/>
          <a:p>
            <a:pPr algn="l"/>
            <a:r>
              <a:rPr lang="fr-CA" sz="2100" b="1" dirty="0"/>
              <a:t>Sylvain au sans </a:t>
            </a:r>
            <a:r>
              <a:rPr lang="fr-CA" sz="2100" b="1" dirty="0" smtClean="0"/>
              <a:t>rendez-vous : </a:t>
            </a:r>
            <a:r>
              <a:rPr lang="fr-CA" sz="2100" b="1" dirty="0"/>
              <a:t>examen</a:t>
            </a:r>
          </a:p>
        </p:txBody>
      </p:sp>
      <p:sp>
        <p:nvSpPr>
          <p:cNvPr id="3" name="Content Placeholder 2"/>
          <p:cNvSpPr>
            <a:spLocks noGrp="1"/>
          </p:cNvSpPr>
          <p:nvPr>
            <p:ph idx="1"/>
          </p:nvPr>
        </p:nvSpPr>
        <p:spPr>
          <a:xfrm>
            <a:off x="542563" y="1363281"/>
            <a:ext cx="7976404" cy="3053953"/>
          </a:xfrm>
        </p:spPr>
        <p:txBody>
          <a:bodyPr>
            <a:noAutofit/>
          </a:bodyPr>
          <a:lstStyle/>
          <a:p>
            <a:pPr algn="just"/>
            <a:r>
              <a:rPr lang="fr-CA" sz="1800" dirty="0"/>
              <a:t>Lors de l’examen, c’est un homme de 183 cm, pesant 73kg, pâle, agité</a:t>
            </a:r>
            <a:r>
              <a:rPr lang="fr-CA" sz="1800" dirty="0" smtClean="0"/>
              <a:t>.</a:t>
            </a:r>
          </a:p>
          <a:p>
            <a:pPr algn="just"/>
            <a:endParaRPr lang="fr-CA" sz="1800" dirty="0"/>
          </a:p>
          <a:p>
            <a:pPr algn="just"/>
            <a:r>
              <a:rPr lang="fr-CA" sz="1800" dirty="0"/>
              <a:t>À l’examen physique, tout semble normal. Sensibilité diffuse à l’examen abdominal, mais aucune </a:t>
            </a:r>
            <a:r>
              <a:rPr lang="fr-CA" sz="1800" dirty="0" err="1"/>
              <a:t>viscéromégalie</a:t>
            </a:r>
            <a:r>
              <a:rPr lang="fr-CA" sz="1800" dirty="0"/>
              <a:t>, ni défense, ni ressaut.</a:t>
            </a:r>
          </a:p>
          <a:p>
            <a:pPr marL="0" indent="0" algn="just">
              <a:buNone/>
            </a:pPr>
            <a:endParaRPr lang="fr-CA" sz="1800" dirty="0"/>
          </a:p>
          <a:p>
            <a:pPr algn="just"/>
            <a:r>
              <a:rPr lang="fr-CA" sz="1800" dirty="0"/>
              <a:t>Votre diagnostic présomptif est une gastrite non spécifique. Toutefois, la perte de poids vous incite à la prudence. Vous faites une référence en gastro-entérologie. Vous prescrivez à Sylvain du </a:t>
            </a:r>
            <a:r>
              <a:rPr lang="fr-CA" sz="1800" dirty="0" err="1"/>
              <a:t>pantoprazole</a:t>
            </a:r>
            <a:r>
              <a:rPr lang="fr-CA" sz="1800" dirty="0"/>
              <a:t> 40 mg die pour 1 mois et vous lui dites de revenir au besoin s’il n’y a pas d’amélioration d’ici à ce qu’il soit vu en gastro-entérologie.</a:t>
            </a:r>
          </a:p>
        </p:txBody>
      </p:sp>
    </p:spTree>
    <p:extLst>
      <p:ext uri="{BB962C8B-B14F-4D97-AF65-F5344CB8AC3E}">
        <p14:creationId xmlns:p14="http://schemas.microsoft.com/office/powerpoint/2010/main" val="615473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138" y="431157"/>
            <a:ext cx="7200900" cy="1485900"/>
          </a:xfrm>
        </p:spPr>
        <p:txBody>
          <a:bodyPr/>
          <a:lstStyle/>
          <a:p>
            <a:pPr algn="l"/>
            <a:r>
              <a:rPr lang="fr-CA" sz="2100" b="1" dirty="0"/>
              <a:t>Sylvain: 2</a:t>
            </a:r>
            <a:r>
              <a:rPr lang="fr-CA" sz="2100" b="1" baseline="30000" dirty="0"/>
              <a:t>e</a:t>
            </a:r>
            <a:r>
              <a:rPr lang="fr-CA" sz="2100" b="1" dirty="0"/>
              <a:t> visite</a:t>
            </a:r>
          </a:p>
        </p:txBody>
      </p:sp>
      <p:sp>
        <p:nvSpPr>
          <p:cNvPr id="3" name="Content Placeholder 2"/>
          <p:cNvSpPr>
            <a:spLocks noGrp="1"/>
          </p:cNvSpPr>
          <p:nvPr>
            <p:ph idx="1"/>
          </p:nvPr>
        </p:nvSpPr>
        <p:spPr>
          <a:xfrm>
            <a:off x="554138" y="1395881"/>
            <a:ext cx="7953254" cy="3064668"/>
          </a:xfrm>
        </p:spPr>
        <p:txBody>
          <a:bodyPr>
            <a:noAutofit/>
          </a:bodyPr>
          <a:lstStyle/>
          <a:p>
            <a:pPr algn="just"/>
            <a:r>
              <a:rPr lang="fr-CA" sz="1800" dirty="0"/>
              <a:t>Sylvain revient 2 semaines plus tard au sans rendez-vous</a:t>
            </a:r>
            <a:r>
              <a:rPr lang="fr-CA" sz="1800" dirty="0" smtClean="0"/>
              <a:t>.</a:t>
            </a:r>
          </a:p>
          <a:p>
            <a:pPr algn="just"/>
            <a:endParaRPr lang="fr-CA" sz="1800" dirty="0"/>
          </a:p>
          <a:p>
            <a:pPr algn="just"/>
            <a:r>
              <a:rPr lang="fr-CA" sz="1800" dirty="0"/>
              <a:t>Il dit que, non seulement le </a:t>
            </a:r>
            <a:r>
              <a:rPr lang="fr-CA" sz="1800" dirty="0" err="1"/>
              <a:t>pantoprazole</a:t>
            </a:r>
            <a:r>
              <a:rPr lang="fr-CA" sz="1800" dirty="0"/>
              <a:t> ne l’a pas aidé, mais que c’est pire. Il a peur de manger car tout lui donne mal au ventre et des nausées. Sa conjointe vous supplie de l’aider et vous répète que « Sylvain est malade », que « ça ne va pas du tout ». Son poids est stable depuis la dernière visite et il n’y a pas d’autres symptômes d’alarme gastro-intestinaux</a:t>
            </a:r>
            <a:r>
              <a:rPr lang="fr-CA" sz="1800" dirty="0" smtClean="0"/>
              <a:t>.</a:t>
            </a:r>
          </a:p>
          <a:p>
            <a:pPr algn="just"/>
            <a:endParaRPr lang="fr-CA" sz="1800" dirty="0"/>
          </a:p>
          <a:p>
            <a:pPr algn="just"/>
            <a:r>
              <a:rPr lang="fr-CA" sz="1800" dirty="0"/>
              <a:t>Vous questionnez Sylvain sur ses antécédents personnels et familiaux. Premier épisode du genre pour lui. Dans sa famille, beaucoup de gens ont eu des problèmes avec leur « foie », comme des pierres au foie. Il dit qu’il a probablement ça aussi.</a:t>
            </a:r>
          </a:p>
        </p:txBody>
      </p:sp>
    </p:spTree>
    <p:extLst>
      <p:ext uri="{BB962C8B-B14F-4D97-AF65-F5344CB8AC3E}">
        <p14:creationId xmlns:p14="http://schemas.microsoft.com/office/powerpoint/2010/main" val="1259825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287" y="697375"/>
            <a:ext cx="7200900" cy="1485900"/>
          </a:xfrm>
        </p:spPr>
        <p:txBody>
          <a:bodyPr/>
          <a:lstStyle/>
          <a:p>
            <a:pPr algn="l"/>
            <a:r>
              <a:rPr lang="fr-CA" sz="2100" b="1" dirty="0"/>
              <a:t>Sylvain 2</a:t>
            </a:r>
            <a:r>
              <a:rPr lang="fr-CA" sz="2100" b="1" baseline="30000" dirty="0"/>
              <a:t>e</a:t>
            </a:r>
            <a:r>
              <a:rPr lang="fr-CA" sz="2100" b="1" dirty="0"/>
              <a:t> visite</a:t>
            </a:r>
          </a:p>
        </p:txBody>
      </p:sp>
      <p:sp>
        <p:nvSpPr>
          <p:cNvPr id="3" name="Content Placeholder 2"/>
          <p:cNvSpPr>
            <a:spLocks noGrp="1"/>
          </p:cNvSpPr>
          <p:nvPr>
            <p:ph idx="1"/>
          </p:nvPr>
        </p:nvSpPr>
        <p:spPr>
          <a:xfrm>
            <a:off x="577287" y="2055953"/>
            <a:ext cx="7941680" cy="3581400"/>
          </a:xfrm>
        </p:spPr>
        <p:txBody>
          <a:bodyPr>
            <a:normAutofit/>
          </a:bodyPr>
          <a:lstStyle/>
          <a:p>
            <a:pPr algn="just"/>
            <a:r>
              <a:rPr lang="fr-CA" sz="1650" dirty="0"/>
              <a:t>L’examen physique reste normal, avec une sensibilité diffuse à la palpation de l’abdomen</a:t>
            </a:r>
            <a:r>
              <a:rPr lang="fr-CA" sz="1650" dirty="0" smtClean="0"/>
              <a:t>.</a:t>
            </a:r>
          </a:p>
          <a:p>
            <a:pPr algn="just"/>
            <a:endParaRPr lang="fr-CA" sz="1650" dirty="0"/>
          </a:p>
          <a:p>
            <a:pPr algn="just"/>
            <a:r>
              <a:rPr lang="fr-CA" sz="1650" dirty="0"/>
              <a:t>Malgré que le tableau clinique est atypique pour des cholélithiases, vous demandez un bilan sanguin et une échographie. Vous doublez la dose de </a:t>
            </a:r>
            <a:r>
              <a:rPr lang="fr-CA" sz="1650" dirty="0" err="1"/>
              <a:t>pantoprazole</a:t>
            </a:r>
            <a:r>
              <a:rPr lang="fr-CA" sz="1650" dirty="0"/>
              <a:t>.</a:t>
            </a:r>
          </a:p>
        </p:txBody>
      </p:sp>
    </p:spTree>
    <p:extLst>
      <p:ext uri="{BB962C8B-B14F-4D97-AF65-F5344CB8AC3E}">
        <p14:creationId xmlns:p14="http://schemas.microsoft.com/office/powerpoint/2010/main" val="44684789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Page Titre">
  <a:themeElements>
    <a:clrScheme name="Rapport UdeM">
      <a:dk1>
        <a:sysClr val="windowText" lastClr="000000"/>
      </a:dk1>
      <a:lt1>
        <a:sysClr val="window" lastClr="FFFFFF"/>
      </a:lt1>
      <a:dk2>
        <a:srgbClr val="007DC5"/>
      </a:dk2>
      <a:lt2>
        <a:srgbClr val="ECF8FE"/>
      </a:lt2>
      <a:accent1>
        <a:srgbClr val="000000"/>
      </a:accent1>
      <a:accent2>
        <a:srgbClr val="00B6F1"/>
      </a:accent2>
      <a:accent3>
        <a:srgbClr val="C1D82F"/>
      </a:accent3>
      <a:accent4>
        <a:srgbClr val="F99D31"/>
      </a:accent4>
      <a:accent5>
        <a:srgbClr val="C8ECFC"/>
      </a:accent5>
      <a:accent6>
        <a:srgbClr val="B70050"/>
      </a:accent6>
      <a:hlink>
        <a:srgbClr val="0D75B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2428</TotalTime>
  <Words>4359</Words>
  <Application>Microsoft Office PowerPoint</Application>
  <PresentationFormat>Affichage à l'écran (4:3)</PresentationFormat>
  <Paragraphs>303</Paragraphs>
  <Slides>43</Slides>
  <Notes>4</Notes>
  <HiddenSlides>0</HiddenSlides>
  <MMClips>0</MMClips>
  <ScaleCrop>false</ScaleCrop>
  <HeadingPairs>
    <vt:vector size="8" baseType="variant">
      <vt:variant>
        <vt:lpstr>Polices utilisées</vt:lpstr>
      </vt:variant>
      <vt:variant>
        <vt:i4>6</vt:i4>
      </vt:variant>
      <vt:variant>
        <vt:lpstr>Thème</vt:lpstr>
      </vt:variant>
      <vt:variant>
        <vt:i4>3</vt:i4>
      </vt:variant>
      <vt:variant>
        <vt:lpstr>Serveurs OLE incorporés</vt:lpstr>
      </vt:variant>
      <vt:variant>
        <vt:i4>1</vt:i4>
      </vt:variant>
      <vt:variant>
        <vt:lpstr>Titres des diapositives</vt:lpstr>
      </vt:variant>
      <vt:variant>
        <vt:i4>43</vt:i4>
      </vt:variant>
    </vt:vector>
  </HeadingPairs>
  <TitlesOfParts>
    <vt:vector size="53" baseType="lpstr">
      <vt:lpstr>ＭＳ Ｐゴシック</vt:lpstr>
      <vt:lpstr>Arial</vt:lpstr>
      <vt:lpstr>Arial Black</vt:lpstr>
      <vt:lpstr>Calibri</vt:lpstr>
      <vt:lpstr>Courier New</vt:lpstr>
      <vt:lpstr>Franklin Gothic Book</vt:lpstr>
      <vt:lpstr>Page Titre</vt:lpstr>
      <vt:lpstr>Conception personnalisée</vt:lpstr>
      <vt:lpstr>1_Conception personnalisée</vt:lpstr>
      <vt:lpstr>Acrobat Document</vt:lpstr>
      <vt:lpstr>INSTRUCTIONS</vt:lpstr>
      <vt:lpstr>Comment utiliser les vignettes?</vt:lpstr>
      <vt:lpstr>Présentation PowerPoint</vt:lpstr>
      <vt:lpstr>Sylvain au sans rendez-vous</vt:lpstr>
      <vt:lpstr>Sylvain au sans rendez-vous</vt:lpstr>
      <vt:lpstr>Sylvain au sans rendez-vous </vt:lpstr>
      <vt:lpstr>Sylvain au sans rendez-vous : examen</vt:lpstr>
      <vt:lpstr>Sylvain: 2e visite</vt:lpstr>
      <vt:lpstr>Sylvain 2e visite</vt:lpstr>
      <vt:lpstr>Sylvain 2e visite</vt:lpstr>
      <vt:lpstr>Trouble à symptomatologie somatique (DSM-5)</vt:lpstr>
      <vt:lpstr>Crainte excessive d’avoir une maladie (DSM-5)</vt:lpstr>
      <vt:lpstr>Sylvain 3e visite</vt:lpstr>
      <vt:lpstr>Sylvain, 3e visite</vt:lpstr>
      <vt:lpstr>Sylvain, 3e visite</vt:lpstr>
      <vt:lpstr>Sylvain 3e visite</vt:lpstr>
      <vt:lpstr>Sylvain, 3e visite</vt:lpstr>
      <vt:lpstr>Sylvain, 3e visite</vt:lpstr>
      <vt:lpstr>Sylvain, 3e visite</vt:lpstr>
      <vt:lpstr>Sylvain, 3e visite</vt:lpstr>
      <vt:lpstr>Sylvain, 4e visite</vt:lpstr>
      <vt:lpstr>Sylvain, après la 4e visite</vt:lpstr>
      <vt:lpstr>Sylvain, 5e visite</vt:lpstr>
      <vt:lpstr>Sylvain, 6e visite</vt:lpstr>
      <vt:lpstr>Sylvain, 6e visite</vt:lpstr>
      <vt:lpstr>Sylvain, 7e visite</vt:lpstr>
      <vt:lpstr>Sylvain, rencontres subséquentes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Gauthier</dc:creator>
  <cp:lastModifiedBy>Cornescu Liliana</cp:lastModifiedBy>
  <cp:revision>462</cp:revision>
  <dcterms:created xsi:type="dcterms:W3CDTF">2012-11-30T18:54:53Z</dcterms:created>
  <dcterms:modified xsi:type="dcterms:W3CDTF">2017-10-19T13:45:00Z</dcterms:modified>
</cp:coreProperties>
</file>