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notesMasterIdLst>
    <p:notesMasterId r:id="rId34"/>
  </p:notesMasterIdLst>
  <p:sldIdLst>
    <p:sldId id="385" r:id="rId4"/>
    <p:sldId id="386" r:id="rId5"/>
    <p:sldId id="322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57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DEEB96F-3B26-CB40-B37F-9CAB660CE618}">
          <p14:sldIdLst>
            <p14:sldId id="385"/>
            <p14:sldId id="386"/>
            <p14:sldId id="322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797"/>
    <a:srgbClr val="6A9B97"/>
    <a:srgbClr val="000080"/>
    <a:srgbClr val="00E2FF"/>
    <a:srgbClr val="E5B497"/>
    <a:srgbClr val="FFB4A4"/>
    <a:srgbClr val="B8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 autoAdjust="0"/>
    <p:restoredTop sz="94060" autoAdjust="0"/>
  </p:normalViewPr>
  <p:slideViewPr>
    <p:cSldViewPr snapToGrid="0" snapToObjects="1">
      <p:cViewPr varScale="1">
        <p:scale>
          <a:sx n="83" d="100"/>
          <a:sy n="83" d="100"/>
        </p:scale>
        <p:origin x="5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6FBAC-ACED-4FA2-8D72-6F51965788DF}" type="datetimeFigureOut">
              <a:rPr lang="fr-CA" smtClean="0"/>
              <a:pPr/>
              <a:t>2017-10-19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6807-289A-4188-82E2-1EE946894E2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032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361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A">
              <a:latin typeface="Calibri" charset="0"/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1286" indent="-2812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5055" indent="-22501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5077" indent="-22501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5099" indent="-22501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00802E-9996-0747-97D4-41C42BEB1A45}" type="slidenum">
              <a:rPr lang="fr-CA" sz="1200">
                <a:latin typeface="Calibri" charset="0"/>
              </a:rPr>
              <a:pPr eaLnBrk="1" hangingPunct="1"/>
              <a:t>30</a:t>
            </a:fld>
            <a:endParaRPr lang="fr-CA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0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847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361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362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4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121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92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533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1FC-1BE6-4CC2-B7CF-E83EC3B89A33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369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3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416679-E5EE-4B49-99F9-B2866A8958C5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2017-10-19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54B08E-3091-4A3A-8B5F-4A94D50259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7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80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/>
          <a:lstStyle/>
          <a:p>
            <a:fld id="{03127F73-FD47-3E4E-8C9E-D68127D11F10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2EEEE606-51F2-CA46-8BF6-B5A0702C6F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452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07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88274" y="6356351"/>
            <a:ext cx="4334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DD3450-7CDE-4AF3-BBD8-7478CDE837BA}" type="slidenum">
              <a:rPr lang="fr-CA" smtClean="0"/>
              <a:pPr/>
              <a:t>‹N°›</a:t>
            </a:fld>
            <a:endParaRPr lang="fr-CA" dirty="0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3305143" y="0"/>
            <a:ext cx="5838857" cy="6857998"/>
            <a:chOff x="3412742" y="0"/>
            <a:chExt cx="5413276" cy="5991422"/>
          </a:xfrm>
        </p:grpSpPr>
        <p:pic>
          <p:nvPicPr>
            <p:cNvPr id="5" name="Image 4" descr="im-g_etudiant-3b.jpg"/>
            <p:cNvPicPr>
              <a:picLocks noChangeAspect="1"/>
            </p:cNvPicPr>
            <p:nvPr userDrawn="1"/>
          </p:nvPicPr>
          <p:blipFill rotWithShape="1"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412742" y="0"/>
              <a:ext cx="5413276" cy="599142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3603009" y="0"/>
              <a:ext cx="1913554" cy="48934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2000">
                  <a:srgbClr val="FFFFFF">
                    <a:alpha val="50000"/>
                  </a:srgbClr>
                </a:gs>
                <a:gs pos="90000">
                  <a:srgbClr val="FFFFFF">
                    <a:alpha val="2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8" name="Groupe 1"/>
          <p:cNvGrpSpPr/>
          <p:nvPr userDrawn="1"/>
        </p:nvGrpSpPr>
        <p:grpSpPr>
          <a:xfrm>
            <a:off x="0" y="4893401"/>
            <a:ext cx="9144000" cy="1980000"/>
            <a:chOff x="0" y="4893401"/>
            <a:chExt cx="9144000" cy="1980000"/>
          </a:xfrm>
        </p:grpSpPr>
        <p:sp>
          <p:nvSpPr>
            <p:cNvPr id="9" name="Rectangle 8"/>
            <p:cNvSpPr/>
            <p:nvPr userDrawn="1"/>
          </p:nvSpPr>
          <p:spPr>
            <a:xfrm flipV="1">
              <a:off x="0" y="4893401"/>
              <a:ext cx="9144000" cy="1964597"/>
            </a:xfrm>
            <a:prstGeom prst="rect">
              <a:avLst/>
            </a:prstGeom>
            <a:gradFill>
              <a:gsLst>
                <a:gs pos="0">
                  <a:srgbClr val="13B5EA">
                    <a:alpha val="63000"/>
                  </a:srgbClr>
                </a:gs>
                <a:gs pos="10000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 descr="UdeM_NOIR_Version_1.eps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0" y="4893401"/>
              <a:ext cx="3057006" cy="1980000"/>
            </a:xfrm>
            <a:prstGeom prst="rect">
              <a:avLst/>
            </a:prstGeom>
          </p:spPr>
        </p:pic>
      </p:grpSp>
      <p:pic>
        <p:nvPicPr>
          <p:cNvPr id="11" name="Picture 6" descr="FacMedLogo.eps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961" y="5345113"/>
            <a:ext cx="31718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6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0" y="5943600"/>
            <a:ext cx="9143999" cy="923170"/>
          </a:xfrm>
          <a:prstGeom prst="rect">
            <a:avLst/>
          </a:prstGeom>
          <a:gradFill>
            <a:gsLst>
              <a:gs pos="0">
                <a:srgbClr val="13B5EA">
                  <a:alpha val="63000"/>
                </a:srgb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deM_NOIR_Version_1.eps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9280"/>
            <a:ext cx="1426788" cy="924120"/>
          </a:xfrm>
          <a:prstGeom prst="rect">
            <a:avLst/>
          </a:prstGeom>
        </p:spPr>
      </p:pic>
      <p:pic>
        <p:nvPicPr>
          <p:cNvPr id="10" name="Image 2" descr="FacMedLogo2b.psd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490" y="6084829"/>
            <a:ext cx="3011309" cy="64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83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2284409" y="1324604"/>
            <a:ext cx="45413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7200" b="1" cap="all" dirty="0">
                <a:solidFill>
                  <a:srgbClr val="00E2FF"/>
                </a:solidFill>
                <a:effectLst>
                  <a:reflection blurRad="6350" stA="25000" endA="300" endPos="70000" dir="5400000" sy="-100000" algn="bl" rotWithShape="0"/>
                </a:effectLst>
                <a:latin typeface="Arial Black"/>
                <a:ea typeface="ＭＳ Ｐゴシック" pitchFamily="1" charset="-128"/>
                <a:cs typeface="Arial Black"/>
              </a:rPr>
              <a:t>MERCI!</a:t>
            </a:r>
            <a:endParaRPr lang="en-ZA" sz="7200" dirty="0">
              <a:solidFill>
                <a:schemeClr val="bg1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8" name="Image 2" descr="FacMedLogo2b.psd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4049713"/>
            <a:ext cx="63833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43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media.qc.ca/dsm-5/2015-10-23/schizophrenie-criteres-diagnostiques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hyperlink" Target="http://www.cphcs.ca.gov/docs/careguides/Clozapine%20Care%20Guid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://www.psychomedia.qc.ca/diagnostics/qu-est-ce-que-le-trouble-de-l-adaptation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aqnp.ca/documentation/developpemental/tda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47" y="2018009"/>
            <a:ext cx="7619505" cy="730333"/>
          </a:xfrm>
        </p:spPr>
        <p:txBody>
          <a:bodyPr>
            <a:normAutofit/>
          </a:bodyPr>
          <a:lstStyle/>
          <a:p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82" y="2587300"/>
            <a:ext cx="6887678" cy="1094051"/>
          </a:xfrm>
        </p:spPr>
        <p:txBody>
          <a:bodyPr/>
          <a:lstStyle/>
          <a:p>
            <a:pPr marL="0" indent="0" algn="ctr">
              <a:buNone/>
            </a:pPr>
            <a:endParaRPr lang="fr-CA" sz="1800" dirty="0" smtClean="0"/>
          </a:p>
          <a:p>
            <a:pPr marL="0" indent="0" algn="ctr">
              <a:buNone/>
            </a:pPr>
            <a:endParaRPr lang="fr-CA" sz="1800" dirty="0"/>
          </a:p>
          <a:p>
            <a:pPr marL="0" indent="0" algn="ctr">
              <a:buNone/>
            </a:pPr>
            <a:r>
              <a:rPr lang="fr-CA" sz="1800" b="1" dirty="0" smtClean="0"/>
              <a:t>pour </a:t>
            </a:r>
            <a:r>
              <a:rPr lang="fr-CA" sz="1800" b="1" dirty="0"/>
              <a:t>l’utilisation des vignettes cliniques</a:t>
            </a:r>
          </a:p>
          <a:p>
            <a:pPr algn="just"/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05777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38" y="500605"/>
            <a:ext cx="7200900" cy="1485900"/>
          </a:xfrm>
        </p:spPr>
        <p:txBody>
          <a:bodyPr/>
          <a:lstStyle/>
          <a:p>
            <a:pPr algn="l"/>
            <a:r>
              <a:rPr lang="fr-CA" sz="2100" b="1" dirty="0" smtClean="0"/>
              <a:t>Jonathan </a:t>
            </a:r>
            <a:r>
              <a:rPr lang="fr-CA" sz="2100" b="1" dirty="0" smtClean="0">
                <a:solidFill>
                  <a:schemeClr val="tx1"/>
                </a:solidFill>
              </a:rPr>
              <a:t>r</a:t>
            </a:r>
            <a:r>
              <a:rPr lang="fr-CA" sz="2100" b="1" dirty="0" smtClean="0"/>
              <a:t>evient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161" y="1695691"/>
            <a:ext cx="7883806" cy="3581400"/>
          </a:xfrm>
        </p:spPr>
        <p:txBody>
          <a:bodyPr/>
          <a:lstStyle/>
          <a:p>
            <a:pPr algn="just"/>
            <a:r>
              <a:rPr lang="fr-CA" sz="1800" dirty="0" smtClean="0"/>
              <a:t>En plus de ce qu’il vous dit, vous remarquez maintenant qu’il a l’air un peu plus agité et distrait. Il ne semble pas toujours vous écoutez, et vous devez répéte</a:t>
            </a:r>
            <a:r>
              <a:rPr lang="fr-CA" sz="1800" dirty="0" smtClean="0">
                <a:solidFill>
                  <a:schemeClr val="tx1"/>
                </a:solidFill>
              </a:rPr>
              <a:t>r</a:t>
            </a:r>
            <a:r>
              <a:rPr lang="fr-CA" sz="1800" dirty="0" smtClean="0"/>
              <a:t> des questions.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Son habillement est plus négligé que la dernière fois et il a une odeur désagréable.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35571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63" y="384858"/>
            <a:ext cx="7200900" cy="1485900"/>
          </a:xfrm>
        </p:spPr>
        <p:txBody>
          <a:bodyPr/>
          <a:lstStyle/>
          <a:p>
            <a:pPr algn="l"/>
            <a:r>
              <a:rPr lang="fr-CA" sz="2100" b="1" dirty="0" smtClean="0"/>
              <a:t>Jonathan </a:t>
            </a:r>
            <a:r>
              <a:rPr lang="fr-CA" sz="2100" b="1" dirty="0" smtClean="0">
                <a:solidFill>
                  <a:schemeClr val="tx1"/>
                </a:solidFill>
              </a:rPr>
              <a:t>r</a:t>
            </a:r>
            <a:r>
              <a:rPr lang="fr-CA" sz="2100" b="1" dirty="0" smtClean="0"/>
              <a:t>evient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63" y="1597306"/>
            <a:ext cx="7941680" cy="3581400"/>
          </a:xfrm>
        </p:spPr>
        <p:txBody>
          <a:bodyPr/>
          <a:lstStyle/>
          <a:p>
            <a:pPr algn="just"/>
            <a:r>
              <a:rPr lang="fr-CA" sz="1800" dirty="0" smtClean="0"/>
              <a:t>Vous avez plus de temps pour compléter le questionnaire et vous faire une idée quand à son examen mental.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Qu’aimeriez</a:t>
            </a:r>
            <a:r>
              <a:rPr lang="fr-CA" sz="1800" dirty="0">
                <a:solidFill>
                  <a:schemeClr val="tx1"/>
                </a:solidFill>
              </a:rPr>
              <a:t>-</a:t>
            </a:r>
            <a:r>
              <a:rPr lang="fr-CA" sz="1800" dirty="0" smtClean="0"/>
              <a:t>vous savoir de plus?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Antécédents </a:t>
            </a:r>
            <a:r>
              <a:rPr lang="fr-CA" sz="1800" dirty="0" smtClean="0">
                <a:solidFill>
                  <a:schemeClr val="tx1"/>
                </a:solidFill>
              </a:rPr>
              <a:t>p</a:t>
            </a:r>
            <a:r>
              <a:rPr lang="fr-CA" sz="1800" dirty="0" smtClean="0"/>
              <a:t>ersonnel</a:t>
            </a:r>
            <a:r>
              <a:rPr lang="fr-CA" sz="1800" dirty="0" smtClean="0">
                <a:solidFill>
                  <a:schemeClr val="tx1"/>
                </a:solidFill>
              </a:rPr>
              <a:t>s</a:t>
            </a:r>
            <a:r>
              <a:rPr lang="fr-CA" sz="1800" dirty="0" smtClean="0"/>
              <a:t>? Antécédents </a:t>
            </a:r>
            <a:r>
              <a:rPr lang="fr-CA" sz="1800" dirty="0" smtClean="0">
                <a:solidFill>
                  <a:schemeClr val="tx1"/>
                </a:solidFill>
              </a:rPr>
              <a:t>f</a:t>
            </a:r>
            <a:r>
              <a:rPr lang="fr-CA" sz="1800" dirty="0" smtClean="0"/>
              <a:t>amiliaux?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36313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12" y="489030"/>
            <a:ext cx="7200900" cy="1485900"/>
          </a:xfrm>
        </p:spPr>
        <p:txBody>
          <a:bodyPr/>
          <a:lstStyle/>
          <a:p>
            <a:pPr algn="l"/>
            <a:r>
              <a:rPr lang="fr-CA" sz="2100" b="1" dirty="0" smtClean="0"/>
              <a:t>Antécédents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11" y="1695691"/>
            <a:ext cx="7953255" cy="3581400"/>
          </a:xfrm>
        </p:spPr>
        <p:txBody>
          <a:bodyPr/>
          <a:lstStyle/>
          <a:p>
            <a:pPr algn="just"/>
            <a:r>
              <a:rPr lang="fr-CA" sz="1800" dirty="0" smtClean="0"/>
              <a:t>Personnels : brève hospitalisation à l’adolescence pour ce qui s’est avéré être une psychose toxique relié</a:t>
            </a:r>
            <a:r>
              <a:rPr lang="fr-CA" sz="1800" dirty="0" smtClean="0">
                <a:solidFill>
                  <a:schemeClr val="tx1"/>
                </a:solidFill>
              </a:rPr>
              <a:t>e</a:t>
            </a:r>
            <a:r>
              <a:rPr lang="fr-CA" sz="1800" dirty="0" smtClean="0"/>
              <a:t> à une consommation abusive de marijuana.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Jonathan est demeuré abstinent de la marijuana depuis.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Mère diagnostiquée </a:t>
            </a:r>
            <a:r>
              <a:rPr lang="fr-CA" sz="1800" dirty="0" smtClean="0">
                <a:solidFill>
                  <a:schemeClr val="tx1"/>
                </a:solidFill>
              </a:rPr>
              <a:t>b</a:t>
            </a:r>
            <a:r>
              <a:rPr lang="fr-CA" sz="1800" dirty="0" smtClean="0"/>
              <a:t>ipolaire à l’âge adulte. Père avec un </a:t>
            </a:r>
            <a:r>
              <a:rPr lang="fr-CA" sz="1800" dirty="0" smtClean="0">
                <a:solidFill>
                  <a:schemeClr val="tx1"/>
                </a:solidFill>
              </a:rPr>
              <a:t>trouble lié à l’usage (TU) </a:t>
            </a:r>
            <a:r>
              <a:rPr lang="fr-CA" sz="1800" dirty="0" smtClean="0"/>
              <a:t>de l’alcool. Pas de frère ni de sœur.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03555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88" y="452006"/>
            <a:ext cx="7200900" cy="919595"/>
          </a:xfrm>
        </p:spPr>
        <p:txBody>
          <a:bodyPr/>
          <a:lstStyle/>
          <a:p>
            <a:pPr algn="l"/>
            <a:r>
              <a:rPr lang="fr-CA" sz="2100" b="1" dirty="0" smtClean="0"/>
              <a:t>Jonathan : détails de son histoire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87" y="1417307"/>
            <a:ext cx="8022703" cy="2833011"/>
          </a:xfrm>
        </p:spPr>
        <p:txBody>
          <a:bodyPr/>
          <a:lstStyle/>
          <a:p>
            <a:pPr marL="0" indent="0" algn="just">
              <a:buNone/>
            </a:pPr>
            <a:r>
              <a:rPr lang="fr-CA" sz="1800" dirty="0"/>
              <a:t>Vous croyez qu’il vous manque des détails de son histoire et vous demandez donc des clarifications </a:t>
            </a:r>
            <a:r>
              <a:rPr lang="fr-CA" sz="1800" dirty="0" smtClean="0"/>
              <a:t>:</a:t>
            </a:r>
          </a:p>
          <a:p>
            <a:pPr marL="0" indent="0" algn="just">
              <a:buNone/>
            </a:pPr>
            <a:endParaRPr lang="fr-CA" sz="1800" dirty="0"/>
          </a:p>
          <a:p>
            <a:pPr algn="just"/>
            <a:r>
              <a:rPr lang="fr-CA" sz="1800" dirty="0" smtClean="0"/>
              <a:t>Jonathan se dit anxieux, mais pourquoi? </a:t>
            </a:r>
            <a:r>
              <a:rPr lang="fr-CA" sz="1800" i="1" dirty="0" smtClean="0"/>
              <a:t>Surtout en lien avec la difficulté à se concentrer avec les dialogues des gens</a:t>
            </a:r>
            <a:r>
              <a:rPr lang="fr-CA" sz="1800" dirty="0" smtClean="0"/>
              <a:t>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Lorsque vous demandez qui lui parle, il semble que ce soit des gens qui ne sont pas présents dans la même pièce.</a:t>
            </a:r>
          </a:p>
          <a:p>
            <a:pPr marL="0" indent="0" algn="just">
              <a:buNone/>
            </a:pPr>
            <a:endParaRPr lang="fr-CA" sz="1800" b="1" dirty="0" smtClean="0"/>
          </a:p>
          <a:p>
            <a:pPr algn="just"/>
            <a:r>
              <a:rPr lang="fr-CA" sz="1800" b="1" dirty="0"/>
              <a:t>Est-ce que ceci vous mène vers une autre piste?</a:t>
            </a:r>
          </a:p>
        </p:txBody>
      </p:sp>
    </p:spTree>
    <p:extLst>
      <p:ext uri="{BB962C8B-B14F-4D97-AF65-F5344CB8AC3E}">
        <p14:creationId xmlns:p14="http://schemas.microsoft.com/office/powerpoint/2010/main" val="6739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63" y="385951"/>
            <a:ext cx="7200900" cy="696933"/>
          </a:xfrm>
        </p:spPr>
        <p:txBody>
          <a:bodyPr/>
          <a:lstStyle/>
          <a:p>
            <a:pPr algn="l"/>
            <a:r>
              <a:rPr lang="fr-CA" sz="2100" b="1" dirty="0" err="1" smtClean="0"/>
              <a:t>Dx</a:t>
            </a:r>
            <a:r>
              <a:rPr lang="fr-CA" sz="2100" b="1" dirty="0" smtClean="0"/>
              <a:t> : schizophrénie?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62" y="1244929"/>
            <a:ext cx="7891603" cy="3189267"/>
          </a:xfrm>
        </p:spPr>
        <p:txBody>
          <a:bodyPr>
            <a:noAutofit/>
          </a:bodyPr>
          <a:lstStyle/>
          <a:p>
            <a:pPr algn="just"/>
            <a:r>
              <a:rPr lang="fr-CA" sz="1800" dirty="0" smtClean="0"/>
              <a:t>Vous révisez rapidement vos </a:t>
            </a:r>
            <a:r>
              <a:rPr lang="fr-CA" sz="1800" dirty="0" smtClean="0">
                <a:hlinkClick r:id="rId3"/>
              </a:rPr>
              <a:t>critères</a:t>
            </a:r>
            <a:r>
              <a:rPr lang="fr-CA" sz="1800" dirty="0" smtClean="0"/>
              <a:t> du DSM-5 afin de vous aider à mieux diagnostiquer les symptômes de Jonathan.</a:t>
            </a:r>
          </a:p>
          <a:p>
            <a:pPr algn="just"/>
            <a:r>
              <a:rPr lang="fr-CA" sz="1800" dirty="0" smtClean="0"/>
              <a:t>Jonathan vous révèle que la conversation se produit entre plusieurs voix et lui; les voix lui reproche</a:t>
            </a:r>
            <a:r>
              <a:rPr lang="fr-CA" sz="1800" dirty="0" smtClean="0">
                <a:solidFill>
                  <a:schemeClr val="tx1"/>
                </a:solidFill>
              </a:rPr>
              <a:t>nt</a:t>
            </a:r>
            <a:r>
              <a:rPr lang="fr-CA" sz="1800" dirty="0" smtClean="0"/>
              <a:t> surtout de ne pas être intelligent, d’être un bon à rien, qu</a:t>
            </a:r>
            <a:r>
              <a:rPr lang="fr-CA" sz="1800" dirty="0" smtClean="0">
                <a:solidFill>
                  <a:schemeClr val="tx1"/>
                </a:solidFill>
              </a:rPr>
              <a:t>’il </a:t>
            </a:r>
            <a:r>
              <a:rPr lang="fr-CA" sz="1800" dirty="0" smtClean="0"/>
              <a:t>devrait suivre les conseils des voix et faire ce qu’</a:t>
            </a:r>
            <a:r>
              <a:rPr lang="fr-CA" sz="1800" dirty="0" smtClean="0">
                <a:solidFill>
                  <a:schemeClr val="tx1"/>
                </a:solidFill>
              </a:rPr>
              <a:t>elles</a:t>
            </a:r>
            <a:r>
              <a:rPr lang="fr-CA" sz="1800" dirty="0" smtClean="0"/>
              <a:t> disent.</a:t>
            </a:r>
          </a:p>
          <a:p>
            <a:pPr algn="just"/>
            <a:r>
              <a:rPr lang="fr-CA" sz="1800" dirty="0" smtClean="0">
                <a:solidFill>
                  <a:schemeClr val="tx1"/>
                </a:solidFill>
              </a:rPr>
              <a:t>Vous lui demandez : «</a:t>
            </a:r>
            <a:r>
              <a:rPr lang="fr-CA" sz="1800" dirty="0" smtClean="0">
                <a:solidFill>
                  <a:srgbClr val="FF0000"/>
                </a:solidFill>
              </a:rPr>
              <a:t> </a:t>
            </a:r>
            <a:r>
              <a:rPr lang="fr-CA" sz="1800" dirty="0" smtClean="0"/>
              <a:t>Si les gens ne sont pas dans la salle, comment font</a:t>
            </a:r>
            <a:r>
              <a:rPr lang="fr-CA" sz="1800" dirty="0" smtClean="0">
                <a:solidFill>
                  <a:schemeClr val="tx1"/>
                </a:solidFill>
              </a:rPr>
              <a:t>-i</a:t>
            </a:r>
            <a:r>
              <a:rPr lang="fr-CA" sz="1800" dirty="0" smtClean="0"/>
              <a:t>ls pour communiquer avec toi</a:t>
            </a:r>
            <a:r>
              <a:rPr lang="fr-CA" sz="1800" dirty="0" smtClean="0">
                <a:solidFill>
                  <a:schemeClr val="tx1"/>
                </a:solidFill>
              </a:rPr>
              <a:t>? » </a:t>
            </a:r>
            <a:r>
              <a:rPr lang="fr-CA" sz="1800" dirty="0" smtClean="0"/>
              <a:t>Jonathan dit que c’est surtout par la radio et la </a:t>
            </a:r>
            <a:r>
              <a:rPr lang="fr-CA" sz="1800" dirty="0" smtClean="0">
                <a:solidFill>
                  <a:schemeClr val="tx1"/>
                </a:solidFill>
              </a:rPr>
              <a:t>télé</a:t>
            </a:r>
            <a:r>
              <a:rPr lang="fr-CA" sz="1800" dirty="0" smtClean="0"/>
              <a:t>, dans une fréquence que seul lui peut entendre.</a:t>
            </a:r>
          </a:p>
          <a:p>
            <a:pPr algn="just"/>
            <a:r>
              <a:rPr lang="fr-CA" sz="1800" dirty="0" smtClean="0"/>
              <a:t>Il croit aussi que les prises de courant peuvent transmettre les communications.</a:t>
            </a:r>
          </a:p>
          <a:p>
            <a:pPr algn="just"/>
            <a:r>
              <a:rPr lang="fr-CA" sz="1800" dirty="0" smtClean="0"/>
              <a:t>Cela fait des mois que ça dure.</a:t>
            </a:r>
          </a:p>
          <a:p>
            <a:pPr algn="just"/>
            <a:r>
              <a:rPr lang="fr-CA" sz="1800" dirty="0" smtClean="0"/>
              <a:t>Il nie s’être engagé dans des activités à risque dernièrement et nie aussi une diminution du nombre d’heures de sommeil.</a:t>
            </a:r>
            <a:endParaRPr lang="fr-CA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590616"/>
              </p:ext>
            </p:extLst>
          </p:nvPr>
        </p:nvGraphicFramePr>
        <p:xfrm>
          <a:off x="8025036" y="385951"/>
          <a:ext cx="409130" cy="57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Acrobat Document" r:id="rId4" imgW="5667139" imgH="8019997" progId="AcroExch.Document.7">
                  <p:embed/>
                </p:oleObj>
              </mc:Choice>
              <mc:Fallback>
                <p:oleObj name="Acrobat Document" r:id="rId4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25036" y="385951"/>
                        <a:ext cx="409130" cy="578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14" y="361709"/>
            <a:ext cx="7200900" cy="1485900"/>
          </a:xfrm>
        </p:spPr>
        <p:txBody>
          <a:bodyPr/>
          <a:lstStyle/>
          <a:p>
            <a:pPr algn="l"/>
            <a:r>
              <a:rPr lang="fr-CA" sz="2100" b="1" dirty="0" err="1" smtClean="0"/>
              <a:t>Dx</a:t>
            </a:r>
            <a:r>
              <a:rPr lang="fr-CA" sz="2100" b="1" dirty="0" smtClean="0"/>
              <a:t> : Schizophrénie?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14" y="1316255"/>
            <a:ext cx="7779634" cy="2957698"/>
          </a:xfrm>
        </p:spPr>
        <p:txBody>
          <a:bodyPr/>
          <a:lstStyle/>
          <a:p>
            <a:pPr algn="just"/>
            <a:r>
              <a:rPr lang="fr-CA" sz="1800" dirty="0" smtClean="0"/>
              <a:t>Selon les dernières informations recueillis, votre dx le plus probable : Schizophrénie.</a:t>
            </a:r>
          </a:p>
          <a:p>
            <a:pPr marL="0" indent="0">
              <a:buNone/>
            </a:pPr>
            <a:endParaRPr lang="fr-CA" sz="1800" dirty="0" smtClean="0"/>
          </a:p>
          <a:p>
            <a:r>
              <a:rPr lang="fr-CA" sz="1800" dirty="0"/>
              <a:t>Pourquoi: </a:t>
            </a:r>
            <a:r>
              <a:rPr lang="fr-CA" sz="1800" dirty="0" smtClean="0"/>
              <a:t>il </a:t>
            </a:r>
            <a:r>
              <a:rPr lang="fr-CA" sz="1800" dirty="0"/>
              <a:t>présente au moins 2 </a:t>
            </a:r>
            <a:r>
              <a:rPr lang="fr-CA" sz="1800" dirty="0" smtClean="0"/>
              <a:t>symptômes :</a:t>
            </a:r>
          </a:p>
          <a:p>
            <a:pPr marL="0" indent="0">
              <a:buNone/>
            </a:pPr>
            <a:endParaRPr lang="fr-CA" sz="1800" dirty="0"/>
          </a:p>
          <a:p>
            <a:pPr lvl="1"/>
            <a:r>
              <a:rPr lang="fr-CA" sz="1800" i="1" dirty="0" smtClean="0"/>
              <a:t>Hallucinations </a:t>
            </a:r>
            <a:r>
              <a:rPr lang="fr-CA" sz="1800" i="1" dirty="0"/>
              <a:t>(auditives dans son cas)</a:t>
            </a:r>
          </a:p>
          <a:p>
            <a:pPr lvl="1"/>
            <a:r>
              <a:rPr lang="fr-CA" sz="1800" i="1" dirty="0"/>
              <a:t>Comportement désorganisé (hygiène </a:t>
            </a:r>
            <a:r>
              <a:rPr lang="fr-CA" sz="1800" i="1" dirty="0" smtClean="0"/>
              <a:t>négligé</a:t>
            </a:r>
            <a:r>
              <a:rPr lang="fr-CA" sz="1800" i="1" dirty="0" smtClean="0">
                <a:solidFill>
                  <a:schemeClr val="tx1"/>
                </a:solidFill>
              </a:rPr>
              <a:t>e</a:t>
            </a:r>
            <a:r>
              <a:rPr lang="fr-CA" sz="1800" i="1" dirty="0" smtClean="0"/>
              <a:t>)</a:t>
            </a:r>
            <a:endParaRPr lang="fr-CA" sz="1800" i="1" dirty="0"/>
          </a:p>
          <a:p>
            <a:pPr lvl="1"/>
            <a:r>
              <a:rPr lang="fr-CA" sz="1800" i="1" dirty="0"/>
              <a:t>Discours désorganisé (agité, questions doivent êtres </a:t>
            </a:r>
            <a:r>
              <a:rPr lang="fr-CA" sz="1800" i="1" dirty="0" smtClean="0"/>
              <a:t>répété</a:t>
            </a:r>
            <a:r>
              <a:rPr lang="fr-CA" sz="1800" i="1" dirty="0" smtClean="0">
                <a:solidFill>
                  <a:schemeClr val="tx1"/>
                </a:solidFill>
              </a:rPr>
              <a:t>e</a:t>
            </a:r>
            <a:r>
              <a:rPr lang="fr-CA" sz="1800" i="1" dirty="0" smtClean="0"/>
              <a:t>s </a:t>
            </a:r>
            <a:r>
              <a:rPr lang="fr-CA" sz="1800" i="1" dirty="0"/>
              <a:t>souvent</a:t>
            </a:r>
            <a:r>
              <a:rPr lang="fr-CA" sz="1800" i="1" dirty="0" smtClean="0"/>
              <a:t>)</a:t>
            </a:r>
          </a:p>
          <a:p>
            <a:pPr lvl="1"/>
            <a:endParaRPr lang="fr-CA" sz="1800" i="1" dirty="0" smtClean="0"/>
          </a:p>
          <a:p>
            <a:pPr algn="just"/>
            <a:r>
              <a:rPr lang="fr-CA" sz="1800" dirty="0"/>
              <a:t>Y </a:t>
            </a:r>
            <a:r>
              <a:rPr lang="fr-CA" sz="1800" dirty="0" smtClean="0"/>
              <a:t>aurait</a:t>
            </a:r>
            <a:r>
              <a:rPr lang="fr-CA" sz="1800" dirty="0" smtClean="0">
                <a:solidFill>
                  <a:schemeClr val="tx1"/>
                </a:solidFill>
              </a:rPr>
              <a:t>-</a:t>
            </a:r>
            <a:r>
              <a:rPr lang="fr-CA" sz="1800" dirty="0" smtClean="0"/>
              <a:t>il </a:t>
            </a:r>
            <a:r>
              <a:rPr lang="fr-CA" sz="1800" dirty="0"/>
              <a:t>un autre </a:t>
            </a:r>
            <a:r>
              <a:rPr lang="fr-CA" sz="1800" dirty="0" smtClean="0"/>
              <a:t>diagnostic </a:t>
            </a:r>
            <a:r>
              <a:rPr lang="fr-CA" sz="1800" dirty="0"/>
              <a:t>possible</a:t>
            </a:r>
            <a:r>
              <a:rPr lang="fr-CA" sz="1800" dirty="0" smtClean="0"/>
              <a:t>? Maladie </a:t>
            </a:r>
            <a:r>
              <a:rPr lang="fr-CA" sz="1800" dirty="0" smtClean="0">
                <a:solidFill>
                  <a:schemeClr val="tx1"/>
                </a:solidFill>
              </a:rPr>
              <a:t>b</a:t>
            </a:r>
            <a:r>
              <a:rPr lang="fr-CA" sz="1800" dirty="0" smtClean="0"/>
              <a:t>ipolaire? Dépression avec éléments psychotiques? Trouble lié à l’usage de substances?</a:t>
            </a:r>
          </a:p>
          <a:p>
            <a:pPr lvl="1"/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4657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30" y="1076654"/>
            <a:ext cx="7200900" cy="2859727"/>
          </a:xfrm>
        </p:spPr>
        <p:txBody>
          <a:bodyPr/>
          <a:lstStyle/>
          <a:p>
            <a:pPr algn="just"/>
            <a:r>
              <a:rPr lang="fr-CA" sz="1800" dirty="0" smtClean="0"/>
              <a:t>Y-a-t-il des éléments vous permettant de différencier ces diagnostics possibles?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lvl="1" algn="just"/>
            <a:r>
              <a:rPr lang="fr-CA" sz="1800" i="1" dirty="0"/>
              <a:t>Jonathan dit ne pas prendre de </a:t>
            </a:r>
            <a:r>
              <a:rPr lang="fr-CA" sz="1800" i="1" dirty="0" smtClean="0"/>
              <a:t>drogues.</a:t>
            </a:r>
            <a:endParaRPr lang="fr-CA" sz="1800" i="1" dirty="0"/>
          </a:p>
          <a:p>
            <a:pPr lvl="1" algn="just"/>
            <a:r>
              <a:rPr lang="fr-CA" sz="1800" i="1" dirty="0"/>
              <a:t>Jonathan </a:t>
            </a:r>
            <a:r>
              <a:rPr lang="fr-CA" sz="1800" i="1" dirty="0" smtClean="0"/>
              <a:t>ne rapporte pas </a:t>
            </a:r>
            <a:r>
              <a:rPr lang="fr-CA" sz="1800" i="1" dirty="0"/>
              <a:t>de </a:t>
            </a:r>
            <a:r>
              <a:rPr lang="fr-CA" sz="1800" i="1" dirty="0" err="1"/>
              <a:t>sx</a:t>
            </a:r>
            <a:r>
              <a:rPr lang="fr-CA" sz="1800" i="1" dirty="0"/>
              <a:t> </a:t>
            </a:r>
            <a:r>
              <a:rPr lang="fr-CA" sz="1800" i="1" dirty="0" smtClean="0"/>
              <a:t>dépressifs.</a:t>
            </a:r>
          </a:p>
          <a:p>
            <a:pPr lvl="1" algn="just"/>
            <a:r>
              <a:rPr lang="fr-CA" sz="1800" i="1" dirty="0" smtClean="0"/>
              <a:t>Jonathan n’a pas de </a:t>
            </a:r>
            <a:r>
              <a:rPr lang="fr-CA" sz="1800" i="1" dirty="0" err="1" smtClean="0"/>
              <a:t>sx</a:t>
            </a:r>
            <a:r>
              <a:rPr lang="fr-CA" sz="1800" i="1" dirty="0" smtClean="0"/>
              <a:t> indiquant une manie, comme l’on verrait dans un dx de bipolarité, tels qu’une augmentation des activités (ex.: beaucoup de plans, de dépenses, d’activités dangereuses, de comportements sexuels à risque).</a:t>
            </a:r>
            <a:endParaRPr lang="fr-CA" sz="1800" i="1" dirty="0"/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L’examen mental pourrait vous aider.</a:t>
            </a:r>
          </a:p>
        </p:txBody>
      </p:sp>
    </p:spTree>
    <p:extLst>
      <p:ext uri="{BB962C8B-B14F-4D97-AF65-F5344CB8AC3E}">
        <p14:creationId xmlns:p14="http://schemas.microsoft.com/office/powerpoint/2010/main" val="184889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64" y="499029"/>
            <a:ext cx="7200900" cy="581149"/>
          </a:xfrm>
        </p:spPr>
        <p:txBody>
          <a:bodyPr/>
          <a:lstStyle/>
          <a:p>
            <a:pPr algn="l"/>
            <a:r>
              <a:rPr lang="fr-CA" sz="2100" b="1" dirty="0" smtClean="0"/>
              <a:t>Examen </a:t>
            </a:r>
            <a:r>
              <a:rPr lang="fr-CA" sz="2100" b="1" dirty="0" smtClean="0">
                <a:solidFill>
                  <a:schemeClr val="tx1"/>
                </a:solidFill>
              </a:rPr>
              <a:t>m</a:t>
            </a:r>
            <a:r>
              <a:rPr lang="fr-CA" sz="2100" b="1" dirty="0" smtClean="0"/>
              <a:t>ental de Jonathan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87" y="1243148"/>
            <a:ext cx="8184748" cy="3424547"/>
          </a:xfrm>
        </p:spPr>
        <p:txBody>
          <a:bodyPr>
            <a:noAutofit/>
          </a:bodyPr>
          <a:lstStyle/>
          <a:p>
            <a:pPr algn="just"/>
            <a:r>
              <a:rPr lang="fr-CA" sz="1800" dirty="0" smtClean="0"/>
              <a:t>Jonathan </a:t>
            </a:r>
            <a:r>
              <a:rPr lang="fr-CA" sz="1800" dirty="0"/>
              <a:t>est à l’heure pour son </a:t>
            </a:r>
            <a:r>
              <a:rPr lang="fr-CA" sz="1800" dirty="0" smtClean="0"/>
              <a:t>r-v. Il a une hygiène négligée avec une odeur malodorante.</a:t>
            </a:r>
            <a:endParaRPr lang="fr-CA" sz="1800" dirty="0"/>
          </a:p>
          <a:p>
            <a:pPr algn="just"/>
            <a:r>
              <a:rPr lang="fr-CA" sz="1800" dirty="0"/>
              <a:t>Contact visuel </a:t>
            </a:r>
            <a:r>
              <a:rPr lang="fr-CA" sz="1800" dirty="0" smtClean="0"/>
              <a:t>intense, comme s’il a besoin de vous convaincre de ce qu’il ressent. </a:t>
            </a:r>
            <a:endParaRPr lang="fr-CA" sz="1800" dirty="0"/>
          </a:p>
          <a:p>
            <a:pPr algn="just"/>
            <a:r>
              <a:rPr lang="fr-CA" sz="1800" dirty="0" smtClean="0"/>
              <a:t>Visiblement agité.</a:t>
            </a:r>
          </a:p>
          <a:p>
            <a:pPr algn="just"/>
            <a:r>
              <a:rPr lang="fr-CA" sz="1800" dirty="0" smtClean="0"/>
              <a:t>Logorrhée, fait du coq à l’âne.</a:t>
            </a:r>
          </a:p>
          <a:p>
            <a:pPr algn="just"/>
            <a:r>
              <a:rPr lang="fr-CA" sz="1800" dirty="0"/>
              <a:t>S</a:t>
            </a:r>
            <a:r>
              <a:rPr lang="fr-CA" sz="1800" dirty="0" smtClean="0"/>
              <a:t>e décrit comme anxieux, et vous voyez l’affect ayant une couleur psychotique, mais congruente dans le spectre anxieux.</a:t>
            </a:r>
            <a:endParaRPr lang="fr-CA" sz="1800" dirty="0"/>
          </a:p>
          <a:p>
            <a:pPr algn="just"/>
            <a:r>
              <a:rPr lang="fr-CA" sz="1800" dirty="0" smtClean="0"/>
              <a:t>Cours de la pensée très tangentielle et présente des blocages. Contenu délirant avec influence d’autrui, présence d’hallucinations auditives. Forme de la pensée concrète.</a:t>
            </a:r>
          </a:p>
          <a:p>
            <a:pPr algn="just"/>
            <a:r>
              <a:rPr lang="fr-CA" sz="1800" dirty="0" smtClean="0"/>
              <a:t>Autocritique: n</a:t>
            </a:r>
            <a:r>
              <a:rPr lang="fr-CA" sz="1800" dirty="0" smtClean="0">
                <a:solidFill>
                  <a:schemeClr val="tx1"/>
                </a:solidFill>
              </a:rPr>
              <a:t>ulle</a:t>
            </a:r>
            <a:r>
              <a:rPr lang="fr-CA" sz="1800" dirty="0">
                <a:solidFill>
                  <a:srgbClr val="FF0000"/>
                </a:solidFill>
              </a:rPr>
              <a:t>	</a:t>
            </a:r>
            <a:r>
              <a:rPr lang="fr-CA" sz="1800" dirty="0" smtClean="0"/>
              <a:t>	</a:t>
            </a:r>
          </a:p>
          <a:p>
            <a:pPr algn="just"/>
            <a:r>
              <a:rPr lang="fr-CA" sz="1800" dirty="0" smtClean="0"/>
              <a:t>Jugement: diminué par la maladie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438370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35" y="422476"/>
            <a:ext cx="7632865" cy="857250"/>
          </a:xfrm>
        </p:spPr>
        <p:txBody>
          <a:bodyPr/>
          <a:lstStyle/>
          <a:p>
            <a:pPr algn="l"/>
            <a:r>
              <a:rPr lang="fr-CA" sz="2100" b="1" dirty="0" smtClean="0"/>
              <a:t>Quel est votre dx pour Jonathan?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35" y="1545220"/>
            <a:ext cx="7200900" cy="3581400"/>
          </a:xfrm>
        </p:spPr>
        <p:txBody>
          <a:bodyPr/>
          <a:lstStyle/>
          <a:p>
            <a:r>
              <a:rPr lang="fr-CA" sz="1800" dirty="0" smtClean="0"/>
              <a:t>Schizophrénie demeure votre dx probable.</a:t>
            </a:r>
          </a:p>
          <a:p>
            <a:endParaRPr lang="fr-CA" sz="1800" dirty="0"/>
          </a:p>
          <a:p>
            <a:r>
              <a:rPr lang="fr-CA" sz="1800" dirty="0" smtClean="0"/>
              <a:t>Que faites</a:t>
            </a:r>
            <a:r>
              <a:rPr lang="fr-CA" sz="1800" dirty="0" smtClean="0">
                <a:solidFill>
                  <a:schemeClr val="tx1"/>
                </a:solidFill>
              </a:rPr>
              <a:t>-</a:t>
            </a:r>
            <a:r>
              <a:rPr lang="fr-CA" sz="1800" dirty="0" smtClean="0"/>
              <a:t>vous maintenant?</a:t>
            </a:r>
          </a:p>
          <a:p>
            <a:pPr marL="0" indent="0">
              <a:buNone/>
            </a:pPr>
            <a:endParaRPr lang="fr-CA" sz="1800" dirty="0" smtClean="0"/>
          </a:p>
          <a:p>
            <a:pPr lvl="1"/>
            <a:r>
              <a:rPr lang="fr-CA" sz="1800" i="1" dirty="0" smtClean="0"/>
              <a:t>Vous référez Jonathan en psychiatrie.</a:t>
            </a:r>
          </a:p>
          <a:p>
            <a:pPr lvl="1"/>
            <a:r>
              <a:rPr lang="fr-CA" sz="1800" i="1" dirty="0" smtClean="0"/>
              <a:t>Il n’est pas dangereux ni pour </a:t>
            </a:r>
            <a:r>
              <a:rPr lang="fr-CA" sz="1800" i="1" dirty="0" smtClean="0">
                <a:solidFill>
                  <a:schemeClr val="tx1"/>
                </a:solidFill>
              </a:rPr>
              <a:t>lui</a:t>
            </a:r>
            <a:r>
              <a:rPr lang="fr-CA" sz="1800" i="1" dirty="0" smtClean="0"/>
              <a:t>-même ni pour autrui, et vous jugez qu’il n’a pas besoin d’être référé à l’urgence.</a:t>
            </a:r>
            <a:endParaRPr lang="fr-CA" sz="1800" i="1" dirty="0"/>
          </a:p>
        </p:txBody>
      </p:sp>
    </p:spTree>
    <p:extLst>
      <p:ext uri="{BB962C8B-B14F-4D97-AF65-F5344CB8AC3E}">
        <p14:creationId xmlns:p14="http://schemas.microsoft.com/office/powerpoint/2010/main" val="217457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89" y="487630"/>
            <a:ext cx="7200900" cy="883970"/>
          </a:xfrm>
        </p:spPr>
        <p:txBody>
          <a:bodyPr/>
          <a:lstStyle/>
          <a:p>
            <a:pPr algn="l"/>
            <a:r>
              <a:rPr lang="fr-CA" sz="2100" b="1" dirty="0" smtClean="0"/>
              <a:t>Note</a:t>
            </a:r>
            <a:r>
              <a:rPr lang="fr-CA" sz="2100" b="1" dirty="0" smtClean="0">
                <a:solidFill>
                  <a:schemeClr val="tx1"/>
                </a:solidFill>
              </a:rPr>
              <a:t>s</a:t>
            </a:r>
            <a:r>
              <a:rPr lang="fr-CA" sz="2100" b="1" dirty="0" smtClean="0"/>
              <a:t> de la </a:t>
            </a:r>
            <a:r>
              <a:rPr lang="fr-CA" sz="2100" b="1" dirty="0" smtClean="0">
                <a:solidFill>
                  <a:schemeClr val="tx1"/>
                </a:solidFill>
              </a:rPr>
              <a:t>p</a:t>
            </a:r>
            <a:r>
              <a:rPr lang="fr-CA" sz="2100" b="1" dirty="0" smtClean="0"/>
              <a:t>sychiatre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586" y="1530028"/>
            <a:ext cx="7930105" cy="2686050"/>
          </a:xfrm>
        </p:spPr>
        <p:txBody>
          <a:bodyPr/>
          <a:lstStyle/>
          <a:p>
            <a:pPr algn="just"/>
            <a:r>
              <a:rPr lang="fr-CA" sz="1800" dirty="0" smtClean="0"/>
              <a:t>La consultation de la psychiatre vous revient et elle confirme votre dx de schizophrénie. 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Jonathan sera pris en charge par une équipe multi</a:t>
            </a:r>
            <a:r>
              <a:rPr lang="fr-CA" sz="1800" dirty="0" smtClean="0">
                <a:solidFill>
                  <a:schemeClr val="tx1"/>
                </a:solidFill>
              </a:rPr>
              <a:t>disciplinaire</a:t>
            </a:r>
            <a:r>
              <a:rPr lang="fr-CA" sz="1800" dirty="0" smtClean="0"/>
              <a:t> qui inclu</a:t>
            </a:r>
            <a:r>
              <a:rPr lang="fr-CA" sz="1800" dirty="0">
                <a:solidFill>
                  <a:schemeClr val="tx1"/>
                </a:solidFill>
              </a:rPr>
              <a:t>t</a:t>
            </a:r>
            <a:r>
              <a:rPr lang="fr-CA" sz="1800" dirty="0" smtClean="0"/>
              <a:t> une infirmière, l</a:t>
            </a:r>
            <a:r>
              <a:rPr lang="fr-CA" sz="1800" dirty="0">
                <a:solidFill>
                  <a:schemeClr val="tx1"/>
                </a:solidFill>
              </a:rPr>
              <a:t>a</a:t>
            </a:r>
            <a:r>
              <a:rPr lang="fr-CA" sz="1800" dirty="0" smtClean="0"/>
              <a:t> psychiatre et un travailleur social (TS).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Jonathan a été mis sous la médication suivante : </a:t>
            </a:r>
            <a:r>
              <a:rPr lang="fr-CA" sz="1800" dirty="0" err="1" smtClean="0"/>
              <a:t>olanzapine</a:t>
            </a:r>
            <a:r>
              <a:rPr lang="fr-CA" sz="1800" dirty="0" smtClean="0"/>
              <a:t> (</a:t>
            </a:r>
            <a:r>
              <a:rPr lang="fr-CA" sz="1800" dirty="0" err="1" smtClean="0"/>
              <a:t>Zyprexa</a:t>
            </a:r>
            <a:r>
              <a:rPr lang="fr-CA" sz="1800" dirty="0" smtClean="0"/>
              <a:t>®) 10 mg HS.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La psychiatre vous retourne Jonathan pour le suivi, mais est disponible pour l</a:t>
            </a:r>
            <a:r>
              <a:rPr lang="fr-CA" sz="1800" dirty="0" smtClean="0">
                <a:solidFill>
                  <a:schemeClr val="tx1"/>
                </a:solidFill>
              </a:rPr>
              <a:t>e</a:t>
            </a:r>
            <a:r>
              <a:rPr lang="fr-CA" sz="1800" dirty="0" smtClean="0"/>
              <a:t> revoir au besoin.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74215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66" y="666945"/>
            <a:ext cx="7619505" cy="730333"/>
          </a:xfrm>
        </p:spPr>
        <p:txBody>
          <a:bodyPr>
            <a:normAutofit/>
          </a:bodyPr>
          <a:lstStyle/>
          <a:p>
            <a:pPr algn="l"/>
            <a:r>
              <a:rPr lang="fr-CA" sz="2100" b="1" dirty="0"/>
              <a:t>Comment utiliser les vignettes?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9246"/>
            <a:ext cx="7886700" cy="4351338"/>
          </a:xfrm>
        </p:spPr>
        <p:txBody>
          <a:bodyPr/>
          <a:lstStyle/>
          <a:p>
            <a:pPr algn="just"/>
            <a:r>
              <a:rPr lang="fr-CA" sz="1800" dirty="0" smtClean="0"/>
              <a:t>Utiliser la fonction Diaporama (Slide Show) pour lire la vignette afin d’avoir accès aux hyperliens qui s’y trouvent. Vous reconnaîtrez les hyperliens à leur écriture bleue. 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pouvez aussi cliquer sur les icônes situés à côté des items où se trouvent un hyperlien pour accéder au contenu de l’hyperlien en format </a:t>
            </a:r>
            <a:r>
              <a:rPr lang="fr-CA" sz="1800" dirty="0" err="1" smtClean="0"/>
              <a:t>pdf</a:t>
            </a:r>
            <a:r>
              <a:rPr lang="fr-CA" sz="1800" dirty="0" smtClean="0"/>
              <a:t> (p.ex., pour imprimer le document, si vous visionner la vignette hors connexion ou si vous éprouvez des difficultés avec les hyperliens).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39631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87" y="734992"/>
            <a:ext cx="7200900" cy="1485900"/>
          </a:xfrm>
        </p:spPr>
        <p:txBody>
          <a:bodyPr/>
          <a:lstStyle/>
          <a:p>
            <a:pPr algn="l"/>
            <a:r>
              <a:rPr lang="fr-CA" sz="2100" b="1" dirty="0" smtClean="0"/>
              <a:t>Que devez</a:t>
            </a:r>
            <a:r>
              <a:rPr lang="fr-CA" sz="2100" b="1" dirty="0" smtClean="0">
                <a:solidFill>
                  <a:schemeClr val="tx1"/>
                </a:solidFill>
              </a:rPr>
              <a:t>-</a:t>
            </a:r>
            <a:r>
              <a:rPr lang="fr-CA" sz="2100" b="1" dirty="0" smtClean="0"/>
              <a:t>vous savoir?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87" y="2571751"/>
            <a:ext cx="7200900" cy="1776845"/>
          </a:xfrm>
        </p:spPr>
        <p:txBody>
          <a:bodyPr/>
          <a:lstStyle/>
          <a:p>
            <a:r>
              <a:rPr lang="fr-CA" sz="1800" dirty="0" smtClean="0"/>
              <a:t>Étant peu familier avec les antipsychotiques, vous faites des lectures.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53211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86" y="685800"/>
            <a:ext cx="7200900" cy="1485900"/>
          </a:xfrm>
        </p:spPr>
        <p:txBody>
          <a:bodyPr/>
          <a:lstStyle/>
          <a:p>
            <a:pPr algn="l"/>
            <a:r>
              <a:rPr lang="fr-CA" sz="2100" b="1" dirty="0" smtClean="0"/>
              <a:t>Suivi de Jonathan : 24 </a:t>
            </a:r>
            <a:r>
              <a:rPr lang="fr-CA" sz="2100" b="1" dirty="0"/>
              <a:t>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585" y="1541604"/>
            <a:ext cx="7964829" cy="2686050"/>
          </a:xfrm>
        </p:spPr>
        <p:txBody>
          <a:bodyPr/>
          <a:lstStyle/>
          <a:p>
            <a:pPr algn="just"/>
            <a:r>
              <a:rPr lang="fr-CA" sz="1800" dirty="0" smtClean="0"/>
              <a:t>Jonathan revient </a:t>
            </a:r>
            <a:r>
              <a:rPr lang="fr-CA" sz="1800" dirty="0" smtClean="0">
                <a:solidFill>
                  <a:schemeClr val="tx1"/>
                </a:solidFill>
              </a:rPr>
              <a:t>à</a:t>
            </a:r>
            <a:r>
              <a:rPr lang="fr-CA" sz="1800" dirty="0" smtClean="0"/>
              <a:t> votre bureau 1 an plus tard.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Il a cessé l’Université, il n’avait plus le go</a:t>
            </a:r>
            <a:r>
              <a:rPr lang="fr-CA" sz="1800" dirty="0" smtClean="0">
                <a:solidFill>
                  <a:schemeClr val="tx1"/>
                </a:solidFill>
              </a:rPr>
              <a:t>û</a:t>
            </a:r>
            <a:r>
              <a:rPr lang="fr-CA" sz="1800" dirty="0" smtClean="0"/>
              <a:t>t d’y aller.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Il habite seul, en chambre. Il a un suivi régulier avec son TS.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Il parle peu, répond surtout à vos questions, sans trop élaborer.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Vous demand</a:t>
            </a:r>
            <a:r>
              <a:rPr lang="fr-CA" sz="1800" dirty="0" smtClean="0">
                <a:solidFill>
                  <a:schemeClr val="tx1"/>
                </a:solidFill>
              </a:rPr>
              <a:t>e</a:t>
            </a:r>
            <a:r>
              <a:rPr lang="fr-CA" sz="1800" dirty="0" smtClean="0"/>
              <a:t> pourquoi il a besoin de prendre une médication puisque tout va bien.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Les gens parlent beaucoup moins qu’avant.</a:t>
            </a:r>
          </a:p>
          <a:p>
            <a:pPr algn="just"/>
            <a:endParaRPr lang="fr-CA" sz="1800" dirty="0" smtClean="0"/>
          </a:p>
          <a:p>
            <a:pPr algn="just"/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67824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31" y="184021"/>
            <a:ext cx="7200900" cy="875063"/>
          </a:xfrm>
        </p:spPr>
        <p:txBody>
          <a:bodyPr/>
          <a:lstStyle/>
          <a:p>
            <a:pPr algn="l"/>
            <a:r>
              <a:rPr lang="fr-CA" sz="2100" b="1" dirty="0" smtClean="0"/>
              <a:t>Examen </a:t>
            </a:r>
            <a:r>
              <a:rPr lang="fr-CA" sz="2100" b="1" dirty="0" smtClean="0">
                <a:solidFill>
                  <a:schemeClr val="tx1"/>
                </a:solidFill>
              </a:rPr>
              <a:t>m</a:t>
            </a:r>
            <a:r>
              <a:rPr lang="fr-CA" sz="2100" b="1" dirty="0" smtClean="0"/>
              <a:t>ental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31" y="741955"/>
            <a:ext cx="8078808" cy="3011137"/>
          </a:xfrm>
        </p:spPr>
        <p:txBody>
          <a:bodyPr>
            <a:noAutofit/>
          </a:bodyPr>
          <a:lstStyle/>
          <a:p>
            <a:pPr algn="just"/>
            <a:r>
              <a:rPr lang="fr-CA" sz="1800" dirty="0" smtClean="0"/>
              <a:t>Jonathan est arrivé </a:t>
            </a:r>
            <a:r>
              <a:rPr lang="fr-CA" sz="1800" dirty="0">
                <a:solidFill>
                  <a:schemeClr val="tx1"/>
                </a:solidFill>
              </a:rPr>
              <a:t>à</a:t>
            </a:r>
            <a:r>
              <a:rPr lang="fr-CA" sz="1800" dirty="0" smtClean="0"/>
              <a:t> l’heure </a:t>
            </a:r>
            <a:r>
              <a:rPr lang="fr-CA" sz="1800" dirty="0">
                <a:solidFill>
                  <a:schemeClr val="tx1"/>
                </a:solidFill>
              </a:rPr>
              <a:t>à</a:t>
            </a:r>
            <a:r>
              <a:rPr lang="fr-CA" sz="1800" dirty="0" smtClean="0"/>
              <a:t> son r-v. Il est habillé s</a:t>
            </a:r>
            <a:r>
              <a:rPr lang="fr-CA" sz="1800" dirty="0" smtClean="0">
                <a:solidFill>
                  <a:schemeClr val="tx1"/>
                </a:solidFill>
              </a:rPr>
              <a:t>o</a:t>
            </a:r>
            <a:r>
              <a:rPr lang="fr-CA" sz="1800" dirty="0" smtClean="0"/>
              <a:t>brement avec des jeans et </a:t>
            </a:r>
            <a:r>
              <a:rPr lang="fr-CA" sz="1800" dirty="0" smtClean="0">
                <a:solidFill>
                  <a:schemeClr val="tx1"/>
                </a:solidFill>
              </a:rPr>
              <a:t>un </a:t>
            </a:r>
            <a:r>
              <a:rPr lang="fr-CA" sz="1800" dirty="0" smtClean="0"/>
              <a:t>t-shirt. Vous remarquez qu’il a une prise de poids importante dans la dernière année (10 kg).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Contact </a:t>
            </a:r>
            <a:r>
              <a:rPr lang="fr-CA" sz="1800" dirty="0"/>
              <a:t>visuel </a:t>
            </a:r>
            <a:r>
              <a:rPr lang="fr-CA" sz="1800" dirty="0" smtClean="0"/>
              <a:t>fuyant. Pas d’accélération psychomotrice.</a:t>
            </a:r>
          </a:p>
          <a:p>
            <a:pPr marL="0" indent="0" algn="just">
              <a:buNone/>
            </a:pPr>
            <a:endParaRPr lang="fr-CA" sz="1800" dirty="0"/>
          </a:p>
          <a:p>
            <a:pPr algn="just"/>
            <a:r>
              <a:rPr lang="fr-CA" sz="1800" dirty="0" smtClean="0"/>
              <a:t>Peu loquace.</a:t>
            </a:r>
          </a:p>
          <a:p>
            <a:pPr marL="0" indent="0" algn="just">
              <a:buNone/>
            </a:pPr>
            <a:endParaRPr lang="fr-CA" sz="1800" dirty="0"/>
          </a:p>
          <a:p>
            <a:pPr algn="just"/>
            <a:r>
              <a:rPr lang="fr-CA" sz="1800" dirty="0"/>
              <a:t>S</a:t>
            </a:r>
            <a:r>
              <a:rPr lang="fr-CA" sz="1800" dirty="0" smtClean="0"/>
              <a:t>e </a:t>
            </a:r>
            <a:r>
              <a:rPr lang="fr-CA" sz="1800" dirty="0"/>
              <a:t>décrit comme </a:t>
            </a:r>
            <a:r>
              <a:rPr lang="fr-CA" sz="1800" dirty="0" err="1" smtClean="0"/>
              <a:t>euthymique</a:t>
            </a:r>
            <a:r>
              <a:rPr lang="fr-CA" sz="1800" dirty="0" smtClean="0"/>
              <a:t>. Affect congruent mais émoussé.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Cours normal de la pensée. Contenu demeure teinté par des hallucinations auditives, mais moins présent qu’avant.</a:t>
            </a:r>
          </a:p>
          <a:p>
            <a:pPr marL="0" indent="0" algn="just">
              <a:buNone/>
            </a:pPr>
            <a:endParaRPr lang="fr-CA" sz="1800" dirty="0"/>
          </a:p>
          <a:p>
            <a:pPr algn="just"/>
            <a:r>
              <a:rPr lang="fr-CA" sz="1800" dirty="0" smtClean="0"/>
              <a:t>Autocritique : partiel</a:t>
            </a:r>
            <a:r>
              <a:rPr lang="fr-CA" sz="1800" dirty="0" smtClean="0">
                <a:solidFill>
                  <a:schemeClr val="tx1"/>
                </a:solidFill>
              </a:rPr>
              <a:t>le</a:t>
            </a:r>
            <a:r>
              <a:rPr lang="fr-CA" sz="1800" dirty="0" smtClean="0"/>
              <a:t>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Jugement : </a:t>
            </a:r>
            <a:r>
              <a:rPr lang="fr-CA" sz="1800" dirty="0"/>
              <a:t>diminué par la </a:t>
            </a:r>
            <a:r>
              <a:rPr lang="fr-CA" sz="1800" dirty="0" smtClean="0"/>
              <a:t>maladie.</a:t>
            </a:r>
            <a:endParaRPr lang="fr-CA" sz="1800" dirty="0"/>
          </a:p>
          <a:p>
            <a:pPr algn="just"/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22005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12" y="523754"/>
            <a:ext cx="7200900" cy="1485900"/>
          </a:xfrm>
        </p:spPr>
        <p:txBody>
          <a:bodyPr/>
          <a:lstStyle/>
          <a:p>
            <a:pPr algn="l"/>
            <a:r>
              <a:rPr lang="fr-CA" sz="2100" b="1" dirty="0" smtClean="0"/>
              <a:t>Suivi Jonathan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59" y="1522071"/>
            <a:ext cx="7200900" cy="3581400"/>
          </a:xfrm>
        </p:spPr>
        <p:txBody>
          <a:bodyPr>
            <a:normAutofit fontScale="92500" lnSpcReduction="10000"/>
          </a:bodyPr>
          <a:lstStyle/>
          <a:p>
            <a:r>
              <a:rPr lang="fr-CA" sz="1900" dirty="0"/>
              <a:t>Qu’aimeriez-vous faire</a:t>
            </a:r>
            <a:r>
              <a:rPr lang="fr-CA" sz="1900" dirty="0" smtClean="0"/>
              <a:t>?</a:t>
            </a:r>
          </a:p>
          <a:p>
            <a:pPr marL="0" indent="0">
              <a:buNone/>
            </a:pPr>
            <a:endParaRPr lang="fr-CA" sz="1900" dirty="0"/>
          </a:p>
          <a:p>
            <a:pPr algn="just"/>
            <a:r>
              <a:rPr lang="fr-CA" sz="1900" dirty="0"/>
              <a:t>En révisant les guide de pratique concernant l’usage des antipsychotiques atypiques (ou de seconde génération), vous notez qu’ils sont souvent associés à une prise de poids et un risque accru de syndrome métabolique.</a:t>
            </a:r>
            <a:r>
              <a:rPr lang="fr-CA" sz="1900" baseline="30000" dirty="0"/>
              <a:t>1</a:t>
            </a:r>
            <a:endParaRPr lang="fr-CA" sz="1900" dirty="0"/>
          </a:p>
          <a:p>
            <a:endParaRPr lang="fr-CA" baseline="30000" dirty="0"/>
          </a:p>
          <a:p>
            <a:endParaRPr lang="fr-CA" baseline="30000" dirty="0" smtClean="0"/>
          </a:p>
          <a:p>
            <a:endParaRPr lang="fr-CA" baseline="30000" dirty="0"/>
          </a:p>
          <a:p>
            <a:endParaRPr lang="fr-CA" sz="1800" baseline="30000" dirty="0" smtClean="0"/>
          </a:p>
          <a:p>
            <a:pPr marL="0" indent="0">
              <a:buNone/>
            </a:pPr>
            <a:r>
              <a:rPr lang="fr-CA" sz="1800" i="1" baseline="30000" dirty="0" smtClean="0"/>
              <a:t>1) </a:t>
            </a:r>
            <a:r>
              <a:rPr lang="fr-CA" sz="1800" i="1" baseline="30000" dirty="0" err="1" smtClean="0"/>
              <a:t>Schizophrenia</a:t>
            </a:r>
            <a:endParaRPr lang="fr-CA" sz="1800" i="1" baseline="30000" dirty="0"/>
          </a:p>
          <a:p>
            <a:pPr marL="0" lvl="3" indent="0">
              <a:buNone/>
            </a:pPr>
            <a:r>
              <a:rPr lang="fr-CA" sz="1800" i="1" baseline="30000" dirty="0"/>
              <a:t>SARAH D. HOLDER, DO, </a:t>
            </a:r>
            <a:r>
              <a:rPr lang="fr-CA" sz="1800" i="1" baseline="30000" dirty="0" err="1"/>
              <a:t>Baylor</a:t>
            </a:r>
            <a:r>
              <a:rPr lang="fr-CA" sz="1800" i="1" baseline="30000" dirty="0"/>
              <a:t> </a:t>
            </a:r>
            <a:r>
              <a:rPr lang="fr-CA" sz="1800" i="1" baseline="30000" dirty="0" err="1"/>
              <a:t>Family</a:t>
            </a:r>
            <a:r>
              <a:rPr lang="fr-CA" sz="1800" i="1" baseline="30000" dirty="0"/>
              <a:t> </a:t>
            </a:r>
            <a:r>
              <a:rPr lang="fr-CA" sz="1800" i="1" baseline="30000" dirty="0" err="1"/>
              <a:t>Medicine</a:t>
            </a:r>
            <a:r>
              <a:rPr lang="fr-CA" sz="1800" i="1" baseline="30000" dirty="0"/>
              <a:t> </a:t>
            </a:r>
            <a:r>
              <a:rPr lang="fr-CA" sz="1800" i="1" baseline="30000" dirty="0" err="1"/>
              <a:t>Residency</a:t>
            </a:r>
            <a:r>
              <a:rPr lang="fr-CA" sz="1800" i="1" baseline="30000" dirty="0"/>
              <a:t> at Garland, Garland, Texas</a:t>
            </a:r>
          </a:p>
          <a:p>
            <a:pPr marL="0" lvl="3" indent="0">
              <a:buNone/>
            </a:pPr>
            <a:r>
              <a:rPr lang="fr-CA" sz="1800" i="1" baseline="30000" dirty="0"/>
              <a:t>AMELIA WAYHS, MD, MPH, Dallas, </a:t>
            </a:r>
            <a:r>
              <a:rPr lang="fr-CA" sz="1800" i="1" baseline="30000" dirty="0" smtClean="0"/>
              <a:t>Texas</a:t>
            </a:r>
          </a:p>
          <a:p>
            <a:pPr marL="0" lvl="3" indent="0">
              <a:buNone/>
            </a:pPr>
            <a:r>
              <a:rPr lang="en-US" sz="1800" i="1" baseline="30000" dirty="0" smtClean="0"/>
              <a:t>Am </a:t>
            </a:r>
            <a:r>
              <a:rPr lang="en-US" sz="1800" i="1" baseline="30000" dirty="0"/>
              <a:t>Fam </a:t>
            </a:r>
            <a:r>
              <a:rPr lang="en-US" sz="1800" i="1" baseline="30000" dirty="0" smtClean="0"/>
              <a:t>Physician, 2014 ; 90 (</a:t>
            </a:r>
            <a:r>
              <a:rPr lang="en-US" sz="1800" i="1" baseline="30000" dirty="0"/>
              <a:t>11</a:t>
            </a:r>
            <a:r>
              <a:rPr lang="en-US" sz="1800" i="1" baseline="30000" dirty="0" smtClean="0"/>
              <a:t>) : 775-782</a:t>
            </a:r>
            <a:r>
              <a:rPr lang="en-US" sz="1800" i="1" baseline="30000" dirty="0"/>
              <a:t>. </a:t>
            </a:r>
          </a:p>
          <a:p>
            <a:pPr lvl="3"/>
            <a:endParaRPr lang="fr-CA" baseline="30000" dirty="0"/>
          </a:p>
          <a:p>
            <a:pPr lvl="3"/>
            <a:endParaRPr lang="fr-CA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74170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89" y="364602"/>
            <a:ext cx="7200900" cy="803811"/>
          </a:xfrm>
        </p:spPr>
        <p:txBody>
          <a:bodyPr/>
          <a:lstStyle/>
          <a:p>
            <a:pPr algn="l"/>
            <a:r>
              <a:rPr lang="fr-CA" sz="2100" b="1" dirty="0" smtClean="0"/>
              <a:t>Suivi Jonathan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89" y="1325301"/>
            <a:ext cx="7200900" cy="3581400"/>
          </a:xfrm>
        </p:spPr>
        <p:txBody>
          <a:bodyPr/>
          <a:lstStyle/>
          <a:p>
            <a:r>
              <a:rPr lang="fr-CA" sz="1800" dirty="0" smtClean="0"/>
              <a:t>Examen annuel recommandé avec suivi :</a:t>
            </a:r>
          </a:p>
          <a:p>
            <a:pPr marL="0" indent="0">
              <a:buNone/>
            </a:pPr>
            <a:endParaRPr lang="fr-CA" sz="1800" dirty="0" smtClean="0"/>
          </a:p>
          <a:p>
            <a:pPr lvl="1"/>
            <a:r>
              <a:rPr lang="fr-CA" sz="1800" i="1" dirty="0" smtClean="0"/>
              <a:t>Histoire médical</a:t>
            </a:r>
            <a:r>
              <a:rPr lang="fr-CA" sz="1800" i="1" dirty="0" smtClean="0">
                <a:solidFill>
                  <a:schemeClr val="tx1"/>
                </a:solidFill>
              </a:rPr>
              <a:t>e</a:t>
            </a:r>
          </a:p>
          <a:p>
            <a:pPr lvl="1"/>
            <a:r>
              <a:rPr lang="fr-CA" sz="1800" i="1" dirty="0" smtClean="0"/>
              <a:t>TA </a:t>
            </a:r>
          </a:p>
          <a:p>
            <a:pPr lvl="1"/>
            <a:r>
              <a:rPr lang="fr-CA" sz="1800" i="1" dirty="0" smtClean="0"/>
              <a:t>Pesée</a:t>
            </a:r>
            <a:r>
              <a:rPr lang="fr-CA" sz="1800" i="1" dirty="0" smtClean="0">
                <a:solidFill>
                  <a:schemeClr val="tx1"/>
                </a:solidFill>
              </a:rPr>
              <a:t> </a:t>
            </a:r>
            <a:r>
              <a:rPr lang="fr-CA" sz="1800" i="1" dirty="0" smtClean="0"/>
              <a:t>et </a:t>
            </a:r>
            <a:r>
              <a:rPr lang="fr-CA" sz="1800" i="1" dirty="0" smtClean="0">
                <a:solidFill>
                  <a:schemeClr val="tx1"/>
                </a:solidFill>
              </a:rPr>
              <a:t>calcul de l’IMC</a:t>
            </a:r>
          </a:p>
          <a:p>
            <a:pPr lvl="1"/>
            <a:r>
              <a:rPr lang="fr-CA" sz="1800" i="1" dirty="0" smtClean="0"/>
              <a:t>Mesure du tour de taille</a:t>
            </a:r>
          </a:p>
          <a:p>
            <a:pPr lvl="1"/>
            <a:r>
              <a:rPr lang="fr-CA" sz="1800" i="1" dirty="0" smtClean="0"/>
              <a:t>Glycémie à jeun ainsi que bilan lipidique</a:t>
            </a:r>
          </a:p>
          <a:p>
            <a:pPr lvl="1"/>
            <a:r>
              <a:rPr lang="fr-CA" sz="1800" i="1" dirty="0" err="1" smtClean="0"/>
              <a:t>Counselling</a:t>
            </a:r>
            <a:r>
              <a:rPr lang="fr-CA" sz="1800" i="1" dirty="0" smtClean="0"/>
              <a:t> sur saines habitudes de vie</a:t>
            </a:r>
            <a:endParaRPr lang="fr-CA" sz="1800" i="1" dirty="0"/>
          </a:p>
        </p:txBody>
      </p:sp>
    </p:spTree>
    <p:extLst>
      <p:ext uri="{BB962C8B-B14F-4D97-AF65-F5344CB8AC3E}">
        <p14:creationId xmlns:p14="http://schemas.microsoft.com/office/powerpoint/2010/main" val="1630774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39" y="214648"/>
            <a:ext cx="7200900" cy="679121"/>
          </a:xfrm>
        </p:spPr>
        <p:txBody>
          <a:bodyPr/>
          <a:lstStyle/>
          <a:p>
            <a:pPr algn="l"/>
            <a:r>
              <a:rPr lang="fr-CA" sz="2100" b="1" dirty="0" smtClean="0"/>
              <a:t>Jonathan : 25 ans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39" y="899556"/>
            <a:ext cx="8103726" cy="2686050"/>
          </a:xfrm>
        </p:spPr>
        <p:txBody>
          <a:bodyPr>
            <a:noAutofit/>
          </a:bodyPr>
          <a:lstStyle/>
          <a:p>
            <a:pPr algn="just"/>
            <a:r>
              <a:rPr lang="fr-CA" sz="1800" dirty="0" smtClean="0"/>
              <a:t>Vous revoyez Jonathan 1 an plus tard.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Son nouveau TS du CLSC a pris un r-v pour lui et l’accompagne.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Jonathan a pris encore 5 kg depuis l’an dernier.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>
                <a:solidFill>
                  <a:schemeClr val="tx1"/>
                </a:solidFill>
              </a:rPr>
              <a:t>Le TS </a:t>
            </a:r>
            <a:r>
              <a:rPr lang="fr-CA" sz="1800" dirty="0" smtClean="0"/>
              <a:t>se demande si sa prise de poids est reliée à un problème de thyroïde. De plus, il se demande si c’est pour </a:t>
            </a:r>
            <a:r>
              <a:rPr lang="fr-CA" sz="1800" dirty="0" smtClean="0">
                <a:solidFill>
                  <a:schemeClr val="tx1"/>
                </a:solidFill>
              </a:rPr>
              <a:t>ç</a:t>
            </a:r>
            <a:r>
              <a:rPr lang="fr-CA" sz="1800" dirty="0" smtClean="0"/>
              <a:t>a que Jonathan ne veut rien faire. Le TS tente de l’amener </a:t>
            </a:r>
            <a:r>
              <a:rPr lang="fr-CA" sz="1800" dirty="0" smtClean="0">
                <a:solidFill>
                  <a:schemeClr val="tx1"/>
                </a:solidFill>
              </a:rPr>
              <a:t>à</a:t>
            </a:r>
            <a:r>
              <a:rPr lang="fr-CA" sz="1800" dirty="0" smtClean="0"/>
              <a:t> faire des activités mais Jonathan préfère rester à la maison et écouter la télévision.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>
                <a:solidFill>
                  <a:schemeClr val="tx1"/>
                </a:solidFill>
              </a:rPr>
              <a:t>Le TS </a:t>
            </a:r>
            <a:r>
              <a:rPr lang="fr-CA" sz="1800" dirty="0" smtClean="0"/>
              <a:t>trouve que la maladie est bien contrôlée car Jonathan dit ne plus entendre de voix.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Jonathan trouve que les choses vont bien, que son humeur est stable. Il dit ne pas être triste et ne pas se sentir coupable.</a:t>
            </a:r>
          </a:p>
          <a:p>
            <a:pPr algn="just"/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24989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15" y="341454"/>
            <a:ext cx="7200900" cy="714746"/>
          </a:xfrm>
        </p:spPr>
        <p:txBody>
          <a:bodyPr>
            <a:normAutofit/>
          </a:bodyPr>
          <a:lstStyle/>
          <a:p>
            <a:pPr algn="l"/>
            <a:r>
              <a:rPr lang="fr-CA" sz="2100" b="1" dirty="0"/>
              <a:t>Que pensez-vous des inquiétudes du 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15" y="1638568"/>
            <a:ext cx="8184748" cy="2686050"/>
          </a:xfrm>
        </p:spPr>
        <p:txBody>
          <a:bodyPr/>
          <a:lstStyle/>
          <a:p>
            <a:r>
              <a:rPr lang="fr-CA" sz="1800" dirty="0" smtClean="0"/>
              <a:t>Vous vous demandez les mêmes questions et vous faites la vérification :</a:t>
            </a:r>
          </a:p>
          <a:p>
            <a:pPr marL="0" indent="0">
              <a:buNone/>
            </a:pPr>
            <a:endParaRPr lang="fr-CA" sz="1800" dirty="0" smtClean="0"/>
          </a:p>
          <a:p>
            <a:pPr lvl="1"/>
            <a:r>
              <a:rPr lang="fr-CA" sz="1800" i="1" dirty="0" smtClean="0"/>
              <a:t>TSH : </a:t>
            </a:r>
            <a:r>
              <a:rPr lang="fr-CA" sz="1800" i="1" dirty="0"/>
              <a:t>2.32</a:t>
            </a:r>
          </a:p>
          <a:p>
            <a:pPr lvl="1"/>
            <a:r>
              <a:rPr lang="fr-CA" sz="1800" i="1" dirty="0"/>
              <a:t>Glycémie à </a:t>
            </a:r>
            <a:r>
              <a:rPr lang="fr-CA" sz="1800" i="1" dirty="0" smtClean="0"/>
              <a:t>jeun : </a:t>
            </a:r>
            <a:r>
              <a:rPr lang="fr-CA" sz="1800" i="1" dirty="0"/>
              <a:t>5.2 ; </a:t>
            </a:r>
            <a:r>
              <a:rPr lang="fr-CA" sz="1800" i="1" dirty="0" err="1"/>
              <a:t>Hb</a:t>
            </a:r>
            <a:r>
              <a:rPr lang="fr-CA" sz="1800" i="1" dirty="0"/>
              <a:t> </a:t>
            </a:r>
            <a:r>
              <a:rPr lang="fr-CA" sz="1800" i="1" dirty="0" err="1" smtClean="0"/>
              <a:t>glyquée</a:t>
            </a:r>
            <a:r>
              <a:rPr lang="fr-CA" sz="1800" i="1" dirty="0" smtClean="0"/>
              <a:t>: </a:t>
            </a:r>
            <a:r>
              <a:rPr lang="fr-CA" sz="1800" i="1" dirty="0"/>
              <a:t>0.059%</a:t>
            </a:r>
          </a:p>
          <a:p>
            <a:pPr lvl="1"/>
            <a:r>
              <a:rPr lang="fr-CA" sz="1800" i="1" dirty="0"/>
              <a:t>Cholestérol </a:t>
            </a:r>
            <a:r>
              <a:rPr lang="fr-CA" sz="1800" i="1" dirty="0" smtClean="0"/>
              <a:t>total : </a:t>
            </a:r>
            <a:r>
              <a:rPr lang="fr-CA" sz="1800" i="1" dirty="0"/>
              <a:t>5.4, LDL= 3.1</a:t>
            </a:r>
          </a:p>
          <a:p>
            <a:pPr lvl="1"/>
            <a:r>
              <a:rPr lang="fr-CA" sz="1800" i="1" dirty="0" err="1" smtClean="0"/>
              <a:t>Hb</a:t>
            </a:r>
            <a:r>
              <a:rPr lang="fr-CA" sz="1800" i="1" dirty="0" smtClean="0"/>
              <a:t> : 142</a:t>
            </a:r>
          </a:p>
          <a:p>
            <a:pPr lvl="1"/>
            <a:r>
              <a:rPr lang="fr-CA" sz="1800" i="1" dirty="0" smtClean="0"/>
              <a:t>Poids : 83 kg pour un IMC = 29</a:t>
            </a:r>
          </a:p>
          <a:p>
            <a:pPr lvl="1"/>
            <a:r>
              <a:rPr lang="fr-CA" sz="1800" i="1" dirty="0" smtClean="0"/>
              <a:t>Tour de taille : 98 cm</a:t>
            </a:r>
          </a:p>
          <a:p>
            <a:endParaRPr lang="fr-CA" sz="1800" dirty="0"/>
          </a:p>
          <a:p>
            <a:r>
              <a:rPr lang="fr-CA" sz="1800" dirty="0" smtClean="0"/>
              <a:t>Que se passe-t-il donc avec Jonathan?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2885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88" y="350134"/>
            <a:ext cx="7200900" cy="1485900"/>
          </a:xfrm>
        </p:spPr>
        <p:txBody>
          <a:bodyPr/>
          <a:lstStyle/>
          <a:p>
            <a:pPr algn="l"/>
            <a:r>
              <a:rPr lang="fr-CA" sz="2100" b="1" dirty="0" err="1" smtClean="0"/>
              <a:t>Sx</a:t>
            </a:r>
            <a:r>
              <a:rPr lang="fr-CA" sz="2100" b="1" dirty="0" smtClean="0"/>
              <a:t> négatifs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88" y="1545220"/>
            <a:ext cx="7941680" cy="3581400"/>
          </a:xfrm>
        </p:spPr>
        <p:txBody>
          <a:bodyPr/>
          <a:lstStyle/>
          <a:p>
            <a:pPr algn="just"/>
            <a:r>
              <a:rPr lang="fr-CA" sz="1800" dirty="0" smtClean="0"/>
              <a:t>Vous parlez à sa psychiatre qui vous suggère que les </a:t>
            </a:r>
            <a:r>
              <a:rPr lang="fr-CA" sz="1800" dirty="0" err="1" smtClean="0"/>
              <a:t>sx</a:t>
            </a:r>
            <a:r>
              <a:rPr lang="fr-CA" sz="1800" dirty="0" smtClean="0"/>
              <a:t> sont probablement des </a:t>
            </a:r>
            <a:r>
              <a:rPr lang="fr-CA" sz="1800" dirty="0" err="1" smtClean="0"/>
              <a:t>sx</a:t>
            </a:r>
            <a:r>
              <a:rPr lang="fr-CA" sz="1800" dirty="0" smtClean="0"/>
              <a:t> négatifs secondaires à la schizophrénie.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En faisant des lectures, vous voyez que les </a:t>
            </a:r>
            <a:r>
              <a:rPr lang="fr-CA" sz="1800" dirty="0" err="1" smtClean="0"/>
              <a:t>sx</a:t>
            </a:r>
            <a:r>
              <a:rPr lang="fr-CA" sz="1800" dirty="0" smtClean="0"/>
              <a:t> négatifs peuvent se trouver dans 4 sphères.</a:t>
            </a:r>
            <a:r>
              <a:rPr lang="fr-CA" sz="1800" baseline="30000" dirty="0" smtClean="0"/>
              <a:t>1</a:t>
            </a:r>
            <a:endParaRPr lang="fr-CA" sz="1800" dirty="0" smtClean="0"/>
          </a:p>
          <a:p>
            <a:pPr lvl="3" algn="just"/>
            <a:endParaRPr lang="fr-CA" sz="1800" dirty="0">
              <a:ea typeface="Arial" charset="0"/>
              <a:cs typeface="Arial" charset="0"/>
            </a:endParaRPr>
          </a:p>
          <a:p>
            <a:pPr lvl="3"/>
            <a:endParaRPr lang="fr-CA" sz="1800" dirty="0">
              <a:latin typeface="Arial" charset="0"/>
              <a:ea typeface="Arial" charset="0"/>
              <a:cs typeface="Arial" charset="0"/>
            </a:endParaRPr>
          </a:p>
          <a:p>
            <a:pPr lvl="3"/>
            <a:endParaRPr lang="fr-CA" sz="1800" dirty="0">
              <a:latin typeface="Arial" charset="0"/>
              <a:ea typeface="Arial" charset="0"/>
              <a:cs typeface="Arial" charset="0"/>
            </a:endParaRPr>
          </a:p>
          <a:p>
            <a:pPr lvl="3"/>
            <a:endParaRPr lang="fr-CA" sz="1800" dirty="0">
              <a:latin typeface="Arial" charset="0"/>
              <a:ea typeface="Arial" charset="0"/>
              <a:cs typeface="Arial" charset="0"/>
            </a:endParaRPr>
          </a:p>
          <a:p>
            <a:pPr lvl="3"/>
            <a:endParaRPr lang="fr-CA" sz="1800" dirty="0">
              <a:latin typeface="Arial" charset="0"/>
              <a:ea typeface="Arial" charset="0"/>
              <a:cs typeface="Arial" charset="0"/>
            </a:endParaRPr>
          </a:p>
          <a:p>
            <a:pPr marL="0" lvl="3" indent="0">
              <a:buNone/>
            </a:pPr>
            <a:r>
              <a:rPr lang="fr-CA" sz="1200" i="1" dirty="0">
                <a:latin typeface="Arial" charset="0"/>
                <a:ea typeface="Arial" charset="0"/>
                <a:cs typeface="Arial" charset="0"/>
              </a:rPr>
              <a:t>1) </a:t>
            </a:r>
            <a:r>
              <a:rPr lang="fr-CA" sz="1200" i="1" dirty="0" err="1"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fr-CA" sz="1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sz="1200" i="1" dirty="0" err="1">
                <a:latin typeface="Arial" charset="0"/>
                <a:ea typeface="Arial" charset="0"/>
                <a:cs typeface="Arial" charset="0"/>
              </a:rPr>
              <a:t>symptoms</a:t>
            </a:r>
            <a:r>
              <a:rPr lang="fr-CA" sz="1200" i="1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r-CA" sz="1200" i="1" dirty="0" err="1">
                <a:latin typeface="Arial" charset="0"/>
                <a:ea typeface="Arial" charset="0"/>
                <a:cs typeface="Arial" charset="0"/>
              </a:rPr>
              <a:t>schizophrenia</a:t>
            </a:r>
            <a:r>
              <a:rPr lang="fr-CA" sz="1200" i="1" dirty="0">
                <a:latin typeface="Arial" charset="0"/>
                <a:ea typeface="Arial" charset="0"/>
                <a:cs typeface="Arial" charset="0"/>
              </a:rPr>
              <a:t> ;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Current Psychiatry 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vol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 .1 , no. 9 /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september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 2002</a:t>
            </a:r>
          </a:p>
          <a:p>
            <a:pPr marL="0" lvl="3" indent="0">
              <a:buNone/>
            </a:pPr>
            <a:r>
              <a:rPr lang="fr-CA" sz="1200" i="1" dirty="0">
                <a:latin typeface="Arial" charset="0"/>
                <a:ea typeface="Arial" charset="0"/>
                <a:cs typeface="Arial" charset="0"/>
              </a:rPr>
              <a:t>Rajiv </a:t>
            </a:r>
            <a:r>
              <a:rPr lang="fr-CA" sz="1200" i="1" dirty="0" err="1">
                <a:latin typeface="Arial" charset="0"/>
                <a:ea typeface="Arial" charset="0"/>
                <a:cs typeface="Arial" charset="0"/>
              </a:rPr>
              <a:t>Tandon</a:t>
            </a:r>
            <a:r>
              <a:rPr lang="fr-CA" sz="1200" i="1" dirty="0">
                <a:latin typeface="Arial" charset="0"/>
                <a:ea typeface="Arial" charset="0"/>
                <a:cs typeface="Arial" charset="0"/>
              </a:rPr>
              <a:t>, MD &amp; Michael </a:t>
            </a:r>
            <a:r>
              <a:rPr lang="fr-CA" sz="1200" i="1" dirty="0" err="1">
                <a:latin typeface="Arial" charset="0"/>
                <a:ea typeface="Arial" charset="0"/>
                <a:cs typeface="Arial" charset="0"/>
              </a:rPr>
              <a:t>Jibson</a:t>
            </a:r>
            <a:r>
              <a:rPr lang="fr-CA" sz="1200" i="1" dirty="0">
                <a:latin typeface="Arial" charset="0"/>
                <a:ea typeface="Arial" charset="0"/>
                <a:cs typeface="Arial" charset="0"/>
              </a:rPr>
              <a:t>, MD, PhD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8981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2100" b="1" dirty="0"/>
              <a:t>C</a:t>
            </a:r>
            <a:r>
              <a:rPr lang="fr-CA" sz="2100" b="1" dirty="0" smtClean="0"/>
              <a:t>lassification des symptômes négatifs de la schizophrénie</a:t>
            </a:r>
            <a:endParaRPr lang="fr-CA" sz="2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726585"/>
              </p:ext>
            </p:extLst>
          </p:nvPr>
        </p:nvGraphicFramePr>
        <p:xfrm>
          <a:off x="1028700" y="1428750"/>
          <a:ext cx="7200900" cy="39090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0450"/>
                <a:gridCol w="3600450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/>
                        <a:t>Sphères</a:t>
                      </a:r>
                      <a:endParaRPr lang="fr-CA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/>
                        <a:t>Signes et </a:t>
                      </a:r>
                      <a:r>
                        <a:rPr lang="fr-CA" sz="1800" dirty="0" err="1" smtClean="0"/>
                        <a:t>Sx</a:t>
                      </a:r>
                      <a:endParaRPr lang="fr-CA" sz="18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Affective</a:t>
                      </a:r>
                      <a:endParaRPr lang="fr-CA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 smtClean="0"/>
                        <a:t>Émoussement, aplatissement de l’expression de l’affect. Regard hagard.</a:t>
                      </a:r>
                      <a:endParaRPr lang="fr-CA" sz="18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Communicationnelle</a:t>
                      </a:r>
                      <a:endParaRPr lang="fr-CA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800" dirty="0" smtClean="0"/>
                        <a:t>Pauvreté du contenu</a:t>
                      </a:r>
                      <a:r>
                        <a:rPr lang="fr-CA" sz="1800" baseline="0" dirty="0" smtClean="0"/>
                        <a:t> et pauvreté de la conversation. Alogie. Retard de réponse à une question ou encore blocage.</a:t>
                      </a:r>
                      <a:endParaRPr lang="fr-CA" sz="18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solidFill>
                            <a:schemeClr val="tx1"/>
                          </a:solidFill>
                        </a:rPr>
                        <a:t>Cognitive </a:t>
                      </a:r>
                      <a:endParaRPr lang="fr-CA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800" dirty="0" smtClean="0"/>
                        <a:t>Aboulie, se mobilise peu, nécessite</a:t>
                      </a:r>
                      <a:r>
                        <a:rPr lang="fr-CA" sz="1800" baseline="0" dirty="0" smtClean="0"/>
                        <a:t> stimulation constante pour effectuer une t</a:t>
                      </a:r>
                      <a:r>
                        <a:rPr lang="fr-CA" sz="1800" baseline="0" dirty="0" smtClean="0">
                          <a:solidFill>
                            <a:schemeClr val="tx1"/>
                          </a:solidFill>
                        </a:rPr>
                        <a:t>â</a:t>
                      </a:r>
                      <a:r>
                        <a:rPr lang="fr-CA" sz="1800" baseline="0" dirty="0" smtClean="0"/>
                        <a:t>che.</a:t>
                      </a:r>
                      <a:endParaRPr lang="fr-CA" sz="18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Relationnelle</a:t>
                      </a:r>
                      <a:endParaRPr lang="fr-CA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Asocial, retrait des liens familiaux et amicaux.</a:t>
                      </a:r>
                      <a:endParaRPr lang="fr-CA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770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15" y="322644"/>
            <a:ext cx="7200900" cy="1485900"/>
          </a:xfrm>
        </p:spPr>
        <p:txBody>
          <a:bodyPr/>
          <a:lstStyle/>
          <a:p>
            <a:pPr algn="l"/>
            <a:r>
              <a:rPr lang="fr-CA" sz="2100" b="1" dirty="0" smtClean="0"/>
              <a:t>Épilogue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15" y="1366147"/>
            <a:ext cx="7744910" cy="2686050"/>
          </a:xfrm>
        </p:spPr>
        <p:txBody>
          <a:bodyPr/>
          <a:lstStyle/>
          <a:p>
            <a:pPr algn="just"/>
            <a:r>
              <a:rPr lang="fr-CA" sz="1800" dirty="0" smtClean="0"/>
              <a:t>Jonathan est maintenant suivi pour ses </a:t>
            </a:r>
            <a:r>
              <a:rPr lang="fr-CA" sz="1800" dirty="0" err="1" smtClean="0"/>
              <a:t>sx</a:t>
            </a:r>
            <a:r>
              <a:rPr lang="fr-CA" sz="1800" dirty="0" smtClean="0"/>
              <a:t> positifs et négatifs. Un ajustement de la médication est faite par l</a:t>
            </a:r>
            <a:r>
              <a:rPr lang="fr-CA" sz="1800" dirty="0">
                <a:solidFill>
                  <a:schemeClr val="tx1"/>
                </a:solidFill>
              </a:rPr>
              <a:t>a</a:t>
            </a:r>
            <a:r>
              <a:rPr lang="fr-CA" sz="1800" dirty="0" smtClean="0"/>
              <a:t> psychiatre afin de tenter de diminuer l’intensité des </a:t>
            </a:r>
            <a:r>
              <a:rPr lang="fr-CA" sz="1800" dirty="0" err="1" smtClean="0"/>
              <a:t>sx</a:t>
            </a:r>
            <a:r>
              <a:rPr lang="fr-CA" sz="1800" dirty="0" smtClean="0"/>
              <a:t> négatifs.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Jonathan reçoi</a:t>
            </a:r>
            <a:r>
              <a:rPr lang="fr-CA" sz="1800" dirty="0" smtClean="0">
                <a:solidFill>
                  <a:schemeClr val="tx1"/>
                </a:solidFill>
              </a:rPr>
              <a:t>t</a:t>
            </a:r>
            <a:r>
              <a:rPr lang="fr-CA" sz="1800" dirty="0" smtClean="0"/>
              <a:t> de la </a:t>
            </a:r>
            <a:r>
              <a:rPr lang="fr-CA" sz="1800" dirty="0" err="1" smtClean="0"/>
              <a:t>clozapine</a:t>
            </a:r>
            <a:r>
              <a:rPr lang="fr-CA" sz="1800" dirty="0" smtClean="0"/>
              <a:t> (</a:t>
            </a:r>
            <a:r>
              <a:rPr lang="fr-CA" sz="1800" dirty="0" err="1" smtClean="0">
                <a:hlinkClick r:id="rId4" invalidUrl="http://www.cphcs.ca.gov/docs/careguides/Clozapine Care Guide.pdf"/>
              </a:rPr>
              <a:t>Clozaril</a:t>
            </a:r>
            <a:r>
              <a:rPr lang="fr-CA" sz="1800" dirty="0" smtClean="0"/>
              <a:t>®), ce qui nécessite des bilans réguliers, bilans que vous recevez en copie conforme.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Le dx actuel est une schizophrénie, 1</a:t>
            </a:r>
            <a:r>
              <a:rPr lang="fr-CA" sz="1800" baseline="30000" dirty="0" smtClean="0"/>
              <a:t>er</a:t>
            </a:r>
            <a:r>
              <a:rPr lang="fr-CA" sz="1800" dirty="0" smtClean="0"/>
              <a:t> épisode en rémission partielle (car présente encore des </a:t>
            </a:r>
            <a:r>
              <a:rPr lang="fr-CA" sz="1800" dirty="0" err="1" smtClean="0"/>
              <a:t>sx</a:t>
            </a:r>
            <a:r>
              <a:rPr lang="fr-CA" sz="1800" dirty="0" smtClean="0"/>
              <a:t> négatifs).</a:t>
            </a:r>
            <a:endParaRPr lang="fr-CA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758887"/>
              </p:ext>
            </p:extLst>
          </p:nvPr>
        </p:nvGraphicFramePr>
        <p:xfrm>
          <a:off x="8218024" y="2467780"/>
          <a:ext cx="633119" cy="81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crobat Document" r:id="rId5" imgW="5829103" imgH="7543564" progId="AcroExch.Document.7">
                  <p:embed/>
                </p:oleObj>
              </mc:Choice>
              <mc:Fallback>
                <p:oleObj name="Acrobat Document" r:id="rId5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8024" y="2467780"/>
                        <a:ext cx="633119" cy="819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78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4813" y="819150"/>
            <a:ext cx="8355012" cy="1230313"/>
          </a:xfrm>
          <a:prstGeom prst="rect">
            <a:avLst/>
          </a:prstGeom>
        </p:spPr>
        <p:txBody>
          <a:bodyPr numCol="1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03288"/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Jonathan, 23 </a:t>
            </a:r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  <a:p>
            <a:pPr algn="l"/>
            <a:r>
              <a:rPr lang="fr-CA" sz="1800" b="1" dirty="0"/>
              <a:t>Vignette Clinique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500" y="3265189"/>
            <a:ext cx="56429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i="1" dirty="0" smtClean="0"/>
              <a:t>Réalisé par:</a:t>
            </a:r>
          </a:p>
          <a:p>
            <a:r>
              <a:rPr lang="fr-CA" sz="1400" b="1" i="1" dirty="0" smtClean="0"/>
              <a:t>Dr </a:t>
            </a:r>
            <a:r>
              <a:rPr lang="fr-CA" sz="1400" b="1" i="1" dirty="0"/>
              <a:t>Dominique </a:t>
            </a:r>
            <a:r>
              <a:rPr lang="fr-CA" sz="1400" b="1" i="1" dirty="0" err="1"/>
              <a:t>Imbeau</a:t>
            </a:r>
            <a:r>
              <a:rPr lang="fr-CA" sz="1400" b="1" i="1" dirty="0"/>
              <a:t> (CUMF </a:t>
            </a:r>
            <a:r>
              <a:rPr lang="fr-CA" sz="1400" b="1" i="1" dirty="0" smtClean="0"/>
              <a:t>Maria)</a:t>
            </a:r>
          </a:p>
          <a:p>
            <a:r>
              <a:rPr lang="fr-CA" sz="1400" b="1" i="1" dirty="0" smtClean="0"/>
              <a:t>Dr France Picard (CUMF Amos) </a:t>
            </a:r>
          </a:p>
          <a:p>
            <a:r>
              <a:rPr lang="fr-CA" sz="1400" b="1" i="1" dirty="0" smtClean="0"/>
              <a:t>Dr </a:t>
            </a:r>
            <a:r>
              <a:rPr lang="fr-CA" sz="1400" b="1" i="1" dirty="0"/>
              <a:t>Sabrina Déry (CUMF Mont-Laurier)                                                          </a:t>
            </a:r>
            <a:r>
              <a:rPr lang="fr-CA" sz="1400" b="1" i="1" dirty="0" smtClean="0"/>
              <a:t>      Dr </a:t>
            </a:r>
            <a:r>
              <a:rPr lang="fr-CA" sz="1400" b="1" i="1" dirty="0"/>
              <a:t>Martin Potter (CUMF </a:t>
            </a:r>
            <a:r>
              <a:rPr lang="fr-CA" sz="1400" b="1" i="1" dirty="0" smtClean="0"/>
              <a:t>Faubourgs)</a:t>
            </a:r>
          </a:p>
          <a:p>
            <a:r>
              <a:rPr lang="fr-CA" sz="1400" b="1" i="1" dirty="0" smtClean="0"/>
              <a:t>Dr </a:t>
            </a:r>
            <a:r>
              <a:rPr lang="fr-CA" sz="1400" b="1" i="1" dirty="0"/>
              <a:t>Catherine Quesnel (CUMF Mont-Laurier) </a:t>
            </a:r>
            <a:endParaRPr lang="fr-CA" sz="1400" b="1" i="1" dirty="0" smtClean="0"/>
          </a:p>
          <a:p>
            <a:r>
              <a:rPr lang="fr-CA" sz="1400" b="1" i="1" dirty="0" smtClean="0"/>
              <a:t>Dr </a:t>
            </a:r>
            <a:r>
              <a:rPr lang="fr-CA" sz="1400" b="1" i="1" dirty="0"/>
              <a:t>Danny Castonguay (HND) </a:t>
            </a:r>
          </a:p>
        </p:txBody>
      </p:sp>
    </p:spTree>
    <p:extLst>
      <p:ext uri="{BB962C8B-B14F-4D97-AF65-F5344CB8AC3E}">
        <p14:creationId xmlns:p14="http://schemas.microsoft.com/office/powerpoint/2010/main" val="16514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95" y="574347"/>
            <a:ext cx="7619505" cy="730333"/>
          </a:xfrm>
        </p:spPr>
        <p:txBody>
          <a:bodyPr>
            <a:normAutofit fontScale="90000"/>
          </a:bodyPr>
          <a:lstStyle/>
          <a:p>
            <a:pPr algn="l"/>
            <a:r>
              <a:rPr lang="fr-CA" sz="2100" b="1" dirty="0"/>
              <a:t>Jonathan 23 ans, vu au sans rendez-vous (SRV)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095" y="1776714"/>
            <a:ext cx="8094067" cy="3581400"/>
          </a:xfrm>
        </p:spPr>
        <p:txBody>
          <a:bodyPr/>
          <a:lstStyle/>
          <a:p>
            <a:pPr algn="just"/>
            <a:r>
              <a:rPr lang="fr-CA" sz="1800" dirty="0" smtClean="0"/>
              <a:t>Jonathan, étudiant à l’université en sciences politiques, consulte au SRV pour de l’anxiété.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Il dit que, </a:t>
            </a:r>
            <a:r>
              <a:rPr lang="fr-CA" sz="1800" dirty="0" smtClean="0">
                <a:solidFill>
                  <a:schemeClr val="tx1"/>
                </a:solidFill>
              </a:rPr>
              <a:t>depuis le début de la session, il a beaucoup de travaux à faire et des examens à étudier. C’est sa première session </a:t>
            </a:r>
            <a:r>
              <a:rPr lang="fr-CA" sz="1800" dirty="0">
                <a:solidFill>
                  <a:schemeClr val="tx1"/>
                </a:solidFill>
              </a:rPr>
              <a:t>à</a:t>
            </a:r>
            <a:r>
              <a:rPr lang="fr-CA" sz="1800" dirty="0" smtClean="0">
                <a:solidFill>
                  <a:schemeClr val="tx1"/>
                </a:solidFill>
              </a:rPr>
              <a:t> l’UQAM après avoir fait quelques années au cégep; ayant chang</a:t>
            </a:r>
            <a:r>
              <a:rPr lang="fr-CA" sz="1800" dirty="0">
                <a:solidFill>
                  <a:schemeClr val="tx1"/>
                </a:solidFill>
              </a:rPr>
              <a:t>é</a:t>
            </a:r>
            <a:r>
              <a:rPr lang="fr-CA" sz="1800" dirty="0" smtClean="0">
                <a:solidFill>
                  <a:schemeClr val="tx1"/>
                </a:solidFill>
              </a:rPr>
              <a:t> de champs d’intérêts, </a:t>
            </a:r>
            <a:r>
              <a:rPr lang="fr-CA" sz="1800" dirty="0">
                <a:solidFill>
                  <a:schemeClr val="tx1"/>
                </a:solidFill>
              </a:rPr>
              <a:t>cela </a:t>
            </a:r>
            <a:r>
              <a:rPr lang="fr-CA" sz="1800" dirty="0" smtClean="0">
                <a:solidFill>
                  <a:schemeClr val="tx1"/>
                </a:solidFill>
              </a:rPr>
              <a:t>lui a </a:t>
            </a:r>
            <a:r>
              <a:rPr lang="fr-CA" sz="1800" dirty="0">
                <a:solidFill>
                  <a:schemeClr val="tx1"/>
                </a:solidFill>
              </a:rPr>
              <a:t>donc pris </a:t>
            </a:r>
            <a:r>
              <a:rPr lang="fr-CA" sz="1800" dirty="0" smtClean="0">
                <a:solidFill>
                  <a:schemeClr val="tx1"/>
                </a:solidFill>
              </a:rPr>
              <a:t>4 ans pour finir son cégep</a:t>
            </a:r>
            <a:r>
              <a:rPr lang="fr-CA" sz="1800" dirty="0" smtClean="0"/>
              <a:t>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05777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88" y="634888"/>
            <a:ext cx="7200900" cy="712520"/>
          </a:xfrm>
        </p:spPr>
        <p:txBody>
          <a:bodyPr/>
          <a:lstStyle/>
          <a:p>
            <a:pPr algn="l"/>
            <a:r>
              <a:rPr lang="fr-CA" sz="2100" b="1" dirty="0" smtClean="0"/>
              <a:t>Description des symptômes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88" y="1758820"/>
            <a:ext cx="8150025" cy="2686050"/>
          </a:xfrm>
        </p:spPr>
        <p:txBody>
          <a:bodyPr/>
          <a:lstStyle/>
          <a:p>
            <a:pPr marL="0" indent="0">
              <a:buNone/>
            </a:pPr>
            <a:r>
              <a:rPr lang="fr-CA" sz="1800" dirty="0"/>
              <a:t>Lorsque vous demandez à Jonathan ce qu’il vit, voici sa réponse </a:t>
            </a:r>
            <a:r>
              <a:rPr lang="fr-CA" sz="1800" dirty="0" smtClean="0"/>
              <a:t>:</a:t>
            </a:r>
          </a:p>
          <a:p>
            <a:pPr marL="0" indent="0">
              <a:buNone/>
            </a:pPr>
            <a:endParaRPr lang="fr-CA" sz="1800" dirty="0"/>
          </a:p>
          <a:p>
            <a:r>
              <a:rPr lang="fr-CA" sz="1800" dirty="0" smtClean="0"/>
              <a:t>Il vit en </a:t>
            </a:r>
            <a:r>
              <a:rPr lang="fr-CA" sz="1800" dirty="0" smtClean="0">
                <a:solidFill>
                  <a:schemeClr val="tx1"/>
                </a:solidFill>
              </a:rPr>
              <a:t>colocation avec 2 colocs, aussi étudiants.</a:t>
            </a:r>
          </a:p>
          <a:p>
            <a:pPr marL="0" indent="0">
              <a:buNone/>
            </a:pPr>
            <a:endParaRPr lang="fr-CA" sz="1800" dirty="0" smtClean="0">
              <a:solidFill>
                <a:schemeClr val="tx1"/>
              </a:solidFill>
            </a:endParaRPr>
          </a:p>
          <a:p>
            <a:pPr algn="just"/>
            <a:r>
              <a:rPr lang="fr-CA" sz="1800" dirty="0" smtClean="0">
                <a:solidFill>
                  <a:schemeClr val="tx1"/>
                </a:solidFill>
              </a:rPr>
              <a:t>Il trouve qu’il a de la difficulté à se concentrer pour étudier car il y a trop de dialogues dans l’appartement. Cela interfère même avec son </a:t>
            </a:r>
            <a:r>
              <a:rPr lang="fr-CA" sz="1800" dirty="0" smtClean="0"/>
              <a:t>sommeil.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Il essaie de suivre en classe, mais les étudiants n’arrêtent pas de parler, et il a donc de la difficulté à comprendre le professeur.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699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14" y="468776"/>
            <a:ext cx="7200900" cy="661307"/>
          </a:xfrm>
        </p:spPr>
        <p:txBody>
          <a:bodyPr/>
          <a:lstStyle/>
          <a:p>
            <a:pPr algn="l"/>
            <a:r>
              <a:rPr lang="fr-CA" sz="2100" b="1" dirty="0" smtClean="0"/>
              <a:t>Description des symptômes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13" y="1368780"/>
            <a:ext cx="7930105" cy="2686050"/>
          </a:xfrm>
        </p:spPr>
        <p:txBody>
          <a:bodyPr/>
          <a:lstStyle/>
          <a:p>
            <a:pPr algn="just"/>
            <a:r>
              <a:rPr lang="fr-CA" sz="1800" dirty="0" smtClean="0"/>
              <a:t>Il ne se décrit pas comme étant triste et ne rapporte pas de sentiment de culpabilité. Il se trouve stressé et fatigué. Il n’a pas d’idée noire.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Dans ses habitudes de vie, il boit 2-3 cafés par jour pour se tenir réveillé; aucun usage de drogue, alcool</a:t>
            </a:r>
            <a:r>
              <a:rPr lang="fr-CA" sz="1800" dirty="0"/>
              <a:t> </a:t>
            </a:r>
            <a:r>
              <a:rPr lang="fr-CA" sz="1800" dirty="0" smtClean="0"/>
              <a:t>ou boisson énergisante.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Sommeil et appétit comme d’habitude, sauf </a:t>
            </a:r>
            <a:r>
              <a:rPr lang="fr-CA" sz="1800" dirty="0" smtClean="0">
                <a:solidFill>
                  <a:schemeClr val="tx1"/>
                </a:solidFill>
              </a:rPr>
              <a:t>qu’i</a:t>
            </a:r>
            <a:r>
              <a:rPr lang="fr-CA" sz="1800" dirty="0" smtClean="0"/>
              <a:t>l doit étudier plus tard, donc moins d’heure</a:t>
            </a:r>
            <a:r>
              <a:rPr lang="fr-CA" sz="1800" dirty="0" smtClean="0">
                <a:solidFill>
                  <a:schemeClr val="tx1"/>
                </a:solidFill>
              </a:rPr>
              <a:t>s</a:t>
            </a:r>
            <a:r>
              <a:rPr lang="fr-CA" sz="1800" dirty="0" smtClean="0"/>
              <a:t> de sommeil.</a:t>
            </a:r>
          </a:p>
          <a:p>
            <a:pPr algn="just"/>
            <a:endParaRPr lang="fr-CA" sz="1800" dirty="0"/>
          </a:p>
          <a:p>
            <a:pPr algn="just"/>
            <a:r>
              <a:rPr lang="fr-CA" sz="2000" dirty="0"/>
              <a:t>Avec les informations recueillies, avez-vous un </a:t>
            </a:r>
            <a:r>
              <a:rPr lang="fr-CA" sz="2000" dirty="0" err="1"/>
              <a:t>Dx</a:t>
            </a:r>
            <a:r>
              <a:rPr lang="fr-CA" sz="2000" dirty="0"/>
              <a:t> différentiel?  </a:t>
            </a:r>
            <a:r>
              <a:rPr lang="fr-CA" sz="2000" dirty="0" smtClean="0"/>
              <a:t>Quels </a:t>
            </a:r>
            <a:r>
              <a:rPr lang="fr-CA" sz="2000" dirty="0"/>
              <a:t>sont les symptômes identifiés?  </a:t>
            </a:r>
          </a:p>
        </p:txBody>
      </p:sp>
    </p:spTree>
    <p:extLst>
      <p:ext uri="{BB962C8B-B14F-4D97-AF65-F5344CB8AC3E}">
        <p14:creationId xmlns:p14="http://schemas.microsoft.com/office/powerpoint/2010/main" val="9971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87" y="422476"/>
            <a:ext cx="7200900" cy="643494"/>
          </a:xfrm>
        </p:spPr>
        <p:txBody>
          <a:bodyPr/>
          <a:lstStyle/>
          <a:p>
            <a:pPr algn="l"/>
            <a:r>
              <a:rPr lang="fr-CA" sz="2100" b="1" dirty="0" smtClean="0"/>
              <a:t>Diagnostic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87" y="1314416"/>
            <a:ext cx="7594440" cy="3055670"/>
          </a:xfrm>
        </p:spPr>
        <p:txBody>
          <a:bodyPr>
            <a:normAutofit/>
          </a:bodyPr>
          <a:lstStyle/>
          <a:p>
            <a:r>
              <a:rPr lang="fr-CA" sz="1800" b="1" dirty="0" err="1"/>
              <a:t>Sx</a:t>
            </a:r>
            <a:r>
              <a:rPr lang="fr-CA" sz="1800" b="1" dirty="0"/>
              <a:t> identifiés </a:t>
            </a:r>
            <a:r>
              <a:rPr lang="fr-CA" sz="1800" b="1" dirty="0" smtClean="0"/>
              <a:t>:</a:t>
            </a:r>
          </a:p>
          <a:p>
            <a:pPr marL="0" indent="0">
              <a:buNone/>
            </a:pPr>
            <a:endParaRPr lang="fr-CA" sz="1800" b="1" dirty="0"/>
          </a:p>
          <a:p>
            <a:pPr lvl="1" algn="just"/>
            <a:r>
              <a:rPr lang="fr-CA" sz="1800" dirty="0"/>
              <a:t>Irritabilité : </a:t>
            </a:r>
            <a:r>
              <a:rPr lang="fr-CA" sz="1800" i="1" dirty="0"/>
              <a:t>Tanné d’entendre les gens toujours parler</a:t>
            </a:r>
          </a:p>
          <a:p>
            <a:pPr lvl="1" algn="just"/>
            <a:r>
              <a:rPr lang="fr-CA" sz="1800" dirty="0"/>
              <a:t>Problèmes de concentration ? </a:t>
            </a:r>
            <a:r>
              <a:rPr lang="fr-CA" sz="1800" i="1" dirty="0"/>
              <a:t>A changé souvent de domaine d’études, difficulté à suivre en classe…</a:t>
            </a:r>
          </a:p>
          <a:p>
            <a:pPr lvl="1" algn="just"/>
            <a:r>
              <a:rPr lang="fr-CA" sz="1800" dirty="0"/>
              <a:t>Problèmes de sommeil ?  </a:t>
            </a:r>
            <a:r>
              <a:rPr lang="fr-CA" sz="1800" i="1" dirty="0"/>
              <a:t>Non, mais il dort moins car trop d’étude…</a:t>
            </a:r>
          </a:p>
          <a:p>
            <a:pPr algn="just"/>
            <a:endParaRPr lang="fr-CA" sz="1800" dirty="0"/>
          </a:p>
          <a:p>
            <a:pPr algn="just"/>
            <a:r>
              <a:rPr lang="fr-CA" sz="1800" dirty="0"/>
              <a:t>Hypothèse diagnostique </a:t>
            </a:r>
            <a:r>
              <a:rPr lang="fr-CA" sz="1800" dirty="0" smtClean="0"/>
              <a:t>: </a:t>
            </a:r>
            <a:r>
              <a:rPr lang="fr-CA" sz="1800" dirty="0">
                <a:hlinkClick r:id="rId3"/>
              </a:rPr>
              <a:t>trouble de l’adaptation </a:t>
            </a:r>
            <a:r>
              <a:rPr lang="fr-CA" sz="1800" dirty="0"/>
              <a:t>avec humeur </a:t>
            </a:r>
            <a:r>
              <a:rPr lang="fr-CA" sz="1800" dirty="0" smtClean="0"/>
              <a:t>anxieuse vs </a:t>
            </a:r>
            <a:r>
              <a:rPr lang="fr-CA" sz="1800" dirty="0" smtClean="0">
                <a:hlinkClick r:id="rId4"/>
              </a:rPr>
              <a:t>TDAH</a:t>
            </a:r>
            <a:r>
              <a:rPr lang="fr-CA" sz="1800" dirty="0" smtClean="0"/>
              <a:t>?</a:t>
            </a:r>
          </a:p>
          <a:p>
            <a:pPr marL="0" indent="0">
              <a:buNone/>
            </a:pPr>
            <a:endParaRPr lang="fr-CA" sz="1800" dirty="0" smtClean="0"/>
          </a:p>
          <a:p>
            <a:r>
              <a:rPr lang="fr-CA" sz="1800" dirty="0" smtClean="0"/>
              <a:t>Autres </a:t>
            </a:r>
            <a:r>
              <a:rPr lang="fr-CA" sz="1800" dirty="0" err="1" smtClean="0"/>
              <a:t>Dx</a:t>
            </a:r>
            <a:r>
              <a:rPr lang="fr-CA" sz="1800" dirty="0" smtClean="0"/>
              <a:t> possible</a:t>
            </a:r>
            <a:r>
              <a:rPr lang="fr-CA" sz="1800" dirty="0" smtClean="0">
                <a:solidFill>
                  <a:schemeClr val="tx1"/>
                </a:solidFill>
              </a:rPr>
              <a:t>s</a:t>
            </a:r>
            <a:r>
              <a:rPr lang="fr-CA" sz="1800" dirty="0" smtClean="0"/>
              <a:t>?</a:t>
            </a:r>
            <a:endParaRPr lang="fr-CA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46180"/>
              </p:ext>
            </p:extLst>
          </p:nvPr>
        </p:nvGraphicFramePr>
        <p:xfrm>
          <a:off x="8265228" y="3221165"/>
          <a:ext cx="391145" cy="55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Acrobat Document" r:id="rId5" imgW="5667139" imgH="8019997" progId="AcroExch.Document.7">
                  <p:embed/>
                </p:oleObj>
              </mc:Choice>
              <mc:Fallback>
                <p:oleObj name="Acrobat Document" r:id="rId5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65228" y="3221165"/>
                        <a:ext cx="391145" cy="553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74339"/>
              </p:ext>
            </p:extLst>
          </p:nvPr>
        </p:nvGraphicFramePr>
        <p:xfrm>
          <a:off x="8241785" y="3816614"/>
          <a:ext cx="391145" cy="55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Acrobat Document" r:id="rId7" imgW="5667139" imgH="8019997" progId="AcroExch.Document.7">
                  <p:embed/>
                </p:oleObj>
              </mc:Choice>
              <mc:Fallback>
                <p:oleObj name="Acrobat Document" r:id="rId7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41785" y="3816614"/>
                        <a:ext cx="391145" cy="553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2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11" y="341453"/>
            <a:ext cx="7200900" cy="741466"/>
          </a:xfrm>
        </p:spPr>
        <p:txBody>
          <a:bodyPr/>
          <a:lstStyle/>
          <a:p>
            <a:pPr algn="l"/>
            <a:r>
              <a:rPr lang="fr-CA" sz="2100" b="1" dirty="0" smtClean="0"/>
              <a:t>Plan de traitement 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10" y="1411308"/>
            <a:ext cx="7519539" cy="2686050"/>
          </a:xfrm>
        </p:spPr>
        <p:txBody>
          <a:bodyPr/>
          <a:lstStyle/>
          <a:p>
            <a:pPr algn="just"/>
            <a:r>
              <a:rPr lang="fr-CA" sz="1800" dirty="0" smtClean="0"/>
              <a:t>Dans les </a:t>
            </a:r>
            <a:r>
              <a:rPr lang="fr-CA" sz="1800" dirty="0" smtClean="0">
                <a:solidFill>
                  <a:schemeClr val="tx1"/>
                </a:solidFill>
              </a:rPr>
              <a:t>10 minutes allouées au SRV</a:t>
            </a:r>
            <a:r>
              <a:rPr lang="fr-CA" sz="1800" dirty="0" smtClean="0"/>
              <a:t>, vous croyez avoir cerné la problématique : trouble de l’adaptation avec humeur anxieuse.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recommandez une médication : </a:t>
            </a:r>
            <a:r>
              <a:rPr lang="fr-CA" sz="1800" dirty="0" err="1" smtClean="0"/>
              <a:t>citalopram</a:t>
            </a:r>
            <a:r>
              <a:rPr lang="fr-CA" sz="1800" dirty="0" smtClean="0"/>
              <a:t>.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recommandez d’éviter trop de psychostimulants, tels café, </a:t>
            </a:r>
            <a:r>
              <a:rPr lang="fr-CA" sz="1800" dirty="0" smtClean="0">
                <a:solidFill>
                  <a:schemeClr val="tx1"/>
                </a:solidFill>
              </a:rPr>
              <a:t>boisson gazeuse, </a:t>
            </a:r>
            <a:r>
              <a:rPr lang="fr-CA" sz="1800" dirty="0" smtClean="0"/>
              <a:t>alcool, boisson énergisante. </a:t>
            </a:r>
          </a:p>
          <a:p>
            <a:pPr algn="just"/>
            <a:endParaRPr lang="fr-CA" sz="1800" dirty="0" smtClean="0"/>
          </a:p>
          <a:p>
            <a:pPr algn="just"/>
            <a:r>
              <a:rPr lang="fr-CA" sz="1800" dirty="0" smtClean="0"/>
              <a:t>Vous dites à Jonathan de </a:t>
            </a:r>
            <a:r>
              <a:rPr lang="fr-CA" sz="1800" dirty="0" smtClean="0">
                <a:solidFill>
                  <a:schemeClr val="tx1"/>
                </a:solidFill>
              </a:rPr>
              <a:t>revenir si ça ne </a:t>
            </a:r>
            <a:r>
              <a:rPr lang="fr-CA" sz="1800" dirty="0" smtClean="0"/>
              <a:t>va pas mieux d’ici 6-8 semaines, le temps que le </a:t>
            </a:r>
            <a:r>
              <a:rPr lang="fr-CA" sz="1800" dirty="0" err="1">
                <a:solidFill>
                  <a:schemeClr val="tx1"/>
                </a:solidFill>
              </a:rPr>
              <a:t>c</a:t>
            </a:r>
            <a:r>
              <a:rPr lang="fr-CA" sz="1800" dirty="0" err="1" smtClean="0">
                <a:solidFill>
                  <a:schemeClr val="tx1"/>
                </a:solidFill>
              </a:rPr>
              <a:t>italopram</a:t>
            </a:r>
            <a:r>
              <a:rPr lang="fr-CA" sz="1800" dirty="0" smtClean="0">
                <a:solidFill>
                  <a:schemeClr val="tx1"/>
                </a:solidFill>
              </a:rPr>
              <a:t> fasse </a:t>
            </a:r>
            <a:r>
              <a:rPr lang="fr-CA" sz="1800" dirty="0" smtClean="0"/>
              <a:t>vraiment effet.</a:t>
            </a:r>
            <a:endParaRPr lang="fr-CA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78709"/>
              </p:ext>
            </p:extLst>
          </p:nvPr>
        </p:nvGraphicFramePr>
        <p:xfrm>
          <a:off x="8131549" y="2025127"/>
          <a:ext cx="515649" cy="72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r:id="rId3" imgW="5667139" imgH="8019997" progId="AcroExch.Document.7">
                  <p:embed/>
                </p:oleObj>
              </mc:Choice>
              <mc:Fallback>
                <p:oleObj name="Acrobat Document" r:id="rId3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31549" y="2025127"/>
                        <a:ext cx="515649" cy="72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3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14" y="419582"/>
            <a:ext cx="7200900" cy="1485900"/>
          </a:xfrm>
        </p:spPr>
        <p:txBody>
          <a:bodyPr/>
          <a:lstStyle/>
          <a:p>
            <a:pPr algn="l"/>
            <a:r>
              <a:rPr lang="fr-CA" sz="2100" b="1" dirty="0" smtClean="0"/>
              <a:t>Jonathan </a:t>
            </a:r>
            <a:r>
              <a:rPr lang="fr-CA" sz="2100" b="1" dirty="0" smtClean="0">
                <a:solidFill>
                  <a:schemeClr val="tx1"/>
                </a:solidFill>
              </a:rPr>
              <a:t>r</a:t>
            </a:r>
            <a:r>
              <a:rPr lang="fr-CA" sz="2100" b="1" dirty="0" smtClean="0"/>
              <a:t>evient</a:t>
            </a:r>
            <a:endParaRPr lang="fr-CA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13" y="1394026"/>
            <a:ext cx="7953978" cy="3581400"/>
          </a:xfrm>
        </p:spPr>
        <p:txBody>
          <a:bodyPr/>
          <a:lstStyle/>
          <a:p>
            <a:pPr algn="just"/>
            <a:r>
              <a:rPr lang="fr-CA" sz="1800" dirty="0" smtClean="0"/>
              <a:t>Vous revoyez Jonathan 2 mois plus tard. Cette fois-ci dans une plage de bureau.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Son r-v était cédulé à 10h00 mais il est ici depuis 8h30; il </a:t>
            </a:r>
            <a:r>
              <a:rPr lang="fr-CA" sz="1800" dirty="0" smtClean="0">
                <a:solidFill>
                  <a:schemeClr val="tx1"/>
                </a:solidFill>
              </a:rPr>
              <a:t>erre</a:t>
            </a:r>
            <a:r>
              <a:rPr lang="fr-CA" sz="1800" dirty="0" smtClean="0"/>
              <a:t> dans la salle d’attente à se parler </a:t>
            </a:r>
            <a:r>
              <a:rPr lang="fr-CA" sz="1800" dirty="0" smtClean="0">
                <a:solidFill>
                  <a:schemeClr val="tx1"/>
                </a:solidFill>
              </a:rPr>
              <a:t>à lui-même</a:t>
            </a:r>
            <a:r>
              <a:rPr lang="fr-CA" sz="1800" dirty="0" smtClean="0"/>
              <a:t>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Il revient car il dit que le médicament ne fonctionne pas et qu’il est encore anxieux. De plus, il a des échecs à l’école et des disputes avec ses colocs.</a:t>
            </a:r>
          </a:p>
          <a:p>
            <a:pPr marL="0" indent="0" algn="just">
              <a:buNone/>
            </a:pPr>
            <a:endParaRPr lang="fr-CA" sz="1800" dirty="0" smtClean="0"/>
          </a:p>
          <a:p>
            <a:pPr algn="just"/>
            <a:r>
              <a:rPr lang="fr-CA" sz="1800" dirty="0" smtClean="0"/>
              <a:t>Il parle vite et saute d’un sujet </a:t>
            </a:r>
            <a:r>
              <a:rPr lang="fr-CA" sz="1800" dirty="0" smtClean="0">
                <a:solidFill>
                  <a:schemeClr val="tx1"/>
                </a:solidFill>
              </a:rPr>
              <a:t>à</a:t>
            </a:r>
            <a:r>
              <a:rPr lang="fr-CA" sz="1800" dirty="0" smtClean="0"/>
              <a:t> un autre, vous avez peine à suivre le cours de sa pensée.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1472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Page Titre">
  <a:themeElements>
    <a:clrScheme name="Rapport UdeM">
      <a:dk1>
        <a:sysClr val="windowText" lastClr="000000"/>
      </a:dk1>
      <a:lt1>
        <a:sysClr val="window" lastClr="FFFFFF"/>
      </a:lt1>
      <a:dk2>
        <a:srgbClr val="007DC5"/>
      </a:dk2>
      <a:lt2>
        <a:srgbClr val="ECF8FE"/>
      </a:lt2>
      <a:accent1>
        <a:srgbClr val="000000"/>
      </a:accent1>
      <a:accent2>
        <a:srgbClr val="00B6F1"/>
      </a:accent2>
      <a:accent3>
        <a:srgbClr val="C1D82F"/>
      </a:accent3>
      <a:accent4>
        <a:srgbClr val="F99D31"/>
      </a:accent4>
      <a:accent5>
        <a:srgbClr val="C8ECFC"/>
      </a:accent5>
      <a:accent6>
        <a:srgbClr val="B70050"/>
      </a:accent6>
      <a:hlink>
        <a:srgbClr val="0D75B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2036</Words>
  <Application>Microsoft Office PowerPoint</Application>
  <PresentationFormat>Affichage à l'écran (4:3)</PresentationFormat>
  <Paragraphs>244</Paragraphs>
  <Slides>30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Arial Black</vt:lpstr>
      <vt:lpstr>Calibri</vt:lpstr>
      <vt:lpstr>Page Titre</vt:lpstr>
      <vt:lpstr>Conception personnalisée</vt:lpstr>
      <vt:lpstr>1_Conception personnalisée</vt:lpstr>
      <vt:lpstr>Acrobat Document</vt:lpstr>
      <vt:lpstr>INSTRUCTIONS</vt:lpstr>
      <vt:lpstr>Comment utiliser les vignettes?</vt:lpstr>
      <vt:lpstr>Présentation PowerPoint</vt:lpstr>
      <vt:lpstr>Jonathan 23 ans, vu au sans rendez-vous (SRV)</vt:lpstr>
      <vt:lpstr>Description des symptômes</vt:lpstr>
      <vt:lpstr>Description des symptômes</vt:lpstr>
      <vt:lpstr>Diagnostic</vt:lpstr>
      <vt:lpstr>Plan de traitement </vt:lpstr>
      <vt:lpstr>Jonathan revient</vt:lpstr>
      <vt:lpstr>Jonathan revient</vt:lpstr>
      <vt:lpstr>Jonathan revient</vt:lpstr>
      <vt:lpstr>Antécédents</vt:lpstr>
      <vt:lpstr>Jonathan : détails de son histoire</vt:lpstr>
      <vt:lpstr>Dx : schizophrénie?</vt:lpstr>
      <vt:lpstr>Dx : Schizophrénie?</vt:lpstr>
      <vt:lpstr>Présentation PowerPoint</vt:lpstr>
      <vt:lpstr>Examen mental de Jonathan</vt:lpstr>
      <vt:lpstr>Quel est votre dx pour Jonathan?</vt:lpstr>
      <vt:lpstr>Notes de la psychiatre</vt:lpstr>
      <vt:lpstr>Que devez-vous savoir?</vt:lpstr>
      <vt:lpstr>Suivi de Jonathan : 24 ans</vt:lpstr>
      <vt:lpstr>Examen mental</vt:lpstr>
      <vt:lpstr>Suivi Jonathan</vt:lpstr>
      <vt:lpstr>Suivi Jonathan</vt:lpstr>
      <vt:lpstr>Jonathan : 25 ans</vt:lpstr>
      <vt:lpstr>Que pensez-vous des inquiétudes du TS?</vt:lpstr>
      <vt:lpstr>Sx négatifs</vt:lpstr>
      <vt:lpstr>Classification des symptômes négatifs de la schizophrénie</vt:lpstr>
      <vt:lpstr>Épilogue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Gauthier</dc:creator>
  <cp:lastModifiedBy>Cornescu Liliana</cp:lastModifiedBy>
  <cp:revision>446</cp:revision>
  <dcterms:created xsi:type="dcterms:W3CDTF">2012-11-30T18:54:53Z</dcterms:created>
  <dcterms:modified xsi:type="dcterms:W3CDTF">2017-10-19T13:42:59Z</dcterms:modified>
</cp:coreProperties>
</file>