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4" r:id="rId3"/>
  </p:sldMasterIdLst>
  <p:notesMasterIdLst>
    <p:notesMasterId r:id="rId54"/>
  </p:notesMasterIdLst>
  <p:sldIdLst>
    <p:sldId id="405" r:id="rId4"/>
    <p:sldId id="406" r:id="rId5"/>
    <p:sldId id="322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81" r:id="rId29"/>
    <p:sldId id="382" r:id="rId30"/>
    <p:sldId id="383" r:id="rId31"/>
    <p:sldId id="384" r:id="rId32"/>
    <p:sldId id="385" r:id="rId33"/>
    <p:sldId id="386" r:id="rId34"/>
    <p:sldId id="387" r:id="rId35"/>
    <p:sldId id="388" r:id="rId36"/>
    <p:sldId id="389" r:id="rId37"/>
    <p:sldId id="390" r:id="rId38"/>
    <p:sldId id="391" r:id="rId39"/>
    <p:sldId id="392" r:id="rId40"/>
    <p:sldId id="393" r:id="rId41"/>
    <p:sldId id="394" r:id="rId42"/>
    <p:sldId id="395" r:id="rId43"/>
    <p:sldId id="396" r:id="rId44"/>
    <p:sldId id="397" r:id="rId45"/>
    <p:sldId id="398" r:id="rId46"/>
    <p:sldId id="399" r:id="rId47"/>
    <p:sldId id="400" r:id="rId48"/>
    <p:sldId id="401" r:id="rId49"/>
    <p:sldId id="402" r:id="rId50"/>
    <p:sldId id="403" r:id="rId51"/>
    <p:sldId id="404" r:id="rId52"/>
    <p:sldId id="357" r:id="rId5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DEEB96F-3B26-CB40-B37F-9CAB660CE618}">
          <p14:sldIdLst>
            <p14:sldId id="405"/>
            <p14:sldId id="406"/>
            <p14:sldId id="322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4797"/>
    <a:srgbClr val="6A9B97"/>
    <a:srgbClr val="000080"/>
    <a:srgbClr val="00E2FF"/>
    <a:srgbClr val="E5B497"/>
    <a:srgbClr val="FFB4A4"/>
    <a:srgbClr val="B84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3" autoAdjust="0"/>
    <p:restoredTop sz="94060" autoAdjust="0"/>
  </p:normalViewPr>
  <p:slideViewPr>
    <p:cSldViewPr snapToGrid="0" snapToObjects="1">
      <p:cViewPr varScale="1">
        <p:scale>
          <a:sx n="83" d="100"/>
          <a:sy n="83" d="100"/>
        </p:scale>
        <p:origin x="52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6FBAC-ACED-4FA2-8D72-6F51965788DF}" type="datetimeFigureOut">
              <a:rPr lang="fr-CA" smtClean="0"/>
              <a:pPr/>
              <a:t>2017-10-19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E6807-289A-4188-82E2-1EE946894E26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032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B91FC-1BE6-4CC2-B7CF-E83EC3B89A33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3613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86E76-69EC-4E7D-A48E-436F92AA639D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9407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86E76-69EC-4E7D-A48E-436F92AA639D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7304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86E76-69EC-4E7D-A48E-436F92AA639D}" type="slidenum">
              <a:rPr lang="fr-CA" smtClean="0"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746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86E76-69EC-4E7D-A48E-436F92AA639D}" type="slidenum">
              <a:rPr lang="fr-CA" smtClean="0"/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0638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86E76-69EC-4E7D-A48E-436F92AA639D}" type="slidenum">
              <a:rPr lang="fr-CA" smtClean="0"/>
              <a:t>42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7940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86E76-69EC-4E7D-A48E-436F92AA639D}" type="slidenum">
              <a:rPr lang="fr-CA" smtClean="0"/>
              <a:t>44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3908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CA">
              <a:latin typeface="Calibri" charset="0"/>
            </a:endParaRPr>
          </a:p>
        </p:txBody>
      </p:sp>
      <p:sp>
        <p:nvSpPr>
          <p:cNvPr id="2253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1286" indent="-28126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5055" indent="-22501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5077" indent="-22501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5099" indent="-22501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00802E-9996-0747-97D4-41C42BEB1A45}" type="slidenum">
              <a:rPr lang="fr-CA" sz="1200">
                <a:latin typeface="Calibri" charset="0"/>
              </a:rPr>
              <a:pPr eaLnBrk="1" hangingPunct="1"/>
              <a:t>50</a:t>
            </a:fld>
            <a:endParaRPr lang="fr-CA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05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B91FC-1BE6-4CC2-B7CF-E83EC3B89A33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8477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86E76-69EC-4E7D-A48E-436F92AA639D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3669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86E76-69EC-4E7D-A48E-436F92AA639D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7721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86E76-69EC-4E7D-A48E-436F92AA639D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8323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86E76-69EC-4E7D-A48E-436F92AA639D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683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86E76-69EC-4E7D-A48E-436F92AA639D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2558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86E76-69EC-4E7D-A48E-436F92AA639D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2839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86E76-69EC-4E7D-A48E-436F92AA639D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818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37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A416679-E5EE-4B49-99F9-B2866A8958C5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2017-10-19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154B08E-3091-4A3A-8B5F-4A94D502591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2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80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5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10/19/2017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69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07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heme" Target="../theme/them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tags" Target="../tags/tag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488274" y="6356351"/>
            <a:ext cx="43344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DD3450-7CDE-4AF3-BBD8-7478CDE837BA}" type="slidenum">
              <a:rPr lang="fr-CA" smtClean="0"/>
              <a:pPr/>
              <a:t>‹N°›</a:t>
            </a:fld>
            <a:endParaRPr lang="fr-CA" dirty="0"/>
          </a:p>
        </p:txBody>
      </p:sp>
      <p:grpSp>
        <p:nvGrpSpPr>
          <p:cNvPr id="4" name="Groupe 3"/>
          <p:cNvGrpSpPr/>
          <p:nvPr userDrawn="1"/>
        </p:nvGrpSpPr>
        <p:grpSpPr>
          <a:xfrm>
            <a:off x="3305143" y="0"/>
            <a:ext cx="5838857" cy="6857998"/>
            <a:chOff x="3412742" y="0"/>
            <a:chExt cx="5413276" cy="5991422"/>
          </a:xfrm>
        </p:grpSpPr>
        <p:pic>
          <p:nvPicPr>
            <p:cNvPr id="5" name="Image 4" descr="im-g_etudiant-3b.jpg"/>
            <p:cNvPicPr>
              <a:picLocks noChangeAspect="1"/>
            </p:cNvPicPr>
            <p:nvPr userDrawn="1"/>
          </p:nvPicPr>
          <p:blipFill rotWithShape="1">
            <a:blip r:embed="rId5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aintBrus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3412742" y="0"/>
              <a:ext cx="5413276" cy="599142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3603009" y="0"/>
              <a:ext cx="1913554" cy="489340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2000">
                  <a:srgbClr val="FFFFFF">
                    <a:alpha val="50000"/>
                  </a:srgbClr>
                </a:gs>
                <a:gs pos="90000">
                  <a:srgbClr val="FFFFFF">
                    <a:alpha val="20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8" name="Groupe 1"/>
          <p:cNvGrpSpPr/>
          <p:nvPr userDrawn="1"/>
        </p:nvGrpSpPr>
        <p:grpSpPr>
          <a:xfrm>
            <a:off x="0" y="4893401"/>
            <a:ext cx="9144000" cy="1980000"/>
            <a:chOff x="0" y="4893401"/>
            <a:chExt cx="9144000" cy="1980000"/>
          </a:xfrm>
        </p:grpSpPr>
        <p:sp>
          <p:nvSpPr>
            <p:cNvPr id="9" name="Rectangle 8"/>
            <p:cNvSpPr/>
            <p:nvPr userDrawn="1"/>
          </p:nvSpPr>
          <p:spPr>
            <a:xfrm flipV="1">
              <a:off x="0" y="4893401"/>
              <a:ext cx="9144000" cy="1964597"/>
            </a:xfrm>
            <a:prstGeom prst="rect">
              <a:avLst/>
            </a:prstGeom>
            <a:gradFill>
              <a:gsLst>
                <a:gs pos="0">
                  <a:srgbClr val="13B5EA">
                    <a:alpha val="63000"/>
                  </a:srgbClr>
                </a:gs>
                <a:gs pos="100000">
                  <a:schemeClr val="bg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 descr="UdeM_NOIR_Version_1.eps"/>
            <p:cNvPicPr>
              <a:picLocks noChangeAspect="1"/>
            </p:cNvPicPr>
            <p:nvPr userDrawn="1"/>
          </p:nvPicPr>
          <p:blipFill>
            <a:blip r:embed="rId7" cstate="email"/>
            <a:stretch>
              <a:fillRect/>
            </a:stretch>
          </p:blipFill>
          <p:spPr>
            <a:xfrm>
              <a:off x="0" y="4893401"/>
              <a:ext cx="3057006" cy="1980000"/>
            </a:xfrm>
            <a:prstGeom prst="rect">
              <a:avLst/>
            </a:prstGeom>
          </p:spPr>
        </p:pic>
      </p:grpSp>
      <p:pic>
        <p:nvPicPr>
          <p:cNvPr id="11" name="Picture 6" descr="FacMedLogo.eps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9961" y="5345113"/>
            <a:ext cx="31718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86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 cap="all" baseline="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0" y="5943600"/>
            <a:ext cx="9143999" cy="923170"/>
          </a:xfrm>
          <a:prstGeom prst="rect">
            <a:avLst/>
          </a:prstGeom>
          <a:gradFill>
            <a:gsLst>
              <a:gs pos="0">
                <a:srgbClr val="13B5EA">
                  <a:alpha val="63000"/>
                </a:srgb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deM_NOIR_Version_1.eps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49280"/>
            <a:ext cx="1426788" cy="924120"/>
          </a:xfrm>
          <a:prstGeom prst="rect">
            <a:avLst/>
          </a:prstGeom>
        </p:spPr>
      </p:pic>
      <p:pic>
        <p:nvPicPr>
          <p:cNvPr id="10" name="Image 2" descr="FacMedLogo2b.psd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490" y="6084829"/>
            <a:ext cx="3011309" cy="64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783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68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2284409" y="1324604"/>
            <a:ext cx="45413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ZA" sz="7200" b="1" cap="all" dirty="0">
                <a:solidFill>
                  <a:srgbClr val="00E2FF"/>
                </a:solidFill>
                <a:effectLst>
                  <a:reflection blurRad="6350" stA="25000" endA="300" endPos="70000" dir="5400000" sy="-100000" algn="bl" rotWithShape="0"/>
                </a:effectLst>
                <a:latin typeface="Arial Black"/>
                <a:ea typeface="ＭＳ Ｐゴシック" pitchFamily="1" charset="-128"/>
                <a:cs typeface="Arial Black"/>
              </a:rPr>
              <a:t>MERCI!</a:t>
            </a:r>
            <a:endParaRPr lang="en-ZA" sz="7200" dirty="0">
              <a:solidFill>
                <a:schemeClr val="bg1"/>
              </a:solidFill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</p:txBody>
      </p:sp>
      <p:pic>
        <p:nvPicPr>
          <p:cNvPr id="8" name="Image 2" descr="FacMedLogo2b.psd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663" y="4049713"/>
            <a:ext cx="63833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843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hyperlink" Target="http://www.psychomedia.qc.ca/dsm-5/2016-04-04/criteres-diagnostiques-depression-majeur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hyperlink" Target="http://inesss.qc.ca/fileadmin/doc/INESSS/Rapports/Geriatrie/INESSS_FicheOutil_QSP-9.pdf" TargetMode="External"/><Relationship Id="rId4" Type="http://schemas.openxmlformats.org/officeDocument/2006/relationships/hyperlink" Target="http://www.revivre.org/wp-content/uploads/2016/04/La-depression-majeure.pdf" TargetMode="External"/><Relationship Id="rId9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virales.com/2014/08/12/suicide/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4" Type="http://schemas.openxmlformats.org/officeDocument/2006/relationships/hyperlink" Target="http://suicideactionmontreal.org/index.php?page=vous-pensez-au-suicid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drepsy.qc.ca/trouver-de-aid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hyperlink" Target="http://www.psychomedia.qc.ca/dsm-5/2016-04-04/criteres-diagnostiques-depression-majeure" TargetMode="Externa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hyperlink" Target="http://www.psychomedia.qc.ca/diagnostics/qu-est-ce-que-le-trouble-de-l-adaptation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247" y="2018009"/>
            <a:ext cx="7619505" cy="730333"/>
          </a:xfrm>
        </p:spPr>
        <p:txBody>
          <a:bodyPr>
            <a:normAutofit/>
          </a:bodyPr>
          <a:lstStyle/>
          <a:p>
            <a:r>
              <a:rPr lang="fr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  <a:endParaRPr lang="fr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482" y="2587300"/>
            <a:ext cx="6887678" cy="1094051"/>
          </a:xfrm>
        </p:spPr>
        <p:txBody>
          <a:bodyPr/>
          <a:lstStyle/>
          <a:p>
            <a:pPr marL="0" indent="0" algn="ctr">
              <a:buNone/>
            </a:pPr>
            <a:endParaRPr lang="fr-CA" sz="1800" dirty="0" smtClean="0"/>
          </a:p>
          <a:p>
            <a:pPr marL="0" indent="0" algn="ctr">
              <a:buNone/>
            </a:pPr>
            <a:endParaRPr lang="fr-CA" sz="1800" dirty="0"/>
          </a:p>
          <a:p>
            <a:pPr marL="0" indent="0" algn="ctr">
              <a:buNone/>
            </a:pPr>
            <a:r>
              <a:rPr lang="fr-CA" sz="1800" b="1" dirty="0" smtClean="0"/>
              <a:t>pour </a:t>
            </a:r>
            <a:r>
              <a:rPr lang="fr-CA" sz="1800" b="1" dirty="0"/>
              <a:t>l’utilisation des vignettes cliniques</a:t>
            </a:r>
          </a:p>
          <a:p>
            <a:pPr algn="just"/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1057778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291" y="875853"/>
            <a:ext cx="7547160" cy="3722915"/>
          </a:xfrm>
        </p:spPr>
        <p:txBody>
          <a:bodyPr>
            <a:normAutofit/>
          </a:bodyPr>
          <a:lstStyle/>
          <a:p>
            <a:pPr algn="just"/>
            <a:r>
              <a:rPr lang="fr-CA" sz="1800" dirty="0" smtClean="0"/>
              <a:t>Vous </a:t>
            </a:r>
            <a:r>
              <a:rPr lang="fr-CA" sz="1800" dirty="0"/>
              <a:t>voudrez également éliminer des causes </a:t>
            </a:r>
            <a:r>
              <a:rPr lang="fr-CA" sz="1800" dirty="0" smtClean="0"/>
              <a:t>organiques/abus </a:t>
            </a:r>
            <a:r>
              <a:rPr lang="fr-CA" sz="1800" dirty="0"/>
              <a:t>de </a:t>
            </a:r>
            <a:r>
              <a:rPr lang="fr-CA" sz="1800" dirty="0" smtClean="0"/>
              <a:t>substances/prise de </a:t>
            </a:r>
            <a:r>
              <a:rPr lang="fr-CA" sz="1800" dirty="0" err="1" smtClean="0"/>
              <a:t>Rx</a:t>
            </a:r>
            <a:r>
              <a:rPr lang="fr-CA" sz="1800" dirty="0" smtClean="0"/>
              <a:t> et connaître ses </a:t>
            </a:r>
            <a:r>
              <a:rPr lang="fr-CA" sz="1800" dirty="0" err="1" smtClean="0"/>
              <a:t>ATCDs</a:t>
            </a:r>
            <a:r>
              <a:rPr lang="fr-CA" sz="1800" dirty="0" smtClean="0"/>
              <a:t> personnels et familiaux.</a:t>
            </a:r>
          </a:p>
          <a:p>
            <a:pPr lvl="1"/>
            <a:endParaRPr lang="fr-CA" sz="1800" dirty="0" smtClean="0"/>
          </a:p>
          <a:p>
            <a:pPr lvl="1"/>
            <a:r>
              <a:rPr lang="fr-CA" sz="1800" i="1" dirty="0" smtClean="0"/>
              <a:t>Aucun </a:t>
            </a:r>
            <a:r>
              <a:rPr lang="fr-CA" sz="1800" i="1" dirty="0"/>
              <a:t>usage de tabac, alcool et drogues</a:t>
            </a:r>
          </a:p>
          <a:p>
            <a:pPr lvl="1"/>
            <a:r>
              <a:rPr lang="fr-CA" sz="1800" i="1" dirty="0"/>
              <a:t>Aucune </a:t>
            </a:r>
            <a:r>
              <a:rPr lang="fr-CA" sz="1800" i="1" dirty="0" err="1" smtClean="0"/>
              <a:t>Rx</a:t>
            </a:r>
            <a:endParaRPr lang="fr-CA" sz="1800" i="1" dirty="0"/>
          </a:p>
          <a:p>
            <a:pPr lvl="1"/>
            <a:r>
              <a:rPr lang="fr-CA" sz="1800" i="1" dirty="0"/>
              <a:t>Boit 2-3 cafés par jour</a:t>
            </a:r>
          </a:p>
          <a:p>
            <a:pPr lvl="1"/>
            <a:r>
              <a:rPr lang="fr-CA" sz="1800" i="1" dirty="0"/>
              <a:t>Aucun ATCD </a:t>
            </a:r>
            <a:r>
              <a:rPr lang="fr-CA" sz="1800" i="1" dirty="0" smtClean="0"/>
              <a:t>médical </a:t>
            </a:r>
            <a:r>
              <a:rPr lang="fr-CA" sz="1800" i="1" dirty="0"/>
              <a:t>ou </a:t>
            </a:r>
            <a:r>
              <a:rPr lang="fr-CA" sz="1800" i="1" dirty="0" smtClean="0"/>
              <a:t>familial particulier</a:t>
            </a:r>
          </a:p>
          <a:p>
            <a:pPr lvl="1"/>
            <a:r>
              <a:rPr lang="fr-CA" sz="1800" i="1" dirty="0" smtClean="0"/>
              <a:t>N’a pas vu de médecin depuis 2 ans</a:t>
            </a:r>
            <a:endParaRPr lang="fr-CA" sz="1800" i="1" dirty="0"/>
          </a:p>
          <a:p>
            <a:endParaRPr lang="fr-CA" sz="1800" dirty="0" smtClean="0"/>
          </a:p>
          <a:p>
            <a:r>
              <a:rPr lang="fr-CA" sz="1800" dirty="0" smtClean="0"/>
              <a:t>Quel est le dx le plus probable à cette étape et pourquoi?</a:t>
            </a:r>
          </a:p>
          <a:p>
            <a:pPr marL="0" indent="0">
              <a:buNone/>
            </a:pPr>
            <a:endParaRPr lang="fr-CA" sz="1800" dirty="0" smtClean="0"/>
          </a:p>
          <a:p>
            <a:r>
              <a:rPr lang="fr-CA" sz="1800" dirty="0"/>
              <a:t>Autres </a:t>
            </a:r>
            <a:r>
              <a:rPr lang="fr-CA" sz="1800" dirty="0" smtClean="0"/>
              <a:t>dx </a:t>
            </a:r>
            <a:r>
              <a:rPr lang="fr-CA" sz="1800" dirty="0"/>
              <a:t>possibles (</a:t>
            </a:r>
            <a:r>
              <a:rPr lang="fr-CA" sz="1800" dirty="0" err="1"/>
              <a:t>ddx</a:t>
            </a:r>
            <a:r>
              <a:rPr lang="fr-CA" sz="1800" dirty="0"/>
              <a:t>)?</a:t>
            </a:r>
          </a:p>
          <a:p>
            <a:endParaRPr lang="fr-CA" dirty="0" smtClean="0"/>
          </a:p>
          <a:p>
            <a:endParaRPr lang="fr-CA" dirty="0" smtClean="0"/>
          </a:p>
          <a:p>
            <a:pPr lvl="1"/>
            <a:endParaRPr lang="fr-CA" dirty="0"/>
          </a:p>
          <a:p>
            <a:pPr lvl="1"/>
            <a:endParaRPr lang="fr-CA" dirty="0" smtClean="0"/>
          </a:p>
          <a:p>
            <a:pPr lvl="1"/>
            <a:endParaRPr lang="fr-CA" dirty="0" smtClean="0"/>
          </a:p>
          <a:p>
            <a:pPr lvl="1"/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72047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829" y="702232"/>
            <a:ext cx="8208758" cy="4108464"/>
          </a:xfrm>
        </p:spPr>
        <p:txBody>
          <a:bodyPr>
            <a:normAutofit/>
          </a:bodyPr>
          <a:lstStyle/>
          <a:p>
            <a:endParaRPr lang="fr-CA" dirty="0" smtClean="0"/>
          </a:p>
          <a:p>
            <a:pPr lvl="1"/>
            <a:r>
              <a:rPr lang="fr-CA" sz="1800" i="1" dirty="0" err="1"/>
              <a:t>Dx</a:t>
            </a:r>
            <a:r>
              <a:rPr lang="fr-CA" sz="1800" i="1" dirty="0"/>
              <a:t> probable : </a:t>
            </a:r>
            <a:r>
              <a:rPr lang="fr-CA" sz="1800" i="1" dirty="0">
                <a:hlinkClick r:id="rId4"/>
              </a:rPr>
              <a:t>Dépression majeure</a:t>
            </a:r>
            <a:endParaRPr lang="fr-CA" sz="1800" i="1" dirty="0"/>
          </a:p>
          <a:p>
            <a:pPr lvl="1"/>
            <a:r>
              <a:rPr lang="fr-CA" sz="1800" i="1" dirty="0"/>
              <a:t>Pourquoi?</a:t>
            </a:r>
          </a:p>
          <a:p>
            <a:pPr lvl="2"/>
            <a:r>
              <a:rPr lang="fr-CA" sz="1800" dirty="0"/>
              <a:t>Durée suffisante : début des </a:t>
            </a:r>
            <a:r>
              <a:rPr lang="fr-CA" sz="1800" dirty="0" err="1"/>
              <a:t>sx</a:t>
            </a:r>
            <a:r>
              <a:rPr lang="fr-CA" sz="1800" dirty="0"/>
              <a:t> il y a 3-4 mois</a:t>
            </a:r>
          </a:p>
          <a:p>
            <a:pPr lvl="2"/>
            <a:r>
              <a:rPr lang="fr-CA" sz="1800" dirty="0"/>
              <a:t>Au moins 5 </a:t>
            </a:r>
            <a:r>
              <a:rPr lang="fr-CA" sz="1800" dirty="0" err="1"/>
              <a:t>sx</a:t>
            </a:r>
            <a:r>
              <a:rPr lang="fr-CA" sz="1800" dirty="0"/>
              <a:t> : 1) irritabilité, 2) perte d’intérêt (un peu), 3) sommeil, 4) appétit diminué et perte de poids, 5) énergie diminuée</a:t>
            </a:r>
          </a:p>
          <a:p>
            <a:pPr lvl="1"/>
            <a:endParaRPr lang="fr-CA" sz="1800" dirty="0"/>
          </a:p>
          <a:p>
            <a:pPr lvl="1"/>
            <a:r>
              <a:rPr lang="fr-CA" sz="1800" i="1" dirty="0"/>
              <a:t>Autres dx possibles:</a:t>
            </a:r>
          </a:p>
          <a:p>
            <a:pPr lvl="2"/>
            <a:r>
              <a:rPr lang="fr-CA" sz="1800" dirty="0"/>
              <a:t>Trouble de l’adaptation avec humeur dépressive</a:t>
            </a:r>
          </a:p>
          <a:p>
            <a:pPr lvl="2"/>
            <a:r>
              <a:rPr lang="fr-CA" sz="1800" dirty="0"/>
              <a:t>Deuil ?</a:t>
            </a:r>
          </a:p>
          <a:p>
            <a:pPr lvl="2"/>
            <a:r>
              <a:rPr lang="fr-CA" sz="1800" dirty="0"/>
              <a:t>Autres?</a:t>
            </a:r>
          </a:p>
          <a:p>
            <a:pPr lvl="1"/>
            <a:endParaRPr lang="fr-CA" dirty="0" smtClean="0"/>
          </a:p>
          <a:p>
            <a:pPr lvl="1"/>
            <a:endParaRPr lang="fr-CA" dirty="0" smtClean="0"/>
          </a:p>
          <a:p>
            <a:pPr lvl="1"/>
            <a:endParaRPr lang="fr-CA" dirty="0"/>
          </a:p>
          <a:p>
            <a:pPr lvl="1"/>
            <a:endParaRPr lang="fr-CA" dirty="0" smtClean="0"/>
          </a:p>
          <a:p>
            <a:pPr lvl="1"/>
            <a:endParaRPr lang="fr-CA" dirty="0" smtClean="0"/>
          </a:p>
          <a:p>
            <a:pPr lvl="1"/>
            <a:endParaRPr lang="fr-CA" dirty="0"/>
          </a:p>
          <a:p>
            <a:endParaRPr lang="fr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70360" y="1592036"/>
            <a:ext cx="7429499" cy="410846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CA" sz="1500" dirty="0"/>
          </a:p>
          <a:p>
            <a:pPr lvl="1"/>
            <a:endParaRPr lang="fr-CA" sz="1500" dirty="0"/>
          </a:p>
          <a:p>
            <a:pPr lvl="1"/>
            <a:endParaRPr lang="fr-CA" sz="1500" dirty="0"/>
          </a:p>
          <a:p>
            <a:pPr lvl="1"/>
            <a:endParaRPr lang="fr-CA" sz="1500" dirty="0"/>
          </a:p>
          <a:p>
            <a:pPr lvl="1"/>
            <a:endParaRPr lang="fr-CA" sz="1500" dirty="0"/>
          </a:p>
          <a:p>
            <a:pPr lvl="1"/>
            <a:endParaRPr lang="fr-CA" sz="1500" dirty="0"/>
          </a:p>
          <a:p>
            <a:pPr lvl="1"/>
            <a:endParaRPr lang="fr-CA" sz="1500" dirty="0"/>
          </a:p>
          <a:p>
            <a:endParaRPr lang="fr-CA" sz="1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328102"/>
              </p:ext>
            </p:extLst>
          </p:nvPr>
        </p:nvGraphicFramePr>
        <p:xfrm>
          <a:off x="7715518" y="1396603"/>
          <a:ext cx="415538" cy="587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Acrobat Document" r:id="rId5" imgW="5667139" imgH="8019997" progId="AcroExch.Document.7">
                  <p:embed/>
                </p:oleObj>
              </mc:Choice>
              <mc:Fallback>
                <p:oleObj name="Acrobat Document" r:id="rId5" imgW="5667139" imgH="801999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15518" y="1396603"/>
                        <a:ext cx="415538" cy="587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856574"/>
              </p:ext>
            </p:extLst>
          </p:nvPr>
        </p:nvGraphicFramePr>
        <p:xfrm>
          <a:off x="7715518" y="3466609"/>
          <a:ext cx="395620" cy="559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Acrobat Document" r:id="rId7" imgW="5667139" imgH="8019997" progId="AcroExch.Document.7">
                  <p:embed/>
                </p:oleObj>
              </mc:Choice>
              <mc:Fallback>
                <p:oleObj name="Acrobat Document" r:id="rId7" imgW="5667139" imgH="801999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15518" y="3466609"/>
                        <a:ext cx="395620" cy="559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6922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477736"/>
            <a:ext cx="7429499" cy="4108464"/>
          </a:xfrm>
        </p:spPr>
        <p:txBody>
          <a:bodyPr>
            <a:normAutofit/>
          </a:bodyPr>
          <a:lstStyle/>
          <a:p>
            <a:endParaRPr lang="fr-CA" sz="1800" dirty="0"/>
          </a:p>
          <a:p>
            <a:r>
              <a:rPr lang="fr-CA" sz="1800" dirty="0"/>
              <a:t>Qu’est-ce qui vous aiderait à établir votre dx de façon plus précise?</a:t>
            </a:r>
          </a:p>
          <a:p>
            <a:endParaRPr lang="fr-CA" sz="1800" dirty="0"/>
          </a:p>
          <a:p>
            <a:r>
              <a:rPr lang="fr-CA" sz="1800" dirty="0"/>
              <a:t>Que manque-t-il à votre évaluation?</a:t>
            </a:r>
          </a:p>
          <a:p>
            <a:pPr lvl="1"/>
            <a:endParaRPr lang="fr-CA" sz="1800" dirty="0"/>
          </a:p>
          <a:p>
            <a:pPr lvl="1"/>
            <a:endParaRPr lang="fr-CA" sz="1800" dirty="0"/>
          </a:p>
          <a:p>
            <a:pPr lvl="1"/>
            <a:endParaRPr lang="fr-CA" sz="1800" dirty="0"/>
          </a:p>
          <a:p>
            <a:pPr lvl="1"/>
            <a:endParaRPr lang="fr-CA" sz="1800" dirty="0"/>
          </a:p>
          <a:p>
            <a:pPr lvl="1"/>
            <a:endParaRPr lang="fr-CA" sz="1800" dirty="0"/>
          </a:p>
          <a:p>
            <a:pPr lvl="1"/>
            <a:endParaRPr lang="fr-CA" sz="1800" dirty="0"/>
          </a:p>
          <a:p>
            <a:endParaRPr lang="fr-CA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70360" y="1592036"/>
            <a:ext cx="7429499" cy="410846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CA" sz="1500" dirty="0"/>
          </a:p>
          <a:p>
            <a:pPr lvl="1"/>
            <a:endParaRPr lang="fr-CA" sz="1500" dirty="0"/>
          </a:p>
          <a:p>
            <a:pPr lvl="1"/>
            <a:endParaRPr lang="fr-CA" sz="1500" dirty="0"/>
          </a:p>
          <a:p>
            <a:pPr lvl="1"/>
            <a:endParaRPr lang="fr-CA" sz="1500" dirty="0"/>
          </a:p>
          <a:p>
            <a:pPr lvl="1"/>
            <a:endParaRPr lang="fr-CA" sz="1500" dirty="0"/>
          </a:p>
          <a:p>
            <a:pPr lvl="1"/>
            <a:endParaRPr lang="fr-CA" sz="1500" dirty="0"/>
          </a:p>
          <a:p>
            <a:pPr lvl="1"/>
            <a:endParaRPr lang="fr-CA" sz="1500" dirty="0"/>
          </a:p>
          <a:p>
            <a:pPr lvl="1"/>
            <a:endParaRPr lang="fr-CA" sz="1500" dirty="0"/>
          </a:p>
          <a:p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4170405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925974"/>
            <a:ext cx="7429499" cy="3942595"/>
          </a:xfrm>
        </p:spPr>
        <p:txBody>
          <a:bodyPr>
            <a:normAutofit/>
          </a:bodyPr>
          <a:lstStyle/>
          <a:p>
            <a:endParaRPr lang="fr-CA" dirty="0" smtClean="0"/>
          </a:p>
          <a:p>
            <a:r>
              <a:rPr lang="fr-CA" sz="2100" b="1" dirty="0" smtClean="0"/>
              <a:t>L’examen mental</a:t>
            </a:r>
          </a:p>
          <a:p>
            <a:pPr marL="0" indent="0">
              <a:buNone/>
            </a:pPr>
            <a:endParaRPr lang="fr-CA" sz="1200" dirty="0" smtClean="0"/>
          </a:p>
          <a:p>
            <a:pPr marL="0" indent="0">
              <a:buNone/>
            </a:pPr>
            <a:endParaRPr lang="fr-CA" sz="1200" dirty="0" smtClean="0"/>
          </a:p>
          <a:p>
            <a:pPr lvl="1" algn="just"/>
            <a:r>
              <a:rPr lang="fr-CA" sz="1800" i="1" dirty="0"/>
              <a:t>En particulier, vous voudrez observer l’affect, le ralentissement psychomoteur, la présence de culpabilité et/ou d’auto-dévalorisation excessives et les capacités de concentration pour vous aider à confirmer un dx de dépression majeure.</a:t>
            </a:r>
          </a:p>
          <a:p>
            <a:pPr marL="457200" lvl="1" indent="0">
              <a:buNone/>
            </a:pPr>
            <a:endParaRPr lang="fr-CA" sz="1800" dirty="0"/>
          </a:p>
          <a:p>
            <a:r>
              <a:rPr lang="fr-CA" sz="1800" b="1" dirty="0" smtClean="0"/>
              <a:t>Vous voudrez aussi vérifier la présence d’idées suicidaires !</a:t>
            </a:r>
          </a:p>
          <a:p>
            <a:pPr lvl="1"/>
            <a:endParaRPr lang="fr-CA" dirty="0" smtClean="0"/>
          </a:p>
          <a:p>
            <a:pPr lvl="1"/>
            <a:endParaRPr lang="fr-CA" dirty="0" smtClean="0"/>
          </a:p>
          <a:p>
            <a:pPr lvl="1"/>
            <a:endParaRPr lang="fr-CA" dirty="0"/>
          </a:p>
          <a:p>
            <a:pPr lvl="1"/>
            <a:endParaRPr lang="fr-CA" dirty="0" smtClean="0"/>
          </a:p>
          <a:p>
            <a:pPr lvl="1"/>
            <a:endParaRPr lang="fr-CA" dirty="0" smtClean="0"/>
          </a:p>
          <a:p>
            <a:pPr lvl="1"/>
            <a:endParaRPr lang="fr-CA" dirty="0"/>
          </a:p>
          <a:p>
            <a:endParaRPr lang="fr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70360" y="1592036"/>
            <a:ext cx="7429499" cy="410846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CA" sz="1500" dirty="0"/>
          </a:p>
          <a:p>
            <a:pPr lvl="1"/>
            <a:endParaRPr lang="fr-CA" sz="1500" dirty="0"/>
          </a:p>
          <a:p>
            <a:pPr lvl="2"/>
            <a:endParaRPr lang="fr-CA" sz="1350" dirty="0"/>
          </a:p>
          <a:p>
            <a:pPr lvl="2"/>
            <a:endParaRPr lang="fr-CA" sz="1350" dirty="0"/>
          </a:p>
          <a:p>
            <a:pPr lvl="1"/>
            <a:endParaRPr lang="fr-CA" sz="1500" dirty="0"/>
          </a:p>
          <a:p>
            <a:pPr lvl="1"/>
            <a:endParaRPr lang="fr-CA" sz="1500" dirty="0"/>
          </a:p>
          <a:p>
            <a:pPr lvl="1"/>
            <a:endParaRPr lang="fr-CA" sz="1500" dirty="0"/>
          </a:p>
          <a:p>
            <a:pPr lvl="1"/>
            <a:endParaRPr lang="fr-CA" sz="1500" dirty="0"/>
          </a:p>
          <a:p>
            <a:endParaRPr lang="fr-CA" sz="1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91708"/>
              </p:ext>
            </p:extLst>
          </p:nvPr>
        </p:nvGraphicFramePr>
        <p:xfrm>
          <a:off x="7722684" y="1227778"/>
          <a:ext cx="562875" cy="72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Acrobat Document" r:id="rId3" imgW="5829103" imgH="7543564" progId="AcroExch.Document.7">
                  <p:embed/>
                </p:oleObj>
              </mc:Choice>
              <mc:Fallback>
                <p:oleObj name="Acrobat Document" r:id="rId3" imgW="5829103" imgH="754356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22684" y="1227778"/>
                        <a:ext cx="562875" cy="728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2257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79" y="343634"/>
            <a:ext cx="7200900" cy="1114425"/>
          </a:xfrm>
        </p:spPr>
        <p:txBody>
          <a:bodyPr/>
          <a:lstStyle/>
          <a:p>
            <a:pPr algn="l"/>
            <a:r>
              <a:rPr lang="fr-CA" sz="2100" b="1" dirty="0" smtClean="0"/>
              <a:t>Examen mental de Michel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79" y="1368307"/>
            <a:ext cx="8327572" cy="3643952"/>
          </a:xfrm>
        </p:spPr>
        <p:txBody>
          <a:bodyPr>
            <a:noAutofit/>
          </a:bodyPr>
          <a:lstStyle/>
          <a:p>
            <a:pPr algn="just"/>
            <a:r>
              <a:rPr lang="fr-CA" sz="1800" dirty="0" smtClean="0"/>
              <a:t>Michel est </a:t>
            </a:r>
            <a:r>
              <a:rPr lang="fr-CA" sz="1800" dirty="0"/>
              <a:t>à</a:t>
            </a:r>
            <a:r>
              <a:rPr lang="fr-CA" sz="1800" dirty="0" smtClean="0"/>
              <a:t> l’heure pour son r-v. Il est habillé en veston cravate. Barbe de 2-3 jours.</a:t>
            </a:r>
          </a:p>
          <a:p>
            <a:pPr algn="just"/>
            <a:r>
              <a:rPr lang="fr-CA" sz="1800" dirty="0" smtClean="0"/>
              <a:t>Contact visuel fuyant. Baille durant l’entrevue. Coopère bien malgré tout. </a:t>
            </a:r>
          </a:p>
          <a:p>
            <a:pPr algn="just"/>
            <a:r>
              <a:rPr lang="fr-CA" sz="1800" dirty="0" smtClean="0"/>
              <a:t>Vous avez le sentiment qu’il est un peu ralenti, il prend un peu de temps à répondre à vos questions et est peu énergique. Lorsque vous lui reflétez cette observation, il réalise qu’il est plus lent qu’à son habitude, que c’est peut-être pour cela qu’il termine plus tard au travail.</a:t>
            </a:r>
          </a:p>
          <a:p>
            <a:pPr algn="just"/>
            <a:r>
              <a:rPr lang="fr-CA" sz="1800" dirty="0"/>
              <a:t>S</a:t>
            </a:r>
            <a:r>
              <a:rPr lang="fr-CA" sz="1800" dirty="0" smtClean="0"/>
              <a:t>e dit euthymique, mais affect plutôt triste.</a:t>
            </a:r>
          </a:p>
          <a:p>
            <a:pPr algn="just"/>
            <a:r>
              <a:rPr lang="fr-CA" sz="1800" dirty="0" smtClean="0"/>
              <a:t>Cours de la pensée semble un peu ralentie. </a:t>
            </a:r>
            <a:r>
              <a:rPr lang="fr-CA" sz="1800" dirty="0"/>
              <a:t>Forme normale. </a:t>
            </a:r>
            <a:r>
              <a:rPr lang="fr-CA" sz="1800" dirty="0" smtClean="0"/>
              <a:t>Contenu : rapporte les faits sans émotion (ex.: le fait de ne pas être capable devenir papa), éléments de dévalorisation. Aucune bizarrerie. Nie avoir des idées noires. </a:t>
            </a:r>
          </a:p>
          <a:p>
            <a:pPr algn="just"/>
            <a:r>
              <a:rPr lang="fr-CA" sz="1800" dirty="0" smtClean="0"/>
              <a:t>Introspection limitée (ex.: il réalise que les gens semblent préoccupé par lui, mais trouve que ce n’est pas si grave que ça) et jugement préservé.</a:t>
            </a:r>
          </a:p>
        </p:txBody>
      </p:sp>
    </p:spTree>
    <p:extLst>
      <p:ext uri="{BB962C8B-B14F-4D97-AF65-F5344CB8AC3E}">
        <p14:creationId xmlns:p14="http://schemas.microsoft.com/office/powerpoint/2010/main" val="25409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414" y="350134"/>
            <a:ext cx="7200900" cy="1485900"/>
          </a:xfrm>
        </p:spPr>
        <p:txBody>
          <a:bodyPr/>
          <a:lstStyle/>
          <a:p>
            <a:pPr algn="l"/>
            <a:r>
              <a:rPr lang="fr-CA" sz="2100" b="1" dirty="0" err="1" smtClean="0"/>
              <a:t>Dx</a:t>
            </a:r>
            <a:r>
              <a:rPr lang="fr-CA" sz="2100" b="1" dirty="0" smtClean="0"/>
              <a:t> probable pour Michel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413" y="1417899"/>
            <a:ext cx="8034277" cy="3581400"/>
          </a:xfrm>
        </p:spPr>
        <p:txBody>
          <a:bodyPr>
            <a:normAutofit/>
          </a:bodyPr>
          <a:lstStyle/>
          <a:p>
            <a:pPr algn="just"/>
            <a:r>
              <a:rPr lang="fr-CA" sz="2100" dirty="0" smtClean="0"/>
              <a:t>Michel présente des </a:t>
            </a:r>
            <a:r>
              <a:rPr lang="fr-CA" sz="2100" dirty="0" err="1" smtClean="0"/>
              <a:t>sx</a:t>
            </a:r>
            <a:r>
              <a:rPr lang="fr-CA" sz="2100" dirty="0" smtClean="0"/>
              <a:t> d’un trouble de l’adaptation possiblement suite à l’avortement spontané de sa conjointe. Cependant, il présente aussi 6 à 7 critères diagnostiques d’un épisode de dépression majeure. </a:t>
            </a:r>
          </a:p>
          <a:p>
            <a:pPr algn="just"/>
            <a:endParaRPr lang="fr-CA" sz="2100" dirty="0" smtClean="0"/>
          </a:p>
          <a:p>
            <a:pPr algn="just"/>
            <a:r>
              <a:rPr lang="fr-CA" sz="2100" dirty="0" smtClean="0"/>
              <a:t>Selon le DSM-5, et surtout selon l’examen mental, Michel présente probablement une dépression majeure, de sévérité légère, premier épisode.</a:t>
            </a:r>
          </a:p>
          <a:p>
            <a:pPr algn="just"/>
            <a:endParaRPr lang="fr-CA" sz="2100" dirty="0" smtClean="0"/>
          </a:p>
          <a:p>
            <a:pPr algn="just"/>
            <a:r>
              <a:rPr lang="fr-CA" sz="2100" dirty="0" smtClean="0"/>
              <a:t>L’hypothèse du deuil est aussi à considérer.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734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/>
              <a:t/>
            </a:r>
            <a:br>
              <a:rPr lang="fr-CA" dirty="0"/>
            </a:br>
            <a:r>
              <a:rPr lang="fr-CA" sz="2300" b="1" dirty="0" smtClean="0"/>
              <a:t>Que </a:t>
            </a:r>
            <a:r>
              <a:rPr lang="fr-CA" sz="2300" b="1" dirty="0"/>
              <a:t>faites-vous maintenant?</a:t>
            </a:r>
            <a:br>
              <a:rPr lang="fr-CA" sz="2300" b="1" dirty="0"/>
            </a:br>
            <a:endParaRPr lang="fr-FR" sz="2300" b="1" dirty="0"/>
          </a:p>
        </p:txBody>
      </p:sp>
    </p:spTree>
    <p:extLst>
      <p:ext uri="{BB962C8B-B14F-4D97-AF65-F5344CB8AC3E}">
        <p14:creationId xmlns:p14="http://schemas.microsoft.com/office/powerpoint/2010/main" val="3860225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015" y="542534"/>
            <a:ext cx="7200900" cy="782094"/>
          </a:xfrm>
        </p:spPr>
        <p:txBody>
          <a:bodyPr/>
          <a:lstStyle/>
          <a:p>
            <a:pPr algn="l"/>
            <a:r>
              <a:rPr lang="fr-CA" sz="2100" b="1" dirty="0" smtClean="0"/>
              <a:t>Planifier et expliquer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15" y="1441875"/>
            <a:ext cx="8045234" cy="3377821"/>
          </a:xfrm>
        </p:spPr>
        <p:txBody>
          <a:bodyPr>
            <a:noAutofit/>
          </a:bodyPr>
          <a:lstStyle/>
          <a:p>
            <a:pPr algn="just"/>
            <a:r>
              <a:rPr lang="fr-CA" sz="1800" dirty="0" smtClean="0"/>
              <a:t>Vous demandez à Michel ce qu’il pense qui se passe, après lui avoir résumé ses </a:t>
            </a:r>
            <a:r>
              <a:rPr lang="fr-CA" sz="1800" dirty="0" err="1" smtClean="0"/>
              <a:t>sx</a:t>
            </a:r>
            <a:r>
              <a:rPr lang="fr-CA" sz="1800" dirty="0" smtClean="0"/>
              <a:t>. </a:t>
            </a:r>
          </a:p>
          <a:p>
            <a:pPr algn="just"/>
            <a:r>
              <a:rPr lang="fr-CA" sz="1800" dirty="0" smtClean="0"/>
              <a:t>Vous partagez votre impression clinique et lui remettez une </a:t>
            </a:r>
            <a:r>
              <a:rPr lang="fr-CA" sz="1800" dirty="0" smtClean="0">
                <a:hlinkClick r:id="rId4"/>
              </a:rPr>
              <a:t>fiche d’information</a:t>
            </a:r>
            <a:r>
              <a:rPr lang="fr-CA" sz="1800" dirty="0" smtClean="0"/>
              <a:t>. </a:t>
            </a:r>
          </a:p>
          <a:p>
            <a:pPr algn="just"/>
            <a:r>
              <a:rPr lang="fr-CA" sz="1800" dirty="0" smtClean="0"/>
              <a:t>Vous validez sa compréhension.</a:t>
            </a:r>
          </a:p>
          <a:p>
            <a:pPr algn="just"/>
            <a:r>
              <a:rPr lang="fr-CA" sz="1800" dirty="0" smtClean="0"/>
              <a:t>Vous vérifiez s’il a des attentes pour la suite ou des idées pour le traitement.</a:t>
            </a:r>
          </a:p>
          <a:p>
            <a:pPr algn="just"/>
            <a:r>
              <a:rPr lang="fr-CA" sz="1800" dirty="0" smtClean="0"/>
              <a:t>Vous lui présentez les options thérapeutiques.</a:t>
            </a:r>
          </a:p>
          <a:p>
            <a:pPr algn="just"/>
            <a:r>
              <a:rPr lang="fr-CA" sz="1800" dirty="0" smtClean="0"/>
              <a:t>Vous arrivez donc à une compréhension partagée et à un plan de traitement concerté.</a:t>
            </a:r>
          </a:p>
          <a:p>
            <a:pPr algn="just"/>
            <a:r>
              <a:rPr lang="fr-CA" sz="1800" dirty="0" smtClean="0"/>
              <a:t>Vous envisagez de passer le questionnaire PHQ-9 pour faire le suivi des </a:t>
            </a:r>
            <a:r>
              <a:rPr lang="fr-CA" sz="1800" dirty="0" err="1" smtClean="0"/>
              <a:t>sx</a:t>
            </a:r>
            <a:r>
              <a:rPr lang="fr-CA" sz="1800" dirty="0" smtClean="0"/>
              <a:t> </a:t>
            </a:r>
            <a:r>
              <a:rPr lang="fr-CA" sz="1800" dirty="0"/>
              <a:t>(</a:t>
            </a:r>
            <a:r>
              <a:rPr lang="fr-CA" sz="1800" dirty="0">
                <a:solidFill>
                  <a:srgbClr val="FFFF00"/>
                </a:solidFill>
                <a:hlinkClick r:id="rId5"/>
              </a:rPr>
              <a:t>http://</a:t>
            </a:r>
            <a:r>
              <a:rPr lang="fr-CA" sz="1800" dirty="0" smtClean="0">
                <a:solidFill>
                  <a:srgbClr val="FFFF00"/>
                </a:solidFill>
                <a:hlinkClick r:id="rId5"/>
              </a:rPr>
              <a:t>inesss.qc.ca/fileadmin/doc/INESSS/Rapports/Geriatrie/INESSS_FicheOutil_QSP-9.pdf</a:t>
            </a:r>
            <a:r>
              <a:rPr lang="fr-CA" sz="18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r>
              <a:rPr lang="fr-CA" sz="1800" dirty="0" smtClean="0"/>
              <a:t>Vous lui prescrivez les tests requis pour éliminer des causes organiques (TSH, FSC).</a:t>
            </a:r>
            <a:endParaRPr lang="fr-CA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226008"/>
              </p:ext>
            </p:extLst>
          </p:nvPr>
        </p:nvGraphicFramePr>
        <p:xfrm>
          <a:off x="8564183" y="2456856"/>
          <a:ext cx="507414" cy="656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" name="Acrobat Document" r:id="rId6" imgW="5829103" imgH="7543564" progId="AcroExch.Document.7">
                  <p:embed/>
                </p:oleObj>
              </mc:Choice>
              <mc:Fallback>
                <p:oleObj name="Acrobat Document" r:id="rId6" imgW="5829103" imgH="754356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64183" y="2456856"/>
                        <a:ext cx="507414" cy="656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646475"/>
              </p:ext>
            </p:extLst>
          </p:nvPr>
        </p:nvGraphicFramePr>
        <p:xfrm>
          <a:off x="8582249" y="4225703"/>
          <a:ext cx="513338" cy="66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" name="Acrobat Document" r:id="rId8" imgW="5829103" imgH="7543564" progId="AcroExch.Document.7">
                  <p:embed/>
                </p:oleObj>
              </mc:Choice>
              <mc:Fallback>
                <p:oleObj name="Acrobat Document" r:id="rId8" imgW="5829103" imgH="754356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82249" y="4225703"/>
                        <a:ext cx="513338" cy="66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471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72365" y="279418"/>
            <a:ext cx="7429499" cy="864169"/>
          </a:xfrm>
        </p:spPr>
        <p:txBody>
          <a:bodyPr/>
          <a:lstStyle/>
          <a:p>
            <a:r>
              <a:rPr lang="fr-CA" sz="2100" b="1" dirty="0" smtClean="0"/>
              <a:t>Plan de traitement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635" y="1355393"/>
            <a:ext cx="7778472" cy="3367585"/>
          </a:xfrm>
        </p:spPr>
        <p:txBody>
          <a:bodyPr>
            <a:normAutofit/>
          </a:bodyPr>
          <a:lstStyle/>
          <a:p>
            <a:pPr algn="just"/>
            <a:r>
              <a:rPr lang="fr-CA" sz="1800" dirty="0" smtClean="0"/>
              <a:t>Michel, peu convaincu de devoir prendre des médicaments, accepte de vous revoir pour faire un suivi.</a:t>
            </a:r>
          </a:p>
          <a:p>
            <a:pPr algn="just"/>
            <a:r>
              <a:rPr lang="fr-CA" sz="1800" dirty="0"/>
              <a:t>Vous vérifiez la présence d’armes à feux chez Michel (à faire impérativement avec tous les hommes déprimés</a:t>
            </a:r>
            <a:r>
              <a:rPr lang="fr-CA" sz="1800" dirty="0" smtClean="0"/>
              <a:t>!).</a:t>
            </a:r>
            <a:endParaRPr lang="fr-CA" sz="1800" dirty="0"/>
          </a:p>
          <a:p>
            <a:pPr algn="just"/>
            <a:r>
              <a:rPr lang="fr-CA" sz="1800" dirty="0" smtClean="0"/>
              <a:t>Vous donnez r-v 2 semaines plus tard, pour suivi et interventions de soutien.</a:t>
            </a:r>
          </a:p>
          <a:p>
            <a:pPr algn="just"/>
            <a:r>
              <a:rPr lang="fr-CA" sz="1800" dirty="0" smtClean="0"/>
              <a:t>Vous êtes conscient des enjeux de Michel, soit la difficulté de concevoir un enfant.</a:t>
            </a:r>
          </a:p>
          <a:p>
            <a:pPr algn="just"/>
            <a:r>
              <a:rPr lang="fr-CA" sz="1800" dirty="0" smtClean="0"/>
              <a:t>Vous planifiez un r-v de 45 min., afin d’avoir assez de temps pour explorer et soutenir Michel.</a:t>
            </a:r>
          </a:p>
          <a:p>
            <a:pPr algn="just"/>
            <a:endParaRPr lang="fr-CA" sz="1800" dirty="0"/>
          </a:p>
          <a:p>
            <a:pPr algn="just"/>
            <a:r>
              <a:rPr lang="fr-CA" sz="2000" b="1" dirty="0"/>
              <a:t>Qu’est-ce qui justifie un suivi aussi rapide selon vous?</a:t>
            </a:r>
          </a:p>
          <a:p>
            <a:pPr algn="just"/>
            <a:endParaRPr lang="fr-CA" dirty="0" smtClean="0"/>
          </a:p>
          <a:p>
            <a:pPr algn="just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36152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36" y="423430"/>
            <a:ext cx="7200900" cy="1114425"/>
          </a:xfrm>
        </p:spPr>
        <p:txBody>
          <a:bodyPr/>
          <a:lstStyle/>
          <a:p>
            <a:pPr algn="l"/>
            <a:r>
              <a:rPr lang="fr-CA" sz="2100" b="1" dirty="0" smtClean="0"/>
              <a:t>Pourquoi le revoir rapidement?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936" y="1087519"/>
            <a:ext cx="8071173" cy="3224284"/>
          </a:xfrm>
        </p:spPr>
        <p:txBody>
          <a:bodyPr>
            <a:normAutofit/>
          </a:bodyPr>
          <a:lstStyle/>
          <a:p>
            <a:pPr algn="just"/>
            <a:endParaRPr lang="fr-CA" dirty="0" smtClean="0"/>
          </a:p>
          <a:p>
            <a:pPr algn="just"/>
            <a:r>
              <a:rPr lang="fr-CA" sz="1800" dirty="0" smtClean="0"/>
              <a:t>Homme qui consulte à reculons et semble nier ses difficultés. Plus de risques qu’il ne revienne pas si délai trop long, ou de ne pas venir consulter si son état se dégrade.</a:t>
            </a:r>
          </a:p>
          <a:p>
            <a:pPr algn="just"/>
            <a:endParaRPr lang="fr-CA" sz="1800" dirty="0" smtClean="0"/>
          </a:p>
          <a:p>
            <a:pPr algn="just"/>
            <a:r>
              <a:rPr lang="fr-CA" sz="1800" dirty="0" smtClean="0"/>
              <a:t>Homme qui a possiblement une dépression majeure.  Plus à risque de gestes suicidaires graves. Importance d’une prise en charge/ lien thérapeutique.</a:t>
            </a:r>
          </a:p>
          <a:p>
            <a:pPr algn="just"/>
            <a:endParaRPr lang="fr-CA" sz="1800" dirty="0" smtClean="0"/>
          </a:p>
          <a:p>
            <a:pPr algn="just"/>
            <a:r>
              <a:rPr lang="fr-CA" sz="1800" dirty="0" smtClean="0"/>
              <a:t>Résultats des tests qui permettront peut-être de modifier votre hypothèse diagnostique et d’offrir un traitement différent.</a:t>
            </a:r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391373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66" y="666945"/>
            <a:ext cx="7619505" cy="730333"/>
          </a:xfrm>
        </p:spPr>
        <p:txBody>
          <a:bodyPr>
            <a:normAutofit/>
          </a:bodyPr>
          <a:lstStyle/>
          <a:p>
            <a:pPr algn="l"/>
            <a:r>
              <a:rPr lang="fr-CA" sz="2100" b="1" dirty="0"/>
              <a:t>Comment utiliser les vignettes?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9246"/>
            <a:ext cx="7886700" cy="4351338"/>
          </a:xfrm>
        </p:spPr>
        <p:txBody>
          <a:bodyPr/>
          <a:lstStyle/>
          <a:p>
            <a:pPr algn="just"/>
            <a:r>
              <a:rPr lang="fr-CA" sz="1800" dirty="0" smtClean="0"/>
              <a:t>Utiliser la fonction Diaporama (Slide Show) pour lire la vignette afin d’avoir accès aux hyperliens qui s’y trouvent. Vous reconnaîtrez les hyperliens à leur écriture bleue. </a:t>
            </a:r>
          </a:p>
          <a:p>
            <a:pPr algn="just"/>
            <a:endParaRPr lang="fr-CA" sz="1800" dirty="0" smtClean="0"/>
          </a:p>
          <a:p>
            <a:pPr algn="just"/>
            <a:r>
              <a:rPr lang="fr-CA" sz="1800" dirty="0" smtClean="0"/>
              <a:t>Vous pouvez aussi cliquer sur les icônes situés à côté des items où se trouvent un hyperlien pour accéder au contenu de l’hyperlien en format </a:t>
            </a:r>
            <a:r>
              <a:rPr lang="fr-CA" sz="1800" dirty="0" err="1" smtClean="0"/>
              <a:t>pdf</a:t>
            </a:r>
            <a:r>
              <a:rPr lang="fr-CA" sz="1800" dirty="0" smtClean="0"/>
              <a:t> (p.ex., pour imprimer le document, si vous visionner la vignette hors connexion ou si vous éprouvez des difficultés avec les hyperliens).</a:t>
            </a:r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139631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10327" y="523755"/>
            <a:ext cx="7200900" cy="1485900"/>
          </a:xfrm>
        </p:spPr>
        <p:txBody>
          <a:bodyPr/>
          <a:lstStyle/>
          <a:p>
            <a:r>
              <a:rPr lang="fr-CA" sz="2100" b="1" dirty="0" smtClean="0"/>
              <a:t>Deux semaines plus tard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586" y="1691351"/>
            <a:ext cx="7200900" cy="3581400"/>
          </a:xfrm>
        </p:spPr>
        <p:txBody>
          <a:bodyPr>
            <a:normAutofit/>
          </a:bodyPr>
          <a:lstStyle/>
          <a:p>
            <a:r>
              <a:rPr lang="fr-CA" sz="1800" dirty="0" smtClean="0"/>
              <a:t>Vous voyez Michel; il est accompagné de sa conjointe Clothilde.</a:t>
            </a:r>
          </a:p>
          <a:p>
            <a:endParaRPr lang="fr-CA" sz="1800" dirty="0" smtClean="0"/>
          </a:p>
          <a:p>
            <a:pPr algn="just"/>
            <a:r>
              <a:rPr lang="fr-CA" sz="1800" dirty="0" smtClean="0"/>
              <a:t>Elle exprime son inquiétude: en plus des </a:t>
            </a:r>
            <a:r>
              <a:rPr lang="fr-CA" sz="1800" dirty="0" err="1" smtClean="0"/>
              <a:t>sx</a:t>
            </a:r>
            <a:r>
              <a:rPr lang="fr-CA" sz="1800" dirty="0" smtClean="0"/>
              <a:t> précédemment mentionnés, Michel semble broyer du noir. Il fait des remarques que sa conjointe serait mieux s’il était mort. Cela fait peur à Clothilde, car Michel n’avait jamais parlé de la sorte.</a:t>
            </a:r>
          </a:p>
          <a:p>
            <a:pPr marL="0" indent="0">
              <a:buNone/>
            </a:pPr>
            <a:endParaRPr lang="fr-CA" sz="1800" dirty="0"/>
          </a:p>
          <a:p>
            <a:r>
              <a:rPr lang="fr-CA" sz="1800" b="1" dirty="0"/>
              <a:t>Quelle est votre intervention?</a:t>
            </a:r>
          </a:p>
        </p:txBody>
      </p:sp>
    </p:spTree>
    <p:extLst>
      <p:ext uri="{BB962C8B-B14F-4D97-AF65-F5344CB8AC3E}">
        <p14:creationId xmlns:p14="http://schemas.microsoft.com/office/powerpoint/2010/main" val="204243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12578" y="221543"/>
            <a:ext cx="7429499" cy="733703"/>
          </a:xfrm>
        </p:spPr>
        <p:txBody>
          <a:bodyPr/>
          <a:lstStyle/>
          <a:p>
            <a:r>
              <a:rPr lang="fr-CA" sz="2100" b="1" dirty="0" smtClean="0"/>
              <a:t>Deux semaines </a:t>
            </a:r>
            <a:r>
              <a:rPr lang="fr-CA" sz="2100" b="1" dirty="0"/>
              <a:t>p</a:t>
            </a:r>
            <a:r>
              <a:rPr lang="fr-CA" sz="2100" b="1" dirty="0" smtClean="0"/>
              <a:t>lus tard (suite)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138" y="795144"/>
            <a:ext cx="7799422" cy="3777018"/>
          </a:xfrm>
        </p:spPr>
        <p:txBody>
          <a:bodyPr>
            <a:noAutofit/>
          </a:bodyPr>
          <a:lstStyle/>
          <a:p>
            <a:pPr algn="just"/>
            <a:r>
              <a:rPr lang="fr-CA" sz="1800" b="1" dirty="0" smtClean="0"/>
              <a:t>Vous faites une évaluation du risque suicidaire :</a:t>
            </a:r>
          </a:p>
          <a:p>
            <a:pPr lvl="1" algn="just"/>
            <a:r>
              <a:rPr lang="fr-CA" sz="1800" i="1" dirty="0"/>
              <a:t>Michel pense à disparaître.</a:t>
            </a:r>
          </a:p>
          <a:p>
            <a:pPr lvl="1" algn="just"/>
            <a:r>
              <a:rPr lang="fr-CA" sz="1800" i="1" dirty="0"/>
              <a:t>Michel n’a pas de plan: pas de Comment, Où et Quand (COQ). Idées de  mort passives </a:t>
            </a:r>
            <a:r>
              <a:rPr lang="fr-CA" sz="1800" i="1" dirty="0">
                <a:solidFill>
                  <a:srgbClr val="FFFF00"/>
                </a:solidFill>
                <a:hlinkClick r:id="rId3"/>
              </a:rPr>
              <a:t>(https://infovirales.com/2014/08/12/suicide/)</a:t>
            </a:r>
            <a:r>
              <a:rPr lang="fr-CA" sz="1800" i="1" dirty="0"/>
              <a:t>.</a:t>
            </a:r>
          </a:p>
          <a:p>
            <a:pPr lvl="1" algn="just"/>
            <a:r>
              <a:rPr lang="fr-CA" sz="1800" i="1" dirty="0"/>
              <a:t>Michel ne voit pas ce qui pourrait l’inciter à passer à l’acte dans les prochains jours.</a:t>
            </a:r>
          </a:p>
          <a:p>
            <a:pPr lvl="1" algn="just"/>
            <a:r>
              <a:rPr lang="fr-CA" sz="1800" i="1" dirty="0"/>
              <a:t>Risque de passage à l’acte est faible. Pas de danger grave et immédiat.</a:t>
            </a:r>
          </a:p>
          <a:p>
            <a:pPr lvl="1" algn="just"/>
            <a:r>
              <a:rPr lang="fr-CA" sz="1800" i="1" dirty="0"/>
              <a:t>Vous vérifiez avec Clothilde si les armes à feux ont été retirées de la maison. </a:t>
            </a:r>
            <a:endParaRPr lang="fr-CA" sz="1800" i="1" dirty="0" smtClean="0"/>
          </a:p>
          <a:p>
            <a:pPr lvl="1" algn="just"/>
            <a:r>
              <a:rPr lang="fr-CA" sz="1800" i="1" dirty="0"/>
              <a:t>Vous décidez de faire le suivi en externe.</a:t>
            </a:r>
          </a:p>
          <a:p>
            <a:pPr lvl="1" algn="just"/>
            <a:r>
              <a:rPr lang="fr-CA" sz="1800" i="1" dirty="0"/>
              <a:t>Vous donnez les options au couple de contacter le 911, </a:t>
            </a:r>
            <a:r>
              <a:rPr lang="fr-CA" sz="1800" i="1" dirty="0">
                <a:hlinkClick r:id="rId4"/>
              </a:rPr>
              <a:t>Suicide Action</a:t>
            </a:r>
            <a:r>
              <a:rPr lang="fr-CA" sz="1800" i="1" dirty="0"/>
              <a:t> (1-866-APPELLE / 1-866-277-3553), de se rendre au Centre de crise de la région ou à l’urgence si les idées suicidaires progressent ou si le passage à l’acte est imminent.</a:t>
            </a:r>
          </a:p>
          <a:p>
            <a:pPr lvl="1" algn="just"/>
            <a:endParaRPr lang="fr-CA" sz="1800" i="1" dirty="0"/>
          </a:p>
          <a:p>
            <a:pPr lvl="1" algn="just"/>
            <a:r>
              <a:rPr lang="fr-CA" sz="1800" b="1" i="1" dirty="0"/>
              <a:t>Quoi d’autre?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36570"/>
              </p:ext>
            </p:extLst>
          </p:nvPr>
        </p:nvGraphicFramePr>
        <p:xfrm>
          <a:off x="8285559" y="1410438"/>
          <a:ext cx="603797" cy="854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Acrobat Document" r:id="rId5" imgW="5667139" imgH="8019997" progId="AcroExch.Document.7">
                  <p:embed/>
                </p:oleObj>
              </mc:Choice>
              <mc:Fallback>
                <p:oleObj name="Acrobat Document" r:id="rId5" imgW="5667139" imgH="801999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85559" y="1410438"/>
                        <a:ext cx="603797" cy="854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102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83897" y="262962"/>
            <a:ext cx="7200900" cy="1114425"/>
          </a:xfrm>
        </p:spPr>
        <p:txBody>
          <a:bodyPr/>
          <a:lstStyle/>
          <a:p>
            <a:r>
              <a:rPr lang="fr-CA" sz="2100" b="1" dirty="0"/>
              <a:t>D</a:t>
            </a:r>
            <a:r>
              <a:rPr lang="fr-CA" sz="2100" b="1" dirty="0" smtClean="0"/>
              <a:t>eux semaines plus </a:t>
            </a:r>
            <a:r>
              <a:rPr lang="fr-CA" sz="2100" b="1" dirty="0"/>
              <a:t>tard (suite)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969" y="924346"/>
            <a:ext cx="8091170" cy="4865934"/>
          </a:xfrm>
        </p:spPr>
        <p:txBody>
          <a:bodyPr>
            <a:noAutofit/>
          </a:bodyPr>
          <a:lstStyle/>
          <a:p>
            <a:pPr algn="just"/>
            <a:r>
              <a:rPr lang="fr-CA" sz="1800" dirty="0" smtClean="0"/>
              <a:t>Vous </a:t>
            </a:r>
            <a:r>
              <a:rPr lang="fr-CA" sz="1800" dirty="0"/>
              <a:t>reconnaissez vos limites quand </a:t>
            </a:r>
            <a:r>
              <a:rPr lang="fr-CA" sz="1800" dirty="0" smtClean="0"/>
              <a:t>à </a:t>
            </a:r>
            <a:r>
              <a:rPr lang="fr-CA" sz="1800" dirty="0"/>
              <a:t>vos </a:t>
            </a:r>
            <a:r>
              <a:rPr lang="fr-CA" sz="1800" dirty="0" smtClean="0"/>
              <a:t>capacités d’être seul pour aider Michel et vous l’encourager à consulter un professionnel de la relation d’aide. </a:t>
            </a:r>
          </a:p>
          <a:p>
            <a:pPr marL="0" indent="0" algn="just">
              <a:buNone/>
            </a:pPr>
            <a:endParaRPr lang="fr-CA" sz="1800" dirty="0"/>
          </a:p>
          <a:p>
            <a:pPr algn="just"/>
            <a:r>
              <a:rPr lang="fr-CA" sz="1800" dirty="0" smtClean="0"/>
              <a:t>Ayant des assurances, il est d’accord pour voir un psychologue dans le privé</a:t>
            </a:r>
            <a:r>
              <a:rPr lang="fr-CA" sz="1800" dirty="0"/>
              <a:t>. Vous l’encouragez </a:t>
            </a:r>
            <a:r>
              <a:rPr lang="fr-CA" sz="1800" dirty="0" smtClean="0"/>
              <a:t>donc à </a:t>
            </a:r>
            <a:r>
              <a:rPr lang="fr-CA" sz="1800" dirty="0"/>
              <a:t>utiliser le Service de référence de l’</a:t>
            </a:r>
            <a:r>
              <a:rPr lang="fr-CA" sz="1800" dirty="0">
                <a:hlinkClick r:id="rId3"/>
              </a:rPr>
              <a:t>Ordre </a:t>
            </a:r>
            <a:r>
              <a:rPr lang="fr-CA" sz="1800" dirty="0" smtClean="0">
                <a:hlinkClick r:id="rId3"/>
              </a:rPr>
              <a:t>des psychologues du </a:t>
            </a:r>
            <a:r>
              <a:rPr lang="fr-CA" sz="1800" dirty="0">
                <a:hlinkClick r:id="rId3"/>
              </a:rPr>
              <a:t>Québec</a:t>
            </a:r>
            <a:r>
              <a:rPr lang="fr-CA" sz="1800" dirty="0"/>
              <a:t> pour identifier un psychologue : www.ordrepsy.qc.ca. / 514-738-1881 / 1-800-363-2644.</a:t>
            </a:r>
            <a:endParaRPr lang="fr-CA" sz="1800" dirty="0" smtClean="0"/>
          </a:p>
          <a:p>
            <a:pPr algn="just"/>
            <a:endParaRPr lang="fr-CA" sz="1800" dirty="0"/>
          </a:p>
          <a:p>
            <a:pPr algn="just"/>
            <a:r>
              <a:rPr lang="fr-CA" sz="1800" dirty="0" smtClean="0"/>
              <a:t>De plus, vous croyez qu’un antidépresseur serait bénéfique, ainsi qu’un arrêt de travail. Michel est d’accord.</a:t>
            </a:r>
          </a:p>
          <a:p>
            <a:pPr algn="just"/>
            <a:endParaRPr lang="fr-CA" sz="1800" dirty="0"/>
          </a:p>
          <a:p>
            <a:pPr algn="just"/>
            <a:r>
              <a:rPr lang="fr-CA" sz="1800" dirty="0" smtClean="0"/>
              <a:t>Vous lui remettez les résultats des tests sanguins, tous négatifs.</a:t>
            </a:r>
          </a:p>
          <a:p>
            <a:pPr algn="just"/>
            <a:endParaRPr lang="fr-CA" sz="1800" dirty="0"/>
          </a:p>
          <a:p>
            <a:pPr algn="just"/>
            <a:r>
              <a:rPr lang="fr-CA" sz="1800" dirty="0" smtClean="0"/>
              <a:t>Vous planifiez revoir Michel dans 2 semaines. </a:t>
            </a:r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85239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448282" y="740780"/>
            <a:ext cx="7200900" cy="1164702"/>
          </a:xfrm>
        </p:spPr>
        <p:txBody>
          <a:bodyPr/>
          <a:lstStyle/>
          <a:p>
            <a:r>
              <a:rPr lang="fr-CA" sz="2100" b="1" dirty="0" smtClean="0"/>
              <a:t>Gestion de l’arrêt de travail</a:t>
            </a:r>
            <a:endParaRPr lang="fr-FR" sz="21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5160" y="1934419"/>
            <a:ext cx="7698611" cy="3581400"/>
          </a:xfrm>
        </p:spPr>
        <p:txBody>
          <a:bodyPr>
            <a:normAutofit/>
          </a:bodyPr>
          <a:lstStyle/>
          <a:p>
            <a:r>
              <a:rPr lang="fr-CA" sz="1800" dirty="0"/>
              <a:t>Quels sont les éléments à discuter avec votre patient lors du début d’un arrêt de travail?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4255076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529305" y="674226"/>
            <a:ext cx="7200900" cy="1485900"/>
          </a:xfrm>
        </p:spPr>
        <p:txBody>
          <a:bodyPr/>
          <a:lstStyle/>
          <a:p>
            <a:r>
              <a:rPr lang="fr-CA" sz="2100" b="1" dirty="0"/>
              <a:t>Gestion de l’arrêt de travail</a:t>
            </a:r>
            <a:endParaRPr lang="fr-FR" sz="21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2563" y="1718840"/>
            <a:ext cx="8277346" cy="3581400"/>
          </a:xfrm>
        </p:spPr>
        <p:txBody>
          <a:bodyPr/>
          <a:lstStyle/>
          <a:p>
            <a:pPr algn="just"/>
            <a:r>
              <a:rPr lang="fr-CA" sz="1800" dirty="0" smtClean="0"/>
              <a:t>Durée de l’arrêt de travail: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lvl="1" algn="just"/>
            <a:r>
              <a:rPr lang="fr-CA" sz="1800" i="1" dirty="0" smtClean="0"/>
              <a:t>Les </a:t>
            </a:r>
            <a:r>
              <a:rPr lang="fr-CA" sz="1800" i="1" dirty="0"/>
              <a:t>idées et attentes du patient</a:t>
            </a:r>
          </a:p>
          <a:p>
            <a:pPr lvl="1" algn="just"/>
            <a:r>
              <a:rPr lang="fr-CA" sz="1800" i="1" dirty="0"/>
              <a:t>Votre prévision (</a:t>
            </a:r>
            <a:r>
              <a:rPr lang="fr-CA" sz="1800" i="1" dirty="0" smtClean="0"/>
              <a:t>ex.: </a:t>
            </a:r>
            <a:r>
              <a:rPr lang="fr-CA" sz="1800" i="1" dirty="0"/>
              <a:t>pour une dépression la durée moyenne est environ 6 mois) </a:t>
            </a:r>
            <a:endParaRPr lang="fr-FR" sz="1800" i="1" dirty="0" smtClean="0"/>
          </a:p>
          <a:p>
            <a:pPr marL="0" lvl="1" indent="0" algn="just">
              <a:buNone/>
            </a:pPr>
            <a:r>
              <a:rPr lang="fr-CA" sz="1800" i="1" dirty="0" smtClean="0"/>
              <a:t> </a:t>
            </a:r>
          </a:p>
          <a:p>
            <a:pPr algn="just"/>
            <a:r>
              <a:rPr lang="fr-CA" sz="1800" dirty="0" smtClean="0"/>
              <a:t>Objectif de l’arrêt de travail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lvl="1" algn="just"/>
            <a:r>
              <a:rPr lang="fr-CA" sz="1800" i="1" dirty="0" smtClean="0"/>
              <a:t>Vous voudrez informer votre patient que l’objectif d’un arrêt de travail consiste à ce qu’il s’engage dans des activités favorables à son rétablissement</a:t>
            </a:r>
            <a:r>
              <a:rPr lang="fr-CA" sz="1800" i="1" dirty="0"/>
              <a:t> </a:t>
            </a:r>
            <a:r>
              <a:rPr lang="fr-CA" sz="1800" i="1" dirty="0" smtClean="0"/>
              <a:t>(ex.: récupérer, consulter, régler certaines choses, rester actif, réorganiser son horaire).</a:t>
            </a:r>
          </a:p>
        </p:txBody>
      </p:sp>
    </p:spTree>
    <p:extLst>
      <p:ext uri="{BB962C8B-B14F-4D97-AF65-F5344CB8AC3E}">
        <p14:creationId xmlns:p14="http://schemas.microsoft.com/office/powerpoint/2010/main" val="3606104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91300" y="341453"/>
            <a:ext cx="7200900" cy="1114425"/>
          </a:xfrm>
        </p:spPr>
        <p:txBody>
          <a:bodyPr/>
          <a:lstStyle/>
          <a:p>
            <a:r>
              <a:rPr lang="fr-CA" sz="2100" b="1" dirty="0"/>
              <a:t>D</a:t>
            </a:r>
            <a:r>
              <a:rPr lang="fr-CA" sz="2100" b="1" dirty="0" smtClean="0"/>
              <a:t>eux autres semaines plus tard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291" y="1189661"/>
            <a:ext cx="7778653" cy="3314869"/>
          </a:xfrm>
        </p:spPr>
        <p:txBody>
          <a:bodyPr>
            <a:normAutofit/>
          </a:bodyPr>
          <a:lstStyle/>
          <a:p>
            <a:pPr algn="just"/>
            <a:r>
              <a:rPr lang="fr-CA" sz="1800" dirty="0" smtClean="0"/>
              <a:t>L’état de Michel n’est pas amélioré. Sa conjointe qui l’accompagne explique qu’il passe ses journées sur le divan à ne rien faire et que, lorsqu’elle arrive de travailler, elle constate qu’il n’a pas mangé de la journée. 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Michel convient qu’il n’a pas le goût et l’énergie de faire quoi que ce soit.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Il a une allure négligée, il semble plus ralenti qu’au dernier r-v.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Il n’a pas encore eu de r-v avec un psychologue. Il a appelé à un seul endroit et il y avait une liste d’attente.</a:t>
            </a:r>
          </a:p>
          <a:p>
            <a:pPr algn="just"/>
            <a:endParaRPr lang="fr-CA" sz="1800" dirty="0" smtClean="0"/>
          </a:p>
          <a:p>
            <a:pPr algn="just"/>
            <a:r>
              <a:rPr lang="fr-CA" sz="1800" b="1" dirty="0"/>
              <a:t>Que faites-vous à ce stade-ci?</a:t>
            </a:r>
          </a:p>
        </p:txBody>
      </p:sp>
    </p:spTree>
    <p:extLst>
      <p:ext uri="{BB962C8B-B14F-4D97-AF65-F5344CB8AC3E}">
        <p14:creationId xmlns:p14="http://schemas.microsoft.com/office/powerpoint/2010/main" val="3431282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51810" y="607671"/>
            <a:ext cx="7200900" cy="1114425"/>
          </a:xfrm>
        </p:spPr>
        <p:txBody>
          <a:bodyPr/>
          <a:lstStyle/>
          <a:p>
            <a:r>
              <a:rPr lang="fr-CA" sz="2100" b="1" dirty="0" smtClean="0"/>
              <a:t>Réévaluation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28" y="1722096"/>
            <a:ext cx="7967306" cy="3695131"/>
          </a:xfrm>
        </p:spPr>
        <p:txBody>
          <a:bodyPr>
            <a:normAutofit/>
          </a:bodyPr>
          <a:lstStyle/>
          <a:p>
            <a:r>
              <a:rPr lang="fr-CA" sz="1800" dirty="0" smtClean="0"/>
              <a:t>Des </a:t>
            </a:r>
            <a:r>
              <a:rPr lang="fr-CA" sz="1800" dirty="0" err="1" smtClean="0"/>
              <a:t>sx</a:t>
            </a:r>
            <a:endParaRPr lang="fr-CA" sz="1800" dirty="0" smtClean="0"/>
          </a:p>
          <a:p>
            <a:pPr marL="0" indent="0">
              <a:buNone/>
            </a:pPr>
            <a:endParaRPr lang="fr-CA" sz="1800" dirty="0" smtClean="0"/>
          </a:p>
          <a:p>
            <a:r>
              <a:rPr lang="fr-CA" sz="1800" dirty="0" smtClean="0"/>
              <a:t>Du risque suicidaire</a:t>
            </a:r>
          </a:p>
          <a:p>
            <a:pPr marL="0" indent="0">
              <a:buNone/>
            </a:pPr>
            <a:endParaRPr lang="fr-CA" sz="1800" dirty="0" smtClean="0"/>
          </a:p>
          <a:p>
            <a:r>
              <a:rPr lang="fr-CA" sz="1800" dirty="0" smtClean="0"/>
              <a:t>De la prise de </a:t>
            </a:r>
            <a:r>
              <a:rPr lang="fr-CA" sz="1800" dirty="0" err="1" smtClean="0"/>
              <a:t>Rx</a:t>
            </a:r>
            <a:r>
              <a:rPr lang="fr-CA" sz="1800" dirty="0" smtClean="0"/>
              <a:t> et des effets secondaires (vérifier l’adhésion au traitement)</a:t>
            </a:r>
          </a:p>
          <a:p>
            <a:pPr marL="0" indent="0">
              <a:buNone/>
            </a:pPr>
            <a:endParaRPr lang="fr-CA" dirty="0" smtClean="0"/>
          </a:p>
          <a:p>
            <a:endParaRPr lang="fr-CA" dirty="0" smtClean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50401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19576" y="266466"/>
            <a:ext cx="7429499" cy="1115705"/>
          </a:xfrm>
        </p:spPr>
        <p:txBody>
          <a:bodyPr/>
          <a:lstStyle/>
          <a:p>
            <a:r>
              <a:rPr lang="fr-CA" sz="2100" b="1" dirty="0" smtClean="0"/>
              <a:t>Réévaluation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053" y="1144562"/>
            <a:ext cx="8002931" cy="4012442"/>
          </a:xfrm>
        </p:spPr>
        <p:txBody>
          <a:bodyPr>
            <a:normAutofit/>
          </a:bodyPr>
          <a:lstStyle/>
          <a:p>
            <a:pPr algn="just"/>
            <a:r>
              <a:rPr lang="fr-CA" sz="1800" dirty="0"/>
              <a:t>S</a:t>
            </a:r>
            <a:r>
              <a:rPr lang="fr-CA" sz="1800" dirty="0" smtClean="0"/>
              <a:t>es </a:t>
            </a:r>
            <a:r>
              <a:rPr lang="fr-CA" sz="1800" dirty="0" err="1" smtClean="0"/>
              <a:t>sx</a:t>
            </a:r>
            <a:r>
              <a:rPr lang="fr-CA" sz="1800" dirty="0" smtClean="0"/>
              <a:t> :</a:t>
            </a:r>
          </a:p>
          <a:p>
            <a:pPr lvl="1" algn="just"/>
            <a:r>
              <a:rPr lang="fr-CA" sz="1800" i="1" dirty="0" smtClean="0"/>
              <a:t>Humeur plus triste, plus du tout irritable. Affect assez plat, légèrement triste par moments.</a:t>
            </a:r>
          </a:p>
          <a:p>
            <a:pPr lvl="1" algn="just"/>
            <a:r>
              <a:rPr lang="fr-CA" sz="1800" i="1" dirty="0" smtClean="0"/>
              <a:t>Plus ralenti. Peu énergique, se mobilise moins.</a:t>
            </a:r>
          </a:p>
          <a:p>
            <a:pPr lvl="1" algn="just"/>
            <a:r>
              <a:rPr lang="fr-CA" sz="1800" i="1" dirty="0" smtClean="0"/>
              <a:t>Dort mal, se lève la nuit.</a:t>
            </a:r>
          </a:p>
          <a:p>
            <a:pPr lvl="1" algn="just"/>
            <a:r>
              <a:rPr lang="fr-CA" sz="1800" i="1" dirty="0" smtClean="0"/>
              <a:t>Rumine davantage. Pense qu’il est un échec ambulant, même pas capable d’enfanter et plus bon pour aller travailler.</a:t>
            </a:r>
          </a:p>
          <a:p>
            <a:pPr algn="just"/>
            <a:r>
              <a:rPr lang="fr-CA" sz="1800" dirty="0" smtClean="0"/>
              <a:t>Son risque suicidaire :</a:t>
            </a:r>
          </a:p>
          <a:p>
            <a:pPr lvl="1" algn="just"/>
            <a:r>
              <a:rPr lang="fr-CA" sz="1800" i="1" dirty="0" smtClean="0"/>
              <a:t>Se dit qu’il serait mieux mort. Pas de plan.</a:t>
            </a:r>
          </a:p>
          <a:p>
            <a:pPr algn="just"/>
            <a:r>
              <a:rPr lang="fr-CA" sz="1800" dirty="0"/>
              <a:t>L</a:t>
            </a:r>
            <a:r>
              <a:rPr lang="fr-CA" sz="1800" dirty="0" smtClean="0"/>
              <a:t>a prise de </a:t>
            </a:r>
            <a:r>
              <a:rPr lang="fr-CA" sz="1800" dirty="0" err="1" smtClean="0"/>
              <a:t>Rx</a:t>
            </a:r>
            <a:r>
              <a:rPr lang="fr-CA" sz="1800" dirty="0" smtClean="0"/>
              <a:t> et les effets secondaires :</a:t>
            </a:r>
          </a:p>
          <a:p>
            <a:pPr lvl="1" algn="just"/>
            <a:r>
              <a:rPr lang="fr-CA" sz="1800" i="1" dirty="0" smtClean="0"/>
              <a:t>A pris ses </a:t>
            </a:r>
            <a:r>
              <a:rPr lang="fr-CA" sz="1800" i="1" dirty="0" err="1" smtClean="0"/>
              <a:t>Rx</a:t>
            </a:r>
            <a:r>
              <a:rPr lang="fr-CA" sz="1800" i="1" dirty="0" smtClean="0"/>
              <a:t>. Pas d’effets secondaires mais pas d’effets thérapeutiques non plus.</a:t>
            </a:r>
          </a:p>
          <a:p>
            <a:pPr lvl="1" algn="just"/>
            <a:endParaRPr lang="fr-CA" sz="1800" i="1" dirty="0" smtClean="0"/>
          </a:p>
          <a:p>
            <a:pPr marL="342900" lvl="1" indent="0" algn="ctr">
              <a:buNone/>
            </a:pPr>
            <a:r>
              <a:rPr lang="fr-CA" sz="2000" b="1" i="1" dirty="0"/>
              <a:t>ENSUITE?</a:t>
            </a:r>
          </a:p>
          <a:p>
            <a:pPr lvl="1" algn="just"/>
            <a:endParaRPr lang="fr-CA" sz="1800" dirty="0" smtClean="0"/>
          </a:p>
          <a:p>
            <a:pPr algn="just"/>
            <a:endParaRPr lang="fr-CA" dirty="0"/>
          </a:p>
          <a:p>
            <a:pPr algn="just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45034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484" y="376177"/>
            <a:ext cx="7200900" cy="1114425"/>
          </a:xfrm>
        </p:spPr>
        <p:txBody>
          <a:bodyPr/>
          <a:lstStyle/>
          <a:p>
            <a:r>
              <a:rPr lang="fr-CA" sz="2100" b="1" dirty="0" smtClean="0"/>
              <a:t>Ensuite ?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803" y="1224366"/>
            <a:ext cx="7429499" cy="3695131"/>
          </a:xfrm>
        </p:spPr>
        <p:txBody>
          <a:bodyPr>
            <a:normAutofit/>
          </a:bodyPr>
          <a:lstStyle/>
          <a:p>
            <a:endParaRPr lang="fr-CA" dirty="0"/>
          </a:p>
          <a:p>
            <a:r>
              <a:rPr lang="fr-CA" sz="1800" dirty="0" smtClean="0"/>
              <a:t>3 actions à poser:</a:t>
            </a:r>
          </a:p>
          <a:p>
            <a:pPr marL="0" indent="0">
              <a:buNone/>
            </a:pPr>
            <a:endParaRPr lang="fr-CA" sz="1800" dirty="0" smtClean="0"/>
          </a:p>
          <a:p>
            <a:pPr marL="0" lvl="1" indent="0">
              <a:buNone/>
            </a:pPr>
            <a:r>
              <a:rPr lang="fr-CA" sz="1800" dirty="0" smtClean="0"/>
              <a:t>	</a:t>
            </a:r>
            <a:r>
              <a:rPr lang="fr-CA" sz="1800" i="1" dirty="0" smtClean="0"/>
              <a:t>1) Réajuster la médication</a:t>
            </a:r>
          </a:p>
          <a:p>
            <a:pPr marL="0" lvl="1" indent="0">
              <a:buNone/>
            </a:pPr>
            <a:r>
              <a:rPr lang="fr-CA" sz="1800" i="1" dirty="0" smtClean="0"/>
              <a:t>	2) Mobiliser le patient</a:t>
            </a:r>
          </a:p>
          <a:p>
            <a:pPr marL="0" lvl="1" indent="0">
              <a:buNone/>
            </a:pPr>
            <a:r>
              <a:rPr lang="fr-CA" sz="1800" i="1" dirty="0" smtClean="0"/>
              <a:t>	3) Référer ? </a:t>
            </a:r>
          </a:p>
          <a:p>
            <a:pPr lvl="1"/>
            <a:endParaRPr lang="fr-CA" sz="1800" dirty="0" smtClean="0"/>
          </a:p>
          <a:p>
            <a:pPr lvl="1"/>
            <a:endParaRPr lang="fr-CA" sz="1800" dirty="0"/>
          </a:p>
          <a:p>
            <a:pPr marL="285750" lvl="1"/>
            <a:r>
              <a:rPr lang="fr-CA" sz="1800" b="1" i="1" dirty="0"/>
              <a:t>Comment vous y </a:t>
            </a:r>
            <a:r>
              <a:rPr lang="fr-CA" sz="1800" b="1" i="1" dirty="0" err="1"/>
              <a:t>prenez-vous</a:t>
            </a:r>
            <a:r>
              <a:rPr lang="fr-CA" sz="1800" b="1" i="1" dirty="0"/>
              <a:t> pour chacune de ses actions?</a:t>
            </a:r>
          </a:p>
        </p:txBody>
      </p:sp>
    </p:spTree>
    <p:extLst>
      <p:ext uri="{BB962C8B-B14F-4D97-AF65-F5344CB8AC3E}">
        <p14:creationId xmlns:p14="http://schemas.microsoft.com/office/powerpoint/2010/main" val="1333080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7437" y="587634"/>
            <a:ext cx="7200900" cy="1114425"/>
          </a:xfrm>
        </p:spPr>
        <p:txBody>
          <a:bodyPr/>
          <a:lstStyle/>
          <a:p>
            <a:r>
              <a:rPr lang="fr-CA" sz="2100" b="1" dirty="0" smtClean="0"/>
              <a:t>Réajuster la médication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417" y="1306893"/>
            <a:ext cx="7905975" cy="3695131"/>
          </a:xfrm>
        </p:spPr>
        <p:txBody>
          <a:bodyPr>
            <a:normAutofit/>
          </a:bodyPr>
          <a:lstStyle/>
          <a:p>
            <a:pPr algn="just"/>
            <a:endParaRPr lang="fr-CA" dirty="0"/>
          </a:p>
          <a:p>
            <a:pPr algn="just"/>
            <a:r>
              <a:rPr lang="fr-CA" sz="1800" dirty="0" smtClean="0"/>
              <a:t>Vous vérifiez si Michel est adhérent au traitement et d’accord pour augmenter la dose.</a:t>
            </a:r>
          </a:p>
          <a:p>
            <a:pPr algn="just"/>
            <a:endParaRPr lang="fr-CA" sz="1800" dirty="0" smtClean="0"/>
          </a:p>
          <a:p>
            <a:pPr algn="just"/>
            <a:r>
              <a:rPr lang="fr-CA" sz="1800" dirty="0" smtClean="0"/>
              <a:t>Vous réexpliquez à Michel et sa conjointe que le délai avant de voir un effet thérapeutique peut être de 4 à 6 semaines.</a:t>
            </a:r>
          </a:p>
        </p:txBody>
      </p:sp>
    </p:spTree>
    <p:extLst>
      <p:ext uri="{BB962C8B-B14F-4D97-AF65-F5344CB8AC3E}">
        <p14:creationId xmlns:p14="http://schemas.microsoft.com/office/powerpoint/2010/main" val="3242650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4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04813" y="819150"/>
            <a:ext cx="8355012" cy="1230313"/>
          </a:xfrm>
          <a:prstGeom prst="rect">
            <a:avLst/>
          </a:prstGeom>
        </p:spPr>
        <p:txBody>
          <a:bodyPr numCol="1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03288"/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>Michel, 32 </a:t>
            </a:r>
            <a:r>
              <a:rPr lang="fr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  <a:p>
            <a:pPr algn="l"/>
            <a:r>
              <a:rPr lang="fr-CA" sz="1800" b="1" dirty="0"/>
              <a:t>Vignette Clinique</a:t>
            </a:r>
          </a:p>
        </p:txBody>
      </p:sp>
      <p:sp>
        <p:nvSpPr>
          <p:cNvPr id="5" name="Rectangle 4"/>
          <p:cNvSpPr/>
          <p:nvPr/>
        </p:nvSpPr>
        <p:spPr>
          <a:xfrm>
            <a:off x="444500" y="3265189"/>
            <a:ext cx="564295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b="1" i="1" dirty="0" smtClean="0"/>
              <a:t>Réalisé par:</a:t>
            </a:r>
          </a:p>
          <a:p>
            <a:r>
              <a:rPr lang="fr-CA" sz="1400" b="1" i="1" dirty="0" smtClean="0"/>
              <a:t>Dr </a:t>
            </a:r>
            <a:r>
              <a:rPr lang="fr-CA" sz="1400" b="1" i="1" dirty="0"/>
              <a:t>Dominique </a:t>
            </a:r>
            <a:r>
              <a:rPr lang="fr-CA" sz="1400" b="1" i="1" dirty="0" err="1"/>
              <a:t>Imbeau</a:t>
            </a:r>
            <a:r>
              <a:rPr lang="fr-CA" sz="1400" b="1" i="1" dirty="0"/>
              <a:t> (CUMF </a:t>
            </a:r>
            <a:r>
              <a:rPr lang="fr-CA" sz="1400" b="1" i="1" dirty="0" smtClean="0"/>
              <a:t>Maria)</a:t>
            </a:r>
          </a:p>
          <a:p>
            <a:r>
              <a:rPr lang="fr-CA" sz="1400" b="1" i="1" dirty="0" smtClean="0"/>
              <a:t>Dr France Picard (CUMF Amos) </a:t>
            </a:r>
          </a:p>
          <a:p>
            <a:r>
              <a:rPr lang="fr-CA" sz="1400" b="1" i="1" dirty="0" smtClean="0"/>
              <a:t>Dr </a:t>
            </a:r>
            <a:r>
              <a:rPr lang="fr-CA" sz="1400" b="1" i="1" dirty="0"/>
              <a:t>Sabrina Déry (CUMF Mont-Laurier)                                                          </a:t>
            </a:r>
            <a:r>
              <a:rPr lang="fr-CA" sz="1400" b="1" i="1" dirty="0" smtClean="0"/>
              <a:t>      Dr </a:t>
            </a:r>
            <a:r>
              <a:rPr lang="fr-CA" sz="1400" b="1" i="1" dirty="0"/>
              <a:t>Martin Potter (CUMF </a:t>
            </a:r>
            <a:r>
              <a:rPr lang="fr-CA" sz="1400" b="1" i="1" dirty="0" smtClean="0"/>
              <a:t>Faubourgs)</a:t>
            </a:r>
          </a:p>
          <a:p>
            <a:r>
              <a:rPr lang="fr-CA" sz="1400" b="1" i="1" dirty="0" smtClean="0"/>
              <a:t>Dr </a:t>
            </a:r>
            <a:r>
              <a:rPr lang="fr-CA" sz="1400" b="1" i="1" dirty="0"/>
              <a:t>Catherine Quesnel (CUMF Mont-Laurier) </a:t>
            </a:r>
            <a:endParaRPr lang="fr-CA" sz="1400" b="1" i="1" dirty="0" smtClean="0"/>
          </a:p>
          <a:p>
            <a:r>
              <a:rPr lang="fr-CA" sz="1400" b="1" i="1" dirty="0" smtClean="0"/>
              <a:t>Dr </a:t>
            </a:r>
            <a:r>
              <a:rPr lang="fr-CA" sz="1400" b="1" i="1" dirty="0"/>
              <a:t>Danny Castonguay (HND) </a:t>
            </a:r>
          </a:p>
        </p:txBody>
      </p:sp>
    </p:spTree>
    <p:extLst>
      <p:ext uri="{BB962C8B-B14F-4D97-AF65-F5344CB8AC3E}">
        <p14:creationId xmlns:p14="http://schemas.microsoft.com/office/powerpoint/2010/main" val="165143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34419" y="435032"/>
            <a:ext cx="7200900" cy="1485900"/>
          </a:xfrm>
        </p:spPr>
        <p:txBody>
          <a:bodyPr/>
          <a:lstStyle/>
          <a:p>
            <a:r>
              <a:rPr lang="fr-CA" sz="2100" b="1" dirty="0" smtClean="0"/>
              <a:t>Mobiliser le patient 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426" y="1414024"/>
            <a:ext cx="7991057" cy="3695131"/>
          </a:xfrm>
        </p:spPr>
        <p:txBody>
          <a:bodyPr>
            <a:normAutofit/>
          </a:bodyPr>
          <a:lstStyle/>
          <a:p>
            <a:pPr algn="just"/>
            <a:r>
              <a:rPr lang="fr-CA" sz="1800" dirty="0" smtClean="0"/>
              <a:t>Vous expliquer à Michel que le meilleur moyen de continuer d’être déprimé est de ne rien faire. Même s’il a peu d’énergie et pas le goût de faire grand-chose, il doit faire les 3 choses suivantes chaque jour :</a:t>
            </a:r>
          </a:p>
          <a:p>
            <a:pPr algn="just"/>
            <a:endParaRPr lang="fr-CA" sz="1800" dirty="0" smtClean="0"/>
          </a:p>
          <a:p>
            <a:pPr lvl="1"/>
            <a:r>
              <a:rPr lang="fr-CA" sz="1800" i="1" dirty="0"/>
              <a:t>Prendre un repas nutritif au </a:t>
            </a:r>
            <a:r>
              <a:rPr lang="fr-CA" sz="1800" i="1" dirty="0" smtClean="0"/>
              <a:t>minimum ;</a:t>
            </a:r>
            <a:endParaRPr lang="fr-CA" sz="1800" i="1" dirty="0"/>
          </a:p>
          <a:p>
            <a:pPr lvl="1"/>
            <a:r>
              <a:rPr lang="fr-CA" sz="1800" i="1" dirty="0"/>
              <a:t>Aller marcher au moins 30 minutes </a:t>
            </a:r>
            <a:r>
              <a:rPr lang="fr-CA" sz="1800" i="1" dirty="0" smtClean="0"/>
              <a:t>dehors ;</a:t>
            </a:r>
            <a:endParaRPr lang="fr-CA" sz="1800" i="1" dirty="0"/>
          </a:p>
          <a:p>
            <a:pPr lvl="1"/>
            <a:r>
              <a:rPr lang="fr-CA" sz="1800" i="1" dirty="0"/>
              <a:t>Faire une activité qu’il a l’habitude d’apprécier même </a:t>
            </a:r>
            <a:r>
              <a:rPr lang="fr-CA" sz="1800" i="1" dirty="0" smtClean="0"/>
              <a:t>si </a:t>
            </a:r>
            <a:r>
              <a:rPr lang="fr-CA" sz="1800" i="1" dirty="0"/>
              <a:t>ça ne lui tente </a:t>
            </a:r>
            <a:r>
              <a:rPr lang="fr-CA" sz="1800" i="1" dirty="0" smtClean="0"/>
              <a:t>pas.</a:t>
            </a:r>
            <a:endParaRPr lang="fr-CA" sz="1800" i="1" dirty="0"/>
          </a:p>
          <a:p>
            <a:endParaRPr lang="fr-CA" sz="1800" dirty="0" smtClean="0"/>
          </a:p>
          <a:p>
            <a:pPr algn="just"/>
            <a:r>
              <a:rPr lang="fr-CA" sz="1800" dirty="0" smtClean="0"/>
              <a:t>Vous lui remettez une prescription avec ces 3 consignes en vérifiant s’il est d’accord.</a:t>
            </a:r>
          </a:p>
        </p:txBody>
      </p:sp>
    </p:spTree>
    <p:extLst>
      <p:ext uri="{BB962C8B-B14F-4D97-AF65-F5344CB8AC3E}">
        <p14:creationId xmlns:p14="http://schemas.microsoft.com/office/powerpoint/2010/main" val="2899240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17955" y="433979"/>
            <a:ext cx="7200900" cy="1114425"/>
          </a:xfrm>
        </p:spPr>
        <p:txBody>
          <a:bodyPr/>
          <a:lstStyle/>
          <a:p>
            <a:r>
              <a:rPr lang="fr-CA" sz="2100" b="1" dirty="0" smtClean="0"/>
              <a:t>Référer?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28" y="1200616"/>
            <a:ext cx="7884178" cy="3695131"/>
          </a:xfrm>
        </p:spPr>
        <p:txBody>
          <a:bodyPr>
            <a:normAutofit/>
          </a:bodyPr>
          <a:lstStyle/>
          <a:p>
            <a:endParaRPr lang="fr-CA" dirty="0" smtClean="0"/>
          </a:p>
          <a:p>
            <a:pPr algn="just"/>
            <a:r>
              <a:rPr lang="fr-CA" sz="1800" dirty="0" smtClean="0"/>
              <a:t>Vous revérifiez sa motivation à consulter. Michel affirme qu’il ira à un premier r-v avec un psychologue s’il en obtient un.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Devant sa difficulté à se mobilier/s’organiser, vous demandez à Clothilde si elle est d’accord de s’assurer que les démarches seront faites d’ici une semaine.</a:t>
            </a:r>
          </a:p>
          <a:p>
            <a:pPr algn="just"/>
            <a:endParaRPr lang="fr-CA" sz="1800" dirty="0"/>
          </a:p>
          <a:p>
            <a:pPr algn="just"/>
            <a:r>
              <a:rPr lang="fr-CA" sz="1800" dirty="0" smtClean="0"/>
              <a:t>Et vous redonnez un r-v dans 2 semaines.</a:t>
            </a:r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2492448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2322" y="407646"/>
            <a:ext cx="7200900" cy="1114425"/>
          </a:xfrm>
        </p:spPr>
        <p:txBody>
          <a:bodyPr/>
          <a:lstStyle/>
          <a:p>
            <a:r>
              <a:rPr lang="fr-CA" sz="2100" b="1" dirty="0" smtClean="0"/>
              <a:t>Deux autres semaines plus tard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68" y="1371600"/>
            <a:ext cx="7998573" cy="3314869"/>
          </a:xfrm>
        </p:spPr>
        <p:txBody>
          <a:bodyPr>
            <a:normAutofit/>
          </a:bodyPr>
          <a:lstStyle/>
          <a:p>
            <a:r>
              <a:rPr lang="fr-CA" sz="1800" dirty="0" smtClean="0"/>
              <a:t>Suivi et réévaluation des </a:t>
            </a:r>
            <a:r>
              <a:rPr lang="fr-CA" sz="1800" dirty="0" err="1" smtClean="0"/>
              <a:t>sx</a:t>
            </a:r>
            <a:r>
              <a:rPr lang="fr-CA" sz="1800" dirty="0" smtClean="0"/>
              <a:t>, idées suicidaires et traitement</a:t>
            </a:r>
          </a:p>
          <a:p>
            <a:pPr lvl="1"/>
            <a:endParaRPr lang="fr-CA" sz="2000" i="1" dirty="0"/>
          </a:p>
          <a:p>
            <a:pPr marL="285750" lvl="1"/>
            <a:r>
              <a:rPr lang="fr-CA" sz="2000" i="1" dirty="0"/>
              <a:t>Si Michel commence à aller mieux :</a:t>
            </a:r>
          </a:p>
          <a:p>
            <a:pPr lvl="2"/>
            <a:endParaRPr lang="fr-CA" sz="1800" dirty="0"/>
          </a:p>
          <a:p>
            <a:pPr marL="228600" lvl="2"/>
            <a:r>
              <a:rPr lang="fr-CA" sz="1800" dirty="0"/>
              <a:t>Vous décidez si vous augmentez ou non la médication</a:t>
            </a:r>
            <a:r>
              <a:rPr lang="fr-CA" sz="1800" dirty="0" smtClean="0"/>
              <a:t>.</a:t>
            </a:r>
          </a:p>
          <a:p>
            <a:pPr marL="0" lvl="2" indent="0">
              <a:buNone/>
            </a:pPr>
            <a:endParaRPr lang="fr-CA" sz="1800" dirty="0"/>
          </a:p>
          <a:p>
            <a:pPr marL="228600" lvl="2"/>
            <a:r>
              <a:rPr lang="fr-CA" sz="1800" dirty="0"/>
              <a:t>Vous encouragez Michel à poursuivre ses traitements (médication et suivi avec psychologue). </a:t>
            </a:r>
            <a:endParaRPr lang="fr-CA" sz="1800" dirty="0" smtClean="0"/>
          </a:p>
          <a:p>
            <a:pPr marL="0" lvl="2" indent="0">
              <a:buNone/>
            </a:pPr>
            <a:endParaRPr lang="fr-CA" sz="1800" dirty="0"/>
          </a:p>
          <a:p>
            <a:pPr marL="228600" lvl="2"/>
            <a:r>
              <a:rPr lang="fr-CA" sz="1800" dirty="0"/>
              <a:t>Vous redonnez un r-v dans un mois. 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062703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05214" y="685800"/>
            <a:ext cx="7200900" cy="1485900"/>
          </a:xfrm>
        </p:spPr>
        <p:txBody>
          <a:bodyPr/>
          <a:lstStyle/>
          <a:p>
            <a:r>
              <a:rPr lang="fr-CA" sz="2100" b="1" dirty="0"/>
              <a:t>D</a:t>
            </a:r>
            <a:r>
              <a:rPr lang="fr-CA" sz="2100" b="1" dirty="0" smtClean="0"/>
              <a:t>eux autres semaines plus tard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16" y="2048101"/>
            <a:ext cx="7429499" cy="3314869"/>
          </a:xfrm>
        </p:spPr>
        <p:txBody>
          <a:bodyPr>
            <a:normAutofit/>
          </a:bodyPr>
          <a:lstStyle/>
          <a:p>
            <a:r>
              <a:rPr lang="fr-CA" sz="1800" dirty="0" smtClean="0"/>
              <a:t>Suivi et réévaluation des </a:t>
            </a:r>
            <a:r>
              <a:rPr lang="fr-CA" sz="1800" dirty="0" err="1" smtClean="0"/>
              <a:t>sx</a:t>
            </a:r>
            <a:r>
              <a:rPr lang="fr-CA" sz="1800" dirty="0" smtClean="0"/>
              <a:t>, idées suicidaires et traitement</a:t>
            </a:r>
          </a:p>
          <a:p>
            <a:pPr lvl="1"/>
            <a:endParaRPr lang="fr-CA" sz="1800" dirty="0"/>
          </a:p>
          <a:p>
            <a:pPr marL="285750" lvl="1"/>
            <a:r>
              <a:rPr lang="fr-CA" sz="1800" b="1" i="1" dirty="0"/>
              <a:t>Si Michel ne va pas mieux et même que son état empire..</a:t>
            </a:r>
          </a:p>
          <a:p>
            <a:pPr lvl="1"/>
            <a:endParaRPr lang="fr-CA" sz="1800" b="1" i="1" dirty="0"/>
          </a:p>
          <a:p>
            <a:pPr marL="285750" lvl="1"/>
            <a:r>
              <a:rPr lang="fr-CA" sz="1800" b="1" i="1" dirty="0"/>
              <a:t>Que faites-vous?</a:t>
            </a:r>
          </a:p>
        </p:txBody>
      </p:sp>
    </p:spTree>
    <p:extLst>
      <p:ext uri="{BB962C8B-B14F-4D97-AF65-F5344CB8AC3E}">
        <p14:creationId xmlns:p14="http://schemas.microsoft.com/office/powerpoint/2010/main" val="2351274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98754" y="396433"/>
            <a:ext cx="7200900" cy="1485900"/>
          </a:xfrm>
        </p:spPr>
        <p:txBody>
          <a:bodyPr/>
          <a:lstStyle/>
          <a:p>
            <a:r>
              <a:rPr lang="fr-CA" sz="2100" b="1" dirty="0" smtClean="0"/>
              <a:t>Michel ne va pas mieux…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7707" y="1139383"/>
            <a:ext cx="8947697" cy="3314869"/>
          </a:xfrm>
        </p:spPr>
        <p:txBody>
          <a:bodyPr>
            <a:noAutofit/>
          </a:bodyPr>
          <a:lstStyle/>
          <a:p>
            <a:pPr lvl="2" algn="just"/>
            <a:r>
              <a:rPr lang="fr-CA" sz="1800" dirty="0"/>
              <a:t>Vous augmentez la médication (vous aurez alors atteint la dose maximale). </a:t>
            </a:r>
          </a:p>
          <a:p>
            <a:pPr lvl="2" algn="just"/>
            <a:endParaRPr lang="fr-CA" sz="1800" dirty="0"/>
          </a:p>
          <a:p>
            <a:pPr lvl="2" algn="just"/>
            <a:r>
              <a:rPr lang="fr-CA" sz="1800" dirty="0"/>
              <a:t>Vous commencez à discuter de la possibilité de changer de molécule (substitution) ou d’ajouter une autre médication (potentialisation).</a:t>
            </a:r>
          </a:p>
          <a:p>
            <a:pPr lvl="2" algn="just"/>
            <a:endParaRPr lang="fr-CA" sz="1800" dirty="0"/>
          </a:p>
          <a:p>
            <a:pPr lvl="2" algn="just"/>
            <a:r>
              <a:rPr lang="fr-CA" sz="1800" dirty="0"/>
              <a:t>Vous envisagez une consultation téléphonique avec un psychiatre pour vous aider pour votre traitement ou vous envisagez une référence en psychiatrie pour Michel.</a:t>
            </a:r>
          </a:p>
          <a:p>
            <a:pPr lvl="2" algn="just"/>
            <a:endParaRPr lang="fr-CA" sz="1800" dirty="0"/>
          </a:p>
          <a:p>
            <a:pPr lvl="2" algn="just"/>
            <a:r>
              <a:rPr lang="fr-CA" sz="1800" dirty="0"/>
              <a:t>Vous réévaluez le risque suicidaire. Si COQ ou danger grave et immédiat, vous référez à l’urgence. Si pas de plan, vous prévoyez un filet de sécurité.</a:t>
            </a:r>
          </a:p>
          <a:p>
            <a:pPr lvl="2" algn="just"/>
            <a:endParaRPr lang="fr-CA" sz="1800" dirty="0"/>
          </a:p>
          <a:p>
            <a:pPr lvl="2" algn="just"/>
            <a:r>
              <a:rPr lang="fr-CA" sz="1800" dirty="0"/>
              <a:t>Vous redonnez un r-v plus rapproché pour intervention de soutien. Car Michel est toujours en attente d’un premier r-v avec un psychologue…</a:t>
            </a:r>
          </a:p>
          <a:p>
            <a:pPr lvl="2" algn="just"/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2586498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401983" y="746567"/>
            <a:ext cx="7200900" cy="1485900"/>
          </a:xfrm>
        </p:spPr>
        <p:txBody>
          <a:bodyPr/>
          <a:lstStyle/>
          <a:p>
            <a:r>
              <a:rPr lang="fr-CA" sz="2100" b="1" dirty="0" smtClean="0"/>
              <a:t>Intervention de soutien</a:t>
            </a:r>
            <a:endParaRPr lang="fr-FR" sz="21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5080" y="1811438"/>
            <a:ext cx="7756485" cy="3581400"/>
          </a:xfrm>
        </p:spPr>
        <p:txBody>
          <a:bodyPr>
            <a:normAutofit/>
          </a:bodyPr>
          <a:lstStyle/>
          <a:p>
            <a:r>
              <a:rPr lang="fr-CA" sz="1800" dirty="0"/>
              <a:t>Quels sont les éléments à considérer si vous décidez d’offrir une intervention de soutien</a:t>
            </a:r>
            <a:r>
              <a:rPr lang="fr-CA" sz="1800" dirty="0" smtClean="0"/>
              <a:t>?</a:t>
            </a:r>
          </a:p>
          <a:p>
            <a:pPr marL="0" indent="0">
              <a:buNone/>
            </a:pPr>
            <a:endParaRPr lang="fr-CA" sz="1800" dirty="0"/>
          </a:p>
          <a:p>
            <a:r>
              <a:rPr lang="fr-CA" sz="1800" dirty="0"/>
              <a:t>Quelles sont les interventions de soutien que vous pouvez faire pour aider Michel en tant que médecin de famille?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673811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552454" y="546903"/>
            <a:ext cx="7200900" cy="1485900"/>
          </a:xfrm>
        </p:spPr>
        <p:txBody>
          <a:bodyPr/>
          <a:lstStyle/>
          <a:p>
            <a:r>
              <a:rPr lang="fr-CA" sz="2100" b="1" dirty="0" smtClean="0"/>
              <a:t>Intervention de soutien</a:t>
            </a:r>
            <a:endParaRPr lang="fr-FR" sz="21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734" y="1289853"/>
            <a:ext cx="7791209" cy="3208930"/>
          </a:xfrm>
        </p:spPr>
        <p:txBody>
          <a:bodyPr>
            <a:noAutofit/>
          </a:bodyPr>
          <a:lstStyle/>
          <a:p>
            <a:r>
              <a:rPr lang="fr-CA" sz="1800" dirty="0"/>
              <a:t>Les éléments à considérer sont les suivants:</a:t>
            </a:r>
          </a:p>
          <a:p>
            <a:pPr lvl="1"/>
            <a:endParaRPr lang="fr-CA" sz="1800" dirty="0" smtClean="0"/>
          </a:p>
          <a:p>
            <a:pPr marL="285750" lvl="1" algn="just"/>
            <a:r>
              <a:rPr lang="fr-CA" sz="1800" i="1" u="sng" dirty="0" smtClean="0"/>
              <a:t>Prévoir suffisamment de temps</a:t>
            </a:r>
            <a:r>
              <a:rPr lang="fr-CA" sz="1800" i="1" dirty="0" smtClean="0"/>
              <a:t> pour écouter Michel et intervenir au plan psychologique, en plus de la réévaluation de ses </a:t>
            </a:r>
            <a:r>
              <a:rPr lang="fr-CA" sz="1800" i="1" dirty="0" err="1" smtClean="0"/>
              <a:t>sx</a:t>
            </a:r>
            <a:r>
              <a:rPr lang="fr-CA" sz="1800" i="1" dirty="0" smtClean="0"/>
              <a:t> et du traitement qui doit être faite à chaque r-v.</a:t>
            </a:r>
          </a:p>
          <a:p>
            <a:pPr lvl="1" algn="just"/>
            <a:endParaRPr lang="fr-CA" sz="1800" i="1" dirty="0" smtClean="0"/>
          </a:p>
          <a:p>
            <a:pPr marL="285750" lvl="1" algn="just"/>
            <a:r>
              <a:rPr lang="fr-CA" sz="1800" i="1" dirty="0" smtClean="0"/>
              <a:t>S’assurer de </a:t>
            </a:r>
            <a:r>
              <a:rPr lang="fr-CA" sz="1800" i="1" u="sng" dirty="0" smtClean="0"/>
              <a:t>bien comprendre </a:t>
            </a:r>
            <a:r>
              <a:rPr lang="fr-CA" sz="1800" i="1" dirty="0" smtClean="0"/>
              <a:t>ce qu’il vit et </a:t>
            </a:r>
            <a:r>
              <a:rPr lang="fr-CA" sz="1800" i="1" u="sng" dirty="0" smtClean="0"/>
              <a:t>se sentir suffisamment outillé</a:t>
            </a:r>
            <a:r>
              <a:rPr lang="fr-CA" sz="1800" i="1" dirty="0" smtClean="0"/>
              <a:t> pour l’accompagner dans la résolution de ses difficultés.</a:t>
            </a:r>
          </a:p>
          <a:p>
            <a:pPr lvl="1" algn="just"/>
            <a:endParaRPr lang="fr-CA" sz="1800" i="1" u="sng" dirty="0" smtClean="0"/>
          </a:p>
          <a:p>
            <a:pPr marL="285750" lvl="1" algn="just"/>
            <a:r>
              <a:rPr lang="fr-CA" sz="1800" i="1" u="sng" dirty="0" smtClean="0"/>
              <a:t>Rester attentif au contre-transfert.</a:t>
            </a:r>
          </a:p>
          <a:p>
            <a:pPr lvl="1" algn="just"/>
            <a:endParaRPr lang="fr-CA" sz="1800" i="1" u="sng" dirty="0" smtClean="0"/>
          </a:p>
          <a:p>
            <a:pPr marL="285750" lvl="1" algn="just"/>
            <a:r>
              <a:rPr lang="fr-CA" sz="1800" i="1" u="sng" dirty="0" smtClean="0"/>
              <a:t>Réévaluer votre capacité</a:t>
            </a:r>
            <a:r>
              <a:rPr lang="fr-CA" sz="1800" i="1" dirty="0" smtClean="0"/>
              <a:t> à offrir l’intervention de soutien selon l’évolution de la situation.</a:t>
            </a:r>
          </a:p>
          <a:p>
            <a:pPr lvl="1"/>
            <a:endParaRPr lang="fr-CA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1425895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633477" y="180250"/>
            <a:ext cx="7200900" cy="1485900"/>
          </a:xfrm>
        </p:spPr>
        <p:txBody>
          <a:bodyPr/>
          <a:lstStyle/>
          <a:p>
            <a:r>
              <a:rPr lang="fr-CA" sz="2100" b="1" dirty="0" smtClean="0"/>
              <a:t>Intervention de soutien</a:t>
            </a:r>
            <a:endParaRPr lang="fr-FR" sz="21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0435" y="691706"/>
            <a:ext cx="8184749" cy="3766782"/>
          </a:xfrm>
        </p:spPr>
        <p:txBody>
          <a:bodyPr>
            <a:noAutofit/>
          </a:bodyPr>
          <a:lstStyle/>
          <a:p>
            <a:r>
              <a:rPr lang="fr-CA" sz="1800" dirty="0"/>
              <a:t>Les interventions de soutien que peuvent aider Michel sont :</a:t>
            </a:r>
          </a:p>
          <a:p>
            <a:pPr lvl="1"/>
            <a:endParaRPr lang="fr-CA" sz="1800" dirty="0" smtClean="0"/>
          </a:p>
          <a:p>
            <a:pPr marL="0" lvl="1" indent="0">
              <a:buNone/>
            </a:pPr>
            <a:r>
              <a:rPr lang="fr-CA" sz="1800" i="1" u="sng" dirty="0"/>
              <a:t>Évaluer la situation avec empathie:</a:t>
            </a:r>
          </a:p>
          <a:p>
            <a:pPr marL="323850" lvl="5" indent="-285750">
              <a:buFontTx/>
              <a:buChar char="-"/>
            </a:pPr>
            <a:r>
              <a:rPr lang="fr-CA" sz="1800" i="1" dirty="0" smtClean="0"/>
              <a:t>questionner </a:t>
            </a:r>
            <a:r>
              <a:rPr lang="fr-CA" sz="1800" i="1" dirty="0"/>
              <a:t>la perspective de Michel (données subjectives). </a:t>
            </a:r>
            <a:endParaRPr lang="fr-CA" sz="1800" i="1" dirty="0" smtClean="0"/>
          </a:p>
          <a:p>
            <a:pPr marL="323850" lvl="5" indent="-285750">
              <a:buFontTx/>
              <a:buChar char="-"/>
            </a:pPr>
            <a:r>
              <a:rPr lang="fr-CA" sz="1800" i="1" dirty="0" smtClean="0"/>
              <a:t>relever </a:t>
            </a:r>
            <a:r>
              <a:rPr lang="fr-CA" sz="1800" i="1" dirty="0"/>
              <a:t>les indices de fonctionnement (AVD, AVQ, horaire de la journée), utiliser le PHQ-9 ou en vérifier la perception de l’entourage (données objectives</a:t>
            </a:r>
            <a:r>
              <a:rPr lang="fr-CA" sz="1800" i="1" dirty="0" smtClean="0"/>
              <a:t>)</a:t>
            </a:r>
          </a:p>
          <a:p>
            <a:pPr marL="38100" lvl="5" indent="0">
              <a:buNone/>
            </a:pPr>
            <a:endParaRPr lang="fr-CA" sz="1800" i="1" dirty="0" smtClean="0"/>
          </a:p>
          <a:p>
            <a:pPr marL="0" lvl="1" indent="0">
              <a:buNone/>
            </a:pPr>
            <a:r>
              <a:rPr lang="fr-CA" sz="1800" i="1" u="sng" dirty="0"/>
              <a:t>Explorer, écouter et valider ses émotions : </a:t>
            </a:r>
            <a:endParaRPr lang="fr-CA" sz="1800" i="1" u="sng" dirty="0" smtClean="0"/>
          </a:p>
          <a:p>
            <a:pPr marL="285750" lvl="1">
              <a:buFontTx/>
              <a:buChar char="-"/>
            </a:pPr>
            <a:r>
              <a:rPr lang="fr-CA" sz="1800" i="1" dirty="0" smtClean="0"/>
              <a:t>utiliser </a:t>
            </a:r>
            <a:r>
              <a:rPr lang="fr-CA" sz="1800" i="1" dirty="0"/>
              <a:t>l’écoute empathique, le reflet, la </a:t>
            </a:r>
            <a:r>
              <a:rPr lang="fr-CA" sz="1800" i="1" dirty="0" smtClean="0"/>
              <a:t>reformulation</a:t>
            </a:r>
          </a:p>
          <a:p>
            <a:pPr marL="0" lvl="1" indent="0">
              <a:buNone/>
            </a:pPr>
            <a:endParaRPr lang="fr-CA" sz="1800" i="1" dirty="0" smtClean="0"/>
          </a:p>
          <a:p>
            <a:pPr marL="0" lvl="1" indent="0">
              <a:buNone/>
            </a:pPr>
            <a:r>
              <a:rPr lang="fr-CA" sz="1800" i="1" u="sng" dirty="0" smtClean="0"/>
              <a:t>Encourager </a:t>
            </a:r>
            <a:r>
              <a:rPr lang="fr-CA" sz="1800" i="1" u="sng" dirty="0"/>
              <a:t>la mobilisation:</a:t>
            </a:r>
          </a:p>
          <a:p>
            <a:pPr marL="285750" lvl="3" indent="-285750">
              <a:buFontTx/>
              <a:buChar char="-"/>
            </a:pPr>
            <a:r>
              <a:rPr lang="fr-CA" sz="1800" i="1" dirty="0" smtClean="0"/>
              <a:t>déterminer </a:t>
            </a:r>
            <a:r>
              <a:rPr lang="fr-CA" sz="1800" i="1" dirty="0"/>
              <a:t>des objectifs </a:t>
            </a:r>
            <a:r>
              <a:rPr lang="fr-CA" sz="1800" i="1" dirty="0" smtClean="0"/>
              <a:t>concret</a:t>
            </a:r>
          </a:p>
          <a:p>
            <a:pPr marL="285750" lvl="3" indent="-285750">
              <a:buFontTx/>
              <a:buChar char="-"/>
            </a:pPr>
            <a:r>
              <a:rPr lang="fr-CA" sz="1800" i="1" dirty="0" smtClean="0"/>
              <a:t>utiliser </a:t>
            </a:r>
            <a:r>
              <a:rPr lang="fr-CA" sz="1800" i="1" dirty="0"/>
              <a:t>des techniques de résolution de </a:t>
            </a:r>
            <a:r>
              <a:rPr lang="fr-CA" sz="1800" i="1" dirty="0" smtClean="0"/>
              <a:t>problèmes</a:t>
            </a:r>
          </a:p>
          <a:p>
            <a:pPr marL="285750" lvl="3" indent="-285750">
              <a:buFontTx/>
              <a:buChar char="-"/>
            </a:pPr>
            <a:r>
              <a:rPr lang="fr-CA" sz="1800" i="1" dirty="0" smtClean="0"/>
              <a:t>la </a:t>
            </a:r>
            <a:r>
              <a:rPr lang="fr-CA" sz="1800" i="1" dirty="0"/>
              <a:t>réassurance et le renforcement </a:t>
            </a:r>
            <a:r>
              <a:rPr lang="fr-CA" sz="1800" i="1" dirty="0" smtClean="0"/>
              <a:t>positif</a:t>
            </a:r>
          </a:p>
          <a:p>
            <a:pPr marL="0" lvl="3" indent="0">
              <a:buNone/>
            </a:pPr>
            <a:endParaRPr lang="fr-CA" sz="1800" i="1" dirty="0" smtClean="0"/>
          </a:p>
          <a:p>
            <a:pPr marL="0" lvl="1" indent="0">
              <a:buNone/>
            </a:pPr>
            <a:r>
              <a:rPr lang="fr-CA" sz="1800" i="1" u="sng" dirty="0"/>
              <a:t>Être à l’écoute des préoccupations de Michel et y répondre</a:t>
            </a:r>
          </a:p>
          <a:p>
            <a:pPr lvl="1"/>
            <a:endParaRPr lang="fr-CA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1506229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656627" y="874731"/>
            <a:ext cx="7200900" cy="1485900"/>
          </a:xfrm>
        </p:spPr>
        <p:txBody>
          <a:bodyPr/>
          <a:lstStyle/>
          <a:p>
            <a:r>
              <a:rPr lang="fr-CA" sz="2100" b="1" dirty="0" smtClean="0"/>
              <a:t>Intervention de soutien</a:t>
            </a:r>
            <a:endParaRPr lang="fr-FR" sz="21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299" y="1617681"/>
            <a:ext cx="8543563" cy="3766782"/>
          </a:xfrm>
        </p:spPr>
        <p:txBody>
          <a:bodyPr>
            <a:normAutofit/>
          </a:bodyPr>
          <a:lstStyle/>
          <a:p>
            <a:pPr lvl="1"/>
            <a:endParaRPr lang="fr-CA" dirty="0" smtClean="0"/>
          </a:p>
          <a:p>
            <a:pPr lvl="1" algn="just"/>
            <a:r>
              <a:rPr lang="fr-CA" sz="1800" i="1" dirty="0"/>
              <a:t>Concrètement à quoi ressemblerait une rencontre d’intervention de soutien avec Michel?</a:t>
            </a:r>
          </a:p>
          <a:p>
            <a:pPr lvl="1" algn="just"/>
            <a:endParaRPr lang="fr-CA" sz="1800" i="1" dirty="0"/>
          </a:p>
          <a:p>
            <a:pPr lvl="1" algn="just"/>
            <a:r>
              <a:rPr lang="fr-CA" sz="1800" i="1" dirty="0"/>
              <a:t>Quelles en seraient les étapes?</a:t>
            </a:r>
          </a:p>
        </p:txBody>
      </p:sp>
    </p:spTree>
    <p:extLst>
      <p:ext uri="{BB962C8B-B14F-4D97-AF65-F5344CB8AC3E}">
        <p14:creationId xmlns:p14="http://schemas.microsoft.com/office/powerpoint/2010/main" val="33923651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668201" y="361709"/>
            <a:ext cx="7200900" cy="1485900"/>
          </a:xfrm>
        </p:spPr>
        <p:txBody>
          <a:bodyPr/>
          <a:lstStyle/>
          <a:p>
            <a:r>
              <a:rPr lang="fr-CA" sz="2100" b="1" dirty="0" smtClean="0"/>
              <a:t>Intervention de soutien</a:t>
            </a:r>
            <a:endParaRPr lang="fr-FR" sz="21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2563" y="1015797"/>
            <a:ext cx="8207898" cy="3858905"/>
          </a:xfrm>
        </p:spPr>
        <p:txBody>
          <a:bodyPr>
            <a:noAutofit/>
          </a:bodyPr>
          <a:lstStyle/>
          <a:p>
            <a:pPr algn="just"/>
            <a:r>
              <a:rPr lang="fr-CA" sz="1800" dirty="0"/>
              <a:t>Entrevue-type pour une intervention de soutien:</a:t>
            </a:r>
          </a:p>
          <a:p>
            <a:pPr lvl="1" algn="just"/>
            <a:endParaRPr lang="fr-CA" sz="1800" u="sng" dirty="0"/>
          </a:p>
          <a:p>
            <a:pPr marL="0" lvl="1" indent="0" algn="just">
              <a:buNone/>
            </a:pPr>
            <a:r>
              <a:rPr lang="fr-CA" sz="1800" i="1" u="sng" dirty="0"/>
              <a:t>Agenda:</a:t>
            </a:r>
            <a:r>
              <a:rPr lang="fr-CA" sz="1800" i="1" dirty="0"/>
              <a:t>  </a:t>
            </a:r>
          </a:p>
          <a:p>
            <a:pPr lvl="1" algn="just"/>
            <a:r>
              <a:rPr lang="fr-CA" sz="1800" dirty="0"/>
              <a:t> </a:t>
            </a:r>
            <a:r>
              <a:rPr lang="fr-CA" sz="1800" i="0" dirty="0" smtClean="0"/>
              <a:t>Ex.: Michel veut vous parler d’une rencontre fortuite avec un de ses collègues et vous voulez réévaluer son fonctionnement et ses </a:t>
            </a:r>
            <a:r>
              <a:rPr lang="fr-CA" sz="1800" i="0" dirty="0" err="1" smtClean="0"/>
              <a:t>sx</a:t>
            </a:r>
            <a:r>
              <a:rPr lang="fr-CA" sz="1800" i="0" dirty="0" smtClean="0"/>
              <a:t>. Vous voulez aussi vérifier s’il a réussi à atteindre l’objectif convenu au dernier r-v.</a:t>
            </a:r>
          </a:p>
          <a:p>
            <a:pPr lvl="1" algn="just"/>
            <a:endParaRPr lang="fr-CA" sz="1800" i="0" u="sng" dirty="0" smtClean="0"/>
          </a:p>
          <a:p>
            <a:pPr marL="0" lvl="1" indent="0" algn="just">
              <a:buNone/>
            </a:pPr>
            <a:r>
              <a:rPr lang="fr-CA" sz="1800" i="0" u="sng" dirty="0" smtClean="0"/>
              <a:t>Perspective du patient</a:t>
            </a:r>
            <a:r>
              <a:rPr lang="fr-CA" sz="1800" i="0" dirty="0" smtClean="0"/>
              <a:t>: </a:t>
            </a:r>
          </a:p>
          <a:p>
            <a:pPr lvl="1" algn="just"/>
            <a:r>
              <a:rPr lang="fr-CA" sz="1800" i="0" dirty="0" smtClean="0"/>
              <a:t>Vous écoutez Michel vous parler de sa rencontre et vous explorez ce qu’il a ressenti.</a:t>
            </a:r>
          </a:p>
          <a:p>
            <a:pPr lvl="1" algn="just"/>
            <a:endParaRPr lang="fr-CA" sz="1800" u="sng" dirty="0" smtClean="0"/>
          </a:p>
          <a:p>
            <a:pPr marL="0" lvl="1" indent="0" algn="just">
              <a:buNone/>
            </a:pPr>
            <a:r>
              <a:rPr lang="fr-CA" sz="1800" i="1" u="sng" dirty="0" smtClean="0"/>
              <a:t>Vous réévaluez les </a:t>
            </a:r>
            <a:r>
              <a:rPr lang="fr-CA" sz="1800" i="1" u="sng" dirty="0" err="1" smtClean="0"/>
              <a:t>sx</a:t>
            </a:r>
            <a:r>
              <a:rPr lang="fr-CA" sz="1800" i="1" u="sng" dirty="0" smtClean="0"/>
              <a:t>-cibles</a:t>
            </a:r>
            <a:r>
              <a:rPr lang="fr-CA" sz="1800" i="1" dirty="0" smtClean="0"/>
              <a:t>.  </a:t>
            </a:r>
          </a:p>
          <a:p>
            <a:pPr lvl="1" algn="just"/>
            <a:r>
              <a:rPr lang="fr-CA" sz="1800" i="0" dirty="0" smtClean="0"/>
              <a:t>Ex.: vous voudrez savoir si Michel dort mieux, s’il a eu d’autres idées suicidaires, si son humeur et son énergie sont meilleures.</a:t>
            </a:r>
          </a:p>
          <a:p>
            <a:pPr lvl="1" algn="just"/>
            <a:endParaRPr lang="fr-CA" sz="1800" dirty="0" smtClean="0"/>
          </a:p>
        </p:txBody>
      </p:sp>
    </p:spTree>
    <p:extLst>
      <p:ext uri="{BB962C8B-B14F-4D97-AF65-F5344CB8AC3E}">
        <p14:creationId xmlns:p14="http://schemas.microsoft.com/office/powerpoint/2010/main" val="40576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240" y="241320"/>
            <a:ext cx="7992853" cy="1114425"/>
          </a:xfrm>
        </p:spPr>
        <p:txBody>
          <a:bodyPr>
            <a:normAutofit/>
          </a:bodyPr>
          <a:lstStyle/>
          <a:p>
            <a:pPr algn="l"/>
            <a:r>
              <a:rPr lang="fr-CA" sz="2100" b="1" dirty="0"/>
              <a:t>Michel, homme de 32 </a:t>
            </a:r>
            <a:r>
              <a:rPr lang="fr-CA" sz="2100" b="1" dirty="0" smtClean="0"/>
              <a:t>ans, consulte au SRV à la suggestion de son patron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240" y="1411553"/>
            <a:ext cx="7992853" cy="3169699"/>
          </a:xfrm>
        </p:spPr>
        <p:txBody>
          <a:bodyPr>
            <a:noAutofit/>
          </a:bodyPr>
          <a:lstStyle/>
          <a:p>
            <a:r>
              <a:rPr lang="fr-CA" sz="1800" dirty="0" smtClean="0"/>
              <a:t>Lorsque vous lui demandez quel est son motif de consultation, </a:t>
            </a:r>
            <a:r>
              <a:rPr lang="fr-CA" sz="1800" dirty="0"/>
              <a:t>Michel </a:t>
            </a:r>
            <a:r>
              <a:rPr lang="fr-CA" sz="1800" dirty="0" smtClean="0"/>
              <a:t>vous répond qu’il ne sait pas trop pourquoi son patron a suggéré qu’il consulte.</a:t>
            </a:r>
          </a:p>
          <a:p>
            <a:pPr marL="0" indent="0">
              <a:buNone/>
            </a:pPr>
            <a:endParaRPr lang="fr-CA" sz="1800" dirty="0" smtClean="0"/>
          </a:p>
          <a:p>
            <a:r>
              <a:rPr lang="fr-CA" sz="1800" dirty="0" smtClean="0"/>
              <a:t>Quelle serait votre prochaine question?</a:t>
            </a:r>
          </a:p>
          <a:p>
            <a:pPr marL="0" indent="0">
              <a:buNone/>
            </a:pPr>
            <a:endParaRPr lang="fr-CA" sz="1800" dirty="0" smtClean="0"/>
          </a:p>
          <a:p>
            <a:pPr lvl="1"/>
            <a:r>
              <a:rPr lang="fr-CA" sz="1800" i="1" dirty="0" smtClean="0"/>
              <a:t>Habitudes de vie?</a:t>
            </a:r>
          </a:p>
          <a:p>
            <a:pPr lvl="1"/>
            <a:r>
              <a:rPr lang="fr-CA" sz="1800" i="1" dirty="0" err="1" smtClean="0"/>
              <a:t>ATCDs</a:t>
            </a:r>
            <a:r>
              <a:rPr lang="fr-CA" sz="1800" i="1" dirty="0" smtClean="0"/>
              <a:t>?</a:t>
            </a:r>
          </a:p>
          <a:p>
            <a:pPr lvl="1"/>
            <a:r>
              <a:rPr lang="fr-CA" sz="1800" i="1" dirty="0" err="1" smtClean="0"/>
              <a:t>Sx</a:t>
            </a:r>
            <a:r>
              <a:rPr lang="fr-CA" sz="1800" i="1" dirty="0" smtClean="0"/>
              <a:t> dépressifs ou anxieux? </a:t>
            </a:r>
          </a:p>
          <a:p>
            <a:pPr lvl="1"/>
            <a:r>
              <a:rPr lang="fr-CA" sz="1800" i="1" dirty="0" smtClean="0"/>
              <a:t>Situation de vie?</a:t>
            </a:r>
          </a:p>
          <a:p>
            <a:pPr lvl="1"/>
            <a:r>
              <a:rPr lang="fr-CA" sz="1800" i="1" dirty="0" smtClean="0"/>
              <a:t>Événements stressants récents?</a:t>
            </a:r>
          </a:p>
          <a:p>
            <a:pPr lvl="1"/>
            <a:r>
              <a:rPr lang="fr-CA" sz="1800" i="1" dirty="0" smtClean="0"/>
              <a:t>Situation au travail?</a:t>
            </a:r>
          </a:p>
          <a:p>
            <a:pPr lvl="1"/>
            <a:r>
              <a:rPr lang="fr-CA" sz="1800" i="1" dirty="0" smtClean="0"/>
              <a:t>Autre?</a:t>
            </a:r>
            <a:endParaRPr lang="en-CA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20716213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679776" y="164939"/>
            <a:ext cx="7200900" cy="1485900"/>
          </a:xfrm>
        </p:spPr>
        <p:txBody>
          <a:bodyPr/>
          <a:lstStyle/>
          <a:p>
            <a:r>
              <a:rPr lang="fr-CA" sz="2100" b="1" dirty="0" smtClean="0"/>
              <a:t>Intervention de soutien</a:t>
            </a:r>
            <a:endParaRPr lang="fr-FR" sz="21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2563" y="676395"/>
            <a:ext cx="8103726" cy="3766782"/>
          </a:xfrm>
        </p:spPr>
        <p:txBody>
          <a:bodyPr>
            <a:noAutofit/>
          </a:bodyPr>
          <a:lstStyle/>
          <a:p>
            <a:pPr algn="just"/>
            <a:r>
              <a:rPr lang="fr-CA" sz="1800" dirty="0"/>
              <a:t>Entrevue-type pour une intervention de soutien (suite)</a:t>
            </a:r>
          </a:p>
          <a:p>
            <a:pPr lvl="1" algn="just"/>
            <a:endParaRPr lang="fr-CA" sz="1800" u="sng" dirty="0"/>
          </a:p>
          <a:p>
            <a:pPr marL="0" lvl="1" indent="0" algn="just">
              <a:buNone/>
            </a:pPr>
            <a:r>
              <a:rPr lang="fr-CA" sz="1800" i="1" u="sng" dirty="0"/>
              <a:t>Exploration des préoccupations du patient</a:t>
            </a:r>
          </a:p>
          <a:p>
            <a:pPr marL="285750" lvl="1" algn="just"/>
            <a:r>
              <a:rPr lang="fr-CA" sz="1800" dirty="0"/>
              <a:t>Ex.: Michel veut savoir si ça prendra du temps pour qu’il se rétablisse. Vous vérifiez ce qu’il pense et vous lui indiquez une durée moyenne d’arrêt de travail pour dépression.</a:t>
            </a:r>
          </a:p>
          <a:p>
            <a:pPr lvl="1" algn="just"/>
            <a:endParaRPr lang="fr-CA" sz="1800" u="sng" dirty="0"/>
          </a:p>
          <a:p>
            <a:pPr marL="0" lvl="1" indent="0" algn="just">
              <a:buNone/>
            </a:pPr>
            <a:r>
              <a:rPr lang="fr-CA" sz="1800" i="1" u="sng" dirty="0"/>
              <a:t>Adhésion aux actions suggérées/décidées ensemble au dernier r-v</a:t>
            </a:r>
            <a:endParaRPr lang="fr-CA" sz="1800" i="1" dirty="0"/>
          </a:p>
          <a:p>
            <a:pPr marL="285750" lvl="1" algn="just"/>
            <a:r>
              <a:rPr lang="fr-CA" sz="1800" dirty="0"/>
              <a:t>Ex.: vous voudrez savoir si Michel est allé marcher comme convenu. Si non, vous voudrez savoir quels ont été les obstacles et comment il peut les résoudre.</a:t>
            </a:r>
          </a:p>
          <a:p>
            <a:pPr lvl="1" algn="just"/>
            <a:endParaRPr lang="fr-CA" sz="1800" u="sng" dirty="0"/>
          </a:p>
          <a:p>
            <a:pPr marL="0" lvl="1" indent="0" algn="just">
              <a:buNone/>
            </a:pPr>
            <a:r>
              <a:rPr lang="fr-CA" sz="1800" i="1" u="sng" dirty="0"/>
              <a:t>Résumé de la rencontre </a:t>
            </a:r>
          </a:p>
          <a:p>
            <a:pPr lvl="1" algn="just"/>
            <a:endParaRPr lang="fr-CA" sz="1800" u="sng" dirty="0"/>
          </a:p>
          <a:p>
            <a:pPr marL="0" lvl="1" indent="0" algn="just">
              <a:buNone/>
            </a:pPr>
            <a:r>
              <a:rPr lang="fr-CA" sz="1800" i="1" u="sng" dirty="0"/>
              <a:t>Objectif d’ici le prochain r-v </a:t>
            </a:r>
          </a:p>
          <a:p>
            <a:pPr marL="285750" lvl="1" algn="just"/>
            <a:r>
              <a:rPr lang="fr-CA" sz="1800" dirty="0"/>
              <a:t>Vous décidez ensemble de ce qu’il pourrait faire de concret d’ici le prochain r-v, ex.: rappeler un psychologue pour psychothérapie.</a:t>
            </a:r>
            <a:endParaRPr lang="fr-CA" sz="1800" u="sng" dirty="0"/>
          </a:p>
          <a:p>
            <a:pPr lvl="1" algn="just"/>
            <a:endParaRPr lang="fr-CA" sz="1800" dirty="0" smtClean="0"/>
          </a:p>
        </p:txBody>
      </p:sp>
    </p:spTree>
    <p:extLst>
      <p:ext uri="{BB962C8B-B14F-4D97-AF65-F5344CB8AC3E}">
        <p14:creationId xmlns:p14="http://schemas.microsoft.com/office/powerpoint/2010/main" val="40261876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78429" y="778397"/>
            <a:ext cx="7200900" cy="1485900"/>
          </a:xfrm>
        </p:spPr>
        <p:txBody>
          <a:bodyPr/>
          <a:lstStyle/>
          <a:p>
            <a:r>
              <a:rPr lang="fr-CA" sz="2100" b="1" dirty="0" smtClean="0"/>
              <a:t>Ensuite?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3347" y="1658170"/>
            <a:ext cx="7429499" cy="3314869"/>
          </a:xfrm>
        </p:spPr>
        <p:txBody>
          <a:bodyPr>
            <a:normAutofit/>
          </a:bodyPr>
          <a:lstStyle/>
          <a:p>
            <a:pPr lvl="2"/>
            <a:r>
              <a:rPr lang="fr-CA" sz="1800" dirty="0"/>
              <a:t>Évolution </a:t>
            </a:r>
            <a:r>
              <a:rPr lang="fr-CA" sz="1800" dirty="0" smtClean="0"/>
              <a:t>favorable?</a:t>
            </a:r>
          </a:p>
          <a:p>
            <a:pPr marL="914400" lvl="2" indent="0">
              <a:buNone/>
            </a:pPr>
            <a:endParaRPr lang="fr-CA" sz="1800" dirty="0" smtClean="0"/>
          </a:p>
          <a:p>
            <a:pPr lvl="2">
              <a:buFontTx/>
              <a:buChar char="-"/>
            </a:pPr>
            <a:r>
              <a:rPr lang="fr-CA" sz="1800" i="1" dirty="0" smtClean="0"/>
              <a:t>Michel </a:t>
            </a:r>
            <a:r>
              <a:rPr lang="fr-CA" sz="1800" i="1" dirty="0"/>
              <a:t>va de mieux en </a:t>
            </a:r>
            <a:r>
              <a:rPr lang="fr-CA" sz="1800" i="1" dirty="0" smtClean="0"/>
              <a:t>mieux</a:t>
            </a:r>
          </a:p>
          <a:p>
            <a:pPr marL="914400" lvl="2" indent="0">
              <a:buNone/>
            </a:pPr>
            <a:endParaRPr lang="fr-CA" sz="1800" i="1" dirty="0" smtClean="0"/>
          </a:p>
          <a:p>
            <a:pPr lvl="2">
              <a:buFontTx/>
              <a:buChar char="-"/>
            </a:pPr>
            <a:r>
              <a:rPr lang="fr-CA" sz="1800" i="1" dirty="0" smtClean="0"/>
              <a:t>Que </a:t>
            </a:r>
            <a:r>
              <a:rPr lang="fr-CA" sz="1800" i="1" dirty="0"/>
              <a:t>faites-vous?</a:t>
            </a:r>
          </a:p>
          <a:p>
            <a:pPr lvl="2"/>
            <a:endParaRPr lang="fr-CA" sz="1800" dirty="0"/>
          </a:p>
          <a:p>
            <a:pPr lvl="3"/>
            <a:endParaRPr lang="fr-CA" sz="1650" dirty="0"/>
          </a:p>
          <a:p>
            <a:pPr lvl="3"/>
            <a:endParaRPr lang="fr-CA" sz="1650" dirty="0"/>
          </a:p>
        </p:txBody>
      </p:sp>
    </p:spTree>
    <p:extLst>
      <p:ext uri="{BB962C8B-B14F-4D97-AF65-F5344CB8AC3E}">
        <p14:creationId xmlns:p14="http://schemas.microsoft.com/office/powerpoint/2010/main" val="5070793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20504" y="434051"/>
            <a:ext cx="7200900" cy="1114425"/>
          </a:xfrm>
        </p:spPr>
        <p:txBody>
          <a:bodyPr/>
          <a:lstStyle/>
          <a:p>
            <a:r>
              <a:rPr lang="fr-CA" sz="2100" b="1" dirty="0" smtClean="0"/>
              <a:t>Évolution favorable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803" y="1408788"/>
            <a:ext cx="7801052" cy="3314869"/>
          </a:xfrm>
        </p:spPr>
        <p:txBody>
          <a:bodyPr>
            <a:normAutofit/>
          </a:bodyPr>
          <a:lstStyle/>
          <a:p>
            <a:pPr algn="just"/>
            <a:r>
              <a:rPr lang="fr-CA" sz="1800" dirty="0" smtClean="0"/>
              <a:t>Vous continuez le suivi régulier jusqu’à rétablissement complet à une fréquence de 4 à 6 semaines.</a:t>
            </a:r>
          </a:p>
          <a:p>
            <a:pPr algn="just"/>
            <a:endParaRPr lang="fr-CA" sz="1800" dirty="0" smtClean="0"/>
          </a:p>
          <a:p>
            <a:pPr algn="just"/>
            <a:r>
              <a:rPr lang="fr-CA" sz="1800" dirty="0" smtClean="0"/>
              <a:t>Vous préparez le retour au travail.</a:t>
            </a:r>
          </a:p>
          <a:p>
            <a:pPr algn="just"/>
            <a:endParaRPr lang="fr-CA" sz="1800" dirty="0" smtClean="0"/>
          </a:p>
          <a:p>
            <a:pPr algn="just"/>
            <a:r>
              <a:rPr lang="fr-CA" sz="1800" dirty="0" smtClean="0"/>
              <a:t>Vous continuez le traitement pharmacologique jusqu’à rémission COMPLÈTE. Minimum un an ou 4 mois suivant la disparition complète des symptômes.</a:t>
            </a:r>
          </a:p>
          <a:p>
            <a:pPr algn="just"/>
            <a:endParaRPr lang="fr-CA" sz="1800" dirty="0" smtClean="0"/>
          </a:p>
          <a:p>
            <a:pPr algn="just"/>
            <a:r>
              <a:rPr lang="fr-CA" sz="1800" dirty="0" smtClean="0"/>
              <a:t>Vous discutez des risques de rechute, des signes avant-coureurs, des facteurs de protection et des actions à prendre si rechute.</a:t>
            </a:r>
          </a:p>
        </p:txBody>
      </p:sp>
    </p:spTree>
    <p:extLst>
      <p:ext uri="{BB962C8B-B14F-4D97-AF65-F5344CB8AC3E}">
        <p14:creationId xmlns:p14="http://schemas.microsoft.com/office/powerpoint/2010/main" val="15971445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167" y="706582"/>
            <a:ext cx="7200900" cy="1114425"/>
          </a:xfrm>
        </p:spPr>
        <p:txBody>
          <a:bodyPr/>
          <a:lstStyle/>
          <a:p>
            <a:pPr algn="l"/>
            <a:r>
              <a:rPr lang="fr-CA" sz="2100" b="1" dirty="0" smtClean="0"/>
              <a:t>Ensuite?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14600" y="1361287"/>
            <a:ext cx="7429499" cy="3314869"/>
          </a:xfrm>
        </p:spPr>
        <p:txBody>
          <a:bodyPr>
            <a:normAutofit/>
          </a:bodyPr>
          <a:lstStyle/>
          <a:p>
            <a:pPr lvl="2"/>
            <a:r>
              <a:rPr lang="fr-CA" sz="1800" dirty="0"/>
              <a:t>Évolution défavorable</a:t>
            </a:r>
            <a:r>
              <a:rPr lang="fr-CA" sz="1800" dirty="0" smtClean="0"/>
              <a:t>?</a:t>
            </a:r>
          </a:p>
          <a:p>
            <a:pPr marL="914400" lvl="2" indent="0">
              <a:buNone/>
            </a:pPr>
            <a:endParaRPr lang="fr-CA" sz="1800" dirty="0"/>
          </a:p>
          <a:p>
            <a:pPr marL="1163638" lvl="3"/>
            <a:r>
              <a:rPr lang="fr-CA" sz="1650" i="1" dirty="0"/>
              <a:t>Malgré la substitution de médication suggérée par le psychiatre lors d’une consultation téléphonique, Michel ne va pas mieux</a:t>
            </a:r>
            <a:r>
              <a:rPr lang="fr-CA" sz="1650" i="1" dirty="0" smtClean="0"/>
              <a:t>.</a:t>
            </a:r>
          </a:p>
          <a:p>
            <a:pPr marL="935038" lvl="3" indent="0">
              <a:buNone/>
            </a:pPr>
            <a:endParaRPr lang="fr-CA" sz="1650" i="1" dirty="0"/>
          </a:p>
          <a:p>
            <a:pPr marL="1163638" lvl="3"/>
            <a:r>
              <a:rPr lang="fr-CA" sz="1650" i="1" dirty="0"/>
              <a:t>Son risque suicidaire demeure faible.</a:t>
            </a:r>
          </a:p>
          <a:p>
            <a:pPr lvl="3"/>
            <a:endParaRPr lang="fr-CA" sz="1800" i="1" dirty="0"/>
          </a:p>
          <a:p>
            <a:pPr marL="1081088" lvl="3"/>
            <a:r>
              <a:rPr lang="fr-CA" sz="1800" b="1" i="1" dirty="0"/>
              <a:t>Que faites-vous?</a:t>
            </a:r>
          </a:p>
          <a:p>
            <a:pPr lvl="3"/>
            <a:endParaRPr lang="fr-CA" sz="1650" dirty="0"/>
          </a:p>
          <a:p>
            <a:pPr lvl="3"/>
            <a:endParaRPr lang="fr-CA" sz="1650" dirty="0"/>
          </a:p>
        </p:txBody>
      </p:sp>
    </p:spTree>
    <p:extLst>
      <p:ext uri="{BB962C8B-B14F-4D97-AF65-F5344CB8AC3E}">
        <p14:creationId xmlns:p14="http://schemas.microsoft.com/office/powerpoint/2010/main" val="18496930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74" y="376177"/>
            <a:ext cx="7200900" cy="1114425"/>
          </a:xfrm>
        </p:spPr>
        <p:txBody>
          <a:bodyPr/>
          <a:lstStyle/>
          <a:p>
            <a:pPr algn="l"/>
            <a:r>
              <a:rPr lang="fr-CA" sz="2100" b="1" dirty="0" smtClean="0"/>
              <a:t>Évolution défavorable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274" y="933389"/>
            <a:ext cx="8115141" cy="3393255"/>
          </a:xfrm>
        </p:spPr>
        <p:txBody>
          <a:bodyPr>
            <a:normAutofit/>
          </a:bodyPr>
          <a:lstStyle/>
          <a:p>
            <a:pPr algn="just"/>
            <a:r>
              <a:rPr lang="fr-CA" sz="1800" dirty="0" smtClean="0"/>
              <a:t>Vous référez en psychiatrie pour évaluation et suivi.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Après avoir obtenu l’autorisation de Michel à cet effet, vous discutez avec son psychologue (il a finalement eu un r-v).</a:t>
            </a:r>
          </a:p>
          <a:p>
            <a:pPr algn="just"/>
            <a:endParaRPr lang="fr-CA" sz="1800" dirty="0" smtClean="0"/>
          </a:p>
          <a:p>
            <a:pPr algn="just"/>
            <a:r>
              <a:rPr lang="fr-CA" sz="1800" dirty="0" smtClean="0"/>
              <a:t>Vous réévaluez régulièrement le risque suicidaire.</a:t>
            </a:r>
          </a:p>
          <a:p>
            <a:pPr algn="just"/>
            <a:endParaRPr lang="fr-CA" sz="1800" dirty="0" smtClean="0"/>
          </a:p>
          <a:p>
            <a:pPr algn="just"/>
            <a:r>
              <a:rPr lang="fr-CA" sz="1800" dirty="0" smtClean="0"/>
              <a:t>Vous continuez le suivi conjoint jusqu’à rétablissement complet, à une fréquence plus espacée si prise en charge en psychiatrie. </a:t>
            </a:r>
          </a:p>
          <a:p>
            <a:pPr algn="just"/>
            <a:endParaRPr lang="fr-CA" sz="1800" dirty="0" smtClean="0"/>
          </a:p>
          <a:p>
            <a:pPr algn="just"/>
            <a:r>
              <a:rPr lang="fr-CA" sz="1800" dirty="0" smtClean="0"/>
              <a:t>Vous continuez le traitement pharmacologique jusqu’à rémission COMPLÈTE. Minimum un an ou 4 mois suivant la disparition complète des symptômes.</a:t>
            </a:r>
          </a:p>
          <a:p>
            <a:pPr algn="just"/>
            <a:endParaRPr lang="fr-CA" sz="1800" dirty="0" smtClean="0"/>
          </a:p>
          <a:p>
            <a:pPr algn="just"/>
            <a:r>
              <a:rPr lang="fr-CA" sz="1800" dirty="0" smtClean="0"/>
              <a:t>Vous discutez des risques de rechute, des signes avant-coureurs, des facteurs de protection et des actions à prendre si rechute.</a:t>
            </a:r>
          </a:p>
        </p:txBody>
      </p:sp>
    </p:spTree>
    <p:extLst>
      <p:ext uri="{BB962C8B-B14F-4D97-AF65-F5344CB8AC3E}">
        <p14:creationId xmlns:p14="http://schemas.microsoft.com/office/powerpoint/2010/main" val="4984972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084890" y="692414"/>
            <a:ext cx="7200900" cy="1485900"/>
          </a:xfrm>
        </p:spPr>
        <p:txBody>
          <a:bodyPr/>
          <a:lstStyle/>
          <a:p>
            <a:r>
              <a:rPr lang="fr-CA" sz="2100" b="1" dirty="0" smtClean="0"/>
              <a:t>Retour au travail</a:t>
            </a:r>
            <a:endParaRPr lang="fr-FR" sz="21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6186" y="1953491"/>
            <a:ext cx="7200900" cy="3581400"/>
          </a:xfrm>
        </p:spPr>
        <p:txBody>
          <a:bodyPr>
            <a:normAutofit/>
          </a:bodyPr>
          <a:lstStyle/>
          <a:p>
            <a:r>
              <a:rPr lang="fr-CA" sz="1800" dirty="0"/>
              <a:t>Comment préparez-vous votre patient au retour au travail?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8471095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082636" y="448294"/>
            <a:ext cx="7200900" cy="1485900"/>
          </a:xfrm>
        </p:spPr>
        <p:txBody>
          <a:bodyPr/>
          <a:lstStyle/>
          <a:p>
            <a:r>
              <a:rPr lang="fr-CA" sz="2100" b="1" dirty="0" smtClean="0"/>
              <a:t>Retour au travail</a:t>
            </a:r>
            <a:endParaRPr lang="fr-FR" sz="21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3686" y="1191244"/>
            <a:ext cx="8067799" cy="3449471"/>
          </a:xfrm>
        </p:spPr>
        <p:txBody>
          <a:bodyPr>
            <a:normAutofit/>
          </a:bodyPr>
          <a:lstStyle/>
          <a:p>
            <a:pPr algn="just"/>
            <a:r>
              <a:rPr lang="fr-CA" sz="1800" dirty="0" smtClean="0"/>
              <a:t>Vous commencez à abordez la question lorsque Michel commence à aller mieux. Principalement, vous voudrez évaluer si son énergie et sa concentration sont suffisantes pour accomplir ses tâches professionnelles.</a:t>
            </a:r>
          </a:p>
          <a:p>
            <a:pPr algn="just"/>
            <a:endParaRPr lang="fr-CA" sz="1800" dirty="0" smtClean="0"/>
          </a:p>
          <a:p>
            <a:pPr algn="just"/>
            <a:r>
              <a:rPr lang="fr-CA" sz="1800" dirty="0" smtClean="0"/>
              <a:t>Vous vérifiez les appréhensions/préoccupations de Michel. </a:t>
            </a:r>
            <a:r>
              <a:rPr lang="fr-CH" sz="1800" dirty="0" smtClean="0"/>
              <a:t>Vous r</a:t>
            </a:r>
            <a:r>
              <a:rPr lang="fr-CH" altLang="fr-FR" sz="1800" dirty="0" smtClean="0"/>
              <a:t>econnaissez </a:t>
            </a:r>
            <a:r>
              <a:rPr lang="fr-CH" altLang="fr-FR" sz="1800" dirty="0"/>
              <a:t>et </a:t>
            </a:r>
            <a:r>
              <a:rPr lang="fr-CH" altLang="fr-FR" sz="1800" dirty="0" smtClean="0"/>
              <a:t>normalisez son anxiété anticipatoire </a:t>
            </a:r>
            <a:r>
              <a:rPr lang="fr-CH" altLang="fr-FR" sz="1800" dirty="0"/>
              <a:t>face au </a:t>
            </a:r>
            <a:r>
              <a:rPr lang="fr-CH" altLang="fr-FR" sz="1800" dirty="0" smtClean="0"/>
              <a:t>retour.</a:t>
            </a:r>
            <a:r>
              <a:rPr lang="fr-CA" sz="1800" dirty="0" smtClean="0"/>
              <a:t> </a:t>
            </a:r>
          </a:p>
          <a:p>
            <a:pPr algn="just"/>
            <a:endParaRPr lang="fr-CA" altLang="fr-FR" sz="1800" dirty="0" smtClean="0"/>
          </a:p>
          <a:p>
            <a:pPr algn="just"/>
            <a:r>
              <a:rPr lang="fr-CA" altLang="fr-FR" sz="1800" dirty="0" smtClean="0"/>
              <a:t>Durant </a:t>
            </a:r>
            <a:r>
              <a:rPr lang="fr-CA" altLang="fr-FR" sz="1800" dirty="0"/>
              <a:t>les semaines précédant le retour au </a:t>
            </a:r>
            <a:r>
              <a:rPr lang="fr-CA" altLang="fr-FR" sz="1800" dirty="0" smtClean="0"/>
              <a:t>travail, vous encouragez Michel à </a:t>
            </a:r>
            <a:r>
              <a:rPr lang="fr-CA" altLang="fr-FR" sz="1800" dirty="0"/>
              <a:t>reprendre progressivement un rythme de vie similaire à sa routine habituelle </a:t>
            </a:r>
            <a:r>
              <a:rPr lang="fr-CA" altLang="fr-FR" sz="1800" dirty="0" smtClean="0"/>
              <a:t>(ex.: </a:t>
            </a:r>
            <a:r>
              <a:rPr lang="fr-CA" altLang="fr-FR" sz="1800" dirty="0"/>
              <a:t>heures du lever et des repas, augmentation du niveau d’activités</a:t>
            </a:r>
            <a:r>
              <a:rPr lang="fr-CA" altLang="fr-FR" sz="1800" dirty="0" smtClean="0"/>
              <a:t>).</a:t>
            </a:r>
          </a:p>
          <a:p>
            <a:pPr algn="just"/>
            <a:endParaRPr lang="fr-CA" sz="1800" dirty="0" smtClean="0"/>
          </a:p>
          <a:p>
            <a:pPr algn="just"/>
            <a:r>
              <a:rPr lang="fr-CA" sz="1800" dirty="0" smtClean="0"/>
              <a:t>Vous </a:t>
            </a:r>
            <a:r>
              <a:rPr lang="fr-CA" sz="1800" dirty="0"/>
              <a:t>décidez </a:t>
            </a:r>
            <a:r>
              <a:rPr lang="fr-CA" sz="1800" dirty="0" smtClean="0"/>
              <a:t>ensemble d’un </a:t>
            </a:r>
            <a:r>
              <a:rPr lang="fr-CA" sz="1800" dirty="0"/>
              <a:t>horaire de retour </a:t>
            </a:r>
            <a:r>
              <a:rPr lang="fr-CA" sz="1800" dirty="0" smtClean="0"/>
              <a:t>progressif.</a:t>
            </a:r>
            <a:endParaRPr lang="fr-CA" sz="1800" dirty="0"/>
          </a:p>
          <a:p>
            <a:pPr algn="just"/>
            <a:endParaRPr lang="fr-CA" altLang="fr-FR" sz="1800" dirty="0"/>
          </a:p>
          <a:p>
            <a:endParaRPr lang="fr-CA" altLang="fr-FR" dirty="0"/>
          </a:p>
          <a:p>
            <a:endParaRPr lang="fr-FR" altLang="fr-FR" dirty="0"/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3693541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9936" y="400793"/>
            <a:ext cx="7200900" cy="1485900"/>
          </a:xfrm>
        </p:spPr>
        <p:txBody>
          <a:bodyPr/>
          <a:lstStyle/>
          <a:p>
            <a:pPr algn="l"/>
            <a:r>
              <a:rPr lang="fr-CA" sz="2100" b="1" dirty="0" smtClean="0"/>
              <a:t>Prévention de la rechute</a:t>
            </a:r>
            <a:endParaRPr lang="fr-FR" sz="21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9936" y="1799112"/>
            <a:ext cx="8162802" cy="3581400"/>
          </a:xfrm>
        </p:spPr>
        <p:txBody>
          <a:bodyPr>
            <a:normAutofit/>
          </a:bodyPr>
          <a:lstStyle/>
          <a:p>
            <a:r>
              <a:rPr lang="fr-CA" sz="1800" dirty="0" smtClean="0"/>
              <a:t>Michel a repris le travail. L’épisode de soins aigu sera bientôt terminé.</a:t>
            </a:r>
          </a:p>
          <a:p>
            <a:pPr marL="0" indent="0">
              <a:buNone/>
            </a:pPr>
            <a:r>
              <a:rPr lang="fr-CA" sz="1800" dirty="0" smtClean="0"/>
              <a:t> </a:t>
            </a:r>
          </a:p>
          <a:p>
            <a:r>
              <a:rPr lang="fr-CA" sz="1800" dirty="0" smtClean="0"/>
              <a:t>Vous reverrez Michel pour le suivi habituel de sa santé (ex.: au besoin ou r-v annuel).</a:t>
            </a:r>
          </a:p>
          <a:p>
            <a:endParaRPr lang="fr-CA" sz="1800" b="1" dirty="0"/>
          </a:p>
          <a:p>
            <a:r>
              <a:rPr lang="fr-CA" sz="1800" b="1" dirty="0"/>
              <a:t>Quelles sont les interventions à ce stade-ci?</a:t>
            </a: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23501492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8061" y="555172"/>
            <a:ext cx="7200900" cy="1485900"/>
          </a:xfrm>
        </p:spPr>
        <p:txBody>
          <a:bodyPr/>
          <a:lstStyle/>
          <a:p>
            <a:pPr algn="l"/>
            <a:r>
              <a:rPr lang="fr-CA" sz="2100" b="1" dirty="0" smtClean="0"/>
              <a:t>Prévention de la rechute</a:t>
            </a:r>
            <a:endParaRPr lang="fr-FR" sz="21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061" y="1719695"/>
            <a:ext cx="7794666" cy="3581400"/>
          </a:xfrm>
        </p:spPr>
        <p:txBody>
          <a:bodyPr>
            <a:normAutofit/>
          </a:bodyPr>
          <a:lstStyle/>
          <a:p>
            <a:pPr algn="just"/>
            <a:r>
              <a:rPr lang="fr-CA" sz="1800" dirty="0" smtClean="0"/>
              <a:t>Vous identifiez avec Michel les signes avant-coureurs d’une rechute (ex.: insomnie qui s’installe, diminution de l’intérêt pour ses activités, irritabilité).</a:t>
            </a:r>
          </a:p>
          <a:p>
            <a:pPr algn="just"/>
            <a:endParaRPr lang="fr-CA" sz="1800" dirty="0"/>
          </a:p>
          <a:p>
            <a:pPr algn="just"/>
            <a:r>
              <a:rPr lang="fr-CA" sz="1800" dirty="0" smtClean="0"/>
              <a:t>Vous discutez des stratégies à appliquer de façon préventive si indices de rechute : (ex.: reprendre r-v avec vous ou avec son psychologue, en parler avec sa conjointe).</a:t>
            </a:r>
          </a:p>
          <a:p>
            <a:pPr algn="just"/>
            <a:endParaRPr lang="fr-CA" sz="1800" dirty="0"/>
          </a:p>
          <a:p>
            <a:pPr algn="just"/>
            <a:r>
              <a:rPr lang="fr-CA" sz="1800" dirty="0" smtClean="0"/>
              <a:t>Vous encouragez Michel à poursuivre des activités protectrices (ex.: activité physique, équilibre vie personnelle et professionnelle).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1402331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390254"/>
            <a:ext cx="475624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100" b="1" dirty="0"/>
              <a:t>Fin de l’épisode de soins!</a:t>
            </a:r>
            <a:br>
              <a:rPr lang="fr-CA" sz="2100" b="1" dirty="0"/>
            </a:br>
            <a:r>
              <a:rPr lang="fr-CA" sz="2100" b="1" dirty="0"/>
              <a:t/>
            </a:r>
            <a:br>
              <a:rPr lang="fr-CA" sz="2100" b="1" dirty="0"/>
            </a:br>
            <a:r>
              <a:rPr lang="fr-CA" sz="2100" b="1" dirty="0"/>
              <a:t>Bravo!</a:t>
            </a:r>
            <a:endParaRPr lang="fr-FR" sz="2100" b="1" dirty="0"/>
          </a:p>
        </p:txBody>
      </p:sp>
    </p:spTree>
    <p:extLst>
      <p:ext uri="{BB962C8B-B14F-4D97-AF65-F5344CB8AC3E}">
        <p14:creationId xmlns:p14="http://schemas.microsoft.com/office/powerpoint/2010/main" val="421344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969" y="424440"/>
            <a:ext cx="7859677" cy="37229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CA" sz="2700" b="1" dirty="0"/>
              <a:t>Réponse </a:t>
            </a:r>
            <a:r>
              <a:rPr lang="fr-CA" sz="2700" b="1" dirty="0" smtClean="0"/>
              <a:t>:</a:t>
            </a:r>
          </a:p>
          <a:p>
            <a:pPr marL="0" indent="0">
              <a:buNone/>
            </a:pPr>
            <a:endParaRPr lang="fr-CA" sz="2700" b="1" dirty="0" smtClean="0"/>
          </a:p>
          <a:p>
            <a:pPr marL="0" indent="0">
              <a:buNone/>
            </a:pPr>
            <a:endParaRPr lang="fr-CA" sz="2700" b="1" dirty="0"/>
          </a:p>
          <a:p>
            <a:endParaRPr lang="fr-CA" sz="2400" dirty="0"/>
          </a:p>
          <a:p>
            <a:pPr algn="just"/>
            <a:r>
              <a:rPr lang="fr-CA" sz="2300" dirty="0"/>
              <a:t>Dans un premier temps, vous voudrez identifier le motif de consultation et les attentes du patient afin de cibler votre cueillette de données.</a:t>
            </a:r>
          </a:p>
          <a:p>
            <a:pPr algn="just"/>
            <a:endParaRPr lang="fr-CA" sz="2300" dirty="0"/>
          </a:p>
          <a:p>
            <a:pPr algn="just"/>
            <a:r>
              <a:rPr lang="fr-CA" sz="2300" dirty="0"/>
              <a:t>Et, comme Michel ne mentionne pas d’attentes spécifiques et qu’il ne semble pas comprendre pourquoi il vient vous voir, vous voudrez le questionner sur son travail puisque c’est son patron qui a identifié un problème.</a:t>
            </a:r>
          </a:p>
          <a:p>
            <a:pPr algn="just"/>
            <a:endParaRPr lang="fr-CA" sz="2300" dirty="0"/>
          </a:p>
          <a:p>
            <a:pPr algn="just"/>
            <a:r>
              <a:rPr lang="fr-CA" sz="2300" dirty="0"/>
              <a:t>Vous pourriez aussi demander l’autorisation d’appeler le patron pour mieux comprendre.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149266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3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969" y="421822"/>
            <a:ext cx="8160618" cy="4127148"/>
          </a:xfrm>
        </p:spPr>
        <p:txBody>
          <a:bodyPr>
            <a:normAutofit fontScale="92500"/>
          </a:bodyPr>
          <a:lstStyle/>
          <a:p>
            <a:pPr algn="just"/>
            <a:r>
              <a:rPr lang="fr-CA" sz="2300" b="1" dirty="0"/>
              <a:t>Au travail:</a:t>
            </a:r>
          </a:p>
          <a:p>
            <a:pPr lvl="1" algn="just"/>
            <a:endParaRPr lang="fr-CA" sz="1800" dirty="0"/>
          </a:p>
          <a:p>
            <a:pPr lvl="1" algn="just"/>
            <a:r>
              <a:rPr lang="fr-CA" sz="1900" dirty="0"/>
              <a:t>Michel est planificateur financier à la Caisse Populaire, et ce depuis 7 ans.</a:t>
            </a:r>
          </a:p>
          <a:p>
            <a:pPr lvl="1" algn="just"/>
            <a:r>
              <a:rPr lang="fr-CA" sz="1900" dirty="0"/>
              <a:t>Il aime son travail. Il n’y a pas eu de changement de tâches récent.</a:t>
            </a:r>
            <a:endParaRPr lang="en-CA" sz="1900" dirty="0"/>
          </a:p>
          <a:p>
            <a:pPr lvl="1" algn="just"/>
            <a:r>
              <a:rPr lang="fr-CA" sz="1900" dirty="0"/>
              <a:t>Lorsque vous investiguez davantage, Michel reconnaît qu’il lui arrive d’être sec avec sa secrétaire ces derniers temps, ce qui ne lui ressemble pas.</a:t>
            </a:r>
            <a:endParaRPr lang="en-CA" sz="1900" dirty="0"/>
          </a:p>
          <a:p>
            <a:pPr lvl="1" algn="just"/>
            <a:r>
              <a:rPr lang="fr-CA" sz="1900" dirty="0"/>
              <a:t>Lui qui arrivait toujours en avance le matin, il arrive maintenant en retard et finit beaucoup plus tard.</a:t>
            </a:r>
            <a:endParaRPr lang="en-CA" sz="1900" dirty="0"/>
          </a:p>
          <a:p>
            <a:pPr lvl="1" algn="just"/>
            <a:r>
              <a:rPr lang="fr-CA" sz="1900" dirty="0"/>
              <a:t>Il ne joue plus au hockey avec les collègues de travail.</a:t>
            </a:r>
          </a:p>
          <a:p>
            <a:pPr lvl="1" algn="just"/>
            <a:r>
              <a:rPr lang="fr-CA" sz="1900" dirty="0"/>
              <a:t>Tous ces éléments sont présents depuis environ 3-4 mois.</a:t>
            </a:r>
          </a:p>
          <a:p>
            <a:pPr lvl="1" algn="just"/>
            <a:endParaRPr lang="fr-CA" sz="1900" dirty="0"/>
          </a:p>
          <a:p>
            <a:pPr lvl="1" algn="just"/>
            <a:r>
              <a:rPr lang="fr-CA" sz="1900" dirty="0"/>
              <a:t>Quels sont les </a:t>
            </a:r>
            <a:r>
              <a:rPr lang="fr-CA" sz="1900" dirty="0" err="1"/>
              <a:t>sx</a:t>
            </a:r>
            <a:r>
              <a:rPr lang="fr-CA" sz="1900" dirty="0"/>
              <a:t> identifiés à cette étape? </a:t>
            </a:r>
          </a:p>
          <a:p>
            <a:pPr lvl="1" algn="just"/>
            <a:r>
              <a:rPr lang="fr-CA" sz="1900" dirty="0"/>
              <a:t>Quelle est la première hypothèse diagnostique qui vous vient en tête?</a:t>
            </a:r>
          </a:p>
        </p:txBody>
      </p:sp>
    </p:spTree>
    <p:extLst>
      <p:ext uri="{BB962C8B-B14F-4D97-AF65-F5344CB8AC3E}">
        <p14:creationId xmlns:p14="http://schemas.microsoft.com/office/powerpoint/2010/main" val="3640589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250" y="445092"/>
            <a:ext cx="7429499" cy="3722915"/>
          </a:xfrm>
        </p:spPr>
        <p:txBody>
          <a:bodyPr>
            <a:normAutofit/>
          </a:bodyPr>
          <a:lstStyle/>
          <a:p>
            <a:r>
              <a:rPr lang="fr-CA" sz="2100" b="1" dirty="0" err="1"/>
              <a:t>Sx</a:t>
            </a:r>
            <a:r>
              <a:rPr lang="fr-CA" sz="2100" b="1" dirty="0"/>
              <a:t> identifiés </a:t>
            </a:r>
            <a:r>
              <a:rPr lang="fr-CA" sz="2100" b="1" dirty="0" smtClean="0"/>
              <a:t>:</a:t>
            </a:r>
          </a:p>
          <a:p>
            <a:pPr marL="0" indent="0">
              <a:buNone/>
            </a:pPr>
            <a:endParaRPr lang="fr-CA" sz="2100" b="1" dirty="0"/>
          </a:p>
          <a:p>
            <a:pPr lvl="1"/>
            <a:r>
              <a:rPr lang="fr-CA" sz="1800" dirty="0"/>
              <a:t>Irritabilité : </a:t>
            </a:r>
            <a:r>
              <a:rPr lang="fr-CA" sz="1800" i="1" dirty="0"/>
              <a:t>plus sec avec sa secrétaire</a:t>
            </a:r>
          </a:p>
          <a:p>
            <a:pPr lvl="1"/>
            <a:r>
              <a:rPr lang="fr-CA" sz="1800" dirty="0"/>
              <a:t>Problèmes de concentration ? </a:t>
            </a:r>
            <a:r>
              <a:rPr lang="fr-CA" sz="1800" i="1" dirty="0"/>
              <a:t>Perte d’efficacité car finit plus tard même si pas de changement dans ses tâches…</a:t>
            </a:r>
          </a:p>
          <a:p>
            <a:pPr lvl="1"/>
            <a:r>
              <a:rPr lang="fr-CA" sz="1800" dirty="0"/>
              <a:t>Problèmes de sommeil ?  </a:t>
            </a:r>
            <a:r>
              <a:rPr lang="fr-CA" sz="1800" i="1" dirty="0"/>
              <a:t>Arrive plus tard le matin…</a:t>
            </a:r>
          </a:p>
          <a:p>
            <a:pPr lvl="1"/>
            <a:r>
              <a:rPr lang="fr-CA" sz="1800" dirty="0"/>
              <a:t>Perte d’intérêt : </a:t>
            </a:r>
            <a:r>
              <a:rPr lang="fr-CA" sz="1800" i="1" dirty="0"/>
              <a:t>ne joue plus au hockey</a:t>
            </a:r>
          </a:p>
          <a:p>
            <a:endParaRPr lang="fr-CA" dirty="0"/>
          </a:p>
          <a:p>
            <a:r>
              <a:rPr lang="fr-CA" sz="1800" dirty="0" smtClean="0"/>
              <a:t>Hypothèse diagnostique : </a:t>
            </a:r>
            <a:r>
              <a:rPr lang="fr-CA" sz="1800" dirty="0" smtClean="0">
                <a:hlinkClick r:id="rId3"/>
              </a:rPr>
              <a:t>trouble dépressif majeur </a:t>
            </a:r>
            <a:r>
              <a:rPr lang="fr-CA" sz="1800" i="1" dirty="0" smtClean="0"/>
              <a:t>vs</a:t>
            </a:r>
            <a:r>
              <a:rPr lang="fr-CA" sz="1800" dirty="0" smtClean="0"/>
              <a:t> </a:t>
            </a:r>
            <a:r>
              <a:rPr lang="fr-CA" sz="1800" dirty="0" smtClean="0">
                <a:hlinkClick r:id="rId4"/>
              </a:rPr>
              <a:t>trouble de l’adaptation </a:t>
            </a:r>
            <a:r>
              <a:rPr lang="fr-CA" sz="1800" dirty="0" smtClean="0"/>
              <a:t>avec humeur dépressive</a:t>
            </a:r>
          </a:p>
          <a:p>
            <a:endParaRPr lang="fr-CA" sz="1800" dirty="0"/>
          </a:p>
          <a:p>
            <a:r>
              <a:rPr lang="fr-CA" sz="1800" dirty="0" smtClean="0"/>
              <a:t>Quelle serait la prochaine étape? Que voulez-vous savoir de plus?</a:t>
            </a:r>
            <a:endParaRPr lang="fr-CA" sz="1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644951"/>
              </p:ext>
            </p:extLst>
          </p:nvPr>
        </p:nvGraphicFramePr>
        <p:xfrm>
          <a:off x="7889939" y="3608202"/>
          <a:ext cx="395620" cy="559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Acrobat Document" r:id="rId5" imgW="5667139" imgH="8019997" progId="AcroExch.Document.7">
                  <p:embed/>
                </p:oleObj>
              </mc:Choice>
              <mc:Fallback>
                <p:oleObj name="Acrobat Document" r:id="rId5" imgW="5667139" imgH="801999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89939" y="3608202"/>
                        <a:ext cx="395620" cy="559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634171"/>
              </p:ext>
            </p:extLst>
          </p:nvPr>
        </p:nvGraphicFramePr>
        <p:xfrm>
          <a:off x="7288055" y="3608202"/>
          <a:ext cx="395620" cy="559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Acrobat Document" r:id="rId7" imgW="5667139" imgH="8019997" progId="AcroExch.Document.7">
                  <p:embed/>
                </p:oleObj>
              </mc:Choice>
              <mc:Fallback>
                <p:oleObj name="Acrobat Document" r:id="rId7" imgW="5667139" imgH="801999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88055" y="3608202"/>
                        <a:ext cx="395620" cy="559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9705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991598"/>
            <a:ext cx="7429499" cy="4313180"/>
          </a:xfrm>
        </p:spPr>
        <p:txBody>
          <a:bodyPr>
            <a:normAutofit/>
          </a:bodyPr>
          <a:lstStyle/>
          <a:p>
            <a:endParaRPr lang="fr-CA" dirty="0" smtClean="0"/>
          </a:p>
          <a:p>
            <a:pPr algn="just"/>
            <a:r>
              <a:rPr lang="fr-CA" sz="1800" dirty="0" smtClean="0"/>
              <a:t>Vous voudrez valider ces observations/hypothèses en vérifiant si ces </a:t>
            </a:r>
            <a:r>
              <a:rPr lang="fr-CA" sz="1800" dirty="0" err="1" smtClean="0"/>
              <a:t>sx</a:t>
            </a:r>
            <a:r>
              <a:rPr lang="fr-CA" sz="1800" dirty="0" smtClean="0"/>
              <a:t> sont présents ailleurs qu’au travail.</a:t>
            </a:r>
          </a:p>
          <a:p>
            <a:pPr algn="just"/>
            <a:endParaRPr lang="fr-CA" sz="1800" dirty="0" smtClean="0"/>
          </a:p>
          <a:p>
            <a:pPr algn="just"/>
            <a:r>
              <a:rPr lang="fr-CA" sz="1800" dirty="0" smtClean="0"/>
              <a:t>Vous voudrez identifier un facteur déclencheur. Est-ce qu’il s’est passé quelque chose il y a 3-4 mois?</a:t>
            </a:r>
          </a:p>
          <a:p>
            <a:pPr algn="just"/>
            <a:endParaRPr lang="fr-CA" sz="1800" dirty="0" smtClean="0"/>
          </a:p>
          <a:p>
            <a:pPr algn="just"/>
            <a:r>
              <a:rPr lang="fr-CA" sz="1800" dirty="0" smtClean="0"/>
              <a:t>Vous voudrez aussi savoir si d’autres </a:t>
            </a:r>
            <a:r>
              <a:rPr lang="fr-CA" sz="1800" dirty="0" err="1" smtClean="0"/>
              <a:t>sx</a:t>
            </a:r>
            <a:r>
              <a:rPr lang="fr-CA" sz="1800" dirty="0" smtClean="0"/>
              <a:t> sont présents afin de préciser davantage et éliminer d’autres troubles de santé mentale </a:t>
            </a:r>
            <a:r>
              <a:rPr lang="fr-CA" sz="1800" dirty="0" err="1" smtClean="0"/>
              <a:t>co</a:t>
            </a:r>
            <a:r>
              <a:rPr lang="fr-CA" sz="1800" dirty="0" smtClean="0"/>
              <a:t>-morbides (ex.: trouble bipolaire, troubles anxieux, troubles de la personnalité).</a:t>
            </a:r>
          </a:p>
          <a:p>
            <a:pPr marL="342900" lvl="1" indent="0" algn="just">
              <a:buNone/>
            </a:pPr>
            <a:endParaRPr lang="fr-CA" sz="1800" dirty="0"/>
          </a:p>
          <a:p>
            <a:pPr algn="just"/>
            <a:endParaRPr lang="fr-CA" sz="1800" dirty="0" smtClean="0"/>
          </a:p>
          <a:p>
            <a:pPr lvl="1" algn="just"/>
            <a:endParaRPr lang="fr-CA" sz="1800" dirty="0" smtClean="0"/>
          </a:p>
          <a:p>
            <a:pPr lvl="1" algn="just"/>
            <a:endParaRPr lang="fr-CA" sz="1800" dirty="0" smtClean="0"/>
          </a:p>
        </p:txBody>
      </p:sp>
    </p:spTree>
    <p:extLst>
      <p:ext uri="{BB962C8B-B14F-4D97-AF65-F5344CB8AC3E}">
        <p14:creationId xmlns:p14="http://schemas.microsoft.com/office/powerpoint/2010/main" val="2703543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17" y="517036"/>
            <a:ext cx="8091172" cy="4436011"/>
          </a:xfrm>
        </p:spPr>
        <p:txBody>
          <a:bodyPr>
            <a:noAutofit/>
          </a:bodyPr>
          <a:lstStyle/>
          <a:p>
            <a:pPr algn="just"/>
            <a:r>
              <a:rPr lang="fr-CA" sz="1800" dirty="0" smtClean="0"/>
              <a:t>Dans sa vie personnelle:</a:t>
            </a:r>
          </a:p>
          <a:p>
            <a:pPr lvl="1" algn="just"/>
            <a:r>
              <a:rPr lang="fr-CA" sz="1800" i="1" dirty="0" smtClean="0"/>
              <a:t>A toujours eu un bon fonctionnement. Pas de hauts et de bas. Nie être anxieux.</a:t>
            </a:r>
          </a:p>
          <a:p>
            <a:pPr lvl="1" algn="just"/>
            <a:r>
              <a:rPr lang="fr-CA" sz="1800" i="1" dirty="0" smtClean="0"/>
              <a:t>En couple depuis 4 ans. Pas d’enfants. </a:t>
            </a:r>
          </a:p>
          <a:p>
            <a:pPr lvl="1" algn="just"/>
            <a:r>
              <a:rPr lang="fr-CA" sz="1800" i="1" dirty="0" smtClean="0"/>
              <a:t>Bonne relation conjugale. Pas de violence ou conflits avec sa conjointe.</a:t>
            </a:r>
          </a:p>
          <a:p>
            <a:pPr lvl="1" algn="just"/>
            <a:r>
              <a:rPr lang="fr-CA" sz="1800" i="1" dirty="0" smtClean="0"/>
              <a:t>Ils essaient d’avoir un enfant depuis 18 mois, sans succès.</a:t>
            </a:r>
          </a:p>
          <a:p>
            <a:pPr lvl="1" algn="just"/>
            <a:r>
              <a:rPr lang="fr-CA" sz="1800" i="1" dirty="0" smtClean="0"/>
              <a:t>Clothilde était enceinte il y a 4 mois mais, après 6 semaines de grossesse, elle a fait une fausse couche.  Il a vécu cela comme un échec. Facteur déclencheur possible!</a:t>
            </a:r>
            <a:r>
              <a:rPr lang="fr-CA" sz="1800" i="1" dirty="0"/>
              <a:t>	</a:t>
            </a:r>
            <a:endParaRPr lang="en-CA" sz="1800" i="1" dirty="0"/>
          </a:p>
          <a:p>
            <a:pPr algn="just"/>
            <a:endParaRPr lang="fr-CA" sz="1800" dirty="0" smtClean="0"/>
          </a:p>
          <a:p>
            <a:pPr algn="just"/>
            <a:r>
              <a:rPr lang="fr-CA" sz="1800" dirty="0" smtClean="0"/>
              <a:t>Autres </a:t>
            </a:r>
            <a:r>
              <a:rPr lang="fr-CA" sz="1800" dirty="0" err="1" smtClean="0"/>
              <a:t>sx</a:t>
            </a:r>
            <a:r>
              <a:rPr lang="fr-CA" sz="1800" dirty="0" smtClean="0"/>
              <a:t> identifiés :</a:t>
            </a:r>
          </a:p>
          <a:p>
            <a:pPr lvl="1" algn="just"/>
            <a:r>
              <a:rPr lang="fr-CA" sz="1800" i="1" dirty="0"/>
              <a:t>Sa conjointe trouve qu’il dort moins </a:t>
            </a:r>
            <a:r>
              <a:rPr lang="fr-CA" sz="1800" i="1" dirty="0" smtClean="0"/>
              <a:t>bien.</a:t>
            </a:r>
            <a:endParaRPr lang="fr-CA" sz="1800" i="1" dirty="0"/>
          </a:p>
          <a:p>
            <a:pPr lvl="1" algn="just"/>
            <a:r>
              <a:rPr lang="fr-CA" sz="1800" i="1" dirty="0" smtClean="0"/>
              <a:t>Et </a:t>
            </a:r>
            <a:r>
              <a:rPr lang="fr-CA" sz="1800" i="1" dirty="0"/>
              <a:t>aussi que ses pantalons sont rendus un peu trop grands. Il ne s’est pas pesé mais </a:t>
            </a:r>
            <a:r>
              <a:rPr lang="fr-CA" sz="1800" i="1" dirty="0" smtClean="0"/>
              <a:t>reconnaît </a:t>
            </a:r>
            <a:r>
              <a:rPr lang="fr-CA" sz="1800" i="1" dirty="0"/>
              <a:t>avoir moins </a:t>
            </a:r>
            <a:r>
              <a:rPr lang="fr-CA" sz="1800" i="1" dirty="0" smtClean="0"/>
              <a:t>d’appétit.</a:t>
            </a:r>
          </a:p>
          <a:p>
            <a:pPr marL="342900" lvl="1" indent="0" algn="just">
              <a:buNone/>
            </a:pPr>
            <a:endParaRPr lang="en-CA" sz="1800" dirty="0"/>
          </a:p>
          <a:p>
            <a:pPr algn="just"/>
            <a:r>
              <a:rPr lang="fr-CA" sz="1800" b="1" dirty="0"/>
              <a:t>Que voulez-vous savoir de plus?</a:t>
            </a:r>
          </a:p>
          <a:p>
            <a:pPr lvl="1" algn="just"/>
            <a:endParaRPr lang="fr-CA" sz="1800" dirty="0" smtClean="0"/>
          </a:p>
          <a:p>
            <a:pPr marL="342900" lvl="1" indent="0" algn="just">
              <a:buNone/>
            </a:pPr>
            <a:endParaRPr lang="fr-CA" sz="1800" dirty="0"/>
          </a:p>
          <a:p>
            <a:pPr algn="just"/>
            <a:endParaRPr lang="fr-CA" sz="1800" dirty="0" smtClean="0"/>
          </a:p>
          <a:p>
            <a:pPr lvl="1" algn="just"/>
            <a:endParaRPr lang="fr-CA" sz="1800" dirty="0" smtClean="0"/>
          </a:p>
          <a:p>
            <a:pPr lvl="1" algn="just"/>
            <a:endParaRPr lang="fr-CA" sz="1800" dirty="0" smtClean="0"/>
          </a:p>
        </p:txBody>
      </p:sp>
    </p:spTree>
    <p:extLst>
      <p:ext uri="{BB962C8B-B14F-4D97-AF65-F5344CB8AC3E}">
        <p14:creationId xmlns:p14="http://schemas.microsoft.com/office/powerpoint/2010/main" val="41300256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Page Titre">
  <a:themeElements>
    <a:clrScheme name="Rapport UdeM">
      <a:dk1>
        <a:sysClr val="windowText" lastClr="000000"/>
      </a:dk1>
      <a:lt1>
        <a:sysClr val="window" lastClr="FFFFFF"/>
      </a:lt1>
      <a:dk2>
        <a:srgbClr val="007DC5"/>
      </a:dk2>
      <a:lt2>
        <a:srgbClr val="ECF8FE"/>
      </a:lt2>
      <a:accent1>
        <a:srgbClr val="000000"/>
      </a:accent1>
      <a:accent2>
        <a:srgbClr val="00B6F1"/>
      </a:accent2>
      <a:accent3>
        <a:srgbClr val="C1D82F"/>
      </a:accent3>
      <a:accent4>
        <a:srgbClr val="F99D31"/>
      </a:accent4>
      <a:accent5>
        <a:srgbClr val="C8ECFC"/>
      </a:accent5>
      <a:accent6>
        <a:srgbClr val="B70050"/>
      </a:accent6>
      <a:hlink>
        <a:srgbClr val="0D75B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5254</TotalTime>
  <Words>3412</Words>
  <Application>Microsoft Office PowerPoint</Application>
  <PresentationFormat>Affichage à l'écran (4:3)</PresentationFormat>
  <Paragraphs>451</Paragraphs>
  <Slides>50</Slides>
  <Notes>16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8" baseType="lpstr">
      <vt:lpstr>ＭＳ Ｐゴシック</vt:lpstr>
      <vt:lpstr>Arial</vt:lpstr>
      <vt:lpstr>Arial Black</vt:lpstr>
      <vt:lpstr>Calibri</vt:lpstr>
      <vt:lpstr>Page Titre</vt:lpstr>
      <vt:lpstr>Conception personnalisée</vt:lpstr>
      <vt:lpstr>1_Conception personnalisée</vt:lpstr>
      <vt:lpstr>Acrobat Document</vt:lpstr>
      <vt:lpstr>INSTRUCTIONS</vt:lpstr>
      <vt:lpstr>Comment utiliser les vignettes?</vt:lpstr>
      <vt:lpstr>Présentation PowerPoint</vt:lpstr>
      <vt:lpstr>Michel, homme de 32 ans, consulte au SRV à la suggestion de son patron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Examen mental de Michel</vt:lpstr>
      <vt:lpstr>Dx probable pour Michel</vt:lpstr>
      <vt:lpstr>   Que faites-vous maintenant? </vt:lpstr>
      <vt:lpstr>Planifier et expliquer</vt:lpstr>
      <vt:lpstr>Plan de traitement</vt:lpstr>
      <vt:lpstr>Pourquoi le revoir rapidement?</vt:lpstr>
      <vt:lpstr>Deux semaines plus tard</vt:lpstr>
      <vt:lpstr>Deux semaines plus tard (suite)</vt:lpstr>
      <vt:lpstr>Deux semaines plus tard (suite)</vt:lpstr>
      <vt:lpstr>Gestion de l’arrêt de travail</vt:lpstr>
      <vt:lpstr>Gestion de l’arrêt de travail</vt:lpstr>
      <vt:lpstr>Deux autres semaines plus tard</vt:lpstr>
      <vt:lpstr>Réévaluation</vt:lpstr>
      <vt:lpstr>Réévaluation</vt:lpstr>
      <vt:lpstr>Ensuite ?</vt:lpstr>
      <vt:lpstr>Réajuster la médication</vt:lpstr>
      <vt:lpstr>Mobiliser le patient </vt:lpstr>
      <vt:lpstr>Référer?</vt:lpstr>
      <vt:lpstr>Deux autres semaines plus tard</vt:lpstr>
      <vt:lpstr>Deux autres semaines plus tard</vt:lpstr>
      <vt:lpstr>Michel ne va pas mieux…</vt:lpstr>
      <vt:lpstr>Intervention de soutien</vt:lpstr>
      <vt:lpstr>Intervention de soutien</vt:lpstr>
      <vt:lpstr>Intervention de soutien</vt:lpstr>
      <vt:lpstr>Intervention de soutien</vt:lpstr>
      <vt:lpstr>Intervention de soutien</vt:lpstr>
      <vt:lpstr>Intervention de soutien</vt:lpstr>
      <vt:lpstr>Ensuite?</vt:lpstr>
      <vt:lpstr>Évolution favorable</vt:lpstr>
      <vt:lpstr>Ensuite?</vt:lpstr>
      <vt:lpstr>Évolution défavorable</vt:lpstr>
      <vt:lpstr>Retour au travail</vt:lpstr>
      <vt:lpstr>Retour au travail</vt:lpstr>
      <vt:lpstr>Prévention de la rechute</vt:lpstr>
      <vt:lpstr>Prévention de la rechute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 Gauthier</dc:creator>
  <cp:lastModifiedBy>Cornescu Liliana</cp:lastModifiedBy>
  <cp:revision>468</cp:revision>
  <dcterms:created xsi:type="dcterms:W3CDTF">2012-11-30T18:54:53Z</dcterms:created>
  <dcterms:modified xsi:type="dcterms:W3CDTF">2017-10-19T13:43:30Z</dcterms:modified>
</cp:coreProperties>
</file>