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5.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Lst>
  <p:notesMasterIdLst>
    <p:notesMasterId r:id="rId23"/>
  </p:notesMasterIdLst>
  <p:sldIdLst>
    <p:sldId id="374" r:id="rId4"/>
    <p:sldId id="375" r:id="rId5"/>
    <p:sldId id="322"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57" r:id="rId2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DEEB96F-3B26-CB40-B37F-9CAB660CE618}">
          <p14:sldIdLst>
            <p14:sldId id="374"/>
            <p14:sldId id="375"/>
            <p14:sldId id="322"/>
            <p14:sldId id="359"/>
            <p14:sldId id="360"/>
            <p14:sldId id="361"/>
            <p14:sldId id="362"/>
            <p14:sldId id="363"/>
            <p14:sldId id="364"/>
            <p14:sldId id="365"/>
            <p14:sldId id="366"/>
            <p14:sldId id="367"/>
            <p14:sldId id="368"/>
            <p14:sldId id="369"/>
            <p14:sldId id="370"/>
            <p14:sldId id="371"/>
            <p14:sldId id="372"/>
            <p14:sldId id="373"/>
            <p14:sldId id="3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4797"/>
    <a:srgbClr val="6A9B97"/>
    <a:srgbClr val="000080"/>
    <a:srgbClr val="00E2FF"/>
    <a:srgbClr val="E5B497"/>
    <a:srgbClr val="FFB4A4"/>
    <a:srgbClr val="B84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3" autoAdjust="0"/>
    <p:restoredTop sz="94060" autoAdjust="0"/>
  </p:normalViewPr>
  <p:slideViewPr>
    <p:cSldViewPr snapToGrid="0" snapToObjects="1">
      <p:cViewPr varScale="1">
        <p:scale>
          <a:sx n="83" d="100"/>
          <a:sy n="83" d="100"/>
        </p:scale>
        <p:origin x="5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28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6FBAC-ACED-4FA2-8D72-6F51965788DF}" type="datetimeFigureOut">
              <a:rPr lang="fr-CA" smtClean="0"/>
              <a:pPr/>
              <a:t>2017-10-19</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E6807-289A-4188-82E2-1EE946894E26}" type="slidenum">
              <a:rPr lang="fr-CA" smtClean="0"/>
              <a:pPr/>
              <a:t>‹N°›</a:t>
            </a:fld>
            <a:endParaRPr lang="fr-CA"/>
          </a:p>
        </p:txBody>
      </p:sp>
    </p:spTree>
    <p:extLst>
      <p:ext uri="{BB962C8B-B14F-4D97-AF65-F5344CB8AC3E}">
        <p14:creationId xmlns:p14="http://schemas.microsoft.com/office/powerpoint/2010/main" val="248032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D4B91FC-1BE6-4CC2-B7CF-E83EC3B89A33}" type="slidenum">
              <a:rPr lang="fr-CA" smtClean="0"/>
              <a:t>1</a:t>
            </a:fld>
            <a:endParaRPr lang="fr-CA"/>
          </a:p>
        </p:txBody>
      </p:sp>
    </p:spTree>
    <p:extLst>
      <p:ext uri="{BB962C8B-B14F-4D97-AF65-F5344CB8AC3E}">
        <p14:creationId xmlns:p14="http://schemas.microsoft.com/office/powerpoint/2010/main" val="3273613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784F6F9-3B57-47AD-9AAA-6BAB68F461BF}" type="slidenum">
              <a:rPr lang="fr-CA" smtClean="0"/>
              <a:t>15</a:t>
            </a:fld>
            <a:endParaRPr lang="fr-CA"/>
          </a:p>
        </p:txBody>
      </p:sp>
    </p:spTree>
    <p:extLst>
      <p:ext uri="{BB962C8B-B14F-4D97-AF65-F5344CB8AC3E}">
        <p14:creationId xmlns:p14="http://schemas.microsoft.com/office/powerpoint/2010/main" val="4114065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784F6F9-3B57-47AD-9AAA-6BAB68F461BF}" type="slidenum">
              <a:rPr lang="fr-CA" smtClean="0"/>
              <a:t>16</a:t>
            </a:fld>
            <a:endParaRPr lang="fr-CA"/>
          </a:p>
        </p:txBody>
      </p:sp>
    </p:spTree>
    <p:extLst>
      <p:ext uri="{BB962C8B-B14F-4D97-AF65-F5344CB8AC3E}">
        <p14:creationId xmlns:p14="http://schemas.microsoft.com/office/powerpoint/2010/main" val="1852124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784F6F9-3B57-47AD-9AAA-6BAB68F461BF}" type="slidenum">
              <a:rPr lang="fr-CA" smtClean="0"/>
              <a:t>18</a:t>
            </a:fld>
            <a:endParaRPr lang="fr-CA"/>
          </a:p>
        </p:txBody>
      </p:sp>
    </p:spTree>
    <p:extLst>
      <p:ext uri="{BB962C8B-B14F-4D97-AF65-F5344CB8AC3E}">
        <p14:creationId xmlns:p14="http://schemas.microsoft.com/office/powerpoint/2010/main" val="2840729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CA">
              <a:latin typeface="Calibri" charset="0"/>
            </a:endParaRPr>
          </a:p>
        </p:txBody>
      </p:sp>
      <p:sp>
        <p:nvSpPr>
          <p:cNvPr id="22531"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1286" indent="-281264" eaLnBrk="0" hangingPunct="0">
              <a:defRPr sz="2400">
                <a:solidFill>
                  <a:schemeClr val="tx1"/>
                </a:solidFill>
                <a:latin typeface="Arial" charset="0"/>
                <a:ea typeface="ＭＳ Ｐゴシック" charset="0"/>
              </a:defRPr>
            </a:lvl2pPr>
            <a:lvl3pPr marL="1125055" indent="-225011" eaLnBrk="0" hangingPunct="0">
              <a:defRPr sz="2400">
                <a:solidFill>
                  <a:schemeClr val="tx1"/>
                </a:solidFill>
                <a:latin typeface="Arial" charset="0"/>
                <a:ea typeface="ＭＳ Ｐゴシック" charset="0"/>
              </a:defRPr>
            </a:lvl3pPr>
            <a:lvl4pPr marL="1575077" indent="-225011" eaLnBrk="0" hangingPunct="0">
              <a:defRPr sz="2400">
                <a:solidFill>
                  <a:schemeClr val="tx1"/>
                </a:solidFill>
                <a:latin typeface="Arial" charset="0"/>
                <a:ea typeface="ＭＳ Ｐゴシック" charset="0"/>
              </a:defRPr>
            </a:lvl4pPr>
            <a:lvl5pPr marL="2025099" indent="-225011" eaLnBrk="0" hangingPunct="0">
              <a:defRPr sz="2400">
                <a:solidFill>
                  <a:schemeClr val="tx1"/>
                </a:solidFill>
                <a:latin typeface="Arial" charset="0"/>
                <a:ea typeface="ＭＳ Ｐゴシック" charset="0"/>
              </a:defRPr>
            </a:lvl5pPr>
            <a:lvl6pPr marL="2475121" indent="-225011" eaLnBrk="0" fontAlgn="base" hangingPunct="0">
              <a:spcBef>
                <a:spcPct val="0"/>
              </a:spcBef>
              <a:spcAft>
                <a:spcPct val="0"/>
              </a:spcAft>
              <a:defRPr sz="2400">
                <a:solidFill>
                  <a:schemeClr val="tx1"/>
                </a:solidFill>
                <a:latin typeface="Arial" charset="0"/>
                <a:ea typeface="ＭＳ Ｐゴシック" charset="0"/>
              </a:defRPr>
            </a:lvl6pPr>
            <a:lvl7pPr marL="2925143" indent="-225011" eaLnBrk="0" fontAlgn="base" hangingPunct="0">
              <a:spcBef>
                <a:spcPct val="0"/>
              </a:spcBef>
              <a:spcAft>
                <a:spcPct val="0"/>
              </a:spcAft>
              <a:defRPr sz="2400">
                <a:solidFill>
                  <a:schemeClr val="tx1"/>
                </a:solidFill>
                <a:latin typeface="Arial" charset="0"/>
                <a:ea typeface="ＭＳ Ｐゴシック" charset="0"/>
              </a:defRPr>
            </a:lvl7pPr>
            <a:lvl8pPr marL="3375165" indent="-225011" eaLnBrk="0" fontAlgn="base" hangingPunct="0">
              <a:spcBef>
                <a:spcPct val="0"/>
              </a:spcBef>
              <a:spcAft>
                <a:spcPct val="0"/>
              </a:spcAft>
              <a:defRPr sz="2400">
                <a:solidFill>
                  <a:schemeClr val="tx1"/>
                </a:solidFill>
                <a:latin typeface="Arial" charset="0"/>
                <a:ea typeface="ＭＳ Ｐゴシック" charset="0"/>
              </a:defRPr>
            </a:lvl8pPr>
            <a:lvl9pPr marL="3825187" indent="-2250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00802E-9996-0747-97D4-41C42BEB1A45}" type="slidenum">
              <a:rPr lang="fr-CA" sz="1200">
                <a:latin typeface="Calibri" charset="0"/>
              </a:rPr>
              <a:pPr eaLnBrk="1" hangingPunct="1"/>
              <a:t>19</a:t>
            </a:fld>
            <a:endParaRPr lang="fr-CA" sz="1200">
              <a:latin typeface="Calibri" charset="0"/>
            </a:endParaRPr>
          </a:p>
        </p:txBody>
      </p:sp>
    </p:spTree>
    <p:extLst>
      <p:ext uri="{BB962C8B-B14F-4D97-AF65-F5344CB8AC3E}">
        <p14:creationId xmlns:p14="http://schemas.microsoft.com/office/powerpoint/2010/main" val="270580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D4B91FC-1BE6-4CC2-B7CF-E83EC3B89A33}" type="slidenum">
              <a:rPr lang="fr-CA" smtClean="0"/>
              <a:t>2</a:t>
            </a:fld>
            <a:endParaRPr lang="fr-CA"/>
          </a:p>
        </p:txBody>
      </p:sp>
    </p:spTree>
    <p:extLst>
      <p:ext uri="{BB962C8B-B14F-4D97-AF65-F5344CB8AC3E}">
        <p14:creationId xmlns:p14="http://schemas.microsoft.com/office/powerpoint/2010/main" val="248847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784F6F9-3B57-47AD-9AAA-6BAB68F461BF}" type="slidenum">
              <a:rPr lang="fr-CA" smtClean="0"/>
              <a:t>4</a:t>
            </a:fld>
            <a:endParaRPr lang="fr-CA"/>
          </a:p>
        </p:txBody>
      </p:sp>
    </p:spTree>
    <p:extLst>
      <p:ext uri="{BB962C8B-B14F-4D97-AF65-F5344CB8AC3E}">
        <p14:creationId xmlns:p14="http://schemas.microsoft.com/office/powerpoint/2010/main" val="3263042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784F6F9-3B57-47AD-9AAA-6BAB68F461BF}" type="slidenum">
              <a:rPr lang="fr-CA" smtClean="0"/>
              <a:t>5</a:t>
            </a:fld>
            <a:endParaRPr lang="fr-CA"/>
          </a:p>
        </p:txBody>
      </p:sp>
    </p:spTree>
    <p:extLst>
      <p:ext uri="{BB962C8B-B14F-4D97-AF65-F5344CB8AC3E}">
        <p14:creationId xmlns:p14="http://schemas.microsoft.com/office/powerpoint/2010/main" val="271352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784F6F9-3B57-47AD-9AAA-6BAB68F461BF}" type="slidenum">
              <a:rPr lang="fr-CA" smtClean="0"/>
              <a:t>6</a:t>
            </a:fld>
            <a:endParaRPr lang="fr-CA"/>
          </a:p>
        </p:txBody>
      </p:sp>
    </p:spTree>
    <p:extLst>
      <p:ext uri="{BB962C8B-B14F-4D97-AF65-F5344CB8AC3E}">
        <p14:creationId xmlns:p14="http://schemas.microsoft.com/office/powerpoint/2010/main" val="93392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784F6F9-3B57-47AD-9AAA-6BAB68F461BF}" type="slidenum">
              <a:rPr lang="fr-CA" smtClean="0"/>
              <a:t>7</a:t>
            </a:fld>
            <a:endParaRPr lang="fr-CA"/>
          </a:p>
        </p:txBody>
      </p:sp>
    </p:spTree>
    <p:extLst>
      <p:ext uri="{BB962C8B-B14F-4D97-AF65-F5344CB8AC3E}">
        <p14:creationId xmlns:p14="http://schemas.microsoft.com/office/powerpoint/2010/main" val="249397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784F6F9-3B57-47AD-9AAA-6BAB68F461BF}" type="slidenum">
              <a:rPr lang="fr-CA" smtClean="0"/>
              <a:t>8</a:t>
            </a:fld>
            <a:endParaRPr lang="fr-CA"/>
          </a:p>
        </p:txBody>
      </p:sp>
    </p:spTree>
    <p:extLst>
      <p:ext uri="{BB962C8B-B14F-4D97-AF65-F5344CB8AC3E}">
        <p14:creationId xmlns:p14="http://schemas.microsoft.com/office/powerpoint/2010/main" val="80000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784F6F9-3B57-47AD-9AAA-6BAB68F461BF}" type="slidenum">
              <a:rPr lang="fr-CA" smtClean="0"/>
              <a:t>12</a:t>
            </a:fld>
            <a:endParaRPr lang="fr-CA"/>
          </a:p>
        </p:txBody>
      </p:sp>
    </p:spTree>
    <p:extLst>
      <p:ext uri="{BB962C8B-B14F-4D97-AF65-F5344CB8AC3E}">
        <p14:creationId xmlns:p14="http://schemas.microsoft.com/office/powerpoint/2010/main" val="266066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784F6F9-3B57-47AD-9AAA-6BAB68F461BF}" type="slidenum">
              <a:rPr lang="fr-CA" smtClean="0"/>
              <a:t>14</a:t>
            </a:fld>
            <a:endParaRPr lang="fr-CA"/>
          </a:p>
        </p:txBody>
      </p:sp>
    </p:spTree>
    <p:extLst>
      <p:ext uri="{BB962C8B-B14F-4D97-AF65-F5344CB8AC3E}">
        <p14:creationId xmlns:p14="http://schemas.microsoft.com/office/powerpoint/2010/main" val="934955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375125"/>
      </p:ext>
    </p:extLst>
  </p:cSld>
  <p:clrMapOvr>
    <a:masterClrMapping/>
  </p:clrMapOvr>
  <mc:AlternateContent xmlns:mc="http://schemas.openxmlformats.org/markup-compatibility/2006" xmlns:p14="http://schemas.microsoft.com/office/powerpoint/2010/main">
    <mc:Choice Requires="p14">
      <p:transition spd="slow" p14:dur="1200">
        <p:wipe dir="r"/>
      </p:transition>
    </mc:Choice>
    <mc:Fallback xmlns="">
      <p:transition spd="slow">
        <p:wipe dir="r"/>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1325563"/>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fld id="{9A416679-E5EE-4B49-99F9-B2866A8958C5}" type="datetimeFigureOut">
              <a:rPr lang="fr-CA" smtClean="0">
                <a:solidFill>
                  <a:prstClr val="black">
                    <a:tint val="75000"/>
                  </a:prstClr>
                </a:solidFill>
              </a:rPr>
              <a:pPr/>
              <a:t>2017-10-19</a:t>
            </a:fld>
            <a:endParaRPr lang="fr-CA">
              <a:solidFill>
                <a:prstClr val="black">
                  <a:tint val="75000"/>
                </a:prstClr>
              </a:solidFill>
            </a:endParaRP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8154B08E-3091-4A3A-8B5F-4A94D502591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08301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80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a:prstGeom prst="rect">
            <a:avLst/>
          </a:prstGeom>
        </p:spPr>
        <p:txBody>
          <a:bodyPr/>
          <a:lstStyle/>
          <a:p>
            <a:r>
              <a:rPr lang="fr-FR"/>
              <a:t>Modifiez le style du titre</a:t>
            </a:r>
            <a:endParaRPr lang="en-US" dirty="0"/>
          </a:p>
        </p:txBody>
      </p:sp>
      <p:sp>
        <p:nvSpPr>
          <p:cNvPr id="3" name="Content Placeholder 2"/>
          <p:cNvSpPr>
            <a:spLocks noGrp="1"/>
          </p:cNvSpPr>
          <p:nvPr>
            <p:ph idx="1"/>
          </p:nvPr>
        </p:nvSpPr>
        <p:spPr>
          <a:xfrm>
            <a:off x="1028700" y="2286000"/>
            <a:ext cx="7200900" cy="3581400"/>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42987" y="6453386"/>
            <a:ext cx="903429" cy="404614"/>
          </a:xfrm>
          <a:prstGeom prst="rect">
            <a:avLst/>
          </a:prstGeom>
        </p:spPr>
        <p:txBody>
          <a:bodyPr/>
          <a:lstStyle/>
          <a:p>
            <a:fld id="{27926244-5B83-407C-94C0-CA07D77DD324}" type="datetimeFigureOut">
              <a:rPr lang="fr-CA" smtClean="0"/>
              <a:t>2017-10-19</a:t>
            </a:fld>
            <a:endParaRPr lang="fr-CA"/>
          </a:p>
        </p:txBody>
      </p:sp>
      <p:sp>
        <p:nvSpPr>
          <p:cNvPr id="5" name="Footer Placeholder 4"/>
          <p:cNvSpPr>
            <a:spLocks noGrp="1"/>
          </p:cNvSpPr>
          <p:nvPr>
            <p:ph type="ftr" sz="quarter" idx="11"/>
          </p:nvPr>
        </p:nvSpPr>
        <p:spPr>
          <a:xfrm>
            <a:off x="2170173" y="6453386"/>
            <a:ext cx="4710623" cy="404614"/>
          </a:xfrm>
          <a:prstGeom prst="rect">
            <a:avLst/>
          </a:prstGeom>
        </p:spPr>
        <p:txBody>
          <a:bodyPr/>
          <a:lstStyle/>
          <a:p>
            <a:endParaRPr lang="fr-CA"/>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p>
            <a:fld id="{A493F499-BD17-4D17-8C58-E3B909B0B0B1}" type="slidenum">
              <a:rPr lang="fr-CA" smtClean="0"/>
              <a:t>‹N°›</a:t>
            </a:fld>
            <a:endParaRPr lang="fr-CA"/>
          </a:p>
        </p:txBody>
      </p:sp>
    </p:spTree>
    <p:extLst>
      <p:ext uri="{BB962C8B-B14F-4D97-AF65-F5344CB8AC3E}">
        <p14:creationId xmlns:p14="http://schemas.microsoft.com/office/powerpoint/2010/main" val="409743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07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488274" y="6356351"/>
            <a:ext cx="433449" cy="365125"/>
          </a:xfrm>
          <a:prstGeom prst="rect">
            <a:avLst/>
          </a:prstGeom>
        </p:spPr>
        <p:txBody>
          <a:bodyPr vert="horz" lIns="91440" tIns="45720" rIns="91440" bIns="45720" rtlCol="0" anchor="b"/>
          <a:lstStyle>
            <a:lvl1pPr algn="r">
              <a:defRPr sz="1100">
                <a:solidFill>
                  <a:schemeClr val="tx1">
                    <a:tint val="75000"/>
                  </a:schemeClr>
                </a:solidFill>
                <a:latin typeface="Arial" pitchFamily="34" charset="0"/>
                <a:cs typeface="Arial" pitchFamily="34" charset="0"/>
              </a:defRPr>
            </a:lvl1pPr>
          </a:lstStyle>
          <a:p>
            <a:fld id="{13DD3450-7CDE-4AF3-BBD8-7478CDE837BA}" type="slidenum">
              <a:rPr lang="fr-CA" smtClean="0"/>
              <a:pPr/>
              <a:t>‹N°›</a:t>
            </a:fld>
            <a:endParaRPr lang="fr-CA" dirty="0"/>
          </a:p>
        </p:txBody>
      </p:sp>
      <p:grpSp>
        <p:nvGrpSpPr>
          <p:cNvPr id="4" name="Groupe 3"/>
          <p:cNvGrpSpPr/>
          <p:nvPr userDrawn="1"/>
        </p:nvGrpSpPr>
        <p:grpSpPr>
          <a:xfrm>
            <a:off x="3305143" y="0"/>
            <a:ext cx="5838857" cy="6857998"/>
            <a:chOff x="3412742" y="0"/>
            <a:chExt cx="5413276" cy="5991422"/>
          </a:xfrm>
        </p:grpSpPr>
        <p:pic>
          <p:nvPicPr>
            <p:cNvPr id="5" name="Image 4" descr="im-g_etudiant-3b.jpg"/>
            <p:cNvPicPr>
              <a:picLocks noChangeAspect="1"/>
            </p:cNvPicPr>
            <p:nvPr userDrawn="1"/>
          </p:nvPicPr>
          <p:blipFill rotWithShape="1">
            <a:blip r:embed="rId5" cstate="screen">
              <a:duotone>
                <a:schemeClr val="bg2">
                  <a:shade val="45000"/>
                  <a:satMod val="135000"/>
                </a:schemeClr>
                <a:prstClr val="white"/>
              </a:duotone>
              <a:extLst>
                <a:ext uri="{BEBA8EAE-BF5A-486C-A8C5-ECC9F3942E4B}">
                  <a14:imgProps xmlns:a14="http://schemas.microsoft.com/office/drawing/2010/main">
                    <a14:imgLayer r:embed="rId6">
                      <a14:imgEffect>
                        <a14:artisticPaintBrush/>
                      </a14:imgEffect>
                    </a14:imgLayer>
                  </a14:imgProps>
                </a:ext>
                <a:ext uri="{28A0092B-C50C-407E-A947-70E740481C1C}">
                  <a14:useLocalDpi xmlns:a14="http://schemas.microsoft.com/office/drawing/2010/main"/>
                </a:ext>
              </a:extLst>
            </a:blip>
            <a:srcRect/>
            <a:stretch/>
          </p:blipFill>
          <p:spPr>
            <a:xfrm flipH="1">
              <a:off x="3412742" y="0"/>
              <a:ext cx="5413276" cy="5991422"/>
            </a:xfrm>
            <a:prstGeom prst="rect">
              <a:avLst/>
            </a:prstGeom>
          </p:spPr>
        </p:pic>
        <p:sp>
          <p:nvSpPr>
            <p:cNvPr id="7" name="Rectangle 6"/>
            <p:cNvSpPr/>
            <p:nvPr userDrawn="1"/>
          </p:nvSpPr>
          <p:spPr>
            <a:xfrm>
              <a:off x="3603009" y="0"/>
              <a:ext cx="1913554" cy="4893401"/>
            </a:xfrm>
            <a:prstGeom prst="rect">
              <a:avLst/>
            </a:prstGeom>
            <a:gradFill flip="none" rotWithShape="1">
              <a:gsLst>
                <a:gs pos="0">
                  <a:schemeClr val="bg1"/>
                </a:gs>
                <a:gs pos="72000">
                  <a:srgbClr val="FFFFFF">
                    <a:alpha val="50000"/>
                  </a:srgbClr>
                </a:gs>
                <a:gs pos="90000">
                  <a:srgbClr val="FFFFFF">
                    <a:alpha val="20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8" name="Groupe 1"/>
          <p:cNvGrpSpPr/>
          <p:nvPr userDrawn="1"/>
        </p:nvGrpSpPr>
        <p:grpSpPr>
          <a:xfrm>
            <a:off x="0" y="4893401"/>
            <a:ext cx="9144000" cy="1980000"/>
            <a:chOff x="0" y="4893401"/>
            <a:chExt cx="9144000" cy="1980000"/>
          </a:xfrm>
        </p:grpSpPr>
        <p:sp>
          <p:nvSpPr>
            <p:cNvPr id="9" name="Rectangle 8"/>
            <p:cNvSpPr/>
            <p:nvPr userDrawn="1"/>
          </p:nvSpPr>
          <p:spPr>
            <a:xfrm flipV="1">
              <a:off x="0" y="4893401"/>
              <a:ext cx="9144000" cy="1964597"/>
            </a:xfrm>
            <a:prstGeom prst="rect">
              <a:avLst/>
            </a:prstGeom>
            <a:gradFill>
              <a:gsLst>
                <a:gs pos="0">
                  <a:srgbClr val="13B5EA">
                    <a:alpha val="63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UdeM_NOIR_Version_1.eps"/>
            <p:cNvPicPr>
              <a:picLocks noChangeAspect="1"/>
            </p:cNvPicPr>
            <p:nvPr userDrawn="1"/>
          </p:nvPicPr>
          <p:blipFill>
            <a:blip r:embed="rId7" cstate="email"/>
            <a:stretch>
              <a:fillRect/>
            </a:stretch>
          </p:blipFill>
          <p:spPr>
            <a:xfrm>
              <a:off x="0" y="4893401"/>
              <a:ext cx="3057006" cy="1980000"/>
            </a:xfrm>
            <a:prstGeom prst="rect">
              <a:avLst/>
            </a:prstGeom>
          </p:spPr>
        </p:pic>
      </p:grpSp>
      <p:pic>
        <p:nvPicPr>
          <p:cNvPr id="11" name="Picture 6" descr="FacMedLogo.eps"/>
          <p:cNvPicPr>
            <a:picLocks noChangeAspect="1"/>
          </p:cNvPicPr>
          <p:nvPr userDrawn="1">
            <p:custDataLst>
              <p:tags r:id="rId4"/>
            </p:custDataLst>
          </p:nvPr>
        </p:nvPicPr>
        <p:blipFill>
          <a:blip r:embed="rId8">
            <a:extLst>
              <a:ext uri="{28A0092B-C50C-407E-A947-70E740481C1C}">
                <a14:useLocalDpi xmlns:a14="http://schemas.microsoft.com/office/drawing/2010/main"/>
              </a:ext>
            </a:extLst>
          </a:blip>
          <a:srcRect/>
          <a:stretch>
            <a:fillRect/>
          </a:stretch>
        </p:blipFill>
        <p:spPr bwMode="auto">
          <a:xfrm>
            <a:off x="5559961" y="5345113"/>
            <a:ext cx="3171825" cy="1128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863736"/>
      </p:ext>
    </p:extLst>
  </p:cSld>
  <p:clrMap bg1="lt1" tx1="dk1" bg2="lt2" tx2="dk2" accent1="accent1" accent2="accent2" accent3="accent3" accent4="accent4" accent5="accent5" accent6="accent6" hlink="hlink" folHlink="folHlink"/>
  <p:sldLayoutIdLst>
    <p:sldLayoutId id="2147483661" r:id="rId1"/>
    <p:sldLayoutId id="2147483668" r:id="rId2"/>
  </p:sldLayoutIdLst>
  <mc:AlternateContent xmlns:mc="http://schemas.openxmlformats.org/markup-compatibility/2006" xmlns:p14="http://schemas.microsoft.com/office/powerpoint/2010/main">
    <mc:Choice Requires="p14">
      <p:transition spd="slow" p14:dur="1200">
        <p:wipe dir="r"/>
      </p:transition>
    </mc:Choice>
    <mc:Fallback xmlns="">
      <p:transition spd="slow">
        <p:wipe dir="r"/>
      </p:transition>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4000" b="1" kern="1200" cap="all" baseline="0">
          <a:solidFill>
            <a:schemeClr val="tx1">
              <a:lumMod val="95000"/>
              <a:lumOff val="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flipV="1">
            <a:off x="0" y="5943600"/>
            <a:ext cx="9143999" cy="923170"/>
          </a:xfrm>
          <a:prstGeom prst="rect">
            <a:avLst/>
          </a:prstGeom>
          <a:gradFill>
            <a:gsLst>
              <a:gs pos="0">
                <a:srgbClr val="13B5EA">
                  <a:alpha val="63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UdeM_NOIR_Version_1.eps"/>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 y="5949280"/>
            <a:ext cx="1426788" cy="924120"/>
          </a:xfrm>
          <a:prstGeom prst="rect">
            <a:avLst/>
          </a:prstGeom>
        </p:spPr>
      </p:pic>
      <p:pic>
        <p:nvPicPr>
          <p:cNvPr id="10" name="Image 2" descr="FacMedLogo2b.psd"/>
          <p:cNvPicPr>
            <a:picLocks noChangeAspect="1"/>
          </p:cNvPicPr>
          <p:nvPr userDrawn="1">
            <p:custDataLst>
              <p:tags r:id="rId4"/>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5929490" y="6084829"/>
            <a:ext cx="3011309" cy="644799"/>
          </a:xfrm>
          <a:prstGeom prst="rect">
            <a:avLst/>
          </a:prstGeom>
          <a:noFill/>
          <a:ln w="9525">
            <a:noFill/>
            <a:miter lim="800000"/>
            <a:headEnd/>
            <a:tailEnd/>
          </a:ln>
        </p:spPr>
      </p:pic>
    </p:spTree>
    <p:extLst>
      <p:ext uri="{BB962C8B-B14F-4D97-AF65-F5344CB8AC3E}">
        <p14:creationId xmlns:p14="http://schemas.microsoft.com/office/powerpoint/2010/main" val="1947838298"/>
      </p:ext>
    </p:extLst>
  </p:cSld>
  <p:clrMap bg1="lt1" tx1="dk1" bg2="lt2" tx2="dk2" accent1="accent1" accent2="accent2" accent3="accent3" accent4="accent4" accent5="accent5" accent6="accent6" hlink="hlink" folHlink="folHlink"/>
  <p:sldLayoutIdLst>
    <p:sldLayoutId id="2147483663" r:id="rId1"/>
    <p:sldLayoutId id="214748366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custDataLst>
              <p:tags r:id="rId3"/>
            </p:custDataLst>
          </p:nvPr>
        </p:nvSpPr>
        <p:spPr bwMode="auto">
          <a:xfrm>
            <a:off x="2284409" y="1324604"/>
            <a:ext cx="4541308" cy="1200329"/>
          </a:xfrm>
          <a:prstGeom prst="rect">
            <a:avLst/>
          </a:prstGeom>
          <a:noFill/>
          <a:ln w="9525">
            <a:noFill/>
            <a:miter lim="800000"/>
            <a:headEnd/>
            <a:tailEnd/>
          </a:ln>
        </p:spPr>
        <p:txBody>
          <a:bodyPr>
            <a:spAutoFit/>
          </a:bodyPr>
          <a:lstStyle/>
          <a:p>
            <a:pPr algn="ctr">
              <a:defRPr/>
            </a:pPr>
            <a:r>
              <a:rPr lang="en-ZA" sz="7200" b="1" cap="all" dirty="0">
                <a:solidFill>
                  <a:srgbClr val="00E2FF"/>
                </a:solidFill>
                <a:effectLst>
                  <a:reflection blurRad="6350" stA="25000" endA="300" endPos="70000" dir="5400000" sy="-100000" algn="bl" rotWithShape="0"/>
                </a:effectLst>
                <a:latin typeface="Arial Black"/>
                <a:ea typeface="ＭＳ Ｐゴシック" pitchFamily="1" charset="-128"/>
                <a:cs typeface="Arial Black"/>
              </a:rPr>
              <a:t>MERCI!</a:t>
            </a:r>
            <a:endParaRPr lang="en-ZA" sz="7200" dirty="0">
              <a:solidFill>
                <a:schemeClr val="bg1"/>
              </a:solidFill>
              <a:latin typeface="Arial" pitchFamily="34" charset="0"/>
              <a:ea typeface="ＭＳ Ｐゴシック" pitchFamily="1" charset="-128"/>
              <a:cs typeface="Arial" pitchFamily="34" charset="0"/>
            </a:endParaRPr>
          </a:p>
        </p:txBody>
      </p:sp>
      <p:pic>
        <p:nvPicPr>
          <p:cNvPr id="8" name="Image 2" descr="FacMedLogo2b.psd"/>
          <p:cNvPicPr>
            <a:picLocks noChangeAspect="1"/>
          </p:cNvPicPr>
          <p:nvPr userDrawn="1">
            <p:custDataLst>
              <p:tags r:id="rId4"/>
            </p:custDataLst>
          </p:nvPr>
        </p:nvPicPr>
        <p:blipFill>
          <a:blip r:embed="rId5" cstate="screen">
            <a:extLst>
              <a:ext uri="{28A0092B-C50C-407E-A947-70E740481C1C}">
                <a14:useLocalDpi xmlns:a14="http://schemas.microsoft.com/office/drawing/2010/main"/>
              </a:ext>
            </a:extLst>
          </a:blip>
          <a:srcRect/>
          <a:stretch>
            <a:fillRect/>
          </a:stretch>
        </p:blipFill>
        <p:spPr bwMode="auto">
          <a:xfrm>
            <a:off x="1363663" y="4049713"/>
            <a:ext cx="6383337" cy="1366837"/>
          </a:xfrm>
          <a:prstGeom prst="rect">
            <a:avLst/>
          </a:prstGeom>
          <a:noFill/>
          <a:ln w="9525">
            <a:noFill/>
            <a:miter lim="800000"/>
            <a:headEnd/>
            <a:tailEnd/>
          </a:ln>
        </p:spPr>
      </p:pic>
    </p:spTree>
    <p:extLst>
      <p:ext uri="{BB962C8B-B14F-4D97-AF65-F5344CB8AC3E}">
        <p14:creationId xmlns:p14="http://schemas.microsoft.com/office/powerpoint/2010/main" val="291843224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4.xml"/><Relationship Id="rId4" Type="http://schemas.openxmlformats.org/officeDocument/2006/relationships/slide" Target="slide18.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slide" Target="slide7.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hyperlink" Target="http://publications.msss.gouv.qc.ca/msss/fichiers/2009/09-235-12F_07.pdf" TargetMode="External"/><Relationship Id="rId11" Type="http://schemas.openxmlformats.org/officeDocument/2006/relationships/image" Target="../media/image10.emf"/><Relationship Id="rId5" Type="http://schemas.openxmlformats.org/officeDocument/2006/relationships/hyperlink" Target="http://www.cfpc.ca/uploadedFiles/Resources/Resource_Items/Patients/Griefing_FRE.pdf" TargetMode="External"/><Relationship Id="rId10" Type="http://schemas.openxmlformats.org/officeDocument/2006/relationships/oleObject" Target="../embeddings/oleObject4.bin"/><Relationship Id="rId4" Type="http://schemas.openxmlformats.org/officeDocument/2006/relationships/hyperlink" Target="http://www.maisonmonbourquette.com/" TargetMode="External"/><Relationship Id="rId9" Type="http://schemas.openxmlformats.org/officeDocument/2006/relationships/image" Target="../media/image9.emf"/></Relationships>
</file>

<file path=ppt/slides/_rels/slide13.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hyperlink" Target="http://www.psychomedia.qc.ca/dsm-5/2016-04-04/criteres-diagnostiques-depression-majeur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hyperlink" Target="http://www.maisonmonbourquette.com/" TargetMode="External"/><Relationship Id="rId5" Type="http://schemas.openxmlformats.org/officeDocument/2006/relationships/slide" Target="slide12.xml"/><Relationship Id="rId4" Type="http://schemas.openxmlformats.org/officeDocument/2006/relationships/hyperlink" Target="http://www.cancer.ca/fr-ca/cancer-information/cancer-journey/advanced-cancer/grief-bereavement/?region=qc" TargetMode="External"/></Relationships>
</file>

<file path=ppt/slides/_rels/slide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247" y="2018009"/>
            <a:ext cx="7619505" cy="730333"/>
          </a:xfrm>
        </p:spPr>
        <p:txBody>
          <a:bodyPr>
            <a:normAutofit/>
          </a:bodyPr>
          <a:lstStyle/>
          <a:p>
            <a:r>
              <a:rPr lang="fr-CA" sz="3200" b="1" dirty="0" smtClean="0">
                <a:latin typeface="Arial" panose="020B0604020202020204" pitchFamily="34" charset="0"/>
                <a:cs typeface="Arial" panose="020B0604020202020204" pitchFamily="34" charset="0"/>
              </a:rPr>
              <a:t>INSTRUCTIONS</a:t>
            </a:r>
            <a:endParaRPr lang="fr-CA"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55482" y="2587300"/>
            <a:ext cx="6887678" cy="1094051"/>
          </a:xfrm>
        </p:spPr>
        <p:txBody>
          <a:bodyPr/>
          <a:lstStyle/>
          <a:p>
            <a:pPr marL="0" indent="0" algn="ctr">
              <a:buNone/>
            </a:pPr>
            <a:endParaRPr lang="fr-CA" sz="1800" dirty="0" smtClean="0"/>
          </a:p>
          <a:p>
            <a:pPr marL="0" indent="0" algn="ctr">
              <a:buNone/>
            </a:pPr>
            <a:endParaRPr lang="fr-CA" sz="1800" dirty="0"/>
          </a:p>
          <a:p>
            <a:pPr marL="0" indent="0" algn="ctr">
              <a:buNone/>
            </a:pPr>
            <a:r>
              <a:rPr lang="fr-CA" sz="1800" b="1" dirty="0" smtClean="0"/>
              <a:t>pour </a:t>
            </a:r>
            <a:r>
              <a:rPr lang="fr-CA" sz="1800" b="1" dirty="0"/>
              <a:t>l’utilisation des vignettes cliniques</a:t>
            </a:r>
          </a:p>
          <a:p>
            <a:pPr algn="just"/>
            <a:endParaRPr lang="fr-CA" sz="1800" dirty="0"/>
          </a:p>
        </p:txBody>
      </p:sp>
    </p:spTree>
    <p:extLst>
      <p:ext uri="{BB962C8B-B14F-4D97-AF65-F5344CB8AC3E}">
        <p14:creationId xmlns:p14="http://schemas.microsoft.com/office/powerpoint/2010/main" val="1057778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966" y="396433"/>
            <a:ext cx="7200900" cy="1485900"/>
          </a:xfrm>
        </p:spPr>
        <p:txBody>
          <a:bodyPr/>
          <a:lstStyle/>
          <a:p>
            <a:pPr algn="l"/>
            <a:r>
              <a:rPr lang="fr-CA" sz="2100" b="1" dirty="0"/>
              <a:t>Deuil et dépression</a:t>
            </a:r>
          </a:p>
        </p:txBody>
      </p:sp>
      <p:sp>
        <p:nvSpPr>
          <p:cNvPr id="3" name="Espace réservé du contenu 2"/>
          <p:cNvSpPr>
            <a:spLocks noGrp="1"/>
          </p:cNvSpPr>
          <p:nvPr>
            <p:ph idx="1"/>
          </p:nvPr>
        </p:nvSpPr>
        <p:spPr>
          <a:xfrm>
            <a:off x="449966" y="1284365"/>
            <a:ext cx="8150024" cy="2686050"/>
          </a:xfrm>
        </p:spPr>
        <p:txBody>
          <a:bodyPr>
            <a:normAutofit/>
          </a:bodyPr>
          <a:lstStyle/>
          <a:p>
            <a:pPr algn="just"/>
            <a:r>
              <a:rPr lang="fr-CA" sz="1800" dirty="0" smtClean="0"/>
              <a:t>Vous expliquez à votre étudiant que, depuis la parution du DSM-5, le deuil n’est plus un critère d’exclusion au diagnostic de dépression. Deuil et dépression peuvent être concurrents et une telle dépression doit être traitée de la même façon qu’une autre. </a:t>
            </a:r>
          </a:p>
          <a:p>
            <a:pPr algn="just"/>
            <a:endParaRPr lang="fr-CA" sz="1800" dirty="0" smtClean="0"/>
          </a:p>
          <a:p>
            <a:pPr algn="just"/>
            <a:r>
              <a:rPr lang="fr-CA" sz="1800" dirty="0" smtClean="0"/>
              <a:t>Vous en profitez pour lui remettre un </a:t>
            </a:r>
            <a:r>
              <a:rPr lang="fr-CA" sz="1800" dirty="0" smtClean="0">
                <a:hlinkClick r:id="rId2" action="ppaction://hlinksldjump"/>
              </a:rPr>
              <a:t>tableau aide-mémoire </a:t>
            </a:r>
            <a:r>
              <a:rPr lang="fr-CA" sz="1800" dirty="0" smtClean="0"/>
              <a:t>qui vous a longtemps été utile. </a:t>
            </a:r>
          </a:p>
          <a:p>
            <a:pPr algn="just"/>
            <a:endParaRPr lang="fr-CA" sz="1800" dirty="0" smtClean="0"/>
          </a:p>
          <a:p>
            <a:pPr algn="just"/>
            <a:r>
              <a:rPr lang="fr-CA" sz="1800" dirty="0" smtClean="0"/>
              <a:t>Puisque l’étudiant semble très intéressé, vous lui parlez également du </a:t>
            </a:r>
            <a:r>
              <a:rPr lang="fr-CA" sz="1800" u="sng" dirty="0" smtClean="0"/>
              <a:t>deuil chez le jeune adulte</a:t>
            </a:r>
            <a:r>
              <a:rPr lang="fr-CA" sz="1800" dirty="0" smtClean="0"/>
              <a:t> et du </a:t>
            </a:r>
            <a:r>
              <a:rPr lang="fr-CA" sz="1800" u="sng" dirty="0" smtClean="0"/>
              <a:t>deuil blanc</a:t>
            </a:r>
            <a:r>
              <a:rPr lang="fr-CA" sz="1800" dirty="0" smtClean="0"/>
              <a:t> qu’il rencontrera certainement au cours de sa future pratique.</a:t>
            </a:r>
            <a:endParaRPr lang="fr-CA" sz="1800" dirty="0"/>
          </a:p>
        </p:txBody>
      </p:sp>
    </p:spTree>
    <p:extLst>
      <p:ext uri="{BB962C8B-B14F-4D97-AF65-F5344CB8AC3E}">
        <p14:creationId xmlns:p14="http://schemas.microsoft.com/office/powerpoint/2010/main" val="4095329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2844" y="604777"/>
            <a:ext cx="7200900" cy="1485900"/>
          </a:xfrm>
        </p:spPr>
        <p:txBody>
          <a:bodyPr/>
          <a:lstStyle/>
          <a:p>
            <a:r>
              <a:rPr lang="fr-CA" sz="2100" b="1" dirty="0"/>
              <a:t>Pour aller plus loin</a:t>
            </a:r>
          </a:p>
        </p:txBody>
      </p:sp>
      <p:sp>
        <p:nvSpPr>
          <p:cNvPr id="3" name="Espace réservé du contenu 2"/>
          <p:cNvSpPr>
            <a:spLocks noGrp="1"/>
          </p:cNvSpPr>
          <p:nvPr>
            <p:ph idx="1"/>
          </p:nvPr>
        </p:nvSpPr>
        <p:spPr>
          <a:xfrm>
            <a:off x="589313" y="1894115"/>
            <a:ext cx="7200900" cy="3581400"/>
          </a:xfrm>
        </p:spPr>
        <p:txBody>
          <a:bodyPr/>
          <a:lstStyle/>
          <a:p>
            <a:r>
              <a:rPr lang="fr-CA" sz="1800" dirty="0"/>
              <a:t>Deuil </a:t>
            </a:r>
            <a:r>
              <a:rPr lang="fr-CA" sz="1800" dirty="0" smtClean="0">
                <a:hlinkClick r:id="rId2" action="ppaction://hlinksldjump"/>
              </a:rPr>
              <a:t>théorie</a:t>
            </a:r>
            <a:endParaRPr lang="fr-CA" sz="1800" dirty="0" smtClean="0"/>
          </a:p>
          <a:p>
            <a:endParaRPr lang="fr-CA" sz="1800" dirty="0"/>
          </a:p>
          <a:p>
            <a:r>
              <a:rPr lang="fr-CA" sz="1800" dirty="0"/>
              <a:t>Deuil chez le </a:t>
            </a:r>
            <a:r>
              <a:rPr lang="fr-CA" sz="1800" dirty="0">
                <a:hlinkClick r:id="rId3" action="ppaction://hlinksldjump"/>
              </a:rPr>
              <a:t>jeune </a:t>
            </a:r>
            <a:r>
              <a:rPr lang="fr-CA" sz="1800" dirty="0" smtClean="0">
                <a:hlinkClick r:id="rId3" action="ppaction://hlinksldjump"/>
              </a:rPr>
              <a:t>adulte</a:t>
            </a:r>
            <a:endParaRPr lang="fr-CA" sz="1800" dirty="0" smtClean="0"/>
          </a:p>
          <a:p>
            <a:endParaRPr lang="fr-CA" sz="1800" dirty="0"/>
          </a:p>
          <a:p>
            <a:r>
              <a:rPr lang="fr-CA" sz="1800" dirty="0"/>
              <a:t>Deuil </a:t>
            </a:r>
            <a:r>
              <a:rPr lang="fr-CA" sz="1800" dirty="0">
                <a:hlinkClick r:id="rId4" action="ppaction://hlinksldjump"/>
              </a:rPr>
              <a:t>blanc</a:t>
            </a:r>
            <a:endParaRPr lang="fr-CA" sz="1800" dirty="0"/>
          </a:p>
        </p:txBody>
      </p:sp>
    </p:spTree>
    <p:extLst>
      <p:ext uri="{BB962C8B-B14F-4D97-AF65-F5344CB8AC3E}">
        <p14:creationId xmlns:p14="http://schemas.microsoft.com/office/powerpoint/2010/main" val="2666575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3688" y="377042"/>
            <a:ext cx="7200900" cy="1485900"/>
          </a:xfrm>
        </p:spPr>
        <p:txBody>
          <a:bodyPr/>
          <a:lstStyle/>
          <a:p>
            <a:pPr algn="l"/>
            <a:r>
              <a:rPr lang="fr-CA" sz="2100" b="1" dirty="0"/>
              <a:t>Ressources pour les patients</a:t>
            </a:r>
          </a:p>
        </p:txBody>
      </p:sp>
      <p:sp>
        <p:nvSpPr>
          <p:cNvPr id="3" name="Espace réservé du contenu 2"/>
          <p:cNvSpPr>
            <a:spLocks noGrp="1"/>
          </p:cNvSpPr>
          <p:nvPr>
            <p:ph idx="1"/>
          </p:nvPr>
        </p:nvSpPr>
        <p:spPr>
          <a:xfrm>
            <a:off x="553688" y="1288473"/>
            <a:ext cx="7616536" cy="3581400"/>
          </a:xfrm>
        </p:spPr>
        <p:txBody>
          <a:bodyPr>
            <a:normAutofit lnSpcReduction="10000"/>
          </a:bodyPr>
          <a:lstStyle/>
          <a:p>
            <a:r>
              <a:rPr lang="fr-CA" sz="1800" dirty="0">
                <a:hlinkClick r:id="rId4"/>
              </a:rPr>
              <a:t>http://www.maisonmonbourquette.com/</a:t>
            </a:r>
            <a:r>
              <a:rPr lang="fr-CA" sz="1800" dirty="0"/>
              <a:t> (pour patients et professionnels – groupes, soutien, formation</a:t>
            </a:r>
            <a:r>
              <a:rPr lang="fr-CA" sz="1800" dirty="0" smtClean="0"/>
              <a:t>)</a:t>
            </a:r>
          </a:p>
          <a:p>
            <a:endParaRPr lang="fr-CA" sz="1800" dirty="0"/>
          </a:p>
          <a:p>
            <a:r>
              <a:rPr lang="fr-CA" sz="1800" dirty="0">
                <a:hlinkClick r:id="rId5"/>
              </a:rPr>
              <a:t>http://www.cfpc.ca/uploadedFiles/Resources/Resource_Items/Patients/Griefing_FRE.pdf</a:t>
            </a:r>
            <a:r>
              <a:rPr lang="fr-CA" sz="1800" dirty="0"/>
              <a:t> (infos pour patient</a:t>
            </a:r>
            <a:r>
              <a:rPr lang="fr-CA" sz="1800" dirty="0" smtClean="0"/>
              <a:t>)</a:t>
            </a:r>
          </a:p>
          <a:p>
            <a:endParaRPr lang="fr-CA" sz="1800" dirty="0"/>
          </a:p>
          <a:p>
            <a:r>
              <a:rPr lang="fr-CA" sz="1800" dirty="0">
                <a:hlinkClick r:id="rId6"/>
              </a:rPr>
              <a:t>http://publications.msss.gouv.qc.ca/msss/fichiers/2009/09-235-12F_07.pdf</a:t>
            </a:r>
            <a:r>
              <a:rPr lang="fr-CA" sz="1800" dirty="0"/>
              <a:t>	</a:t>
            </a:r>
            <a:endParaRPr lang="fr-CA" sz="1800" dirty="0" smtClean="0"/>
          </a:p>
          <a:p>
            <a:pPr marL="0" indent="0">
              <a:buNone/>
            </a:pPr>
            <a:endParaRPr lang="fr-CA" sz="1800" dirty="0"/>
          </a:p>
          <a:p>
            <a:r>
              <a:rPr lang="fr-CA" sz="1800" u="sng" dirty="0"/>
              <a:t>DVD </a:t>
            </a:r>
            <a:r>
              <a:rPr lang="fr-CA" sz="1800" i="1" u="sng" dirty="0"/>
              <a:t>Vivre sans l’autre, l’apprentissage du deuil</a:t>
            </a:r>
          </a:p>
          <a:p>
            <a:endParaRPr lang="fr-CA" sz="1800" u="sng" dirty="0"/>
          </a:p>
          <a:p>
            <a:endParaRPr lang="fr-CA" sz="1800" u="sng" dirty="0"/>
          </a:p>
          <a:p>
            <a:pPr marL="0" indent="0">
              <a:buNone/>
            </a:pPr>
            <a:r>
              <a:rPr lang="fr-CA" sz="1800" b="1" u="sng" dirty="0">
                <a:solidFill>
                  <a:srgbClr val="FF0000"/>
                </a:solidFill>
                <a:effectLst>
                  <a:outerShdw blurRad="38100" dist="38100" dir="2700000" algn="tl">
                    <a:srgbClr val="000000">
                      <a:alpha val="43137"/>
                    </a:srgbClr>
                  </a:outerShdw>
                </a:effectLst>
                <a:hlinkClick r:id="rId7" action="ppaction://hlinksldjump"/>
              </a:rPr>
              <a:t>RETOUR AU CAS</a:t>
            </a:r>
            <a:endParaRPr lang="fr-CA" sz="1800" b="1" u="sng" dirty="0">
              <a:solidFill>
                <a:srgbClr val="FF0000"/>
              </a:solidFill>
              <a:effectLst>
                <a:outerShdw blurRad="38100" dist="38100" dir="2700000" algn="tl">
                  <a:srgbClr val="000000">
                    <a:alpha val="43137"/>
                  </a:srgbClr>
                </a:outerShdw>
              </a:effectLst>
            </a:endParaRPr>
          </a:p>
          <a:p>
            <a:endParaRPr lang="fr-CA" sz="1800" dirty="0"/>
          </a:p>
        </p:txBody>
      </p:sp>
      <p:graphicFrame>
        <p:nvGraphicFramePr>
          <p:cNvPr id="4" name="Object 3"/>
          <p:cNvGraphicFramePr>
            <a:graphicFrameLocks noChangeAspect="1"/>
          </p:cNvGraphicFramePr>
          <p:nvPr>
            <p:extLst>
              <p:ext uri="{D42A27DB-BD31-4B8C-83A1-F6EECF244321}">
                <p14:modId xmlns:p14="http://schemas.microsoft.com/office/powerpoint/2010/main" val="3605616535"/>
              </p:ext>
            </p:extLst>
          </p:nvPr>
        </p:nvGraphicFramePr>
        <p:xfrm>
          <a:off x="8419128" y="2372198"/>
          <a:ext cx="560879" cy="725930"/>
        </p:xfrm>
        <a:graphic>
          <a:graphicData uri="http://schemas.openxmlformats.org/presentationml/2006/ole">
            <mc:AlternateContent xmlns:mc="http://schemas.openxmlformats.org/markup-compatibility/2006">
              <mc:Choice xmlns:v="urn:schemas-microsoft-com:vml" Requires="v">
                <p:oleObj spid="_x0000_s3110" name="Acrobat Document" r:id="rId8" imgW="5829103" imgH="7543564" progId="AcroExch.Document.7">
                  <p:embed/>
                </p:oleObj>
              </mc:Choice>
              <mc:Fallback>
                <p:oleObj name="Acrobat Document" r:id="rId8" imgW="5829103" imgH="7543564" progId="AcroExch.Document.7">
                  <p:embed/>
                  <p:pic>
                    <p:nvPicPr>
                      <p:cNvPr id="0" name=""/>
                      <p:cNvPicPr/>
                      <p:nvPr/>
                    </p:nvPicPr>
                    <p:blipFill>
                      <a:blip r:embed="rId9"/>
                      <a:stretch>
                        <a:fillRect/>
                      </a:stretch>
                    </p:blipFill>
                    <p:spPr>
                      <a:xfrm>
                        <a:off x="8419128" y="2372198"/>
                        <a:ext cx="560879" cy="72593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86051762"/>
              </p:ext>
            </p:extLst>
          </p:nvPr>
        </p:nvGraphicFramePr>
        <p:xfrm>
          <a:off x="8431553" y="3304012"/>
          <a:ext cx="548454" cy="709848"/>
        </p:xfrm>
        <a:graphic>
          <a:graphicData uri="http://schemas.openxmlformats.org/presentationml/2006/ole">
            <mc:AlternateContent xmlns:mc="http://schemas.openxmlformats.org/markup-compatibility/2006">
              <mc:Choice xmlns:v="urn:schemas-microsoft-com:vml" Requires="v">
                <p:oleObj spid="_x0000_s3111" name="Acrobat Document" r:id="rId10" imgW="5829103" imgH="7543564" progId="AcroExch.Document.7">
                  <p:embed/>
                </p:oleObj>
              </mc:Choice>
              <mc:Fallback>
                <p:oleObj name="Acrobat Document" r:id="rId10" imgW="5829103" imgH="7543564" progId="AcroExch.Document.7">
                  <p:embed/>
                  <p:pic>
                    <p:nvPicPr>
                      <p:cNvPr id="0" name=""/>
                      <p:cNvPicPr/>
                      <p:nvPr/>
                    </p:nvPicPr>
                    <p:blipFill>
                      <a:blip r:embed="rId11"/>
                      <a:stretch>
                        <a:fillRect/>
                      </a:stretch>
                    </p:blipFill>
                    <p:spPr>
                      <a:xfrm>
                        <a:off x="8431553" y="3304012"/>
                        <a:ext cx="548454" cy="709848"/>
                      </a:xfrm>
                      <a:prstGeom prst="rect">
                        <a:avLst/>
                      </a:prstGeom>
                    </p:spPr>
                  </p:pic>
                </p:oleObj>
              </mc:Fallback>
            </mc:AlternateContent>
          </a:graphicData>
        </a:graphic>
      </p:graphicFrame>
    </p:spTree>
    <p:extLst>
      <p:ext uri="{BB962C8B-B14F-4D97-AF65-F5344CB8AC3E}">
        <p14:creationId xmlns:p14="http://schemas.microsoft.com/office/powerpoint/2010/main" val="1480110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4311" y="448293"/>
            <a:ext cx="7200900" cy="1485900"/>
          </a:xfrm>
        </p:spPr>
        <p:txBody>
          <a:bodyPr/>
          <a:lstStyle/>
          <a:p>
            <a:pPr algn="l"/>
            <a:r>
              <a:rPr lang="fr-CA" sz="2100" b="1" dirty="0"/>
              <a:t>Deuil compliqué</a:t>
            </a:r>
          </a:p>
        </p:txBody>
      </p:sp>
      <p:sp>
        <p:nvSpPr>
          <p:cNvPr id="3" name="Espace réservé du contenu 2"/>
          <p:cNvSpPr>
            <a:spLocks noGrp="1"/>
          </p:cNvSpPr>
          <p:nvPr>
            <p:ph idx="1"/>
          </p:nvPr>
        </p:nvSpPr>
        <p:spPr>
          <a:xfrm>
            <a:off x="494310" y="1191243"/>
            <a:ext cx="8020297" cy="2972978"/>
          </a:xfrm>
        </p:spPr>
        <p:txBody>
          <a:bodyPr>
            <a:normAutofit fontScale="92500" lnSpcReduction="10000"/>
          </a:bodyPr>
          <a:lstStyle/>
          <a:p>
            <a:r>
              <a:rPr lang="fr-CA" sz="1900" dirty="0"/>
              <a:t>DSM-5 : le deuil complexe persistant est dans la catégorie des troubles devant être davantage étudiés avant d’être inclus au DSM. Les éléments suivants sont souvent rencontrés : </a:t>
            </a:r>
            <a:endParaRPr lang="fr-CA" sz="1900" dirty="0" smtClean="0"/>
          </a:p>
          <a:p>
            <a:pPr marL="0" indent="0">
              <a:buNone/>
            </a:pPr>
            <a:endParaRPr lang="fr-CA" sz="1900" dirty="0"/>
          </a:p>
          <a:p>
            <a:pPr>
              <a:buFontTx/>
              <a:buChar char="-"/>
            </a:pPr>
            <a:r>
              <a:rPr lang="fr-CA" sz="1900" i="1" dirty="0" smtClean="0"/>
              <a:t>Deuil </a:t>
            </a:r>
            <a:r>
              <a:rPr lang="fr-CA" sz="1900" i="1" dirty="0"/>
              <a:t>plus long et plus intense que ce qui est normalement </a:t>
            </a:r>
            <a:r>
              <a:rPr lang="fr-CA" sz="1900" i="1" dirty="0" smtClean="0"/>
              <a:t>attendu</a:t>
            </a:r>
          </a:p>
          <a:p>
            <a:pPr>
              <a:buFontTx/>
              <a:buChar char="-"/>
            </a:pPr>
            <a:r>
              <a:rPr lang="fr-CA" sz="1900" i="1" dirty="0" smtClean="0"/>
              <a:t>Atteinte </a:t>
            </a:r>
            <a:r>
              <a:rPr lang="fr-CA" sz="1900" i="1" dirty="0"/>
              <a:t>importante du </a:t>
            </a:r>
            <a:r>
              <a:rPr lang="fr-CA" sz="1900" i="1" dirty="0" smtClean="0"/>
              <a:t>fonctionnement</a:t>
            </a:r>
          </a:p>
          <a:p>
            <a:pPr>
              <a:buFontTx/>
              <a:buChar char="-"/>
            </a:pPr>
            <a:r>
              <a:rPr lang="fr-CA" sz="1900" i="1" dirty="0" smtClean="0"/>
              <a:t>Pensées troublantes</a:t>
            </a:r>
          </a:p>
          <a:p>
            <a:pPr>
              <a:buFontTx/>
              <a:buChar char="-"/>
            </a:pPr>
            <a:r>
              <a:rPr lang="fr-CA" sz="1900" i="1" dirty="0" smtClean="0"/>
              <a:t>Comportements </a:t>
            </a:r>
            <a:r>
              <a:rPr lang="fr-CA" sz="1900" i="1" dirty="0"/>
              <a:t>problématiques, problèmes psychosociaux importants secondaires au </a:t>
            </a:r>
            <a:r>
              <a:rPr lang="fr-CA" sz="1900" i="1" dirty="0" smtClean="0"/>
              <a:t>deuil</a:t>
            </a:r>
          </a:p>
          <a:p>
            <a:pPr>
              <a:buFontTx/>
              <a:buChar char="-"/>
            </a:pPr>
            <a:r>
              <a:rPr lang="fr-CA" sz="1900" i="1" dirty="0" err="1" smtClean="0"/>
              <a:t>Dysrégulation</a:t>
            </a:r>
            <a:r>
              <a:rPr lang="fr-CA" sz="1900" i="1" dirty="0" smtClean="0"/>
              <a:t> </a:t>
            </a:r>
            <a:r>
              <a:rPr lang="fr-CA" sz="1900" i="1" dirty="0"/>
              <a:t>émotive importante</a:t>
            </a:r>
          </a:p>
          <a:p>
            <a:pPr lvl="3"/>
            <a:endParaRPr lang="fr-CA" sz="1900" dirty="0"/>
          </a:p>
          <a:p>
            <a:pPr lvl="3"/>
            <a:endParaRPr lang="fr-CA" sz="1900" dirty="0"/>
          </a:p>
          <a:p>
            <a:pPr marL="0" lvl="3" indent="0">
              <a:buNone/>
            </a:pPr>
            <a:r>
              <a:rPr lang="fr-CA" sz="1900" b="1" u="sng" dirty="0">
                <a:solidFill>
                  <a:srgbClr val="FF0000"/>
                </a:solidFill>
                <a:effectLst>
                  <a:outerShdw blurRad="38100" dist="38100" dir="2700000" algn="tl">
                    <a:srgbClr val="000000">
                      <a:alpha val="43137"/>
                    </a:srgbClr>
                  </a:outerShdw>
                </a:effectLst>
                <a:hlinkClick r:id="rId2" action="ppaction://hlinksldjump"/>
              </a:rPr>
              <a:t>RETOUR AU CAS</a:t>
            </a:r>
            <a:endParaRPr lang="fr-CA" sz="1900" b="1" u="sng" dirty="0">
              <a:solidFill>
                <a:srgbClr val="FF0000"/>
              </a:solidFill>
              <a:effectLst>
                <a:outerShdw blurRad="38100" dist="38100" dir="2700000" algn="tl">
                  <a:srgbClr val="000000">
                    <a:alpha val="43137"/>
                  </a:srgbClr>
                </a:outerShdw>
              </a:effectLst>
            </a:endParaRPr>
          </a:p>
          <a:p>
            <a:pPr lvl="3"/>
            <a:endParaRPr lang="fr-CA" dirty="0"/>
          </a:p>
          <a:p>
            <a:pPr marL="0" indent="0">
              <a:buNone/>
            </a:pPr>
            <a:endParaRPr lang="fr-CA" dirty="0"/>
          </a:p>
        </p:txBody>
      </p:sp>
    </p:spTree>
    <p:extLst>
      <p:ext uri="{BB962C8B-B14F-4D97-AF65-F5344CB8AC3E}">
        <p14:creationId xmlns:p14="http://schemas.microsoft.com/office/powerpoint/2010/main" val="2899839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236725992"/>
              </p:ext>
            </p:extLst>
          </p:nvPr>
        </p:nvGraphicFramePr>
        <p:xfrm>
          <a:off x="521178" y="379641"/>
          <a:ext cx="8195310" cy="4786126"/>
        </p:xfrm>
        <a:graphic>
          <a:graphicData uri="http://schemas.openxmlformats.org/drawingml/2006/table">
            <a:tbl>
              <a:tblPr firstRow="1" firstCol="1" bandRow="1">
                <a:tableStyleId>{5C22544A-7EE6-4342-B048-85BDC9FD1C3A}</a:tableStyleId>
              </a:tblPr>
              <a:tblGrid>
                <a:gridCol w="1306978">
                  <a:extLst>
                    <a:ext uri="{9D8B030D-6E8A-4147-A177-3AD203B41FA5}">
                      <a16:colId xmlns="" xmlns:a16="http://schemas.microsoft.com/office/drawing/2014/main" val="1599231207"/>
                    </a:ext>
                  </a:extLst>
                </a:gridCol>
                <a:gridCol w="3963471">
                  <a:extLst>
                    <a:ext uri="{9D8B030D-6E8A-4147-A177-3AD203B41FA5}">
                      <a16:colId xmlns="" xmlns:a16="http://schemas.microsoft.com/office/drawing/2014/main" val="1577275580"/>
                    </a:ext>
                  </a:extLst>
                </a:gridCol>
                <a:gridCol w="2924861">
                  <a:extLst>
                    <a:ext uri="{9D8B030D-6E8A-4147-A177-3AD203B41FA5}">
                      <a16:colId xmlns="" xmlns:a16="http://schemas.microsoft.com/office/drawing/2014/main" val="565878565"/>
                    </a:ext>
                  </a:extLst>
                </a:gridCol>
              </a:tblGrid>
              <a:tr h="269927">
                <a:tc>
                  <a:txBody>
                    <a:bodyPr/>
                    <a:lstStyle/>
                    <a:p>
                      <a:pPr>
                        <a:lnSpc>
                          <a:spcPct val="107000"/>
                        </a:lnSpc>
                        <a:spcAft>
                          <a:spcPts val="0"/>
                        </a:spcAft>
                      </a:pPr>
                      <a:r>
                        <a:rPr lang="fr-CA" sz="1400" dirty="0">
                          <a:effectLst/>
                        </a:rPr>
                        <a:t> </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CA" sz="1500" dirty="0">
                          <a:effectLst/>
                        </a:rPr>
                        <a:t>Deuil</a:t>
                      </a:r>
                      <a:endParaRPr lang="fr-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CA" sz="1500">
                          <a:effectLst/>
                        </a:rPr>
                        <a:t>Dépression</a:t>
                      </a:r>
                      <a:endParaRPr lang="fr-CA"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68368142"/>
                  </a:ext>
                </a:extLst>
              </a:tr>
              <a:tr h="1275920">
                <a:tc>
                  <a:txBody>
                    <a:bodyPr/>
                    <a:lstStyle/>
                    <a:p>
                      <a:pPr>
                        <a:lnSpc>
                          <a:spcPct val="107000"/>
                        </a:lnSpc>
                        <a:spcAft>
                          <a:spcPts val="0"/>
                        </a:spcAft>
                      </a:pPr>
                      <a:r>
                        <a:rPr lang="fr-CA" sz="1400" dirty="0" smtClean="0">
                          <a:effectLst/>
                        </a:rPr>
                        <a:t>Sentiments</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fr-CA" sz="1500" dirty="0">
                          <a:effectLst/>
                        </a:rPr>
                        <a:t>- Vide</a:t>
                      </a:r>
                    </a:p>
                    <a:p>
                      <a:pPr>
                        <a:lnSpc>
                          <a:spcPct val="107000"/>
                        </a:lnSpc>
                        <a:spcAft>
                          <a:spcPts val="0"/>
                        </a:spcAft>
                      </a:pPr>
                      <a:r>
                        <a:rPr lang="fr-CA" sz="1500" dirty="0">
                          <a:effectLst/>
                        </a:rPr>
                        <a:t>- Perte</a:t>
                      </a:r>
                    </a:p>
                    <a:p>
                      <a:pPr>
                        <a:lnSpc>
                          <a:spcPct val="107000"/>
                        </a:lnSpc>
                        <a:spcAft>
                          <a:spcPts val="0"/>
                        </a:spcAft>
                      </a:pPr>
                      <a:r>
                        <a:rPr lang="fr-CA" sz="1500" dirty="0">
                          <a:effectLst/>
                        </a:rPr>
                        <a:t>- Peut être accompagné d’émotions positives ou humour</a:t>
                      </a:r>
                      <a:endParaRPr lang="fr-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fr-CA" sz="1500" dirty="0">
                          <a:effectLst/>
                        </a:rPr>
                        <a:t>- Humeur dépressive persistante</a:t>
                      </a:r>
                    </a:p>
                    <a:p>
                      <a:pPr>
                        <a:lnSpc>
                          <a:spcPct val="107000"/>
                        </a:lnSpc>
                        <a:spcAft>
                          <a:spcPts val="0"/>
                        </a:spcAft>
                      </a:pPr>
                      <a:r>
                        <a:rPr lang="fr-CA" sz="1500" dirty="0">
                          <a:effectLst/>
                        </a:rPr>
                        <a:t>- Incapacité à anticiper la joie ou le plaisir</a:t>
                      </a:r>
                      <a:endParaRPr lang="fr-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2957927007"/>
                  </a:ext>
                </a:extLst>
              </a:tr>
              <a:tr h="1018164">
                <a:tc>
                  <a:txBody>
                    <a:bodyPr/>
                    <a:lstStyle/>
                    <a:p>
                      <a:pPr>
                        <a:lnSpc>
                          <a:spcPct val="107000"/>
                        </a:lnSpc>
                        <a:spcAft>
                          <a:spcPts val="0"/>
                        </a:spcAft>
                      </a:pPr>
                      <a:r>
                        <a:rPr lang="fr-CA" sz="1400" dirty="0">
                          <a:effectLst/>
                        </a:rPr>
                        <a:t>Évolution </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fr-CA" sz="1500" dirty="0">
                          <a:effectLst/>
                        </a:rPr>
                        <a:t>-Dysphorie diminue avec le temps</a:t>
                      </a:r>
                    </a:p>
                    <a:p>
                      <a:pPr>
                        <a:lnSpc>
                          <a:spcPct val="107000"/>
                        </a:lnSpc>
                        <a:spcAft>
                          <a:spcPts val="0"/>
                        </a:spcAft>
                      </a:pPr>
                      <a:r>
                        <a:rPr lang="fr-CA" sz="1500" dirty="0">
                          <a:effectLst/>
                        </a:rPr>
                        <a:t>- Vient par vagues (pensées/souvenirs de la personne </a:t>
                      </a:r>
                      <a:r>
                        <a:rPr lang="fr-CA" sz="1500" dirty="0" smtClean="0">
                          <a:effectLst/>
                        </a:rPr>
                        <a:t>décédée) </a:t>
                      </a:r>
                      <a:r>
                        <a:rPr lang="fr-CA" sz="1500" dirty="0">
                          <a:effectLst/>
                        </a:rPr>
                        <a:t>= affres de la douleur</a:t>
                      </a:r>
                      <a:endParaRPr lang="fr-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fr-CA" sz="1500" dirty="0">
                          <a:effectLst/>
                        </a:rPr>
                        <a:t>- </a:t>
                      </a:r>
                      <a:r>
                        <a:rPr lang="fr-CA" sz="1500" dirty="0" smtClean="0">
                          <a:effectLst/>
                        </a:rPr>
                        <a:t>Persistante</a:t>
                      </a:r>
                      <a:endParaRPr lang="fr-CA" sz="1500" dirty="0">
                        <a:effectLst/>
                      </a:endParaRPr>
                    </a:p>
                    <a:p>
                      <a:pPr>
                        <a:lnSpc>
                          <a:spcPct val="107000"/>
                        </a:lnSpc>
                        <a:spcAft>
                          <a:spcPts val="0"/>
                        </a:spcAft>
                      </a:pPr>
                      <a:r>
                        <a:rPr lang="fr-CA" sz="1500" dirty="0">
                          <a:effectLst/>
                        </a:rPr>
                        <a:t>- Pas </a:t>
                      </a:r>
                      <a:r>
                        <a:rPr lang="fr-CA" sz="1500" dirty="0" smtClean="0">
                          <a:effectLst/>
                        </a:rPr>
                        <a:t>reliée </a:t>
                      </a:r>
                      <a:r>
                        <a:rPr lang="fr-CA" sz="1500" dirty="0">
                          <a:effectLst/>
                        </a:rPr>
                        <a:t>à des pensées spécifiques</a:t>
                      </a:r>
                      <a:endParaRPr lang="fr-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551288519"/>
                  </a:ext>
                </a:extLst>
              </a:tr>
              <a:tr h="552394">
                <a:tc>
                  <a:txBody>
                    <a:bodyPr/>
                    <a:lstStyle/>
                    <a:p>
                      <a:pPr>
                        <a:lnSpc>
                          <a:spcPct val="107000"/>
                        </a:lnSpc>
                        <a:spcAft>
                          <a:spcPts val="0"/>
                        </a:spcAft>
                      </a:pPr>
                      <a:r>
                        <a:rPr lang="fr-CA" sz="1400">
                          <a:effectLst/>
                        </a:rPr>
                        <a:t>Pensées</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fr-CA" sz="1500">
                          <a:effectLst/>
                        </a:rPr>
                        <a:t>- Préoccupations et souvenir du défunt</a:t>
                      </a:r>
                      <a:endParaRPr lang="fr-CA"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fr-CA" sz="1500" dirty="0">
                          <a:effectLst/>
                        </a:rPr>
                        <a:t>- </a:t>
                      </a:r>
                      <a:r>
                        <a:rPr lang="fr-CA" sz="1500" dirty="0" smtClean="0">
                          <a:effectLst/>
                        </a:rPr>
                        <a:t>Ruminations </a:t>
                      </a:r>
                      <a:r>
                        <a:rPr lang="fr-CA" sz="1500" dirty="0">
                          <a:effectLst/>
                        </a:rPr>
                        <a:t>autocritiques ou pessimistes</a:t>
                      </a:r>
                      <a:endParaRPr lang="fr-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458956512"/>
                  </a:ext>
                </a:extLst>
              </a:tr>
              <a:tr h="1117327">
                <a:tc>
                  <a:txBody>
                    <a:bodyPr/>
                    <a:lstStyle/>
                    <a:p>
                      <a:pPr>
                        <a:lnSpc>
                          <a:spcPct val="107000"/>
                        </a:lnSpc>
                        <a:spcAft>
                          <a:spcPts val="0"/>
                        </a:spcAft>
                      </a:pPr>
                      <a:r>
                        <a:rPr lang="fr-CA" sz="1400">
                          <a:effectLst/>
                        </a:rPr>
                        <a:t>Estime de soi</a:t>
                      </a:r>
                      <a:endParaRPr lang="fr-CA"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fr-CA" sz="1500" dirty="0">
                          <a:effectLst/>
                        </a:rPr>
                        <a:t>- </a:t>
                      </a:r>
                      <a:r>
                        <a:rPr lang="fr-CA" sz="1500" dirty="0" smtClean="0">
                          <a:effectLst/>
                        </a:rPr>
                        <a:t>Préservée</a:t>
                      </a:r>
                      <a:endParaRPr lang="fr-CA" sz="1500" dirty="0">
                        <a:effectLst/>
                      </a:endParaRPr>
                    </a:p>
                    <a:p>
                      <a:pPr>
                        <a:lnSpc>
                          <a:spcPct val="107000"/>
                        </a:lnSpc>
                        <a:spcAft>
                          <a:spcPts val="0"/>
                        </a:spcAft>
                      </a:pPr>
                      <a:r>
                        <a:rPr lang="fr-CA" sz="1500" dirty="0">
                          <a:effectLst/>
                        </a:rPr>
                        <a:t>*Si dévalorisation : manquement p/r au défunt </a:t>
                      </a:r>
                      <a:r>
                        <a:rPr lang="fr-CA" sz="1500" dirty="0" smtClean="0">
                          <a:effectLst/>
                        </a:rPr>
                        <a:t>(ex.: visites </a:t>
                      </a:r>
                      <a:r>
                        <a:rPr lang="fr-CA" sz="1500" dirty="0">
                          <a:effectLst/>
                        </a:rPr>
                        <a:t>rares, ne pas avoir dit qu’on l’aimait)</a:t>
                      </a:r>
                      <a:endParaRPr lang="fr-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fr-CA" sz="1500" dirty="0">
                          <a:effectLst/>
                        </a:rPr>
                        <a:t>- Dévalorisation</a:t>
                      </a:r>
                      <a:endParaRPr lang="fr-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3551508399"/>
                  </a:ext>
                </a:extLst>
              </a:tr>
              <a:tr h="552394">
                <a:tc>
                  <a:txBody>
                    <a:bodyPr/>
                    <a:lstStyle/>
                    <a:p>
                      <a:pPr>
                        <a:lnSpc>
                          <a:spcPct val="107000"/>
                        </a:lnSpc>
                        <a:spcAft>
                          <a:spcPts val="0"/>
                        </a:spcAft>
                      </a:pPr>
                      <a:r>
                        <a:rPr lang="fr-CA" sz="1400" dirty="0">
                          <a:effectLst/>
                        </a:rPr>
                        <a:t>Idées de mort</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fr-CA" sz="1500">
                          <a:effectLst/>
                        </a:rPr>
                        <a:t>- Mort du défunt</a:t>
                      </a:r>
                    </a:p>
                    <a:p>
                      <a:pPr>
                        <a:lnSpc>
                          <a:spcPct val="107000"/>
                        </a:lnSpc>
                        <a:spcAft>
                          <a:spcPts val="0"/>
                        </a:spcAft>
                      </a:pPr>
                      <a:r>
                        <a:rPr lang="fr-CA" sz="1500">
                          <a:effectLst/>
                        </a:rPr>
                        <a:t>- Le rejoindre</a:t>
                      </a:r>
                      <a:endParaRPr lang="fr-CA"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fr-CA" sz="1500" dirty="0">
                          <a:effectLst/>
                        </a:rPr>
                        <a:t>- Suicidaires, en finir avec la douleur</a:t>
                      </a:r>
                      <a:endParaRPr lang="fr-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 xmlns:a16="http://schemas.microsoft.com/office/drawing/2014/main" val="1227541552"/>
                  </a:ext>
                </a:extLst>
              </a:tr>
            </a:tbl>
          </a:graphicData>
        </a:graphic>
      </p:graphicFrame>
      <p:sp>
        <p:nvSpPr>
          <p:cNvPr id="2" name="Rectangle 1"/>
          <p:cNvSpPr/>
          <p:nvPr/>
        </p:nvSpPr>
        <p:spPr>
          <a:xfrm>
            <a:off x="521178" y="5468379"/>
            <a:ext cx="1477840" cy="323165"/>
          </a:xfrm>
          <a:prstGeom prst="rect">
            <a:avLst/>
          </a:prstGeom>
        </p:spPr>
        <p:txBody>
          <a:bodyPr wrap="none">
            <a:spAutoFit/>
          </a:bodyPr>
          <a:lstStyle/>
          <a:p>
            <a:r>
              <a:rPr lang="fr-CA" sz="1500" b="1" u="sng" dirty="0">
                <a:solidFill>
                  <a:srgbClr val="FF0000"/>
                </a:solidFill>
                <a:effectLst>
                  <a:outerShdw blurRad="38100" dist="38100" dir="2700000" algn="tl">
                    <a:srgbClr val="000000">
                      <a:alpha val="43137"/>
                    </a:srgbClr>
                  </a:outerShdw>
                </a:effectLst>
                <a:hlinkClick r:id="rId3" action="ppaction://hlinksldjump"/>
              </a:rPr>
              <a:t>RETOUR AU CAS</a:t>
            </a:r>
            <a:endParaRPr lang="fr-CA" sz="15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3206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9936" y="198912"/>
            <a:ext cx="7200900" cy="1485900"/>
          </a:xfrm>
        </p:spPr>
        <p:txBody>
          <a:bodyPr/>
          <a:lstStyle/>
          <a:p>
            <a:pPr algn="l"/>
            <a:r>
              <a:rPr lang="fr-CA" sz="2100" b="1" dirty="0"/>
              <a:t>Deuil - théorie</a:t>
            </a:r>
          </a:p>
        </p:txBody>
      </p:sp>
      <p:sp>
        <p:nvSpPr>
          <p:cNvPr id="3" name="Espace réservé du contenu 2"/>
          <p:cNvSpPr>
            <a:spLocks noGrp="1"/>
          </p:cNvSpPr>
          <p:nvPr>
            <p:ph idx="1"/>
          </p:nvPr>
        </p:nvSpPr>
        <p:spPr>
          <a:xfrm>
            <a:off x="529936" y="858734"/>
            <a:ext cx="7972796" cy="3418765"/>
          </a:xfrm>
        </p:spPr>
        <p:txBody>
          <a:bodyPr>
            <a:noAutofit/>
          </a:bodyPr>
          <a:lstStyle/>
          <a:p>
            <a:pPr algn="just"/>
            <a:r>
              <a:rPr lang="fr-CA" sz="1800" dirty="0"/>
              <a:t>Théorie de l’attachement : les humains sont biologiquement motivés à créer des liens interpersonnels de type sécure avec quelques figures emblématiques. Il se crée une représentation mentale de ces mêmes relations qui viennent s’intégrer à la définition identitaire d’un individu. </a:t>
            </a:r>
            <a:endParaRPr lang="fr-CA" sz="1800" dirty="0" smtClean="0"/>
          </a:p>
          <a:p>
            <a:pPr algn="just"/>
            <a:endParaRPr lang="fr-CA" sz="1800" dirty="0"/>
          </a:p>
          <a:p>
            <a:pPr algn="just"/>
            <a:r>
              <a:rPr lang="fr-CA" sz="1800" dirty="0"/>
              <a:t>La perte entraîne donc un état d’attachement </a:t>
            </a:r>
            <a:r>
              <a:rPr lang="fr-CA" sz="1800" dirty="0" err="1"/>
              <a:t>insécure</a:t>
            </a:r>
            <a:r>
              <a:rPr lang="fr-CA" sz="1800" dirty="0"/>
              <a:t> et force une révision de l’internalisation faite de la relation. L’endeuillé désire intensément un retour de la personne perdue, avec toute la peine et la frustration associée à la perte</a:t>
            </a:r>
            <a:r>
              <a:rPr lang="fr-CA" sz="1800" dirty="0" smtClean="0"/>
              <a:t>.</a:t>
            </a:r>
          </a:p>
          <a:p>
            <a:pPr algn="just"/>
            <a:endParaRPr lang="fr-CA" sz="1800" dirty="0"/>
          </a:p>
          <a:p>
            <a:pPr algn="just"/>
            <a:r>
              <a:rPr lang="fr-CA" sz="1800" dirty="0"/>
              <a:t>Un processus d’apprentissage doit se faire afin d’intégrer la finalité de cette perte et son sens. Durant cette période, l’endeuillé se sent souvent désorganisé et peine à se redéfinir. </a:t>
            </a:r>
            <a:endParaRPr lang="fr-CA" sz="1800" dirty="0" smtClean="0"/>
          </a:p>
          <a:p>
            <a:pPr algn="just"/>
            <a:endParaRPr lang="fr-CA" sz="1800" dirty="0"/>
          </a:p>
          <a:p>
            <a:pPr algn="just"/>
            <a:r>
              <a:rPr lang="fr-CA" sz="1800" dirty="0"/>
              <a:t>Puis finit par s’intégrer la perte, et la nature de la relation est repensée et redéfinie, pour finalement être internalisée différemment. </a:t>
            </a:r>
          </a:p>
          <a:p>
            <a:pPr marL="0" indent="0" algn="r">
              <a:buNone/>
            </a:pPr>
            <a:r>
              <a:rPr lang="fr-CA" sz="1800" u="sng" dirty="0" smtClean="0">
                <a:solidFill>
                  <a:srgbClr val="FF0000"/>
                </a:solidFill>
                <a:effectLst>
                  <a:outerShdw blurRad="38100" dist="38100" dir="2700000" algn="tl">
                    <a:srgbClr val="000000">
                      <a:alpha val="43137"/>
                    </a:srgbClr>
                  </a:outerShdw>
                </a:effectLst>
                <a:hlinkClick r:id="rId3" action="ppaction://hlinksldjump"/>
              </a:rPr>
              <a:t>RETOUR </a:t>
            </a:r>
            <a:r>
              <a:rPr lang="fr-CA" sz="1800" u="sng" dirty="0">
                <a:solidFill>
                  <a:srgbClr val="FF0000"/>
                </a:solidFill>
                <a:effectLst>
                  <a:outerShdw blurRad="38100" dist="38100" dir="2700000" algn="tl">
                    <a:srgbClr val="000000">
                      <a:alpha val="43137"/>
                    </a:srgbClr>
                  </a:outerShdw>
                </a:effectLst>
                <a:hlinkClick r:id="rId3" action="ppaction://hlinksldjump"/>
              </a:rPr>
              <a:t>AU CAS</a:t>
            </a:r>
            <a:endParaRPr lang="fr-CA" sz="1800"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0986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9810" y="308151"/>
            <a:ext cx="7200900" cy="632066"/>
          </a:xfrm>
        </p:spPr>
        <p:txBody>
          <a:bodyPr/>
          <a:lstStyle/>
          <a:p>
            <a:pPr algn="l"/>
            <a:r>
              <a:rPr lang="fr-CA" sz="2100" b="1" dirty="0"/>
              <a:t>Deuil </a:t>
            </a:r>
            <a:r>
              <a:rPr lang="fr-CA" sz="2100" b="1" dirty="0" smtClean="0"/>
              <a:t>chez le jeune </a:t>
            </a:r>
            <a:r>
              <a:rPr lang="fr-CA" sz="2100" b="1" dirty="0"/>
              <a:t>adulte</a:t>
            </a:r>
          </a:p>
        </p:txBody>
      </p:sp>
      <p:sp>
        <p:nvSpPr>
          <p:cNvPr id="3" name="Espace réservé du contenu 2"/>
          <p:cNvSpPr>
            <a:spLocks noGrp="1"/>
          </p:cNvSpPr>
          <p:nvPr>
            <p:ph idx="1"/>
          </p:nvPr>
        </p:nvSpPr>
        <p:spPr>
          <a:xfrm>
            <a:off x="459810" y="950443"/>
            <a:ext cx="8255927" cy="3991759"/>
          </a:xfrm>
        </p:spPr>
        <p:txBody>
          <a:bodyPr>
            <a:noAutofit/>
          </a:bodyPr>
          <a:lstStyle/>
          <a:p>
            <a:pPr algn="just"/>
            <a:r>
              <a:rPr lang="fr-CA" sz="1700" dirty="0"/>
              <a:t>Deuil plus prolongé, souvent à rebond, </a:t>
            </a:r>
            <a:r>
              <a:rPr lang="fr-CA" sz="1700" dirty="0" smtClean="0"/>
              <a:t>avec plus </a:t>
            </a:r>
            <a:r>
              <a:rPr lang="fr-CA" sz="1700" dirty="0"/>
              <a:t>de comorbidités secondaires</a:t>
            </a:r>
          </a:p>
          <a:p>
            <a:pPr algn="just"/>
            <a:r>
              <a:rPr lang="fr-CA" sz="1700" dirty="0"/>
              <a:t>Régression commune dans les étapes du développement</a:t>
            </a:r>
          </a:p>
          <a:p>
            <a:pPr marL="228600" lvl="3" algn="just"/>
            <a:r>
              <a:rPr lang="fr-CA" sz="1700" i="1" dirty="0"/>
              <a:t>Contrairement à l’homme qui développe son identité en rapport à son autonomie, la femme le fait en fonction des relations interpersonnelles qu’elle entretient et son intimité. </a:t>
            </a:r>
          </a:p>
          <a:p>
            <a:pPr marL="228600" lvl="3" algn="just"/>
            <a:r>
              <a:rPr lang="fr-CA" sz="1700" i="1" dirty="0"/>
              <a:t>Comparaison avec les amis : sentiment d’infériorité fréquent</a:t>
            </a:r>
          </a:p>
          <a:p>
            <a:pPr algn="just"/>
            <a:r>
              <a:rPr lang="fr-CA" sz="1700" dirty="0"/>
              <a:t>Amis ont peu d’expérience de la mort, réseaux sociaux « insensibles » </a:t>
            </a:r>
          </a:p>
          <a:p>
            <a:pPr algn="just"/>
            <a:r>
              <a:rPr lang="fr-CA" sz="1700" dirty="0"/>
              <a:t>Perte du parent : perte d’une forme de « barrière » entre soi et la mort</a:t>
            </a:r>
          </a:p>
          <a:p>
            <a:pPr algn="just"/>
            <a:r>
              <a:rPr lang="fr-CA" sz="1700" dirty="0"/>
              <a:t>Parents sont souvent leur seul support </a:t>
            </a:r>
            <a:r>
              <a:rPr lang="fr-CA" sz="1700" dirty="0" smtClean="0"/>
              <a:t>solide</a:t>
            </a:r>
            <a:endParaRPr lang="fr-CA" sz="1700" dirty="0"/>
          </a:p>
          <a:p>
            <a:pPr algn="just"/>
            <a:r>
              <a:rPr lang="fr-CA" sz="1700" dirty="0"/>
              <a:t>Alors que l’adulte plus vieux doit rapidement reprendre « sa vie normale » </a:t>
            </a:r>
            <a:r>
              <a:rPr lang="fr-CA" sz="1700" dirty="0" smtClean="0"/>
              <a:t>(ex.: s’occuper </a:t>
            </a:r>
            <a:r>
              <a:rPr lang="fr-CA" sz="1700" dirty="0"/>
              <a:t>de ses enfants, reprendre le travail), le jeune adulte n’a souvent pas cette façon de se redéfinir</a:t>
            </a:r>
          </a:p>
          <a:p>
            <a:pPr algn="just"/>
            <a:r>
              <a:rPr lang="fr-CA" sz="1700" dirty="0"/>
              <a:t>Cortex frontal non pleinement mature : difficulté à gérer colère, frustration, déni</a:t>
            </a:r>
          </a:p>
          <a:p>
            <a:pPr algn="just"/>
            <a:r>
              <a:rPr lang="fr-CA" sz="1700" dirty="0"/>
              <a:t>Deuil avec multiples facettes : deuil du parent qu’on a connu enfant, deuil du parent qu’on </a:t>
            </a:r>
            <a:r>
              <a:rPr lang="fr-CA" sz="1700" dirty="0" smtClean="0"/>
              <a:t>a </a:t>
            </a:r>
            <a:r>
              <a:rPr lang="fr-CA" sz="1700" dirty="0"/>
              <a:t>appris à connaître en tant qu’adulte, deuil de son absence dans les étapes importantes de la vie à venir </a:t>
            </a:r>
            <a:r>
              <a:rPr lang="fr-CA" sz="1700" dirty="0" smtClean="0"/>
              <a:t>(ex.: graduation</a:t>
            </a:r>
            <a:r>
              <a:rPr lang="fr-CA" sz="1700" dirty="0"/>
              <a:t>, mariage, </a:t>
            </a:r>
            <a:r>
              <a:rPr lang="fr-CA" sz="1700" dirty="0" smtClean="0"/>
              <a:t>enfants)</a:t>
            </a:r>
            <a:endParaRPr lang="fr-CA" sz="1700" dirty="0"/>
          </a:p>
          <a:p>
            <a:pPr algn="just"/>
            <a:r>
              <a:rPr lang="fr-CA" sz="1700" dirty="0"/>
              <a:t>Jeune femme et sa mère : serait le deuil le plus significatif chez la </a:t>
            </a:r>
            <a:r>
              <a:rPr lang="fr-CA" sz="1700" dirty="0" smtClean="0"/>
              <a:t>femme</a:t>
            </a:r>
            <a:endParaRPr lang="fr-CA" sz="1700" dirty="0"/>
          </a:p>
        </p:txBody>
      </p:sp>
    </p:spTree>
    <p:extLst>
      <p:ext uri="{BB962C8B-B14F-4D97-AF65-F5344CB8AC3E}">
        <p14:creationId xmlns:p14="http://schemas.microsoft.com/office/powerpoint/2010/main" val="3709780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7840" y="422476"/>
            <a:ext cx="7200900" cy="816307"/>
          </a:xfrm>
        </p:spPr>
        <p:txBody>
          <a:bodyPr/>
          <a:lstStyle/>
          <a:p>
            <a:pPr algn="l"/>
            <a:r>
              <a:rPr lang="fr-CA" sz="2100" b="1" dirty="0" smtClean="0"/>
              <a:t>Deuil chez le jeune adulte (suite) </a:t>
            </a:r>
            <a:endParaRPr lang="fr-CA" sz="2100" b="1" dirty="0"/>
          </a:p>
        </p:txBody>
      </p:sp>
      <p:sp>
        <p:nvSpPr>
          <p:cNvPr id="3" name="Espace réservé du contenu 2"/>
          <p:cNvSpPr>
            <a:spLocks noGrp="1"/>
          </p:cNvSpPr>
          <p:nvPr>
            <p:ph idx="1"/>
          </p:nvPr>
        </p:nvSpPr>
        <p:spPr>
          <a:xfrm>
            <a:off x="507840" y="1277098"/>
            <a:ext cx="7687036" cy="2502659"/>
          </a:xfrm>
        </p:spPr>
        <p:txBody>
          <a:bodyPr/>
          <a:lstStyle/>
          <a:p>
            <a:pPr marL="228600" lvl="3" algn="just"/>
            <a:r>
              <a:rPr lang="fr-CA" sz="1800" i="1" dirty="0"/>
              <a:t>Les jeunes adultes ont besoin d’entendre et de partager avec d’autres jeunes adultes ayant vécu la même chose. De nombreux groupes d’entraide existent</a:t>
            </a:r>
            <a:r>
              <a:rPr lang="fr-CA" sz="1800" i="1" dirty="0" smtClean="0"/>
              <a:t>.</a:t>
            </a:r>
          </a:p>
          <a:p>
            <a:pPr marL="228600" lvl="3" algn="just"/>
            <a:endParaRPr lang="fr-CA" sz="1800" i="1" dirty="0"/>
          </a:p>
          <a:p>
            <a:pPr marL="228600" lvl="3" algn="just"/>
            <a:r>
              <a:rPr lang="fr-CA" sz="1800" i="1" dirty="0"/>
              <a:t>La jeune femme bénéficie énormément d’une relation significative avec une autre femme plus âgée qu’elle. Il faut encourager de tels contacts (ex.: tante, amies de la mère, collègue de travail, belle-mère</a:t>
            </a:r>
            <a:r>
              <a:rPr lang="fr-CA" sz="1800" i="1" dirty="0" smtClean="0"/>
              <a:t>).</a:t>
            </a:r>
          </a:p>
          <a:p>
            <a:pPr marL="228600" lvl="3" algn="just"/>
            <a:endParaRPr lang="fr-CA" sz="1800" i="1" dirty="0"/>
          </a:p>
          <a:p>
            <a:pPr marL="228600" lvl="3" algn="just"/>
            <a:r>
              <a:rPr lang="fr-CA" sz="1800" i="1" dirty="0"/>
              <a:t>Le deuil est facilité si le jeune adulte reconnaît la perte comme faisant partie de qui il est et de ce qu’il devient, plutôt que de tenter de s’en détacher et de mener sa vie comme s’il ne s’était rien passé.</a:t>
            </a:r>
          </a:p>
        </p:txBody>
      </p:sp>
      <p:sp>
        <p:nvSpPr>
          <p:cNvPr id="4" name="Rectangle 3"/>
          <p:cNvSpPr/>
          <p:nvPr/>
        </p:nvSpPr>
        <p:spPr>
          <a:xfrm>
            <a:off x="507840" y="4980801"/>
            <a:ext cx="1477840" cy="323165"/>
          </a:xfrm>
          <a:prstGeom prst="rect">
            <a:avLst/>
          </a:prstGeom>
        </p:spPr>
        <p:txBody>
          <a:bodyPr wrap="none">
            <a:spAutoFit/>
          </a:bodyPr>
          <a:lstStyle/>
          <a:p>
            <a:r>
              <a:rPr lang="fr-CA" sz="1500" b="1" u="sng" dirty="0">
                <a:solidFill>
                  <a:srgbClr val="FF0000"/>
                </a:solidFill>
                <a:effectLst>
                  <a:outerShdw blurRad="38100" dist="38100" dir="2700000" algn="tl">
                    <a:srgbClr val="000000">
                      <a:alpha val="43137"/>
                    </a:srgbClr>
                  </a:outerShdw>
                </a:effectLst>
                <a:hlinkClick r:id="rId2" action="ppaction://hlinksldjump"/>
              </a:rPr>
              <a:t>RETOUR AU CAS</a:t>
            </a:r>
            <a:endParaRPr lang="fr-CA" sz="15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1184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7288" y="677119"/>
            <a:ext cx="7200900" cy="1485900"/>
          </a:xfrm>
        </p:spPr>
        <p:txBody>
          <a:bodyPr/>
          <a:lstStyle/>
          <a:p>
            <a:pPr algn="l"/>
            <a:r>
              <a:rPr lang="fr-CA" sz="2100" b="1" dirty="0"/>
              <a:t>Deuil blanc</a:t>
            </a:r>
          </a:p>
        </p:txBody>
      </p:sp>
      <p:sp>
        <p:nvSpPr>
          <p:cNvPr id="3" name="Espace réservé du contenu 2"/>
          <p:cNvSpPr>
            <a:spLocks noGrp="1"/>
          </p:cNvSpPr>
          <p:nvPr>
            <p:ph idx="1"/>
          </p:nvPr>
        </p:nvSpPr>
        <p:spPr>
          <a:xfrm>
            <a:off x="577288" y="1416452"/>
            <a:ext cx="7825932" cy="2686050"/>
          </a:xfrm>
        </p:spPr>
        <p:txBody>
          <a:bodyPr/>
          <a:lstStyle/>
          <a:p>
            <a:pPr algn="just"/>
            <a:r>
              <a:rPr lang="fr-CA" sz="1800" dirty="0"/>
              <a:t>Un deuil n’est pas uniquement le fruit de la mort d’un être cher. Il peut être secondaire à la perte d’un animal de compagnie, d’un emploi, d’un rôle social, d’une faculté, de l’autonomie, etc. </a:t>
            </a:r>
            <a:endParaRPr lang="fr-CA" sz="1800" dirty="0" smtClean="0"/>
          </a:p>
          <a:p>
            <a:pPr algn="just"/>
            <a:endParaRPr lang="fr-CA" sz="1800" dirty="0"/>
          </a:p>
          <a:p>
            <a:pPr algn="just"/>
            <a:r>
              <a:rPr lang="fr-CA" sz="1800" dirty="0"/>
              <a:t>Appelé « deuil blanc », ce deuil peut s’accompagner de symptômes aussi intense qu’un deuil « typique </a:t>
            </a:r>
            <a:r>
              <a:rPr lang="fr-CA" sz="1800" dirty="0" smtClean="0"/>
              <a:t>»</a:t>
            </a:r>
          </a:p>
          <a:p>
            <a:pPr algn="just"/>
            <a:endParaRPr lang="fr-CA" sz="1800" dirty="0"/>
          </a:p>
          <a:p>
            <a:pPr algn="just"/>
            <a:r>
              <a:rPr lang="fr-CA" sz="1800" dirty="0"/>
              <a:t>Un deuil particulièrement méconnu est celui qui accompagne l’évolution de la maladie d’Alzheimer, où le proche du malade doit lentement faire son deuil de celui qu’il ou elle a connu au </a:t>
            </a:r>
            <a:r>
              <a:rPr lang="fr-CA" sz="1800" dirty="0" smtClean="0"/>
              <a:t>fur </a:t>
            </a:r>
            <a:r>
              <a:rPr lang="fr-CA" sz="1800" dirty="0"/>
              <a:t>et à mesure que la maladie avance. La personne aimée n’est pas </a:t>
            </a:r>
            <a:r>
              <a:rPr lang="fr-CA" sz="1800" dirty="0" smtClean="0"/>
              <a:t>morte </a:t>
            </a:r>
            <a:r>
              <a:rPr lang="fr-CA" sz="1800" dirty="0"/>
              <a:t>mais n’est plus. </a:t>
            </a:r>
          </a:p>
        </p:txBody>
      </p:sp>
      <p:sp>
        <p:nvSpPr>
          <p:cNvPr id="4" name="Rectangle 3"/>
          <p:cNvSpPr/>
          <p:nvPr/>
        </p:nvSpPr>
        <p:spPr>
          <a:xfrm>
            <a:off x="577288" y="5259318"/>
            <a:ext cx="1477840" cy="323165"/>
          </a:xfrm>
          <a:prstGeom prst="rect">
            <a:avLst/>
          </a:prstGeom>
        </p:spPr>
        <p:txBody>
          <a:bodyPr wrap="none">
            <a:spAutoFit/>
          </a:bodyPr>
          <a:lstStyle/>
          <a:p>
            <a:r>
              <a:rPr lang="fr-CA" sz="1500" b="1" u="sng" dirty="0">
                <a:solidFill>
                  <a:srgbClr val="FF0000"/>
                </a:solidFill>
                <a:effectLst>
                  <a:outerShdw blurRad="38100" dist="38100" dir="2700000" algn="tl">
                    <a:srgbClr val="000000">
                      <a:alpha val="43137"/>
                    </a:srgbClr>
                  </a:outerShdw>
                </a:effectLst>
                <a:hlinkClick r:id="rId3" action="ppaction://hlinksldjump"/>
              </a:rPr>
              <a:t>RETOUR AU CAS</a:t>
            </a:r>
            <a:endParaRPr lang="fr-CA" sz="15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6065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3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66" y="666945"/>
            <a:ext cx="7619505" cy="730333"/>
          </a:xfrm>
        </p:spPr>
        <p:txBody>
          <a:bodyPr>
            <a:normAutofit/>
          </a:bodyPr>
          <a:lstStyle/>
          <a:p>
            <a:pPr algn="l"/>
            <a:r>
              <a:rPr lang="fr-CA" sz="2100" b="1" dirty="0"/>
              <a:t>Comment utiliser les vignettes?</a:t>
            </a:r>
          </a:p>
        </p:txBody>
      </p:sp>
      <p:sp>
        <p:nvSpPr>
          <p:cNvPr id="3" name="Content Placeholder 2"/>
          <p:cNvSpPr>
            <a:spLocks noGrp="1"/>
          </p:cNvSpPr>
          <p:nvPr>
            <p:ph idx="1"/>
          </p:nvPr>
        </p:nvSpPr>
        <p:spPr>
          <a:xfrm>
            <a:off x="628650" y="1999246"/>
            <a:ext cx="7886700" cy="4351338"/>
          </a:xfrm>
        </p:spPr>
        <p:txBody>
          <a:bodyPr/>
          <a:lstStyle/>
          <a:p>
            <a:pPr algn="just"/>
            <a:r>
              <a:rPr lang="fr-CA" sz="1800" dirty="0" smtClean="0"/>
              <a:t>Utiliser la fonction Diaporama (Slide Show) pour lire la vignette afin d’avoir accès aux hyperliens qui s’y trouvent. Vous reconnaîtrez les hyperliens à leur écriture bleue. </a:t>
            </a:r>
          </a:p>
          <a:p>
            <a:pPr algn="just"/>
            <a:endParaRPr lang="fr-CA" sz="1800" dirty="0" smtClean="0"/>
          </a:p>
          <a:p>
            <a:pPr algn="just"/>
            <a:r>
              <a:rPr lang="fr-CA" sz="1800" dirty="0" smtClean="0"/>
              <a:t>Vous pouvez aussi cliquer sur les icônes situés à côté des items où se trouvent un hyperlien pour accéder au contenu de l’hyperlien en format </a:t>
            </a:r>
            <a:r>
              <a:rPr lang="fr-CA" sz="1800" dirty="0" err="1" smtClean="0"/>
              <a:t>pdf</a:t>
            </a:r>
            <a:r>
              <a:rPr lang="fr-CA" sz="1800" dirty="0" smtClean="0"/>
              <a:t> (p.ex., pour imprimer le document, si vous visionner la vignette hors connexion ou si vous éprouvez des difficultés avec les hyperliens).</a:t>
            </a:r>
            <a:endParaRPr lang="fr-CA" sz="1800" dirty="0"/>
          </a:p>
        </p:txBody>
      </p:sp>
    </p:spTree>
    <p:extLst>
      <p:ext uri="{BB962C8B-B14F-4D97-AF65-F5344CB8AC3E}">
        <p14:creationId xmlns:p14="http://schemas.microsoft.com/office/powerpoint/2010/main" val="139631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4"/>
          <p:cNvSpPr txBox="1">
            <a:spLocks/>
          </p:cNvSpPr>
          <p:nvPr>
            <p:custDataLst>
              <p:tags r:id="rId1"/>
            </p:custDataLst>
          </p:nvPr>
        </p:nvSpPr>
        <p:spPr bwMode="auto">
          <a:xfrm>
            <a:off x="404813" y="819150"/>
            <a:ext cx="8355012" cy="1230313"/>
          </a:xfrm>
          <a:prstGeom prst="rect">
            <a:avLst/>
          </a:prstGeom>
        </p:spPr>
        <p:txBody>
          <a:bodyPr numCol="1"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A" sz="3200" b="1" dirty="0">
                <a:latin typeface="Arial" panose="020B0604020202020204" pitchFamily="34" charset="0"/>
                <a:cs typeface="Arial" panose="020B0604020202020204" pitchFamily="34" charset="0"/>
              </a:rPr>
              <a:t>Philippe, 58 ans</a:t>
            </a:r>
            <a:br>
              <a:rPr lang="fr-CA" sz="3200" b="1" dirty="0">
                <a:latin typeface="Arial" panose="020B0604020202020204" pitchFamily="34" charset="0"/>
                <a:cs typeface="Arial" panose="020B0604020202020204" pitchFamily="34" charset="0"/>
              </a:rPr>
            </a:br>
            <a:r>
              <a:rPr lang="fr-CA" sz="1800" b="1" dirty="0"/>
              <a:t>Vignette Clinique</a:t>
            </a:r>
          </a:p>
        </p:txBody>
      </p:sp>
      <p:sp>
        <p:nvSpPr>
          <p:cNvPr id="5" name="Rectangle 4"/>
          <p:cNvSpPr/>
          <p:nvPr/>
        </p:nvSpPr>
        <p:spPr>
          <a:xfrm>
            <a:off x="444500" y="3265189"/>
            <a:ext cx="5642958" cy="1600438"/>
          </a:xfrm>
          <a:prstGeom prst="rect">
            <a:avLst/>
          </a:prstGeom>
        </p:spPr>
        <p:txBody>
          <a:bodyPr wrap="square">
            <a:spAutoFit/>
          </a:bodyPr>
          <a:lstStyle/>
          <a:p>
            <a:r>
              <a:rPr lang="fr-CA" sz="1400" b="1" i="1" dirty="0" smtClean="0"/>
              <a:t>Réalisé par:</a:t>
            </a:r>
          </a:p>
          <a:p>
            <a:r>
              <a:rPr lang="fr-CA" sz="1400" b="1" i="1" dirty="0" smtClean="0"/>
              <a:t>Dr </a:t>
            </a:r>
            <a:r>
              <a:rPr lang="fr-CA" sz="1400" b="1" i="1" dirty="0"/>
              <a:t>Dominique </a:t>
            </a:r>
            <a:r>
              <a:rPr lang="fr-CA" sz="1400" b="1" i="1" dirty="0" err="1"/>
              <a:t>Imbeau</a:t>
            </a:r>
            <a:r>
              <a:rPr lang="fr-CA" sz="1400" b="1" i="1" dirty="0"/>
              <a:t> (CUMF </a:t>
            </a:r>
            <a:r>
              <a:rPr lang="fr-CA" sz="1400" b="1" i="1" dirty="0" smtClean="0"/>
              <a:t>Maria)</a:t>
            </a:r>
          </a:p>
          <a:p>
            <a:r>
              <a:rPr lang="fr-CA" sz="1400" b="1" i="1" dirty="0" smtClean="0"/>
              <a:t>Dr France Picard (CUMF Amos) </a:t>
            </a:r>
          </a:p>
          <a:p>
            <a:r>
              <a:rPr lang="fr-CA" sz="1400" b="1" i="1" dirty="0" smtClean="0"/>
              <a:t>Dr </a:t>
            </a:r>
            <a:r>
              <a:rPr lang="fr-CA" sz="1400" b="1" i="1" dirty="0"/>
              <a:t>Sabrina Déry (CUMF Mont-Laurier)                                                          </a:t>
            </a:r>
            <a:r>
              <a:rPr lang="fr-CA" sz="1400" b="1" i="1" dirty="0" smtClean="0"/>
              <a:t>      Dr </a:t>
            </a:r>
            <a:r>
              <a:rPr lang="fr-CA" sz="1400" b="1" i="1" dirty="0"/>
              <a:t>Martin Potter (CUMF </a:t>
            </a:r>
            <a:r>
              <a:rPr lang="fr-CA" sz="1400" b="1" i="1" dirty="0" smtClean="0"/>
              <a:t>Faubourgs)</a:t>
            </a:r>
          </a:p>
          <a:p>
            <a:r>
              <a:rPr lang="fr-CA" sz="1400" b="1" i="1" dirty="0" smtClean="0"/>
              <a:t>Dr </a:t>
            </a:r>
            <a:r>
              <a:rPr lang="fr-CA" sz="1400" b="1" i="1" dirty="0"/>
              <a:t>Catherine Quesnel (CUMF Mont-Laurier) </a:t>
            </a:r>
            <a:endParaRPr lang="fr-CA" sz="1400" b="1" i="1" dirty="0" smtClean="0"/>
          </a:p>
          <a:p>
            <a:r>
              <a:rPr lang="fr-CA" sz="1400" b="1" i="1" dirty="0" smtClean="0"/>
              <a:t>Dr </a:t>
            </a:r>
            <a:r>
              <a:rPr lang="fr-CA" sz="1400" b="1" i="1" dirty="0"/>
              <a:t>Danny Castonguay (HND) </a:t>
            </a:r>
          </a:p>
        </p:txBody>
      </p:sp>
    </p:spTree>
    <p:extLst>
      <p:ext uri="{BB962C8B-B14F-4D97-AF65-F5344CB8AC3E}">
        <p14:creationId xmlns:p14="http://schemas.microsoft.com/office/powerpoint/2010/main" val="1651433011"/>
      </p:ext>
    </p:extLst>
  </p:cSld>
  <p:clrMapOvr>
    <a:masterClrMapping/>
  </p:clrMapOvr>
  <mc:AlternateContent xmlns:mc="http://schemas.openxmlformats.org/markup-compatibility/2006" xmlns:p14="http://schemas.microsoft.com/office/powerpoint/2010/main">
    <mc:Choice Requires="p14">
      <p:transition spd="slow" p14:dur="1200">
        <p:wipe dir="r"/>
      </p:transition>
    </mc:Choice>
    <mc:Fallback xmlns="">
      <p:transition spd="slow">
        <p:wipe dir="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988" y="269111"/>
            <a:ext cx="7200900" cy="1485900"/>
          </a:xfrm>
        </p:spPr>
        <p:txBody>
          <a:bodyPr/>
          <a:lstStyle/>
          <a:p>
            <a:pPr algn="l"/>
            <a:r>
              <a:rPr lang="fr-CA" sz="2100" b="1" dirty="0"/>
              <a:t>Contexte</a:t>
            </a:r>
          </a:p>
        </p:txBody>
      </p:sp>
      <p:sp>
        <p:nvSpPr>
          <p:cNvPr id="3" name="Espace réservé du contenu 2"/>
          <p:cNvSpPr>
            <a:spLocks noGrp="1"/>
          </p:cNvSpPr>
          <p:nvPr>
            <p:ph idx="1"/>
          </p:nvPr>
        </p:nvSpPr>
        <p:spPr>
          <a:xfrm>
            <a:off x="530988" y="1012061"/>
            <a:ext cx="7895382" cy="2686050"/>
          </a:xfrm>
        </p:spPr>
        <p:txBody>
          <a:bodyPr>
            <a:noAutofit/>
          </a:bodyPr>
          <a:lstStyle/>
          <a:p>
            <a:pPr algn="just"/>
            <a:r>
              <a:rPr lang="fr-CA" sz="1800" dirty="0"/>
              <a:t>Vous suivez depuis de nombreuses années la famille Gingras, constituée de Philippe, 58 ans, Marie, 53 ans, et Isabelle, 23 ans. </a:t>
            </a:r>
            <a:endParaRPr lang="fr-CA" sz="1800" dirty="0" smtClean="0"/>
          </a:p>
          <a:p>
            <a:pPr marL="0" indent="0" algn="just">
              <a:buNone/>
            </a:pPr>
            <a:endParaRPr lang="fr-CA" sz="1800" dirty="0"/>
          </a:p>
          <a:p>
            <a:pPr algn="just"/>
            <a:r>
              <a:rPr lang="fr-CA" sz="1800" dirty="0"/>
              <a:t>Dernièrement, vous avez intensifié le suivi auprès de Marie, qui souffre d’un cancer qui s’est généralisé. Elle tente d’être positive, bien que les nouvelles ne soient pas bonnes. Philippe ne vient que rarement aux rendez-vous de suivi de sa conjointe, puisqu’il travaille beaucoup afin de payer les dettes du couple. Selon celle-ci, il aborde rarement la question de sa </a:t>
            </a:r>
            <a:r>
              <a:rPr lang="fr-CA" sz="1800" dirty="0" smtClean="0"/>
              <a:t>santé </a:t>
            </a:r>
            <a:r>
              <a:rPr lang="fr-CA" sz="1800" dirty="0"/>
              <a:t>et conclut toujours, confiant, que si elle suit bien ses traitements, elle s’en sortira. Isabelle étant aux études à l’extérieur de la région, vous ne l’avez pas revue depuis longtemps. </a:t>
            </a:r>
            <a:endParaRPr lang="fr-CA" sz="1800" dirty="0" smtClean="0"/>
          </a:p>
          <a:p>
            <a:pPr marL="0" indent="0" algn="just">
              <a:buNone/>
            </a:pPr>
            <a:endParaRPr lang="fr-CA" sz="1800" dirty="0"/>
          </a:p>
          <a:p>
            <a:pPr algn="just"/>
            <a:r>
              <a:rPr lang="fr-CA" sz="1800" dirty="0"/>
              <a:t>Marie se questionne : devrait-elle aborder davantage la question avec </a:t>
            </a:r>
            <a:r>
              <a:rPr lang="fr-CA" sz="1800" dirty="0" smtClean="0"/>
              <a:t>eux </a:t>
            </a:r>
            <a:r>
              <a:rPr lang="fr-CA" sz="1800" dirty="0"/>
              <a:t>ou éviter d’en parler pour ne pas accroître inutilement leur peine ? </a:t>
            </a:r>
          </a:p>
          <a:p>
            <a:pPr algn="just"/>
            <a:endParaRPr lang="fr-CA" sz="1800" dirty="0"/>
          </a:p>
        </p:txBody>
      </p:sp>
    </p:spTree>
    <p:extLst>
      <p:ext uri="{BB962C8B-B14F-4D97-AF65-F5344CB8AC3E}">
        <p14:creationId xmlns:p14="http://schemas.microsoft.com/office/powerpoint/2010/main" val="653390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966" y="535451"/>
            <a:ext cx="7200900" cy="836149"/>
          </a:xfrm>
        </p:spPr>
        <p:txBody>
          <a:bodyPr/>
          <a:lstStyle/>
          <a:p>
            <a:pPr algn="l"/>
            <a:r>
              <a:rPr lang="fr-CA" sz="2100" b="1" dirty="0" smtClean="0"/>
              <a:t>Pré-deuil </a:t>
            </a:r>
            <a:r>
              <a:rPr lang="fr-CA" sz="2100" b="1" dirty="0"/>
              <a:t>et préparation</a:t>
            </a:r>
          </a:p>
        </p:txBody>
      </p:sp>
      <p:sp>
        <p:nvSpPr>
          <p:cNvPr id="3" name="Espace réservé du contenu 2"/>
          <p:cNvSpPr>
            <a:spLocks noGrp="1"/>
          </p:cNvSpPr>
          <p:nvPr>
            <p:ph idx="1"/>
          </p:nvPr>
        </p:nvSpPr>
        <p:spPr>
          <a:xfrm>
            <a:off x="554138" y="1240033"/>
            <a:ext cx="8011128" cy="3019193"/>
          </a:xfrm>
        </p:spPr>
        <p:txBody>
          <a:bodyPr>
            <a:noAutofit/>
          </a:bodyPr>
          <a:lstStyle/>
          <a:p>
            <a:pPr algn="just"/>
            <a:r>
              <a:rPr lang="fr-CA" sz="1800" dirty="0" smtClean="0"/>
              <a:t>Sachant qu’il existe ce qu’on appelle le « pré-deuil », vous expliquez à Marie qu’il permet au futur endeuillé de débuter un processus lui permettant de se projeter dans un futur « sans l’autre ». Vous lui expliquez que c’est un moment crucial, permettant de diminuer l’intensité et les complications du deuil.</a:t>
            </a:r>
          </a:p>
          <a:p>
            <a:pPr algn="just"/>
            <a:r>
              <a:rPr lang="fr-CA" sz="1800" dirty="0" smtClean="0"/>
              <a:t>Vous l’encouragez à parler avec eux de l’« après », pour qu’il soit plus réel et acceptable, et surtout moins culpabilisant. </a:t>
            </a:r>
          </a:p>
          <a:p>
            <a:pPr algn="just"/>
            <a:r>
              <a:rPr lang="fr-CA" sz="1800" dirty="0" smtClean="0"/>
              <a:t>Suivant vos conseils, et avec l’aide d’un intervenant avec lequel vous travaillez, Marie discute de ces sujets avec Philippe et Isabelle. Même si le processus n’a pas été facile, tous avouent en avoir tiré du positif. Marie a accompagné Isabelle pour magasiner une paire de souliers qu’elle portera pour les événements importants qu’elle vivra sans elle, Sans le lui dire, Marie lui a écrit une lettre qu’elle a remise à Philippe, pour qu’elle lui soit donnée le jour où elle aura un enfant. Avec Philippe, ils planifient les rénovations du chalet familial, prévues pour l’an prochain, et blaguent à imaginer ce dernier vieillissant, lui qui n’accepte toujours pas les cheveux blancs apparus récemment. </a:t>
            </a:r>
            <a:endParaRPr lang="fr-CA" sz="1800" dirty="0"/>
          </a:p>
        </p:txBody>
      </p:sp>
    </p:spTree>
    <p:extLst>
      <p:ext uri="{BB962C8B-B14F-4D97-AF65-F5344CB8AC3E}">
        <p14:creationId xmlns:p14="http://schemas.microsoft.com/office/powerpoint/2010/main" val="3380937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0989" y="503144"/>
            <a:ext cx="7617588" cy="3061010"/>
          </a:xfrm>
        </p:spPr>
        <p:txBody>
          <a:bodyPr>
            <a:noAutofit/>
          </a:bodyPr>
          <a:lstStyle/>
          <a:p>
            <a:pPr algn="just"/>
            <a:r>
              <a:rPr lang="fr-CA" sz="1800" dirty="0"/>
              <a:t>Quelques semaines plus tard, tel qu’attendu, Marie est décédée. Vous avez intensifié votre accompagnement auprès d’elle, mais aussi auprès de ses proches, en les aidant autant que possible à s’y préparer. </a:t>
            </a:r>
            <a:endParaRPr lang="fr-CA" sz="1800" dirty="0" smtClean="0"/>
          </a:p>
          <a:p>
            <a:pPr algn="just"/>
            <a:endParaRPr lang="fr-CA" sz="1800" dirty="0"/>
          </a:p>
          <a:p>
            <a:pPr algn="just"/>
            <a:r>
              <a:rPr lang="fr-CA" sz="1800" dirty="0"/>
              <a:t>Une semaine plus tard, Philippe prend rendez-vous. La préparation des funérailles a été difficile à faire et, sans l’aide de sa fille, il n’y serait pas parvenu. Depuis que la poussière est retombée, il n’a plus d’énergie et pleure souvent. Tout souvenir lui est douloureux. Il n’arrive pas à se concentrer très longtemps. Il tourne en </a:t>
            </a:r>
            <a:r>
              <a:rPr lang="fr-CA" sz="1800" dirty="0" smtClean="0"/>
              <a:t>rond </a:t>
            </a:r>
            <a:r>
              <a:rPr lang="fr-CA" sz="1800" dirty="0"/>
              <a:t>et ne cesse de l’imaginer dans chaque recoin de la maison. Il jurerait même avoir senti son corps près du sien la nuit dernière. Il a réussi à aller souper chez ses parents la </a:t>
            </a:r>
            <a:r>
              <a:rPr lang="fr-CA" sz="1800" dirty="0" smtClean="0"/>
              <a:t>veille. Il </a:t>
            </a:r>
            <a:r>
              <a:rPr lang="fr-CA" sz="1800" dirty="0"/>
              <a:t>avoue que ça lui a fait du </a:t>
            </a:r>
            <a:r>
              <a:rPr lang="fr-CA" sz="1800" dirty="0" smtClean="0"/>
              <a:t>bien </a:t>
            </a:r>
            <a:r>
              <a:rPr lang="fr-CA" sz="1800" dirty="0"/>
              <a:t>et qu’il a même rit à quelques reprises des bouffonneries de son père. Il s’inquiète à l’idée de retourner au travail dans quelques </a:t>
            </a:r>
            <a:r>
              <a:rPr lang="fr-CA" sz="1800" dirty="0" smtClean="0"/>
              <a:t>jours </a:t>
            </a:r>
            <a:r>
              <a:rPr lang="fr-CA" sz="1800" dirty="0"/>
              <a:t>et se demande s’il pourrait être en </a:t>
            </a:r>
            <a:r>
              <a:rPr lang="fr-CA" sz="1800" u="sng" dirty="0">
                <a:hlinkClick r:id="rId4"/>
              </a:rPr>
              <a:t>dépression</a:t>
            </a:r>
            <a:r>
              <a:rPr lang="fr-CA" sz="1800" dirty="0" smtClean="0"/>
              <a:t>.</a:t>
            </a:r>
          </a:p>
          <a:p>
            <a:pPr algn="just"/>
            <a:endParaRPr lang="fr-CA" sz="1800" dirty="0"/>
          </a:p>
          <a:p>
            <a:pPr algn="just"/>
            <a:r>
              <a:rPr lang="fr-CA" sz="1800" dirty="0"/>
              <a:t>Y </a:t>
            </a:r>
            <a:r>
              <a:rPr lang="fr-CA" sz="1800" dirty="0" err="1"/>
              <a:t>a-t-il</a:t>
            </a:r>
            <a:r>
              <a:rPr lang="fr-CA" sz="1800" dirty="0"/>
              <a:t> d’autres éléments qu’il serait pertinent de savoir à ce stade-ci ?</a:t>
            </a:r>
          </a:p>
        </p:txBody>
      </p:sp>
      <p:graphicFrame>
        <p:nvGraphicFramePr>
          <p:cNvPr id="2" name="Object 1"/>
          <p:cNvGraphicFramePr>
            <a:graphicFrameLocks noChangeAspect="1"/>
          </p:cNvGraphicFramePr>
          <p:nvPr>
            <p:extLst>
              <p:ext uri="{D42A27DB-BD31-4B8C-83A1-F6EECF244321}">
                <p14:modId xmlns:p14="http://schemas.microsoft.com/office/powerpoint/2010/main" val="3263726543"/>
              </p:ext>
            </p:extLst>
          </p:nvPr>
        </p:nvGraphicFramePr>
        <p:xfrm>
          <a:off x="8315071" y="4020119"/>
          <a:ext cx="574286" cy="812618"/>
        </p:xfrm>
        <a:graphic>
          <a:graphicData uri="http://schemas.openxmlformats.org/presentationml/2006/ole">
            <mc:AlternateContent xmlns:mc="http://schemas.openxmlformats.org/markup-compatibility/2006">
              <mc:Choice xmlns:v="urn:schemas-microsoft-com:vml" Requires="v">
                <p:oleObj spid="_x0000_s1044" name="Acrobat Document" r:id="rId5" imgW="5667139" imgH="8019997" progId="AcroExch.Document.7">
                  <p:embed/>
                </p:oleObj>
              </mc:Choice>
              <mc:Fallback>
                <p:oleObj name="Acrobat Document" r:id="rId5" imgW="5667139" imgH="8019997" progId="AcroExch.Document.7">
                  <p:embed/>
                  <p:pic>
                    <p:nvPicPr>
                      <p:cNvPr id="0" name=""/>
                      <p:cNvPicPr/>
                      <p:nvPr/>
                    </p:nvPicPr>
                    <p:blipFill>
                      <a:blip r:embed="rId6"/>
                      <a:stretch>
                        <a:fillRect/>
                      </a:stretch>
                    </p:blipFill>
                    <p:spPr>
                      <a:xfrm>
                        <a:off x="8315071" y="4020119"/>
                        <a:ext cx="574286" cy="812618"/>
                      </a:xfrm>
                      <a:prstGeom prst="rect">
                        <a:avLst/>
                      </a:prstGeom>
                    </p:spPr>
                  </p:pic>
                </p:oleObj>
              </mc:Fallback>
            </mc:AlternateContent>
          </a:graphicData>
        </a:graphic>
      </p:graphicFrame>
    </p:spTree>
    <p:extLst>
      <p:ext uri="{BB962C8B-B14F-4D97-AF65-F5344CB8AC3E}">
        <p14:creationId xmlns:p14="http://schemas.microsoft.com/office/powerpoint/2010/main" val="3658627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287" y="350048"/>
            <a:ext cx="7501842" cy="3556959"/>
          </a:xfrm>
        </p:spPr>
        <p:txBody>
          <a:bodyPr>
            <a:noAutofit/>
          </a:bodyPr>
          <a:lstStyle/>
          <a:p>
            <a:pPr algn="just"/>
            <a:r>
              <a:rPr lang="fr-CA" sz="1800" dirty="0"/>
              <a:t>Vous demandez à Philippe s’il a des idées suicidaires. Il vous avoue qu’il serait certainement moins soufrant pour lui d’avoir suivi Marie dans la </a:t>
            </a:r>
            <a:r>
              <a:rPr lang="fr-CA" sz="1800" dirty="0" smtClean="0"/>
              <a:t>mort </a:t>
            </a:r>
            <a:r>
              <a:rPr lang="fr-CA" sz="1800" dirty="0"/>
              <a:t>mais que malheureusement ce n’est pas le </a:t>
            </a:r>
            <a:r>
              <a:rPr lang="fr-CA" sz="1800" dirty="0" smtClean="0"/>
              <a:t>cas </a:t>
            </a:r>
            <a:r>
              <a:rPr lang="fr-CA" sz="1800" dirty="0"/>
              <a:t>et qu’Isabelle a besoin de lui. </a:t>
            </a:r>
            <a:endParaRPr lang="fr-CA" sz="1800" dirty="0" smtClean="0"/>
          </a:p>
          <a:p>
            <a:pPr algn="just"/>
            <a:endParaRPr lang="fr-CA" sz="1800" dirty="0"/>
          </a:p>
          <a:p>
            <a:pPr algn="just"/>
            <a:r>
              <a:rPr lang="fr-CA" sz="1800" dirty="0"/>
              <a:t>Il avoue ressentir de la culpabilité en repensant à tout ce qu’il aurait dû faire ou non avec elle, mais il ne se dévalorise pas et sourit lorsque vous lui rappelez les bons coups des derniers mois. </a:t>
            </a:r>
            <a:endParaRPr lang="fr-CA" sz="1800" dirty="0" smtClean="0"/>
          </a:p>
          <a:p>
            <a:pPr algn="just"/>
            <a:endParaRPr lang="fr-CA" sz="1800" dirty="0"/>
          </a:p>
          <a:p>
            <a:pPr algn="just"/>
            <a:r>
              <a:rPr lang="fr-CA" sz="1800" dirty="0"/>
              <a:t>Vous concluez donc qu’il présente un </a:t>
            </a:r>
            <a:r>
              <a:rPr lang="fr-CA" sz="1800" u="sng" dirty="0">
                <a:hlinkClick r:id="rId4"/>
              </a:rPr>
              <a:t>deuil</a:t>
            </a:r>
            <a:r>
              <a:rPr lang="fr-CA" sz="1800" dirty="0"/>
              <a:t> </a:t>
            </a:r>
            <a:r>
              <a:rPr lang="fr-CA" sz="1800" dirty="0" smtClean="0"/>
              <a:t>normal </a:t>
            </a:r>
            <a:r>
              <a:rPr lang="fr-CA" sz="1800" dirty="0"/>
              <a:t>et le rassurer tout en lui expliquant quels éléments </a:t>
            </a:r>
            <a:r>
              <a:rPr lang="fr-CA" sz="1800" dirty="0" smtClean="0"/>
              <a:t>à surveiller</a:t>
            </a:r>
            <a:r>
              <a:rPr lang="fr-CA" sz="1800" dirty="0"/>
              <a:t>. Vous convenez d’un </a:t>
            </a:r>
            <a:r>
              <a:rPr lang="fr-CA" sz="1800" dirty="0" smtClean="0"/>
              <a:t>r-v </a:t>
            </a:r>
            <a:r>
              <a:rPr lang="fr-CA" sz="1800" dirty="0"/>
              <a:t>de suivi </a:t>
            </a:r>
            <a:r>
              <a:rPr lang="fr-CA" sz="1800" dirty="0" smtClean="0"/>
              <a:t>2 semaines </a:t>
            </a:r>
            <a:r>
              <a:rPr lang="fr-CA" sz="1800" dirty="0"/>
              <a:t>plus tard. Vous lui remettez également un </a:t>
            </a:r>
            <a:r>
              <a:rPr lang="fr-CA" sz="1800" dirty="0">
                <a:hlinkClick r:id="rId5" action="ppaction://hlinksldjump"/>
              </a:rPr>
              <a:t>feuillet </a:t>
            </a:r>
            <a:r>
              <a:rPr lang="fr-CA" sz="1800" dirty="0" smtClean="0">
                <a:hlinkClick r:id="rId5" action="ppaction://hlinksldjump"/>
              </a:rPr>
              <a:t>informatif</a:t>
            </a:r>
            <a:r>
              <a:rPr lang="fr-CA" sz="1800" dirty="0" smtClean="0"/>
              <a:t> </a:t>
            </a:r>
            <a:r>
              <a:rPr lang="fr-CA" sz="1800" dirty="0"/>
              <a:t>que vous aviez sous la </a:t>
            </a:r>
            <a:r>
              <a:rPr lang="fr-CA" sz="1800" dirty="0" smtClean="0"/>
              <a:t>main </a:t>
            </a:r>
            <a:r>
              <a:rPr lang="fr-CA" sz="1800" dirty="0"/>
              <a:t>ainsi qu’une référence vers la </a:t>
            </a:r>
            <a:r>
              <a:rPr lang="fr-CA" sz="1800" dirty="0">
                <a:hlinkClick r:id="rId5" action="ppaction://hlinksldjump"/>
              </a:rPr>
              <a:t>Maison </a:t>
            </a:r>
            <a:r>
              <a:rPr lang="fr-CA" sz="1800" dirty="0" err="1" smtClean="0">
                <a:hlinkClick r:id="rId5" action="ppaction://hlinksldjump"/>
              </a:rPr>
              <a:t>Montbourquette</a:t>
            </a:r>
            <a:r>
              <a:rPr lang="fr-CA" sz="1800" dirty="0"/>
              <a:t> </a:t>
            </a:r>
            <a:r>
              <a:rPr lang="fr-CA" sz="1800" dirty="0" smtClean="0">
                <a:hlinkClick r:id="rId6"/>
              </a:rPr>
              <a:t>http</a:t>
            </a:r>
            <a:r>
              <a:rPr lang="fr-CA" sz="1800" dirty="0">
                <a:hlinkClick r:id="rId6"/>
              </a:rPr>
              <a:t>://www.maisonmonbourquette.com</a:t>
            </a:r>
            <a:r>
              <a:rPr lang="fr-CA" sz="1800" dirty="0" smtClean="0">
                <a:hlinkClick r:id="rId6"/>
              </a:rPr>
              <a:t>/</a:t>
            </a:r>
            <a:r>
              <a:rPr lang="fr-CA" sz="1800" dirty="0" smtClean="0"/>
              <a:t>  Ligne d’écoute : 1-888-LE DEUIL (1-888-533-3845)</a:t>
            </a:r>
          </a:p>
          <a:p>
            <a:pPr algn="just"/>
            <a:endParaRPr lang="fr-CA" sz="1800" dirty="0"/>
          </a:p>
          <a:p>
            <a:pPr algn="just"/>
            <a:r>
              <a:rPr lang="fr-CA" sz="1800" dirty="0"/>
              <a:t>Alors qu’il se lève pour quitter, il vous demande un papier médical pour allonger de quelques jours son congé. Que faites-vous </a:t>
            </a:r>
            <a:r>
              <a:rPr lang="fr-CA" sz="1800" dirty="0" smtClean="0"/>
              <a:t>?</a:t>
            </a:r>
            <a:endParaRPr lang="fr-CA" sz="1800" dirty="0"/>
          </a:p>
        </p:txBody>
      </p:sp>
      <p:graphicFrame>
        <p:nvGraphicFramePr>
          <p:cNvPr id="4" name="Object 3"/>
          <p:cNvGraphicFramePr>
            <a:graphicFrameLocks noChangeAspect="1"/>
          </p:cNvGraphicFramePr>
          <p:nvPr>
            <p:extLst>
              <p:ext uri="{D42A27DB-BD31-4B8C-83A1-F6EECF244321}">
                <p14:modId xmlns:p14="http://schemas.microsoft.com/office/powerpoint/2010/main" val="3832451079"/>
              </p:ext>
            </p:extLst>
          </p:nvPr>
        </p:nvGraphicFramePr>
        <p:xfrm>
          <a:off x="8079129" y="3366221"/>
          <a:ext cx="950338" cy="742792"/>
        </p:xfrm>
        <a:graphic>
          <a:graphicData uri="http://schemas.openxmlformats.org/presentationml/2006/ole">
            <mc:AlternateContent xmlns:mc="http://schemas.openxmlformats.org/markup-compatibility/2006">
              <mc:Choice xmlns:v="urn:schemas-microsoft-com:vml" Requires="v">
                <p:oleObj spid="_x0000_s2068" name="Acrobat Document" r:id="rId7" imgW="7457926" imgH="5829216" progId="AcroExch.Document.7">
                  <p:embed/>
                </p:oleObj>
              </mc:Choice>
              <mc:Fallback>
                <p:oleObj name="Acrobat Document" r:id="rId7" imgW="7457926" imgH="5829216" progId="AcroExch.Document.7">
                  <p:embed/>
                  <p:pic>
                    <p:nvPicPr>
                      <p:cNvPr id="0" name=""/>
                      <p:cNvPicPr/>
                      <p:nvPr/>
                    </p:nvPicPr>
                    <p:blipFill>
                      <a:blip r:embed="rId8"/>
                      <a:stretch>
                        <a:fillRect/>
                      </a:stretch>
                    </p:blipFill>
                    <p:spPr>
                      <a:xfrm>
                        <a:off x="8079129" y="3366221"/>
                        <a:ext cx="950338" cy="742792"/>
                      </a:xfrm>
                      <a:prstGeom prst="rect">
                        <a:avLst/>
                      </a:prstGeom>
                    </p:spPr>
                  </p:pic>
                </p:oleObj>
              </mc:Fallback>
            </mc:AlternateContent>
          </a:graphicData>
        </a:graphic>
      </p:graphicFrame>
    </p:spTree>
    <p:extLst>
      <p:ext uri="{BB962C8B-B14F-4D97-AF65-F5344CB8AC3E}">
        <p14:creationId xmlns:p14="http://schemas.microsoft.com/office/powerpoint/2010/main" val="1972876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9414" y="150410"/>
            <a:ext cx="7200900" cy="621826"/>
          </a:xfrm>
        </p:spPr>
        <p:txBody>
          <a:bodyPr/>
          <a:lstStyle/>
          <a:p>
            <a:pPr algn="l"/>
            <a:r>
              <a:rPr lang="fr-CA" sz="2100" b="1" dirty="0"/>
              <a:t>Deuil et travail</a:t>
            </a:r>
          </a:p>
        </p:txBody>
      </p:sp>
      <p:sp>
        <p:nvSpPr>
          <p:cNvPr id="3" name="Espace réservé du contenu 2"/>
          <p:cNvSpPr>
            <a:spLocks noGrp="1"/>
          </p:cNvSpPr>
          <p:nvPr>
            <p:ph idx="1"/>
          </p:nvPr>
        </p:nvSpPr>
        <p:spPr>
          <a:xfrm>
            <a:off x="519414" y="771722"/>
            <a:ext cx="7906956" cy="3659312"/>
          </a:xfrm>
        </p:spPr>
        <p:txBody>
          <a:bodyPr>
            <a:noAutofit/>
          </a:bodyPr>
          <a:lstStyle/>
          <a:p>
            <a:pPr algn="just"/>
            <a:r>
              <a:rPr lang="fr-CA" sz="1800" dirty="0"/>
              <a:t>La Loi sur les Normes du Travail prévoit, lors du décès d’un proche immédiat, un congé autorisé de 5 jours au total (1 journée payée par </a:t>
            </a:r>
            <a:r>
              <a:rPr lang="fr-CA" sz="1800" dirty="0" smtClean="0"/>
              <a:t>l’employeur </a:t>
            </a:r>
            <a:r>
              <a:rPr lang="fr-CA" sz="1800" dirty="0"/>
              <a:t>et 4 journées aux frais de l’employé). Des exceptions s’appliquent en cas de décès par acte criminel. </a:t>
            </a:r>
            <a:endParaRPr lang="fr-CA" sz="1800" dirty="0" smtClean="0"/>
          </a:p>
          <a:p>
            <a:pPr marL="0" indent="0" algn="just">
              <a:buNone/>
            </a:pPr>
            <a:endParaRPr lang="fr-CA" sz="1800" dirty="0"/>
          </a:p>
          <a:p>
            <a:pPr algn="just"/>
            <a:r>
              <a:rPr lang="fr-CA" sz="1800" dirty="0"/>
              <a:t>Malheureusement, un deuil ne constitue pas un motif valable d’arrêt de travail, puisqu’il n’est pas pathologique. Souvent, un employé peut convenir avec son employeur d’une prolongation du congé à ses propres frais. En aucun cas un médecin ne devrait fournir un diagnostic erroné afin qu’un patient obtienne un congé payé. </a:t>
            </a:r>
            <a:endParaRPr lang="fr-CA" sz="1800" dirty="0" smtClean="0"/>
          </a:p>
          <a:p>
            <a:pPr marL="0" indent="0" algn="just">
              <a:buNone/>
            </a:pPr>
            <a:endParaRPr lang="fr-CA" sz="1800" dirty="0"/>
          </a:p>
          <a:p>
            <a:pPr algn="just"/>
            <a:r>
              <a:rPr lang="fr-CA" sz="1800" dirty="0"/>
              <a:t>Advenant que le deuil devienne </a:t>
            </a:r>
            <a:r>
              <a:rPr lang="fr-CA" sz="1800" dirty="0">
                <a:hlinkClick r:id="rId3" action="ppaction://hlinksldjump"/>
              </a:rPr>
              <a:t>compliqué</a:t>
            </a:r>
            <a:r>
              <a:rPr lang="fr-CA" sz="1800" dirty="0"/>
              <a:t> ou s’accompagne d’une dépression, il serait alors justifiable de fournir un arrêt de travail au patient, selon votre jugement clinique. </a:t>
            </a:r>
          </a:p>
          <a:p>
            <a:pPr algn="just"/>
            <a:r>
              <a:rPr lang="fr-CA" sz="1800" dirty="0"/>
              <a:t>Vous encouragez donc Philippe à discuter avec son employeur afin de prolonger son congé ou d’effectuer un retour progressif. Vous insistez également sur le fait qu’un retour au travail peut être très aidant.</a:t>
            </a:r>
          </a:p>
        </p:txBody>
      </p:sp>
    </p:spTree>
    <p:extLst>
      <p:ext uri="{BB962C8B-B14F-4D97-AF65-F5344CB8AC3E}">
        <p14:creationId xmlns:p14="http://schemas.microsoft.com/office/powerpoint/2010/main" val="244565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0437" y="1337356"/>
            <a:ext cx="7675462" cy="2686050"/>
          </a:xfrm>
        </p:spPr>
        <p:txBody>
          <a:bodyPr/>
          <a:lstStyle/>
          <a:p>
            <a:pPr algn="just"/>
            <a:r>
              <a:rPr lang="fr-CA" sz="1800" dirty="0"/>
              <a:t>Vous revoyez par la suite </a:t>
            </a:r>
            <a:r>
              <a:rPr lang="fr-CA" sz="1800" dirty="0" smtClean="0"/>
              <a:t>Philippe </a:t>
            </a:r>
            <a:r>
              <a:rPr lang="fr-CA" sz="1800" dirty="0"/>
              <a:t>qui a repris avec succès le </a:t>
            </a:r>
            <a:r>
              <a:rPr lang="fr-CA" sz="1800" dirty="0" smtClean="0"/>
              <a:t>travail </a:t>
            </a:r>
            <a:r>
              <a:rPr lang="fr-CA" sz="1800" dirty="0"/>
              <a:t>et se sent de mieux en mieux. Il vous remercie de ne pas avoir conclu à une </a:t>
            </a:r>
            <a:r>
              <a:rPr lang="fr-CA" sz="1800" dirty="0" smtClean="0"/>
              <a:t>dépression </a:t>
            </a:r>
            <a:r>
              <a:rPr lang="fr-CA" sz="1800" dirty="0"/>
              <a:t>et d’avoir insisté </a:t>
            </a:r>
            <a:r>
              <a:rPr lang="fr-CA" sz="1800" dirty="0" smtClean="0"/>
              <a:t>pour </a:t>
            </a:r>
            <a:r>
              <a:rPr lang="fr-CA" sz="1800" dirty="0"/>
              <a:t>un retour au travail rapproché. Vous convenez de le revoir d’ici 3 </a:t>
            </a:r>
            <a:r>
              <a:rPr lang="fr-CA" sz="1800" dirty="0" smtClean="0"/>
              <a:t>mois </a:t>
            </a:r>
            <a:r>
              <a:rPr lang="fr-CA" sz="1800" dirty="0"/>
              <a:t>afin de vous assurer de sa stabilité et de lui offrir tout soutien additionnel dont il pourrait avoir besoin</a:t>
            </a:r>
            <a:r>
              <a:rPr lang="fr-CA" sz="1800" dirty="0" smtClean="0"/>
              <a:t>.</a:t>
            </a:r>
          </a:p>
          <a:p>
            <a:pPr algn="just"/>
            <a:endParaRPr lang="fr-CA" sz="1800" dirty="0"/>
          </a:p>
          <a:p>
            <a:pPr algn="just"/>
            <a:r>
              <a:rPr lang="fr-CA" sz="1800" dirty="0"/>
              <a:t>Un </a:t>
            </a:r>
            <a:r>
              <a:rPr lang="fr-CA" sz="1800" dirty="0" smtClean="0"/>
              <a:t>étudiant </a:t>
            </a:r>
            <a:r>
              <a:rPr lang="fr-CA" sz="1800" dirty="0"/>
              <a:t>qui est avec vous pour la </a:t>
            </a:r>
            <a:r>
              <a:rPr lang="fr-CA" sz="1800" dirty="0" smtClean="0"/>
              <a:t>journée </a:t>
            </a:r>
            <a:r>
              <a:rPr lang="fr-CA" sz="1800" dirty="0"/>
              <a:t>vous demande quels sont les éléments qui vous ont fait </a:t>
            </a:r>
            <a:r>
              <a:rPr lang="fr-CA" sz="1800" dirty="0" smtClean="0"/>
              <a:t>pencher </a:t>
            </a:r>
            <a:r>
              <a:rPr lang="fr-CA" sz="1800" dirty="0"/>
              <a:t>en faveur d’une simple réaction de deuil. </a:t>
            </a:r>
            <a:endParaRPr lang="fr-CA" sz="1800" dirty="0" smtClean="0"/>
          </a:p>
          <a:p>
            <a:pPr algn="just"/>
            <a:endParaRPr lang="fr-CA" sz="1800" dirty="0"/>
          </a:p>
          <a:p>
            <a:pPr algn="just"/>
            <a:r>
              <a:rPr lang="fr-CA" sz="1800" dirty="0"/>
              <a:t>Quels sont-ils ? </a:t>
            </a:r>
            <a:r>
              <a:rPr lang="fr-CA" sz="1800" dirty="0" smtClean="0"/>
              <a:t>Philippe aurait-il </a:t>
            </a:r>
            <a:r>
              <a:rPr lang="fr-CA" sz="1800" dirty="0"/>
              <a:t>pu présenter à la fois un deuil </a:t>
            </a:r>
            <a:r>
              <a:rPr lang="fr-CA" sz="1800" u="sng" dirty="0"/>
              <a:t>et</a:t>
            </a:r>
            <a:r>
              <a:rPr lang="fr-CA" sz="1800" dirty="0"/>
              <a:t> une dépression ?</a:t>
            </a:r>
          </a:p>
        </p:txBody>
      </p:sp>
    </p:spTree>
    <p:extLst>
      <p:ext uri="{BB962C8B-B14F-4D97-AF65-F5344CB8AC3E}">
        <p14:creationId xmlns:p14="http://schemas.microsoft.com/office/powerpoint/2010/main" val="10891721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Page Titre">
  <a:themeElements>
    <a:clrScheme name="Rapport UdeM">
      <a:dk1>
        <a:sysClr val="windowText" lastClr="000000"/>
      </a:dk1>
      <a:lt1>
        <a:sysClr val="window" lastClr="FFFFFF"/>
      </a:lt1>
      <a:dk2>
        <a:srgbClr val="007DC5"/>
      </a:dk2>
      <a:lt2>
        <a:srgbClr val="ECF8FE"/>
      </a:lt2>
      <a:accent1>
        <a:srgbClr val="000000"/>
      </a:accent1>
      <a:accent2>
        <a:srgbClr val="00B6F1"/>
      </a:accent2>
      <a:accent3>
        <a:srgbClr val="C1D82F"/>
      </a:accent3>
      <a:accent4>
        <a:srgbClr val="F99D31"/>
      </a:accent4>
      <a:accent5>
        <a:srgbClr val="C8ECFC"/>
      </a:accent5>
      <a:accent6>
        <a:srgbClr val="B70050"/>
      </a:accent6>
      <a:hlink>
        <a:srgbClr val="0D75B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2384</TotalTime>
  <Words>1657</Words>
  <Application>Microsoft Office PowerPoint</Application>
  <PresentationFormat>Affichage à l'écran (4:3)</PresentationFormat>
  <Paragraphs>157</Paragraphs>
  <Slides>19</Slides>
  <Notes>13</Notes>
  <HiddenSlides>0</HiddenSlides>
  <MMClips>0</MMClips>
  <ScaleCrop>false</ScaleCrop>
  <HeadingPairs>
    <vt:vector size="8" baseType="variant">
      <vt:variant>
        <vt:lpstr>Polices utilisées</vt:lpstr>
      </vt:variant>
      <vt:variant>
        <vt:i4>5</vt:i4>
      </vt:variant>
      <vt:variant>
        <vt:lpstr>Thème</vt:lpstr>
      </vt:variant>
      <vt:variant>
        <vt:i4>3</vt:i4>
      </vt:variant>
      <vt:variant>
        <vt:lpstr>Serveurs OLE incorporés</vt:lpstr>
      </vt:variant>
      <vt:variant>
        <vt:i4>1</vt:i4>
      </vt:variant>
      <vt:variant>
        <vt:lpstr>Titres des diapositives</vt:lpstr>
      </vt:variant>
      <vt:variant>
        <vt:i4>19</vt:i4>
      </vt:variant>
    </vt:vector>
  </HeadingPairs>
  <TitlesOfParts>
    <vt:vector size="28" baseType="lpstr">
      <vt:lpstr>ＭＳ Ｐゴシック</vt:lpstr>
      <vt:lpstr>Arial</vt:lpstr>
      <vt:lpstr>Arial Black</vt:lpstr>
      <vt:lpstr>Calibri</vt:lpstr>
      <vt:lpstr>Times New Roman</vt:lpstr>
      <vt:lpstr>Page Titre</vt:lpstr>
      <vt:lpstr>Conception personnalisée</vt:lpstr>
      <vt:lpstr>1_Conception personnalisée</vt:lpstr>
      <vt:lpstr>Acrobat Document</vt:lpstr>
      <vt:lpstr>INSTRUCTIONS</vt:lpstr>
      <vt:lpstr>Comment utiliser les vignettes?</vt:lpstr>
      <vt:lpstr>Présentation PowerPoint</vt:lpstr>
      <vt:lpstr>Contexte</vt:lpstr>
      <vt:lpstr>Pré-deuil et préparation</vt:lpstr>
      <vt:lpstr>Présentation PowerPoint</vt:lpstr>
      <vt:lpstr>Présentation PowerPoint</vt:lpstr>
      <vt:lpstr>Deuil et travail</vt:lpstr>
      <vt:lpstr>Présentation PowerPoint</vt:lpstr>
      <vt:lpstr>Deuil et dépression</vt:lpstr>
      <vt:lpstr>Pour aller plus loin</vt:lpstr>
      <vt:lpstr>Ressources pour les patients</vt:lpstr>
      <vt:lpstr>Deuil compliqué</vt:lpstr>
      <vt:lpstr>Présentation PowerPoint</vt:lpstr>
      <vt:lpstr>Deuil - théorie</vt:lpstr>
      <vt:lpstr>Deuil chez le jeune adulte</vt:lpstr>
      <vt:lpstr>Deuil chez le jeune adulte (suite) </vt:lpstr>
      <vt:lpstr>Deuil blanc</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Claude Gauthier</dc:creator>
  <cp:lastModifiedBy>Cornescu Liliana</cp:lastModifiedBy>
  <cp:revision>438</cp:revision>
  <dcterms:created xsi:type="dcterms:W3CDTF">2012-11-30T18:54:53Z</dcterms:created>
  <dcterms:modified xsi:type="dcterms:W3CDTF">2017-10-19T13:43:58Z</dcterms:modified>
</cp:coreProperties>
</file>