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47"/>
  </p:notesMasterIdLst>
  <p:sldIdLst>
    <p:sldId id="398" r:id="rId4"/>
    <p:sldId id="399" r:id="rId5"/>
    <p:sldId id="322"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57" r:id="rId4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DEEB96F-3B26-CB40-B37F-9CAB660CE618}">
          <p14:sldIdLst>
            <p14:sldId id="398"/>
            <p14:sldId id="399"/>
            <p14:sldId id="322"/>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4797"/>
    <a:srgbClr val="6A9B97"/>
    <a:srgbClr val="000080"/>
    <a:srgbClr val="00E2FF"/>
    <a:srgbClr val="E5B497"/>
    <a:srgbClr val="FFB4A4"/>
    <a:srgbClr val="B84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94060" autoAdjust="0"/>
  </p:normalViewPr>
  <p:slideViewPr>
    <p:cSldViewPr snapToGrid="0" snapToObjects="1">
      <p:cViewPr varScale="1">
        <p:scale>
          <a:sx n="83" d="100"/>
          <a:sy n="83" d="100"/>
        </p:scale>
        <p:origin x="5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FBAC-ACED-4FA2-8D72-6F51965788DF}" type="datetimeFigureOut">
              <a:rPr lang="fr-CA" smtClean="0"/>
              <a:pPr/>
              <a:t>2017-10-19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E6807-289A-4188-82E2-1EE946894E26}" type="slidenum">
              <a:rPr lang="fr-CA" smtClean="0"/>
              <a:pPr/>
              <a:t>‹N°›</a:t>
            </a:fld>
            <a:endParaRPr lang="fr-CA"/>
          </a:p>
        </p:txBody>
      </p:sp>
    </p:spTree>
    <p:extLst>
      <p:ext uri="{BB962C8B-B14F-4D97-AF65-F5344CB8AC3E}">
        <p14:creationId xmlns:p14="http://schemas.microsoft.com/office/powerpoint/2010/main" val="248032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D4B91FC-1BE6-4CC2-B7CF-E83EC3B89A33}" type="slidenum">
              <a:rPr lang="fr-CA" smtClean="0"/>
              <a:t>1</a:t>
            </a:fld>
            <a:endParaRPr lang="fr-CA"/>
          </a:p>
        </p:txBody>
      </p:sp>
    </p:spTree>
    <p:extLst>
      <p:ext uri="{BB962C8B-B14F-4D97-AF65-F5344CB8AC3E}">
        <p14:creationId xmlns:p14="http://schemas.microsoft.com/office/powerpoint/2010/main" val="327361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D4B91FC-1BE6-4CC2-B7CF-E83EC3B89A33}" type="slidenum">
              <a:rPr lang="fr-CA" smtClean="0"/>
              <a:t>2</a:t>
            </a:fld>
            <a:endParaRPr lang="fr-CA"/>
          </a:p>
        </p:txBody>
      </p:sp>
    </p:spTree>
    <p:extLst>
      <p:ext uri="{BB962C8B-B14F-4D97-AF65-F5344CB8AC3E}">
        <p14:creationId xmlns:p14="http://schemas.microsoft.com/office/powerpoint/2010/main" val="248847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376BD159-F05C-BA44-8242-98DE089D6C6F}" type="slidenum">
              <a:rPr lang="fr-CA" smtClean="0"/>
              <a:t>37</a:t>
            </a:fld>
            <a:endParaRPr lang="fr-CA"/>
          </a:p>
        </p:txBody>
      </p:sp>
    </p:spTree>
    <p:extLst>
      <p:ext uri="{BB962C8B-B14F-4D97-AF65-F5344CB8AC3E}">
        <p14:creationId xmlns:p14="http://schemas.microsoft.com/office/powerpoint/2010/main" val="66484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CA">
              <a:latin typeface="Calibri" charset="0"/>
            </a:endParaRPr>
          </a:p>
        </p:txBody>
      </p:sp>
      <p:sp>
        <p:nvSpPr>
          <p:cNvPr id="22531"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00802E-9996-0747-97D4-41C42BEB1A45}" type="slidenum">
              <a:rPr lang="fr-CA" sz="1200">
                <a:latin typeface="Calibri" charset="0"/>
              </a:rPr>
              <a:pPr eaLnBrk="1" hangingPunct="1"/>
              <a:t>43</a:t>
            </a:fld>
            <a:endParaRPr lang="fr-CA" sz="1200">
              <a:latin typeface="Calibri" charset="0"/>
            </a:endParaRPr>
          </a:p>
        </p:txBody>
      </p:sp>
    </p:spTree>
    <p:extLst>
      <p:ext uri="{BB962C8B-B14F-4D97-AF65-F5344CB8AC3E}">
        <p14:creationId xmlns:p14="http://schemas.microsoft.com/office/powerpoint/2010/main" val="270580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375125"/>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9A416679-E5EE-4B49-99F9-B2866A8958C5}" type="datetimeFigureOut">
              <a:rPr lang="fr-CA" smtClean="0">
                <a:solidFill>
                  <a:prstClr val="black">
                    <a:tint val="75000"/>
                  </a:prstClr>
                </a:solidFill>
              </a:rPr>
              <a:pPr/>
              <a:t>2017-10-19</a:t>
            </a:fld>
            <a:endParaRPr lang="fr-CA">
              <a:solidFill>
                <a:prstClr val="black">
                  <a:tint val="75000"/>
                </a:prstClr>
              </a:solidFill>
            </a:endParaRP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8154B08E-3091-4A3A-8B5F-4A94D502591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05325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80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028700" y="2286000"/>
            <a:ext cx="72009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42987" y="6453386"/>
            <a:ext cx="903429" cy="404614"/>
          </a:xfrm>
          <a:prstGeom prst="rect">
            <a:avLst/>
          </a:prstGeom>
        </p:spPr>
        <p:txBody>
          <a:bodyPr/>
          <a:lstStyle/>
          <a:p>
            <a:fld id="{03127F73-FD47-3E4E-8C9E-D68127D11F10}" type="datetimeFigureOut">
              <a:rPr lang="fr-CA" smtClean="0">
                <a:solidFill>
                  <a:srgbClr val="191B0E"/>
                </a:solidFill>
              </a:rPr>
              <a:pPr/>
              <a:t>2017-10-19</a:t>
            </a:fld>
            <a:endParaRPr lang="fr-CA">
              <a:solidFill>
                <a:srgbClr val="191B0E"/>
              </a:solidFill>
            </a:endParaRPr>
          </a:p>
        </p:txBody>
      </p:sp>
      <p:sp>
        <p:nvSpPr>
          <p:cNvPr id="5" name="Footer Placeholder 4"/>
          <p:cNvSpPr>
            <a:spLocks noGrp="1"/>
          </p:cNvSpPr>
          <p:nvPr>
            <p:ph type="ftr" sz="quarter" idx="11"/>
          </p:nvPr>
        </p:nvSpPr>
        <p:spPr>
          <a:xfrm>
            <a:off x="2170173" y="6453386"/>
            <a:ext cx="4710623" cy="404614"/>
          </a:xfrm>
          <a:prstGeom prst="rect">
            <a:avLst/>
          </a:prstGeom>
        </p:spPr>
        <p:txBody>
          <a:bodyPr/>
          <a:lstStyle/>
          <a:p>
            <a:endParaRPr lang="fr-CA">
              <a:solidFill>
                <a:srgbClr val="191B0E"/>
              </a:solidFill>
            </a:endParaRPr>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2EEEE606-51F2-CA46-8BF6-B5A0702C6F73}" type="slidenum">
              <a:rPr lang="fr-CA" smtClean="0">
                <a:solidFill>
                  <a:srgbClr val="191B0E"/>
                </a:solidFill>
              </a:rPr>
              <a:pPr/>
              <a:t>‹N°›</a:t>
            </a:fld>
            <a:endParaRPr lang="fr-CA">
              <a:solidFill>
                <a:srgbClr val="191B0E"/>
              </a:solidFill>
            </a:endParaRPr>
          </a:p>
        </p:txBody>
      </p:sp>
    </p:spTree>
    <p:extLst>
      <p:ext uri="{BB962C8B-B14F-4D97-AF65-F5344CB8AC3E}">
        <p14:creationId xmlns:p14="http://schemas.microsoft.com/office/powerpoint/2010/main" val="388042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7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488274" y="6356351"/>
            <a:ext cx="433449" cy="365125"/>
          </a:xfrm>
          <a:prstGeom prst="rect">
            <a:avLst/>
          </a:prstGeom>
        </p:spPr>
        <p:txBody>
          <a:bodyPr vert="horz" lIns="91440" tIns="45720" rIns="91440" bIns="45720" rtlCol="0" anchor="b"/>
          <a:lstStyle>
            <a:lvl1pPr algn="r">
              <a:defRPr sz="1100">
                <a:solidFill>
                  <a:schemeClr val="tx1">
                    <a:tint val="75000"/>
                  </a:schemeClr>
                </a:solidFill>
                <a:latin typeface="Arial" pitchFamily="34" charset="0"/>
                <a:cs typeface="Arial" pitchFamily="34" charset="0"/>
              </a:defRPr>
            </a:lvl1pPr>
          </a:lstStyle>
          <a:p>
            <a:fld id="{13DD3450-7CDE-4AF3-BBD8-7478CDE837BA}" type="slidenum">
              <a:rPr lang="fr-CA" smtClean="0"/>
              <a:pPr/>
              <a:t>‹N°›</a:t>
            </a:fld>
            <a:endParaRPr lang="fr-CA" dirty="0"/>
          </a:p>
        </p:txBody>
      </p:sp>
      <p:grpSp>
        <p:nvGrpSpPr>
          <p:cNvPr id="4" name="Groupe 3"/>
          <p:cNvGrpSpPr/>
          <p:nvPr userDrawn="1"/>
        </p:nvGrpSpPr>
        <p:grpSpPr>
          <a:xfrm>
            <a:off x="3305143" y="0"/>
            <a:ext cx="5838857" cy="6857998"/>
            <a:chOff x="3412742" y="0"/>
            <a:chExt cx="5413276" cy="5991422"/>
          </a:xfrm>
        </p:grpSpPr>
        <p:pic>
          <p:nvPicPr>
            <p:cNvPr id="5" name="Image 4" descr="im-g_etudiant-3b.jpg"/>
            <p:cNvPicPr>
              <a:picLocks noChangeAspect="1"/>
            </p:cNvPicPr>
            <p:nvPr userDrawn="1"/>
          </p:nvPicPr>
          <p:blipFill rotWithShape="1">
            <a:blip r:embed="rId5" cstate="screen">
              <a:duotone>
                <a:schemeClr val="bg2">
                  <a:shade val="45000"/>
                  <a:satMod val="135000"/>
                </a:schemeClr>
                <a:prstClr val="white"/>
              </a:duotone>
              <a:extLst>
                <a:ext uri="{BEBA8EAE-BF5A-486C-A8C5-ECC9F3942E4B}">
                  <a14:imgProps xmlns:a14="http://schemas.microsoft.com/office/drawing/2010/main">
                    <a14:imgLayer r:embed="rId6">
                      <a14:imgEffect>
                        <a14:artisticPaintBrush/>
                      </a14:imgEffect>
                    </a14:imgLayer>
                  </a14:imgProps>
                </a:ext>
                <a:ext uri="{28A0092B-C50C-407E-A947-70E740481C1C}">
                  <a14:useLocalDpi xmlns:a14="http://schemas.microsoft.com/office/drawing/2010/main"/>
                </a:ext>
              </a:extLst>
            </a:blip>
            <a:srcRect/>
            <a:stretch/>
          </p:blipFill>
          <p:spPr>
            <a:xfrm flipH="1">
              <a:off x="3412742" y="0"/>
              <a:ext cx="5413276" cy="5991422"/>
            </a:xfrm>
            <a:prstGeom prst="rect">
              <a:avLst/>
            </a:prstGeom>
          </p:spPr>
        </p:pic>
        <p:sp>
          <p:nvSpPr>
            <p:cNvPr id="7" name="Rectangle 6"/>
            <p:cNvSpPr/>
            <p:nvPr userDrawn="1"/>
          </p:nvSpPr>
          <p:spPr>
            <a:xfrm>
              <a:off x="3603009" y="0"/>
              <a:ext cx="1913554" cy="4893401"/>
            </a:xfrm>
            <a:prstGeom prst="rect">
              <a:avLst/>
            </a:prstGeom>
            <a:gradFill flip="none" rotWithShape="1">
              <a:gsLst>
                <a:gs pos="0">
                  <a:schemeClr val="bg1"/>
                </a:gs>
                <a:gs pos="72000">
                  <a:srgbClr val="FFFFFF">
                    <a:alpha val="50000"/>
                  </a:srgbClr>
                </a:gs>
                <a:gs pos="90000">
                  <a:srgbClr val="FFFFFF">
                    <a:alpha val="20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 name="Groupe 1"/>
          <p:cNvGrpSpPr/>
          <p:nvPr userDrawn="1"/>
        </p:nvGrpSpPr>
        <p:grpSpPr>
          <a:xfrm>
            <a:off x="0" y="4893401"/>
            <a:ext cx="9144000" cy="1980000"/>
            <a:chOff x="0" y="4893401"/>
            <a:chExt cx="9144000" cy="1980000"/>
          </a:xfrm>
        </p:grpSpPr>
        <p:sp>
          <p:nvSpPr>
            <p:cNvPr id="9" name="Rectangle 8"/>
            <p:cNvSpPr/>
            <p:nvPr userDrawn="1"/>
          </p:nvSpPr>
          <p:spPr>
            <a:xfrm flipV="1">
              <a:off x="0" y="4893401"/>
              <a:ext cx="9144000" cy="1964597"/>
            </a:xfrm>
            <a:prstGeom prst="rect">
              <a:avLst/>
            </a:prstGeom>
            <a:gradFill>
              <a:gsLst>
                <a:gs pos="0">
                  <a:srgbClr val="13B5EA">
                    <a:alpha val="63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UdeM_NOIR_Version_1.eps"/>
            <p:cNvPicPr>
              <a:picLocks noChangeAspect="1"/>
            </p:cNvPicPr>
            <p:nvPr userDrawn="1"/>
          </p:nvPicPr>
          <p:blipFill>
            <a:blip r:embed="rId7" cstate="email"/>
            <a:stretch>
              <a:fillRect/>
            </a:stretch>
          </p:blipFill>
          <p:spPr>
            <a:xfrm>
              <a:off x="0" y="4893401"/>
              <a:ext cx="3057006" cy="1980000"/>
            </a:xfrm>
            <a:prstGeom prst="rect">
              <a:avLst/>
            </a:prstGeom>
          </p:spPr>
        </p:pic>
      </p:grpSp>
      <p:pic>
        <p:nvPicPr>
          <p:cNvPr id="11" name="Picture 6" descr="FacMedLogo.eps"/>
          <p:cNvPicPr>
            <a:picLocks noChangeAspect="1"/>
          </p:cNvPicPr>
          <p:nvPr userDrawn="1">
            <p:custDataLst>
              <p:tags r:id="rId4"/>
            </p:custDataLst>
          </p:nvPr>
        </p:nvPicPr>
        <p:blipFill>
          <a:blip r:embed="rId8">
            <a:extLst>
              <a:ext uri="{28A0092B-C50C-407E-A947-70E740481C1C}">
                <a14:useLocalDpi xmlns:a14="http://schemas.microsoft.com/office/drawing/2010/main"/>
              </a:ext>
            </a:extLst>
          </a:blip>
          <a:srcRect/>
          <a:stretch>
            <a:fillRect/>
          </a:stretch>
        </p:blipFill>
        <p:spPr bwMode="auto">
          <a:xfrm>
            <a:off x="5559961" y="5345113"/>
            <a:ext cx="3171825" cy="112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863736"/>
      </p:ext>
    </p:extLst>
  </p:cSld>
  <p:clrMap bg1="lt1" tx1="dk1" bg2="lt2" tx2="dk2" accent1="accent1" accent2="accent2" accent3="accent3" accent4="accent4" accent5="accent5" accent6="accent6" hlink="hlink" folHlink="folHlink"/>
  <p:sldLayoutIdLst>
    <p:sldLayoutId id="2147483661" r:id="rId1"/>
    <p:sldLayoutId id="2147483668" r:id="rId2"/>
  </p:sldLayoutIdLst>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4000" b="1" kern="1200" cap="all" baseline="0">
          <a:solidFill>
            <a:schemeClr val="tx1">
              <a:lumMod val="95000"/>
              <a:lumOff val="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flipV="1">
            <a:off x="0" y="5943600"/>
            <a:ext cx="9143999" cy="923170"/>
          </a:xfrm>
          <a:prstGeom prst="rect">
            <a:avLst/>
          </a:prstGeom>
          <a:gradFill>
            <a:gsLst>
              <a:gs pos="0">
                <a:srgbClr val="13B5EA">
                  <a:alpha val="63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UdeM_NOIR_Version_1.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 y="5949280"/>
            <a:ext cx="1426788" cy="924120"/>
          </a:xfrm>
          <a:prstGeom prst="rect">
            <a:avLst/>
          </a:prstGeom>
        </p:spPr>
      </p:pic>
      <p:pic>
        <p:nvPicPr>
          <p:cNvPr id="10" name="Image 2" descr="FacMedLogo2b.psd"/>
          <p:cNvPicPr>
            <a:picLocks noChangeAspect="1"/>
          </p:cNvPicPr>
          <p:nvPr userDrawn="1">
            <p:custDataLst>
              <p:tags r:id="rId4"/>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929490" y="6084829"/>
            <a:ext cx="3011309" cy="644799"/>
          </a:xfrm>
          <a:prstGeom prst="rect">
            <a:avLst/>
          </a:prstGeom>
          <a:noFill/>
          <a:ln w="9525">
            <a:noFill/>
            <a:miter lim="800000"/>
            <a:headEnd/>
            <a:tailEnd/>
          </a:ln>
        </p:spPr>
      </p:pic>
    </p:spTree>
    <p:extLst>
      <p:ext uri="{BB962C8B-B14F-4D97-AF65-F5344CB8AC3E}">
        <p14:creationId xmlns:p14="http://schemas.microsoft.com/office/powerpoint/2010/main" val="1947838298"/>
      </p:ext>
    </p:extLst>
  </p:cSld>
  <p:clrMap bg1="lt1" tx1="dk1" bg2="lt2" tx2="dk2" accent1="accent1" accent2="accent2" accent3="accent3" accent4="accent4" accent5="accent5" accent6="accent6" hlink="hlink" folHlink="folHlink"/>
  <p:sldLayoutIdLst>
    <p:sldLayoutId id="2147483663" r:id="rId1"/>
    <p:sldLayoutId id="214748366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custDataLst>
              <p:tags r:id="rId3"/>
            </p:custDataLst>
          </p:nvPr>
        </p:nvSpPr>
        <p:spPr bwMode="auto">
          <a:xfrm>
            <a:off x="2284409" y="1324604"/>
            <a:ext cx="4541308" cy="1200329"/>
          </a:xfrm>
          <a:prstGeom prst="rect">
            <a:avLst/>
          </a:prstGeom>
          <a:noFill/>
          <a:ln w="9525">
            <a:noFill/>
            <a:miter lim="800000"/>
            <a:headEnd/>
            <a:tailEnd/>
          </a:ln>
        </p:spPr>
        <p:txBody>
          <a:bodyPr>
            <a:spAutoFit/>
          </a:bodyPr>
          <a:lstStyle/>
          <a:p>
            <a:pPr algn="ctr">
              <a:defRPr/>
            </a:pPr>
            <a:r>
              <a:rPr lang="en-ZA" sz="7200" b="1" cap="all" dirty="0">
                <a:solidFill>
                  <a:srgbClr val="00E2FF"/>
                </a:solidFill>
                <a:effectLst>
                  <a:reflection blurRad="6350" stA="25000" endA="300" endPos="70000" dir="5400000" sy="-100000" algn="bl" rotWithShape="0"/>
                </a:effectLst>
                <a:latin typeface="Arial Black"/>
                <a:ea typeface="ＭＳ Ｐゴシック" pitchFamily="1" charset="-128"/>
                <a:cs typeface="Arial Black"/>
              </a:rPr>
              <a:t>MERCI!</a:t>
            </a:r>
            <a:endParaRPr lang="en-ZA" sz="7200" dirty="0">
              <a:solidFill>
                <a:schemeClr val="bg1"/>
              </a:solidFill>
              <a:latin typeface="Arial" pitchFamily="34" charset="0"/>
              <a:ea typeface="ＭＳ Ｐゴシック" pitchFamily="1" charset="-128"/>
              <a:cs typeface="Arial" pitchFamily="34" charset="0"/>
            </a:endParaRPr>
          </a:p>
        </p:txBody>
      </p:sp>
      <p:pic>
        <p:nvPicPr>
          <p:cNvPr id="8" name="Image 2" descr="FacMedLogo2b.psd"/>
          <p:cNvPicPr>
            <a:picLocks noChangeAspect="1"/>
          </p:cNvPicPr>
          <p:nvPr userDrawn="1">
            <p:custDataLst>
              <p:tags r:id="rId4"/>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1363663" y="4049713"/>
            <a:ext cx="6383337" cy="1366837"/>
          </a:xfrm>
          <a:prstGeom prst="rect">
            <a:avLst/>
          </a:prstGeom>
          <a:noFill/>
          <a:ln w="9525">
            <a:noFill/>
            <a:miter lim="800000"/>
            <a:headEnd/>
            <a:tailEnd/>
          </a:ln>
        </p:spPr>
      </p:pic>
    </p:spTree>
    <p:extLst>
      <p:ext uri="{BB962C8B-B14F-4D97-AF65-F5344CB8AC3E}">
        <p14:creationId xmlns:p14="http://schemas.microsoft.com/office/powerpoint/2010/main" val="291843224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4.bin"/><Relationship Id="rId3" Type="http://schemas.openxmlformats.org/officeDocument/2006/relationships/hyperlink" Target="http://www.psychomedia.qc.ca/diagnostics/qu-est-ce-que-le-trouble-de-l-adaptation" TargetMode="External"/><Relationship Id="rId7" Type="http://schemas.openxmlformats.org/officeDocument/2006/relationships/oleObject" Target="../embeddings/oleObject1.bin"/><Relationship Id="rId12"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hyperlink" Target="http://www.stop-alcool.ch/evaluez-votre-consommation-en-savoir-plus/le-test-cage" TargetMode="External"/><Relationship Id="rId11" Type="http://schemas.openxmlformats.org/officeDocument/2006/relationships/oleObject" Target="../embeddings/oleObject3.bin"/><Relationship Id="rId5" Type="http://schemas.openxmlformats.org/officeDocument/2006/relationships/hyperlink" Target="http://www.fondationdesmaladiesmentales.org/la-maladie-mentale.html?t=&amp;i=3" TargetMode="External"/><Relationship Id="rId10" Type="http://schemas.openxmlformats.org/officeDocument/2006/relationships/image" Target="../media/image8.emf"/><Relationship Id="rId4" Type="http://schemas.openxmlformats.org/officeDocument/2006/relationships/hyperlink" Target="http://www.fondationdesmaladiesmentales.org/la-maladie-mentale.html?t=&amp;i=4" TargetMode="External"/><Relationship Id="rId9" Type="http://schemas.openxmlformats.org/officeDocument/2006/relationships/oleObject" Target="../embeddings/oleObject2.bin"/><Relationship Id="rId1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psychomedia.qc.ca/dsm-5/2013-05-27/troubles-d-utilisation-de-substances"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hyperlink" Target="http://www.tdah-adulte.org/" TargetMode="External"/><Relationship Id="rId7" Type="http://schemas.openxmlformats.org/officeDocument/2006/relationships/image" Target="../media/image12.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4.emf"/><Relationship Id="rId5" Type="http://schemas.openxmlformats.org/officeDocument/2006/relationships/hyperlink" Target="http://www.psychomedia.qc.ca/dsm-5/2016-03-30/criteres-diagnostiques-trouble-explosif-intermittent" TargetMode="External"/><Relationship Id="rId10" Type="http://schemas.openxmlformats.org/officeDocument/2006/relationships/oleObject" Target="../embeddings/oleObject8.bin"/><Relationship Id="rId4" Type="http://schemas.openxmlformats.org/officeDocument/2006/relationships/hyperlink" Target="http://www.douglas.qc.ca/info/troubles-bipolaires" TargetMode="External"/><Relationship Id="rId9"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hepatoweb.com/Documents_PDF/CIWA.pdf" TargetMode="Externa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247" y="2018009"/>
            <a:ext cx="7619505" cy="730333"/>
          </a:xfrm>
        </p:spPr>
        <p:txBody>
          <a:bodyPr>
            <a:normAutofit/>
          </a:bodyPr>
          <a:lstStyle/>
          <a:p>
            <a:r>
              <a:rPr lang="fr-CA" sz="3200" b="1" dirty="0" smtClean="0">
                <a:latin typeface="Arial" panose="020B0604020202020204" pitchFamily="34" charset="0"/>
                <a:cs typeface="Arial" panose="020B0604020202020204" pitchFamily="34" charset="0"/>
              </a:rPr>
              <a:t>INSTRUCTIONS</a:t>
            </a:r>
            <a:endParaRPr lang="fr-C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5482" y="2587300"/>
            <a:ext cx="6887678" cy="1094051"/>
          </a:xfrm>
        </p:spPr>
        <p:txBody>
          <a:bodyPr/>
          <a:lstStyle/>
          <a:p>
            <a:pPr marL="0" indent="0" algn="ctr">
              <a:buNone/>
            </a:pPr>
            <a:endParaRPr lang="fr-CA" sz="1800" dirty="0" smtClean="0"/>
          </a:p>
          <a:p>
            <a:pPr marL="0" indent="0" algn="ctr">
              <a:buNone/>
            </a:pPr>
            <a:endParaRPr lang="fr-CA" sz="1800" dirty="0"/>
          </a:p>
          <a:p>
            <a:pPr marL="0" indent="0" algn="ctr">
              <a:buNone/>
            </a:pPr>
            <a:r>
              <a:rPr lang="fr-CA" sz="1800" b="1" dirty="0" smtClean="0"/>
              <a:t>pour </a:t>
            </a:r>
            <a:r>
              <a:rPr lang="fr-CA" sz="1800" b="1" dirty="0"/>
              <a:t>l’utilisation des vignettes cliniques</a:t>
            </a:r>
          </a:p>
          <a:p>
            <a:pPr algn="just"/>
            <a:endParaRPr lang="fr-CA" sz="1800" dirty="0"/>
          </a:p>
        </p:txBody>
      </p:sp>
    </p:spTree>
    <p:extLst>
      <p:ext uri="{BB962C8B-B14F-4D97-AF65-F5344CB8AC3E}">
        <p14:creationId xmlns:p14="http://schemas.microsoft.com/office/powerpoint/2010/main" val="105777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2346" y="795084"/>
            <a:ext cx="6422233" cy="4741103"/>
          </a:xfrm>
        </p:spPr>
        <p:txBody>
          <a:bodyPr>
            <a:noAutofit/>
          </a:bodyPr>
          <a:lstStyle/>
          <a:p>
            <a:r>
              <a:rPr lang="fr-FR" sz="1800" dirty="0" smtClean="0"/>
              <a:t>Vous envisagez : un </a:t>
            </a:r>
            <a:r>
              <a:rPr lang="fr-FR" sz="1800" dirty="0" smtClean="0">
                <a:hlinkClick r:id="rId3"/>
              </a:rPr>
              <a:t>trouble d’adaptation</a:t>
            </a:r>
            <a:r>
              <a:rPr lang="fr-FR" sz="1800" dirty="0" smtClean="0"/>
              <a:t>? un </a:t>
            </a:r>
            <a:r>
              <a:rPr lang="fr-FR" sz="1800" dirty="0" smtClean="0">
                <a:hlinkClick r:id="rId4"/>
              </a:rPr>
              <a:t>trouble panique</a:t>
            </a:r>
            <a:r>
              <a:rPr lang="fr-FR" sz="1800" dirty="0" smtClean="0"/>
              <a:t>? un </a:t>
            </a:r>
            <a:r>
              <a:rPr lang="fr-FR" sz="1800" dirty="0" smtClean="0">
                <a:hlinkClick r:id="rId5"/>
              </a:rPr>
              <a:t>trouble d’anxiété généralisée</a:t>
            </a:r>
            <a:r>
              <a:rPr lang="fr-FR" sz="1800" dirty="0" smtClean="0"/>
              <a:t>?</a:t>
            </a:r>
          </a:p>
          <a:p>
            <a:endParaRPr lang="fr-FR" sz="1800" dirty="0" smtClean="0"/>
          </a:p>
          <a:p>
            <a:pPr algn="just"/>
            <a:r>
              <a:rPr lang="fr-FR" sz="1800" dirty="0" smtClean="0"/>
              <a:t>Cependant, la consommation de Richard vous tracasse….et, de plus, il semble avoir des antécédents familiaux en ce sens. </a:t>
            </a:r>
          </a:p>
          <a:p>
            <a:endParaRPr lang="fr-FR" sz="1800" dirty="0"/>
          </a:p>
          <a:p>
            <a:r>
              <a:rPr lang="fr-FR" sz="1800" dirty="0" smtClean="0"/>
              <a:t>Vous aimeriez en savoir plus sur sa consommation d’alcool; vous considérez le questionnaire rapide de dépistage du </a:t>
            </a:r>
            <a:r>
              <a:rPr lang="fr-FR" sz="1800" dirty="0" smtClean="0">
                <a:hlinkClick r:id="rId6"/>
              </a:rPr>
              <a:t>CAGE</a:t>
            </a:r>
            <a:r>
              <a:rPr lang="fr-FR" sz="1800" dirty="0" smtClean="0"/>
              <a:t>.</a:t>
            </a:r>
          </a:p>
          <a:p>
            <a:endParaRPr lang="fr-FR" sz="1800" dirty="0" smtClean="0"/>
          </a:p>
          <a:p>
            <a:r>
              <a:rPr lang="fr-FR" sz="1800" dirty="0" smtClean="0"/>
              <a:t> Vous savez aussi que la consommation d’alcool est fréquemment reliée à d’autres comorbidités.</a:t>
            </a:r>
          </a:p>
          <a:p>
            <a:endParaRPr lang="fr-FR" sz="1800" dirty="0" smtClean="0"/>
          </a:p>
          <a:p>
            <a:r>
              <a:rPr lang="fr-FR" sz="1800" dirty="0" smtClean="0"/>
              <a:t>Vous poussez donc votre questionnaire un peu plus loin…</a:t>
            </a:r>
          </a:p>
        </p:txBody>
      </p:sp>
      <p:graphicFrame>
        <p:nvGraphicFramePr>
          <p:cNvPr id="2" name="Object 1"/>
          <p:cNvGraphicFramePr>
            <a:graphicFrameLocks noChangeAspect="1"/>
          </p:cNvGraphicFramePr>
          <p:nvPr>
            <p:extLst>
              <p:ext uri="{D42A27DB-BD31-4B8C-83A1-F6EECF244321}">
                <p14:modId xmlns:p14="http://schemas.microsoft.com/office/powerpoint/2010/main" val="3326431151"/>
              </p:ext>
            </p:extLst>
          </p:nvPr>
        </p:nvGraphicFramePr>
        <p:xfrm>
          <a:off x="7773744" y="2906042"/>
          <a:ext cx="583177" cy="825281"/>
        </p:xfrm>
        <a:graphic>
          <a:graphicData uri="http://schemas.openxmlformats.org/presentationml/2006/ole">
            <mc:AlternateContent xmlns:mc="http://schemas.openxmlformats.org/markup-compatibility/2006">
              <mc:Choice xmlns:v="urn:schemas-microsoft-com:vml" Requires="v">
                <p:oleObj spid="_x0000_s1202" name="Acrobat Document" r:id="rId7" imgW="5667139" imgH="8019997" progId="AcroExch.Document.7">
                  <p:embed/>
                </p:oleObj>
              </mc:Choice>
              <mc:Fallback>
                <p:oleObj name="Acrobat Document" r:id="rId7" imgW="5667139" imgH="8019997" progId="AcroExch.Document.7">
                  <p:embed/>
                  <p:pic>
                    <p:nvPicPr>
                      <p:cNvPr id="0" name=""/>
                      <p:cNvPicPr/>
                      <p:nvPr/>
                    </p:nvPicPr>
                    <p:blipFill>
                      <a:blip r:embed="rId8"/>
                      <a:stretch>
                        <a:fillRect/>
                      </a:stretch>
                    </p:blipFill>
                    <p:spPr>
                      <a:xfrm>
                        <a:off x="7773744" y="2906042"/>
                        <a:ext cx="583177" cy="825281"/>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82249054"/>
              </p:ext>
            </p:extLst>
          </p:nvPr>
        </p:nvGraphicFramePr>
        <p:xfrm>
          <a:off x="7778658" y="908487"/>
          <a:ext cx="407966" cy="577332"/>
        </p:xfrm>
        <a:graphic>
          <a:graphicData uri="http://schemas.openxmlformats.org/presentationml/2006/ole">
            <mc:AlternateContent xmlns:mc="http://schemas.openxmlformats.org/markup-compatibility/2006">
              <mc:Choice xmlns:v="urn:schemas-microsoft-com:vml" Requires="v">
                <p:oleObj spid="_x0000_s1203" name="Acrobat Document" r:id="rId9" imgW="5667139" imgH="8019997" progId="AcroExch.Document.7">
                  <p:embed/>
                </p:oleObj>
              </mc:Choice>
              <mc:Fallback>
                <p:oleObj name="Acrobat Document" r:id="rId9" imgW="5667139" imgH="8019997" progId="AcroExch.Document.7">
                  <p:embed/>
                  <p:pic>
                    <p:nvPicPr>
                      <p:cNvPr id="0" name=""/>
                      <p:cNvPicPr/>
                      <p:nvPr/>
                    </p:nvPicPr>
                    <p:blipFill>
                      <a:blip r:embed="rId10"/>
                      <a:stretch>
                        <a:fillRect/>
                      </a:stretch>
                    </p:blipFill>
                    <p:spPr>
                      <a:xfrm>
                        <a:off x="7778658" y="908487"/>
                        <a:ext cx="407966" cy="57733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70401335"/>
              </p:ext>
            </p:extLst>
          </p:nvPr>
        </p:nvGraphicFramePr>
        <p:xfrm>
          <a:off x="7369272" y="1422053"/>
          <a:ext cx="429046" cy="607164"/>
        </p:xfrm>
        <a:graphic>
          <a:graphicData uri="http://schemas.openxmlformats.org/presentationml/2006/ole">
            <mc:AlternateContent xmlns:mc="http://schemas.openxmlformats.org/markup-compatibility/2006">
              <mc:Choice xmlns:v="urn:schemas-microsoft-com:vml" Requires="v">
                <p:oleObj spid="_x0000_s1204" name="Acrobat Document" r:id="rId11" imgW="5667139" imgH="8019997" progId="AcroExch.Document.7">
                  <p:embed/>
                </p:oleObj>
              </mc:Choice>
              <mc:Fallback>
                <p:oleObj name="Acrobat Document" r:id="rId11" imgW="5667139" imgH="8019997" progId="AcroExch.Document.7">
                  <p:embed/>
                  <p:pic>
                    <p:nvPicPr>
                      <p:cNvPr id="0" name=""/>
                      <p:cNvPicPr/>
                      <p:nvPr/>
                    </p:nvPicPr>
                    <p:blipFill>
                      <a:blip r:embed="rId12"/>
                      <a:stretch>
                        <a:fillRect/>
                      </a:stretch>
                    </p:blipFill>
                    <p:spPr>
                      <a:xfrm>
                        <a:off x="7369272" y="1422053"/>
                        <a:ext cx="429046" cy="60716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31542525"/>
              </p:ext>
            </p:extLst>
          </p:nvPr>
        </p:nvGraphicFramePr>
        <p:xfrm>
          <a:off x="8157739" y="1434577"/>
          <a:ext cx="420196" cy="594639"/>
        </p:xfrm>
        <a:graphic>
          <a:graphicData uri="http://schemas.openxmlformats.org/presentationml/2006/ole">
            <mc:AlternateContent xmlns:mc="http://schemas.openxmlformats.org/markup-compatibility/2006">
              <mc:Choice xmlns:v="urn:schemas-microsoft-com:vml" Requires="v">
                <p:oleObj spid="_x0000_s1205" name="Acrobat Document" r:id="rId13" imgW="5667139" imgH="8019997" progId="AcroExch.Document.7">
                  <p:embed/>
                </p:oleObj>
              </mc:Choice>
              <mc:Fallback>
                <p:oleObj name="Acrobat Document" r:id="rId13" imgW="5667139" imgH="8019997" progId="AcroExch.Document.7">
                  <p:embed/>
                  <p:pic>
                    <p:nvPicPr>
                      <p:cNvPr id="0" name=""/>
                      <p:cNvPicPr/>
                      <p:nvPr/>
                    </p:nvPicPr>
                    <p:blipFill>
                      <a:blip r:embed="rId14"/>
                      <a:stretch>
                        <a:fillRect/>
                      </a:stretch>
                    </p:blipFill>
                    <p:spPr>
                      <a:xfrm>
                        <a:off x="8157739" y="1434577"/>
                        <a:ext cx="420196" cy="594639"/>
                      </a:xfrm>
                      <a:prstGeom prst="rect">
                        <a:avLst/>
                      </a:prstGeom>
                    </p:spPr>
                  </p:pic>
                </p:oleObj>
              </mc:Fallback>
            </mc:AlternateContent>
          </a:graphicData>
        </a:graphic>
      </p:graphicFrame>
    </p:spTree>
    <p:extLst>
      <p:ext uri="{BB962C8B-B14F-4D97-AF65-F5344CB8AC3E}">
        <p14:creationId xmlns:p14="http://schemas.microsoft.com/office/powerpoint/2010/main" val="75000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563" y="593202"/>
            <a:ext cx="7200900" cy="905005"/>
          </a:xfrm>
        </p:spPr>
        <p:txBody>
          <a:bodyPr/>
          <a:lstStyle/>
          <a:p>
            <a:pPr algn="l"/>
            <a:r>
              <a:rPr lang="fr-FR" sz="2100" b="1" dirty="0" smtClean="0"/>
              <a:t>Questionnaire sur consommation</a:t>
            </a:r>
            <a:endParaRPr lang="fr-FR" sz="2100" b="1" dirty="0"/>
          </a:p>
        </p:txBody>
      </p:sp>
      <p:sp>
        <p:nvSpPr>
          <p:cNvPr id="3" name="Espace réservé du contenu 2"/>
          <p:cNvSpPr>
            <a:spLocks noGrp="1"/>
          </p:cNvSpPr>
          <p:nvPr>
            <p:ph idx="1"/>
          </p:nvPr>
        </p:nvSpPr>
        <p:spPr>
          <a:xfrm>
            <a:off x="542562" y="1831892"/>
            <a:ext cx="7860657" cy="3581400"/>
          </a:xfrm>
        </p:spPr>
        <p:txBody>
          <a:bodyPr>
            <a:normAutofit/>
          </a:bodyPr>
          <a:lstStyle/>
          <a:p>
            <a:r>
              <a:rPr lang="fr-FR" sz="1800" dirty="0" smtClean="0"/>
              <a:t>Vous recherchez d’abord la possibilité d’usage de d’autres substances.</a:t>
            </a:r>
          </a:p>
          <a:p>
            <a:endParaRPr lang="fr-FR" sz="1800" dirty="0" smtClean="0"/>
          </a:p>
          <a:p>
            <a:r>
              <a:rPr lang="fr-FR" sz="1800" dirty="0" smtClean="0"/>
              <a:t>Richard vous avoue qu’il lui arrive de consommer de la cocaïne mais de façon très occasionnelle, par exemple lors de party avec ses amis (2-3x/année).</a:t>
            </a:r>
          </a:p>
          <a:p>
            <a:endParaRPr lang="fr-FR" sz="1800" dirty="0" smtClean="0"/>
          </a:p>
          <a:p>
            <a:r>
              <a:rPr lang="fr-FR" sz="1800" dirty="0" smtClean="0"/>
              <a:t>Aucune autre drogue par ailleurs.</a:t>
            </a:r>
            <a:endParaRPr lang="fr-FR" sz="1800" dirty="0"/>
          </a:p>
        </p:txBody>
      </p:sp>
    </p:spTree>
    <p:extLst>
      <p:ext uri="{BB962C8B-B14F-4D97-AF65-F5344CB8AC3E}">
        <p14:creationId xmlns:p14="http://schemas.microsoft.com/office/powerpoint/2010/main" val="52838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414" y="500467"/>
            <a:ext cx="7200900" cy="1485900"/>
          </a:xfrm>
        </p:spPr>
        <p:txBody>
          <a:bodyPr/>
          <a:lstStyle/>
          <a:p>
            <a:pPr algn="l"/>
            <a:r>
              <a:rPr lang="fr-FR" sz="2100" b="1" dirty="0" smtClean="0"/>
              <a:t>Questionnaire sur l’humeur</a:t>
            </a:r>
            <a:endParaRPr lang="fr-FR" sz="2100" b="1" dirty="0"/>
          </a:p>
        </p:txBody>
      </p:sp>
      <p:sp>
        <p:nvSpPr>
          <p:cNvPr id="3" name="Espace réservé du contenu 2"/>
          <p:cNvSpPr>
            <a:spLocks noGrp="1"/>
          </p:cNvSpPr>
          <p:nvPr>
            <p:ph idx="1"/>
          </p:nvPr>
        </p:nvSpPr>
        <p:spPr>
          <a:xfrm>
            <a:off x="519414" y="1474187"/>
            <a:ext cx="7744910" cy="3581400"/>
          </a:xfrm>
        </p:spPr>
        <p:txBody>
          <a:bodyPr>
            <a:normAutofit/>
          </a:bodyPr>
          <a:lstStyle/>
          <a:p>
            <a:pPr algn="just"/>
            <a:r>
              <a:rPr lang="fr-FR" sz="1800" dirty="0" smtClean="0"/>
              <a:t>Vous recherchez également des symptômes anxieux ou dépressifs.</a:t>
            </a:r>
          </a:p>
          <a:p>
            <a:pPr algn="just"/>
            <a:endParaRPr lang="fr-FR" sz="1800" dirty="0" smtClean="0"/>
          </a:p>
          <a:p>
            <a:pPr algn="just"/>
            <a:r>
              <a:rPr lang="fr-FR" sz="1800" dirty="0" smtClean="0"/>
              <a:t>Il n’a pas de symptôme dépressif actuellement ni d’humeur euphorique.</a:t>
            </a:r>
          </a:p>
          <a:p>
            <a:pPr algn="just"/>
            <a:endParaRPr lang="fr-FR" sz="1800" dirty="0" smtClean="0"/>
          </a:p>
          <a:p>
            <a:pPr algn="just"/>
            <a:r>
              <a:rPr lang="fr-FR" sz="1800" dirty="0"/>
              <a:t>Il se dit anxieux depuis « toujours ». Il a toujours eu le sommeil fragile avec une difficulté </a:t>
            </a:r>
            <a:r>
              <a:rPr lang="fr-FR" sz="1800" dirty="0" smtClean="0"/>
              <a:t>à s’endormir. </a:t>
            </a:r>
            <a:r>
              <a:rPr lang="fr-FR" sz="1800" dirty="0"/>
              <a:t>Il a toujours été inquiet pour la santé de ses </a:t>
            </a:r>
            <a:r>
              <a:rPr lang="fr-FR" sz="1800" dirty="0" smtClean="0"/>
              <a:t>parents, ou pour sa réussite scolaire, ou de ne pas être apprécié de ses patrons</a:t>
            </a:r>
            <a:r>
              <a:rPr lang="fr-FR" sz="1800" dirty="0"/>
              <a:t>.</a:t>
            </a:r>
          </a:p>
        </p:txBody>
      </p:sp>
    </p:spTree>
    <p:extLst>
      <p:ext uri="{BB962C8B-B14F-4D97-AF65-F5344CB8AC3E}">
        <p14:creationId xmlns:p14="http://schemas.microsoft.com/office/powerpoint/2010/main" val="3196688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690" y="665544"/>
            <a:ext cx="7200900" cy="917532"/>
          </a:xfrm>
        </p:spPr>
        <p:txBody>
          <a:bodyPr/>
          <a:lstStyle/>
          <a:p>
            <a:pPr algn="l"/>
            <a:r>
              <a:rPr lang="fr-FR" sz="2100" b="1" dirty="0" smtClean="0"/>
              <a:t>Questionnaire sur les stresseurs</a:t>
            </a:r>
            <a:endParaRPr lang="fr-FR" sz="2100" b="1" dirty="0"/>
          </a:p>
        </p:txBody>
      </p:sp>
      <p:sp>
        <p:nvSpPr>
          <p:cNvPr id="3" name="Espace réservé du contenu 2"/>
          <p:cNvSpPr>
            <a:spLocks noGrp="1"/>
          </p:cNvSpPr>
          <p:nvPr>
            <p:ph idx="1"/>
          </p:nvPr>
        </p:nvSpPr>
        <p:spPr>
          <a:xfrm>
            <a:off x="484689" y="1583076"/>
            <a:ext cx="7768059" cy="3581400"/>
          </a:xfrm>
        </p:spPr>
        <p:txBody>
          <a:bodyPr>
            <a:normAutofit/>
          </a:bodyPr>
          <a:lstStyle/>
          <a:p>
            <a:pPr algn="just"/>
            <a:r>
              <a:rPr lang="fr-FR" sz="1800" dirty="0" smtClean="0"/>
              <a:t>Vous questionnez aussi la présence de facteurs déclencheurs pouvant expliquer l’exacerbation des symptômes.</a:t>
            </a:r>
          </a:p>
          <a:p>
            <a:pPr algn="just"/>
            <a:endParaRPr lang="fr-FR" sz="1800" dirty="0" smtClean="0"/>
          </a:p>
          <a:p>
            <a:pPr algn="just"/>
            <a:r>
              <a:rPr lang="fr-FR" sz="1800" dirty="0" smtClean="0"/>
              <a:t>Richard vous confirme que sa vie est plus compliquée depuis quelques mois… Il adore son nouveau travail mais la tâche est beaucoup plus exigeante.</a:t>
            </a:r>
          </a:p>
          <a:p>
            <a:pPr algn="just"/>
            <a:endParaRPr lang="fr-FR" sz="1800" dirty="0" smtClean="0"/>
          </a:p>
          <a:p>
            <a:pPr algn="just"/>
            <a:r>
              <a:rPr lang="fr-FR" sz="1800" dirty="0" smtClean="0"/>
              <a:t>Par ailleurs, il n’a aucun souci financier ou autre.</a:t>
            </a:r>
          </a:p>
          <a:p>
            <a:endParaRPr lang="fr-FR" sz="2200" dirty="0" smtClean="0"/>
          </a:p>
        </p:txBody>
      </p:sp>
    </p:spTree>
    <p:extLst>
      <p:ext uri="{BB962C8B-B14F-4D97-AF65-F5344CB8AC3E}">
        <p14:creationId xmlns:p14="http://schemas.microsoft.com/office/powerpoint/2010/main" val="360632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564" y="685800"/>
            <a:ext cx="7200900" cy="817323"/>
          </a:xfrm>
        </p:spPr>
        <p:txBody>
          <a:bodyPr/>
          <a:lstStyle/>
          <a:p>
            <a:pPr algn="l"/>
            <a:r>
              <a:rPr lang="fr-FR" sz="2100" b="1" dirty="0" smtClean="0"/>
              <a:t>Questionnaire sur les </a:t>
            </a:r>
            <a:r>
              <a:rPr lang="fr-FR" sz="2100" b="1" dirty="0" err="1" smtClean="0"/>
              <a:t>stresseurs</a:t>
            </a:r>
            <a:r>
              <a:rPr lang="fr-FR" sz="2100" b="1" dirty="0" smtClean="0"/>
              <a:t> (suite)</a:t>
            </a:r>
            <a:endParaRPr lang="fr-FR" sz="2100" b="1" dirty="0"/>
          </a:p>
        </p:txBody>
      </p:sp>
      <p:sp>
        <p:nvSpPr>
          <p:cNvPr id="3" name="Espace réservé du contenu 2"/>
          <p:cNvSpPr>
            <a:spLocks noGrp="1"/>
          </p:cNvSpPr>
          <p:nvPr>
            <p:ph idx="1"/>
          </p:nvPr>
        </p:nvSpPr>
        <p:spPr>
          <a:xfrm>
            <a:off x="542563" y="1646856"/>
            <a:ext cx="7837507" cy="3581400"/>
          </a:xfrm>
        </p:spPr>
        <p:txBody>
          <a:bodyPr>
            <a:noAutofit/>
          </a:bodyPr>
          <a:lstStyle/>
          <a:p>
            <a:pPr algn="just"/>
            <a:r>
              <a:rPr lang="fr-FR" sz="1800" dirty="0" smtClean="0"/>
              <a:t>Actuellement, il s’inquiète surtout de l’infertilité de leur couple et il craint que sa conjointe mette fin à leur relation.</a:t>
            </a:r>
          </a:p>
          <a:p>
            <a:pPr algn="just"/>
            <a:endParaRPr lang="fr-FR" sz="1800" dirty="0" smtClean="0"/>
          </a:p>
          <a:p>
            <a:pPr algn="just"/>
            <a:r>
              <a:rPr lang="fr-FR" sz="1800" dirty="0" smtClean="0"/>
              <a:t>Il </a:t>
            </a:r>
            <a:r>
              <a:rPr lang="fr-FR" sz="1800" dirty="0"/>
              <a:t>mentionne être de plus en plus irritable et perd facilement </a:t>
            </a:r>
            <a:r>
              <a:rPr lang="fr-FR" sz="1800" dirty="0" smtClean="0"/>
              <a:t>patience.</a:t>
            </a:r>
          </a:p>
          <a:p>
            <a:pPr algn="just"/>
            <a:endParaRPr lang="fr-FR" sz="1800" dirty="0"/>
          </a:p>
          <a:p>
            <a:pPr algn="just"/>
            <a:r>
              <a:rPr lang="fr-FR" sz="1800" dirty="0" smtClean="0"/>
              <a:t>Il </a:t>
            </a:r>
            <a:r>
              <a:rPr lang="fr-FR" sz="1800" dirty="0"/>
              <a:t>a de grandes difficultés à se concentrer et il doit maintenant demeurer au bureau plus longtemps pour terminer ses </a:t>
            </a:r>
            <a:r>
              <a:rPr lang="fr-FR" sz="1800" dirty="0" smtClean="0"/>
              <a:t>tâches.</a:t>
            </a:r>
          </a:p>
          <a:p>
            <a:pPr algn="just"/>
            <a:endParaRPr lang="fr-FR" sz="1800" dirty="0"/>
          </a:p>
          <a:p>
            <a:pPr algn="just"/>
            <a:r>
              <a:rPr lang="fr-FR" sz="1800" dirty="0"/>
              <a:t>Il arrive de plus en plus à des heures tardives à la </a:t>
            </a:r>
            <a:r>
              <a:rPr lang="fr-FR" sz="1800" dirty="0" smtClean="0"/>
              <a:t>maison</a:t>
            </a:r>
            <a:r>
              <a:rPr lang="fr-FR" sz="1800" dirty="0"/>
              <a:t>.</a:t>
            </a:r>
          </a:p>
        </p:txBody>
      </p:sp>
    </p:spTree>
    <p:extLst>
      <p:ext uri="{BB962C8B-B14F-4D97-AF65-F5344CB8AC3E}">
        <p14:creationId xmlns:p14="http://schemas.microsoft.com/office/powerpoint/2010/main" val="137951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265" y="685800"/>
            <a:ext cx="7200900" cy="1485900"/>
          </a:xfrm>
        </p:spPr>
        <p:txBody>
          <a:bodyPr/>
          <a:lstStyle/>
          <a:p>
            <a:pPr algn="l"/>
            <a:r>
              <a:rPr lang="fr-FR" sz="2100" b="1" dirty="0" smtClean="0"/>
              <a:t>Questionnaire sur les </a:t>
            </a:r>
            <a:r>
              <a:rPr lang="fr-FR" sz="2100" b="1" dirty="0" err="1"/>
              <a:t>stresseurs</a:t>
            </a:r>
            <a:r>
              <a:rPr lang="fr-FR" sz="2100" b="1" dirty="0"/>
              <a:t> (suite)</a:t>
            </a:r>
          </a:p>
        </p:txBody>
      </p:sp>
      <p:sp>
        <p:nvSpPr>
          <p:cNvPr id="3" name="Espace réservé du contenu 2"/>
          <p:cNvSpPr>
            <a:spLocks noGrp="1"/>
          </p:cNvSpPr>
          <p:nvPr>
            <p:ph idx="1"/>
          </p:nvPr>
        </p:nvSpPr>
        <p:spPr>
          <a:xfrm>
            <a:off x="496265" y="1823013"/>
            <a:ext cx="8080576" cy="3581400"/>
          </a:xfrm>
        </p:spPr>
        <p:txBody>
          <a:bodyPr>
            <a:normAutofit/>
          </a:bodyPr>
          <a:lstStyle/>
          <a:p>
            <a:pPr algn="just"/>
            <a:r>
              <a:rPr lang="fr-FR" sz="1800" dirty="0" smtClean="0"/>
              <a:t>Il a également peur d’échouer dans ses nouvelles fonctions.</a:t>
            </a:r>
          </a:p>
          <a:p>
            <a:pPr algn="just"/>
            <a:endParaRPr lang="fr-FR" sz="1800" dirty="0" smtClean="0"/>
          </a:p>
          <a:p>
            <a:pPr algn="just"/>
            <a:r>
              <a:rPr lang="fr-FR" sz="1800" dirty="0" smtClean="0"/>
              <a:t>Il se sent constamment fébrile, fatigué et tendu et il n’arrive plus à gérer son stress comme avant.</a:t>
            </a:r>
          </a:p>
          <a:p>
            <a:pPr algn="just"/>
            <a:endParaRPr lang="fr-FR" sz="1800" dirty="0" smtClean="0"/>
          </a:p>
          <a:p>
            <a:pPr algn="just"/>
            <a:r>
              <a:rPr lang="fr-FR" sz="1800" dirty="0" smtClean="0"/>
              <a:t>Il boit davantage car son sommeil s’est détérioré progressivement depuis 2-3 mois. </a:t>
            </a:r>
          </a:p>
        </p:txBody>
      </p:sp>
    </p:spTree>
    <p:extLst>
      <p:ext uri="{BB962C8B-B14F-4D97-AF65-F5344CB8AC3E}">
        <p14:creationId xmlns:p14="http://schemas.microsoft.com/office/powerpoint/2010/main" val="127138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284" y="948846"/>
            <a:ext cx="7200900" cy="842375"/>
          </a:xfrm>
        </p:spPr>
        <p:txBody>
          <a:bodyPr/>
          <a:lstStyle/>
          <a:p>
            <a:pPr algn="l"/>
            <a:r>
              <a:rPr lang="fr-FR" sz="2100" b="1" dirty="0" smtClean="0"/>
              <a:t>Diagnostics possibles?</a:t>
            </a:r>
            <a:endParaRPr lang="fr-FR" sz="2100" b="1" dirty="0"/>
          </a:p>
        </p:txBody>
      </p:sp>
      <p:sp>
        <p:nvSpPr>
          <p:cNvPr id="3" name="Espace réservé du contenu 2"/>
          <p:cNvSpPr>
            <a:spLocks noGrp="1"/>
          </p:cNvSpPr>
          <p:nvPr>
            <p:ph idx="1"/>
          </p:nvPr>
        </p:nvSpPr>
        <p:spPr>
          <a:xfrm>
            <a:off x="551284" y="2135529"/>
            <a:ext cx="7420819" cy="3581400"/>
          </a:xfrm>
        </p:spPr>
        <p:txBody>
          <a:bodyPr>
            <a:normAutofit/>
          </a:bodyPr>
          <a:lstStyle/>
          <a:p>
            <a:r>
              <a:rPr lang="fr-FR" sz="1800" dirty="0"/>
              <a:t>Vous commencez à suspecter un trouble d’anxiété </a:t>
            </a:r>
            <a:r>
              <a:rPr lang="fr-FR" sz="1800" dirty="0" smtClean="0"/>
              <a:t>généralisée.</a:t>
            </a:r>
          </a:p>
          <a:p>
            <a:endParaRPr lang="fr-FR" sz="1800" dirty="0"/>
          </a:p>
          <a:p>
            <a:r>
              <a:rPr lang="fr-FR" sz="1800" dirty="0"/>
              <a:t>Mais y aurait-il un trouble de consommation sous-jacent?</a:t>
            </a:r>
          </a:p>
          <a:p>
            <a:endParaRPr lang="fr-FR" sz="1800" dirty="0"/>
          </a:p>
        </p:txBody>
      </p:sp>
    </p:spTree>
    <p:extLst>
      <p:ext uri="{BB962C8B-B14F-4D97-AF65-F5344CB8AC3E}">
        <p14:creationId xmlns:p14="http://schemas.microsoft.com/office/powerpoint/2010/main" val="10236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833" y="695313"/>
            <a:ext cx="7200900" cy="955110"/>
          </a:xfrm>
        </p:spPr>
        <p:txBody>
          <a:bodyPr/>
          <a:lstStyle/>
          <a:p>
            <a:pPr algn="l"/>
            <a:r>
              <a:rPr lang="fr-FR" sz="2100" b="1" dirty="0" smtClean="0"/>
              <a:t>Trouble lié à l’usage d’alcool</a:t>
            </a:r>
            <a:endParaRPr lang="fr-FR" sz="2100" b="1" dirty="0"/>
          </a:p>
        </p:txBody>
      </p:sp>
      <p:sp>
        <p:nvSpPr>
          <p:cNvPr id="3" name="Espace réservé du contenu 2"/>
          <p:cNvSpPr>
            <a:spLocks noGrp="1"/>
          </p:cNvSpPr>
          <p:nvPr>
            <p:ph idx="1"/>
          </p:nvPr>
        </p:nvSpPr>
        <p:spPr>
          <a:xfrm>
            <a:off x="577763" y="1650423"/>
            <a:ext cx="7601733" cy="3581400"/>
          </a:xfrm>
        </p:spPr>
        <p:txBody>
          <a:bodyPr>
            <a:normAutofit/>
          </a:bodyPr>
          <a:lstStyle/>
          <a:p>
            <a:r>
              <a:rPr lang="fr-FR" sz="1800" dirty="0" smtClean="0"/>
              <a:t>Voir critères du </a:t>
            </a:r>
            <a:r>
              <a:rPr lang="fr-FR" sz="1800" dirty="0" smtClean="0">
                <a:hlinkClick r:id="rId3"/>
              </a:rPr>
              <a:t>DSM-5   </a:t>
            </a:r>
            <a:endParaRPr lang="fr-FR" sz="1800" dirty="0" smtClean="0"/>
          </a:p>
          <a:p>
            <a:endParaRPr lang="fr-FR" sz="1800" dirty="0" smtClean="0"/>
          </a:p>
          <a:p>
            <a:r>
              <a:rPr lang="fr-FR" sz="1800" dirty="0" smtClean="0"/>
              <a:t>Nouveauté avec le DSM-5 :</a:t>
            </a:r>
          </a:p>
          <a:p>
            <a:endParaRPr lang="fr-FR" sz="1800" dirty="0" smtClean="0"/>
          </a:p>
          <a:p>
            <a:pPr marL="0" indent="0">
              <a:buNone/>
            </a:pPr>
            <a:r>
              <a:rPr lang="fr-FR" sz="1800" dirty="0" smtClean="0"/>
              <a:t>*** les diagnostics d’abus et de dépendance sont abolis</a:t>
            </a:r>
          </a:p>
          <a:p>
            <a:pPr marL="0" indent="0">
              <a:buNone/>
            </a:pPr>
            <a:endParaRPr lang="fr-FR" sz="1800" dirty="0" smtClean="0"/>
          </a:p>
          <a:p>
            <a:pPr marL="0" indent="0">
              <a:buNone/>
            </a:pPr>
            <a:r>
              <a:rPr lang="fr-FR" sz="1800" dirty="0" smtClean="0"/>
              <a:t>*** une seule entité : Trouble de l’usage de la substance « X »</a:t>
            </a:r>
          </a:p>
          <a:p>
            <a:pPr marL="0" indent="0">
              <a:buNone/>
            </a:pPr>
            <a:endParaRPr lang="fr-FR" sz="1800" dirty="0" smtClean="0"/>
          </a:p>
          <a:p>
            <a:pPr marL="0" indent="0">
              <a:buNone/>
            </a:pPr>
            <a:r>
              <a:rPr lang="fr-FR" sz="1800" dirty="0" smtClean="0"/>
              <a:t>*** seuil diagnostique : 2/11 critères sur 12 mois</a:t>
            </a:r>
          </a:p>
          <a:p>
            <a:pPr marL="0" indent="0">
              <a:buNone/>
            </a:pPr>
            <a:endParaRPr lang="fr-FR" sz="1800" dirty="0" smtClean="0"/>
          </a:p>
          <a:p>
            <a:pPr marL="0" indent="0">
              <a:buNone/>
            </a:pPr>
            <a:r>
              <a:rPr lang="fr-FR" sz="1800" dirty="0" smtClean="0"/>
              <a:t>*** continuum de sévérité : léger, modéré, sévère</a:t>
            </a:r>
            <a:endParaRPr lang="fr-FR"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1394670644"/>
              </p:ext>
            </p:extLst>
          </p:nvPr>
        </p:nvGraphicFramePr>
        <p:xfrm>
          <a:off x="4108283" y="1650423"/>
          <a:ext cx="674919" cy="955110"/>
        </p:xfrm>
        <a:graphic>
          <a:graphicData uri="http://schemas.openxmlformats.org/presentationml/2006/ole">
            <mc:AlternateContent xmlns:mc="http://schemas.openxmlformats.org/markup-compatibility/2006">
              <mc:Choice xmlns:v="urn:schemas-microsoft-com:vml" Requires="v">
                <p:oleObj spid="_x0000_s2094" name="Acrobat Document" r:id="rId4" imgW="5667139" imgH="8019997" progId="AcroExch.Document.7">
                  <p:embed/>
                </p:oleObj>
              </mc:Choice>
              <mc:Fallback>
                <p:oleObj name="Acrobat Document" r:id="rId4" imgW="5667139" imgH="8019997" progId="AcroExch.Document.7">
                  <p:embed/>
                  <p:pic>
                    <p:nvPicPr>
                      <p:cNvPr id="0" name=""/>
                      <p:cNvPicPr/>
                      <p:nvPr/>
                    </p:nvPicPr>
                    <p:blipFill>
                      <a:blip r:embed="rId5"/>
                      <a:stretch>
                        <a:fillRect/>
                      </a:stretch>
                    </p:blipFill>
                    <p:spPr>
                      <a:xfrm>
                        <a:off x="4108283" y="1650423"/>
                        <a:ext cx="674919" cy="955110"/>
                      </a:xfrm>
                      <a:prstGeom prst="rect">
                        <a:avLst/>
                      </a:prstGeom>
                    </p:spPr>
                  </p:pic>
                </p:oleObj>
              </mc:Fallback>
            </mc:AlternateContent>
          </a:graphicData>
        </a:graphic>
      </p:graphicFrame>
    </p:spTree>
    <p:extLst>
      <p:ext uri="{BB962C8B-B14F-4D97-AF65-F5344CB8AC3E}">
        <p14:creationId xmlns:p14="http://schemas.microsoft.com/office/powerpoint/2010/main" val="329199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89" y="668200"/>
            <a:ext cx="7200900" cy="942584"/>
          </a:xfrm>
        </p:spPr>
        <p:txBody>
          <a:bodyPr/>
          <a:lstStyle/>
          <a:p>
            <a:pPr algn="l"/>
            <a:r>
              <a:rPr lang="fr-FR" sz="2100" b="1" dirty="0" smtClean="0"/>
              <a:t>Revue des symptômes selon DSM-5</a:t>
            </a:r>
            <a:endParaRPr lang="fr-FR" sz="2100" b="1" dirty="0"/>
          </a:p>
        </p:txBody>
      </p:sp>
      <p:sp>
        <p:nvSpPr>
          <p:cNvPr id="3" name="Espace réservé du contenu 2"/>
          <p:cNvSpPr>
            <a:spLocks noGrp="1"/>
          </p:cNvSpPr>
          <p:nvPr>
            <p:ph idx="1"/>
          </p:nvPr>
        </p:nvSpPr>
        <p:spPr>
          <a:xfrm>
            <a:off x="530989" y="1770214"/>
            <a:ext cx="7814358" cy="3581400"/>
          </a:xfrm>
        </p:spPr>
        <p:txBody>
          <a:bodyPr>
            <a:normAutofit/>
          </a:bodyPr>
          <a:lstStyle/>
          <a:p>
            <a:pPr algn="just"/>
            <a:r>
              <a:rPr lang="fr-FR" sz="1800" dirty="0" smtClean="0"/>
              <a:t>Richard n’a aucune incapacité à remplir ses obligations et n’a jamais eu de comportement pouvant le mettre en danger.</a:t>
            </a:r>
          </a:p>
          <a:p>
            <a:pPr algn="just"/>
            <a:endParaRPr lang="fr-FR" sz="1800" dirty="0" smtClean="0"/>
          </a:p>
          <a:p>
            <a:pPr algn="just"/>
            <a:r>
              <a:rPr lang="fr-FR" sz="1800" dirty="0" smtClean="0"/>
              <a:t>Il avoue prendre davantage d’alcool depuis quelques mois car la bière ne le détend plus autant qu’avant. Par contre, le vin l’aide à dormir. Il avoue que sa blonde commence à lui faire des reproches…</a:t>
            </a:r>
          </a:p>
          <a:p>
            <a:pPr algn="just"/>
            <a:endParaRPr lang="fr-FR" sz="1800" dirty="0" smtClean="0"/>
          </a:p>
          <a:p>
            <a:pPr algn="just"/>
            <a:r>
              <a:rPr lang="fr-FR" sz="1800" dirty="0" smtClean="0"/>
              <a:t>Il n’a jamais présenté de symptômes de sevrage et n’a jamais connu de besoin impérieux de consommer (</a:t>
            </a:r>
            <a:r>
              <a:rPr lang="fr-FR" sz="1800" dirty="0" err="1" smtClean="0"/>
              <a:t>craving</a:t>
            </a:r>
            <a:r>
              <a:rPr lang="fr-FR" sz="1800" dirty="0" smtClean="0"/>
              <a:t>)</a:t>
            </a:r>
            <a:r>
              <a:rPr lang="fr-FR" sz="1800" dirty="0"/>
              <a:t>.</a:t>
            </a:r>
            <a:endParaRPr lang="fr-FR" sz="1800" dirty="0" smtClean="0"/>
          </a:p>
        </p:txBody>
      </p:sp>
    </p:spTree>
    <p:extLst>
      <p:ext uri="{BB962C8B-B14F-4D97-AF65-F5344CB8AC3E}">
        <p14:creationId xmlns:p14="http://schemas.microsoft.com/office/powerpoint/2010/main" val="428408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0435" y="1414412"/>
            <a:ext cx="7571291" cy="3581400"/>
          </a:xfrm>
        </p:spPr>
        <p:txBody>
          <a:bodyPr>
            <a:normAutofit/>
          </a:bodyPr>
          <a:lstStyle/>
          <a:p>
            <a:pPr algn="just"/>
            <a:r>
              <a:rPr lang="fr-FR" sz="1800" dirty="0" smtClean="0"/>
              <a:t>Il n’a jamais ressenti le besoin de diminuer sa consommation car il ne croit pas que sa consommation d’alcool soit un problème. </a:t>
            </a:r>
          </a:p>
          <a:p>
            <a:pPr algn="just"/>
            <a:endParaRPr lang="fr-FR" sz="1800" dirty="0" smtClean="0"/>
          </a:p>
          <a:p>
            <a:pPr algn="just"/>
            <a:r>
              <a:rPr lang="fr-FR" sz="1800" dirty="0" smtClean="0"/>
              <a:t>Il ne consacre pas davantage de temps à ses habitudes de consommation et n’a jamais manqué à ses obligations professionnelles ou familiales.</a:t>
            </a:r>
          </a:p>
          <a:p>
            <a:pPr algn="just"/>
            <a:endParaRPr lang="fr-FR" sz="1800" dirty="0" smtClean="0"/>
          </a:p>
          <a:p>
            <a:pPr algn="just"/>
            <a:r>
              <a:rPr lang="fr-FR" sz="1800" dirty="0" smtClean="0"/>
              <a:t>Finalement, si il pouvait mieux dormir, il n’aurait pas besoin de boire davantage…</a:t>
            </a:r>
          </a:p>
          <a:p>
            <a:pPr algn="just"/>
            <a:endParaRPr lang="fr-FR" sz="1800" dirty="0"/>
          </a:p>
        </p:txBody>
      </p:sp>
    </p:spTree>
    <p:extLst>
      <p:ext uri="{BB962C8B-B14F-4D97-AF65-F5344CB8AC3E}">
        <p14:creationId xmlns:p14="http://schemas.microsoft.com/office/powerpoint/2010/main" val="383893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66" y="666945"/>
            <a:ext cx="7619505" cy="730333"/>
          </a:xfrm>
        </p:spPr>
        <p:txBody>
          <a:bodyPr>
            <a:normAutofit/>
          </a:bodyPr>
          <a:lstStyle/>
          <a:p>
            <a:pPr algn="l"/>
            <a:r>
              <a:rPr lang="fr-CA" sz="2100" b="1" dirty="0"/>
              <a:t>Comment utiliser les vignettes?</a:t>
            </a:r>
          </a:p>
        </p:txBody>
      </p:sp>
      <p:sp>
        <p:nvSpPr>
          <p:cNvPr id="3" name="Content Placeholder 2"/>
          <p:cNvSpPr>
            <a:spLocks noGrp="1"/>
          </p:cNvSpPr>
          <p:nvPr>
            <p:ph idx="1"/>
          </p:nvPr>
        </p:nvSpPr>
        <p:spPr>
          <a:xfrm>
            <a:off x="628650" y="1999246"/>
            <a:ext cx="7886700" cy="4351338"/>
          </a:xfrm>
        </p:spPr>
        <p:txBody>
          <a:bodyPr/>
          <a:lstStyle/>
          <a:p>
            <a:pPr algn="just"/>
            <a:r>
              <a:rPr lang="fr-CA" sz="1800" dirty="0" smtClean="0"/>
              <a:t>Utiliser la fonction Diaporama (Slide Show) pour lire la vignette afin d’avoir accès aux hyperliens qui s’y trouvent. Vous reconnaîtrez les hyperliens à leur écriture bleue. </a:t>
            </a:r>
          </a:p>
          <a:p>
            <a:pPr algn="just"/>
            <a:endParaRPr lang="fr-CA" sz="1800" dirty="0" smtClean="0"/>
          </a:p>
          <a:p>
            <a:pPr algn="just"/>
            <a:r>
              <a:rPr lang="fr-CA" sz="1800" dirty="0" smtClean="0"/>
              <a:t>Vous pouvez aussi cliquer sur les icônes situés à côté des items où se trouvent un hyperlien pour accéder au contenu de l’hyperlien en format </a:t>
            </a:r>
            <a:r>
              <a:rPr lang="fr-CA" sz="1800" dirty="0" err="1" smtClean="0"/>
              <a:t>pdf</a:t>
            </a:r>
            <a:r>
              <a:rPr lang="fr-CA" sz="1800" dirty="0" smtClean="0"/>
              <a:t> (p.ex., pour imprimer le document, si vous visionner la vignette hors connexion ou si vous éprouvez des difficultés avec les hyperliens).</a:t>
            </a:r>
            <a:endParaRPr lang="fr-CA" sz="1800" dirty="0"/>
          </a:p>
        </p:txBody>
      </p:sp>
    </p:spTree>
    <p:extLst>
      <p:ext uri="{BB962C8B-B14F-4D97-AF65-F5344CB8AC3E}">
        <p14:creationId xmlns:p14="http://schemas.microsoft.com/office/powerpoint/2010/main" val="139631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287" y="612210"/>
            <a:ext cx="7200900" cy="1485900"/>
          </a:xfrm>
        </p:spPr>
        <p:txBody>
          <a:bodyPr/>
          <a:lstStyle/>
          <a:p>
            <a:pPr algn="l"/>
            <a:r>
              <a:rPr lang="fr-FR" sz="2100" b="1" dirty="0" smtClean="0"/>
              <a:t>Examen physique et examen mental</a:t>
            </a:r>
            <a:endParaRPr lang="fr-FR" sz="2100" b="1" dirty="0"/>
          </a:p>
        </p:txBody>
      </p:sp>
      <p:sp>
        <p:nvSpPr>
          <p:cNvPr id="3" name="Espace réservé du contenu 2"/>
          <p:cNvSpPr>
            <a:spLocks noGrp="1"/>
          </p:cNvSpPr>
          <p:nvPr>
            <p:ph idx="1"/>
          </p:nvPr>
        </p:nvSpPr>
        <p:spPr>
          <a:xfrm>
            <a:off x="577287" y="1692996"/>
            <a:ext cx="7906956" cy="3581400"/>
          </a:xfrm>
        </p:spPr>
        <p:txBody>
          <a:bodyPr>
            <a:normAutofit/>
          </a:bodyPr>
          <a:lstStyle/>
          <a:p>
            <a:pPr algn="just"/>
            <a:r>
              <a:rPr lang="fr-FR" sz="1800" dirty="0" smtClean="0"/>
              <a:t>Lors de votre examen physique, vous ne notez rien d’anormal ni aucun stigmate de pathologies associées.</a:t>
            </a:r>
          </a:p>
          <a:p>
            <a:pPr algn="just"/>
            <a:endParaRPr lang="fr-FR" sz="1800" dirty="0" smtClean="0"/>
          </a:p>
          <a:p>
            <a:pPr algn="just"/>
            <a:r>
              <a:rPr lang="fr-FR" sz="1800" dirty="0" smtClean="0"/>
              <a:t>À l’examen mental, Richard a une apparence soignée, il collabore bien. Il ne présente pas d’agitation mais vous notez un fond anxieux.</a:t>
            </a:r>
          </a:p>
          <a:p>
            <a:pPr algn="just"/>
            <a:endParaRPr lang="fr-FR" sz="1800" dirty="0" smtClean="0"/>
          </a:p>
          <a:p>
            <a:pPr algn="just"/>
            <a:r>
              <a:rPr lang="fr-FR" sz="1800" dirty="0" smtClean="0"/>
              <a:t>Tout le reste de l’examen mental est normal. Le jugement est préservé mais l’autocritique est partielle.</a:t>
            </a:r>
          </a:p>
          <a:p>
            <a:pPr algn="just"/>
            <a:endParaRPr lang="fr-FR" sz="1800" dirty="0" smtClean="0"/>
          </a:p>
          <a:p>
            <a:pPr algn="just"/>
            <a:r>
              <a:rPr lang="fr-FR" sz="1800" dirty="0" smtClean="0"/>
              <a:t>Il vous manque un élément important. Lequel?</a:t>
            </a:r>
          </a:p>
          <a:p>
            <a:pPr algn="just"/>
            <a:endParaRPr lang="fr-FR" sz="1800" dirty="0"/>
          </a:p>
        </p:txBody>
      </p:sp>
    </p:spTree>
    <p:extLst>
      <p:ext uri="{BB962C8B-B14F-4D97-AF65-F5344CB8AC3E}">
        <p14:creationId xmlns:p14="http://schemas.microsoft.com/office/powerpoint/2010/main" val="89792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8310" y="1347025"/>
            <a:ext cx="7698612" cy="3581400"/>
          </a:xfrm>
        </p:spPr>
        <p:txBody>
          <a:bodyPr>
            <a:normAutofit/>
          </a:bodyPr>
          <a:lstStyle/>
          <a:p>
            <a:pPr algn="just"/>
            <a:r>
              <a:rPr lang="fr-FR" sz="1800" dirty="0" smtClean="0"/>
              <a:t>Vous vous devez de questionner sur la présence d’idées suicidaires ou </a:t>
            </a:r>
            <a:r>
              <a:rPr lang="fr-FR" sz="1800" dirty="0" err="1" smtClean="0"/>
              <a:t>homicidaires</a:t>
            </a:r>
            <a:r>
              <a:rPr lang="fr-FR" sz="1800" dirty="0" smtClean="0"/>
              <a:t>.</a:t>
            </a:r>
          </a:p>
          <a:p>
            <a:pPr algn="just"/>
            <a:endParaRPr lang="fr-FR" sz="1800" dirty="0" smtClean="0"/>
          </a:p>
          <a:p>
            <a:pPr algn="just"/>
            <a:r>
              <a:rPr lang="fr-FR" sz="1800" dirty="0" smtClean="0"/>
              <a:t>Vous devez également vous assurer de la sécurité de son entourage et questionner sur la présence de comportements violents.</a:t>
            </a:r>
          </a:p>
          <a:p>
            <a:pPr algn="just"/>
            <a:endParaRPr lang="fr-FR" sz="1800" dirty="0" smtClean="0"/>
          </a:p>
          <a:p>
            <a:pPr algn="just"/>
            <a:r>
              <a:rPr lang="fr-FR" sz="1800" dirty="0" smtClean="0"/>
              <a:t>Finalement, puisque la consommation d’alcool peut être reliée à d’autres comorbidités, vous pourriez également vous</a:t>
            </a:r>
            <a:r>
              <a:rPr lang="fr-FR" sz="1800" dirty="0"/>
              <a:t> </a:t>
            </a:r>
            <a:r>
              <a:rPr lang="fr-FR" sz="1800" dirty="0" smtClean="0"/>
              <a:t>informer sur la présence de jeu pathologique.</a:t>
            </a:r>
            <a:endParaRPr lang="fr-FR" sz="1800" dirty="0"/>
          </a:p>
        </p:txBody>
      </p:sp>
    </p:spTree>
    <p:extLst>
      <p:ext uri="{BB962C8B-B14F-4D97-AF65-F5344CB8AC3E}">
        <p14:creationId xmlns:p14="http://schemas.microsoft.com/office/powerpoint/2010/main" val="339771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9884" y="1314044"/>
            <a:ext cx="7687037" cy="3581400"/>
          </a:xfrm>
        </p:spPr>
        <p:txBody>
          <a:bodyPr>
            <a:normAutofit/>
          </a:bodyPr>
          <a:lstStyle/>
          <a:p>
            <a:pPr algn="just"/>
            <a:r>
              <a:rPr lang="fr-FR" sz="1800" dirty="0" smtClean="0"/>
              <a:t>Richard n’a aucune idée suicidaire/</a:t>
            </a:r>
            <a:r>
              <a:rPr lang="fr-FR" sz="1800" dirty="0" err="1" smtClean="0"/>
              <a:t>homicidaire</a:t>
            </a:r>
            <a:r>
              <a:rPr lang="fr-FR" sz="1800" dirty="0" smtClean="0"/>
              <a:t>.</a:t>
            </a:r>
          </a:p>
          <a:p>
            <a:pPr algn="just"/>
            <a:endParaRPr lang="fr-FR" sz="1800" dirty="0" smtClean="0"/>
          </a:p>
          <a:p>
            <a:pPr algn="just"/>
            <a:r>
              <a:rPr lang="fr-FR" sz="1800" dirty="0" smtClean="0"/>
              <a:t>Il n’a pas non plus d’élément de jeu pathologique.</a:t>
            </a:r>
          </a:p>
          <a:p>
            <a:pPr algn="just"/>
            <a:endParaRPr lang="fr-FR" sz="1800" dirty="0" smtClean="0"/>
          </a:p>
          <a:p>
            <a:pPr algn="just"/>
            <a:r>
              <a:rPr lang="fr-FR" sz="1800" dirty="0" smtClean="0"/>
              <a:t>Il avoue cependant se fâcher plus souvent. Il se décrit comme étant  « impatient » de nature. Il lui arrive de faire des colères ou d’avoir des gestes brusques comme frapper sur le bureau ou lancer des objets dans la pièce.</a:t>
            </a:r>
          </a:p>
          <a:p>
            <a:pPr algn="just"/>
            <a:endParaRPr lang="fr-FR" sz="1800" dirty="0" smtClean="0"/>
          </a:p>
          <a:p>
            <a:pPr algn="just"/>
            <a:r>
              <a:rPr lang="fr-FR" sz="1800" dirty="0" smtClean="0"/>
              <a:t>Il n’a cependant jamais agressé personne, ni verbalement, ni physiquement.</a:t>
            </a:r>
            <a:endParaRPr lang="fr-FR" sz="1800" dirty="0"/>
          </a:p>
        </p:txBody>
      </p:sp>
    </p:spTree>
    <p:extLst>
      <p:ext uri="{BB962C8B-B14F-4D97-AF65-F5344CB8AC3E}">
        <p14:creationId xmlns:p14="http://schemas.microsoft.com/office/powerpoint/2010/main" val="107650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88" y="512993"/>
            <a:ext cx="7200900" cy="1485900"/>
          </a:xfrm>
        </p:spPr>
        <p:txBody>
          <a:bodyPr/>
          <a:lstStyle/>
          <a:p>
            <a:pPr algn="l"/>
            <a:r>
              <a:rPr lang="fr-FR" sz="2100" b="1" dirty="0" smtClean="0"/>
              <a:t>Impression diagnostique</a:t>
            </a:r>
            <a:endParaRPr lang="fr-FR" sz="2100" b="1" dirty="0"/>
          </a:p>
        </p:txBody>
      </p:sp>
      <p:sp>
        <p:nvSpPr>
          <p:cNvPr id="3" name="Espace réservé du contenu 2"/>
          <p:cNvSpPr>
            <a:spLocks noGrp="1"/>
          </p:cNvSpPr>
          <p:nvPr>
            <p:ph idx="1"/>
          </p:nvPr>
        </p:nvSpPr>
        <p:spPr>
          <a:xfrm>
            <a:off x="530987" y="1556162"/>
            <a:ext cx="8080577" cy="3581400"/>
          </a:xfrm>
        </p:spPr>
        <p:txBody>
          <a:bodyPr>
            <a:normAutofit/>
          </a:bodyPr>
          <a:lstStyle/>
          <a:p>
            <a:pPr algn="just"/>
            <a:r>
              <a:rPr lang="fr-FR" sz="1800" dirty="0" smtClean="0"/>
              <a:t>À la lumière de ces nouveaux éléments, vous êtes maintenant en mesure de confirmer que Richard a un trouble lié à la consommation d’alcool.</a:t>
            </a:r>
          </a:p>
          <a:p>
            <a:pPr algn="just"/>
            <a:endParaRPr lang="fr-FR" sz="1800" dirty="0" smtClean="0"/>
          </a:p>
          <a:p>
            <a:pPr algn="just"/>
            <a:r>
              <a:rPr lang="fr-FR" sz="1800" dirty="0" smtClean="0"/>
              <a:t>Ce trouble est-il léger (2-3 critères), modéré (4-5 critères) ou sévère (6 ou plus)?  </a:t>
            </a:r>
          </a:p>
          <a:p>
            <a:pPr algn="just"/>
            <a:endParaRPr lang="fr-FR" sz="1800" dirty="0"/>
          </a:p>
          <a:p>
            <a:pPr algn="just"/>
            <a:r>
              <a:rPr lang="fr-FR" sz="1800" dirty="0" smtClean="0"/>
              <a:t>Selon les critères du DSM-5, Richard a un trouble léger.</a:t>
            </a:r>
          </a:p>
          <a:p>
            <a:pPr algn="just"/>
            <a:endParaRPr lang="fr-FR" sz="1800" dirty="0" smtClean="0"/>
          </a:p>
          <a:p>
            <a:pPr algn="just"/>
            <a:r>
              <a:rPr lang="fr-FR" sz="1800" dirty="0" smtClean="0"/>
              <a:t>Mais quels seraient vos diagnostics différentiels?</a:t>
            </a:r>
          </a:p>
          <a:p>
            <a:pPr marL="0" indent="0" algn="just">
              <a:buNone/>
            </a:pPr>
            <a:endParaRPr lang="fr-FR" sz="1800" dirty="0" smtClean="0"/>
          </a:p>
        </p:txBody>
      </p:sp>
    </p:spTree>
    <p:extLst>
      <p:ext uri="{BB962C8B-B14F-4D97-AF65-F5344CB8AC3E}">
        <p14:creationId xmlns:p14="http://schemas.microsoft.com/office/powerpoint/2010/main" val="360901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324" y="411675"/>
            <a:ext cx="7200900" cy="892479"/>
          </a:xfrm>
        </p:spPr>
        <p:txBody>
          <a:bodyPr/>
          <a:lstStyle/>
          <a:p>
            <a:pPr algn="l"/>
            <a:r>
              <a:rPr lang="fr-FR" sz="2100" b="1" dirty="0" smtClean="0"/>
              <a:t>Diagnostics différentiels possibles</a:t>
            </a:r>
            <a:endParaRPr lang="fr-FR" sz="2100" b="1" dirty="0"/>
          </a:p>
        </p:txBody>
      </p:sp>
      <p:sp>
        <p:nvSpPr>
          <p:cNvPr id="3" name="Espace réservé du contenu 2"/>
          <p:cNvSpPr>
            <a:spLocks noGrp="1"/>
          </p:cNvSpPr>
          <p:nvPr>
            <p:ph idx="1"/>
          </p:nvPr>
        </p:nvSpPr>
        <p:spPr>
          <a:xfrm>
            <a:off x="507323" y="1337769"/>
            <a:ext cx="8104241" cy="3908120"/>
          </a:xfrm>
        </p:spPr>
        <p:txBody>
          <a:bodyPr>
            <a:normAutofit fontScale="92500"/>
          </a:bodyPr>
          <a:lstStyle/>
          <a:p>
            <a:pPr algn="just"/>
            <a:r>
              <a:rPr lang="fr-FR" sz="1800" dirty="0" smtClean="0"/>
              <a:t>Vous ne pouvez évidemment pas tout éliminer dès la 1</a:t>
            </a:r>
            <a:r>
              <a:rPr lang="fr-FR" sz="1800" baseline="30000" dirty="0" smtClean="0"/>
              <a:t>ère</a:t>
            </a:r>
            <a:r>
              <a:rPr lang="fr-FR" sz="1800" dirty="0" smtClean="0"/>
              <a:t> rencontre.</a:t>
            </a:r>
          </a:p>
          <a:p>
            <a:pPr algn="just"/>
            <a:endParaRPr lang="fr-FR" sz="1800" dirty="0" smtClean="0"/>
          </a:p>
          <a:p>
            <a:pPr algn="just"/>
            <a:r>
              <a:rPr lang="fr-FR" sz="1800" dirty="0" smtClean="0"/>
              <a:t>Il pourrait également s’agir d’un trouble d’adaptation. Il n’y a pas d’évidence de trouble panique à votre questionnaire.</a:t>
            </a:r>
          </a:p>
          <a:p>
            <a:pPr algn="just"/>
            <a:endParaRPr lang="fr-FR" sz="1800" dirty="0" smtClean="0"/>
          </a:p>
          <a:p>
            <a:pPr algn="just"/>
            <a:r>
              <a:rPr lang="fr-FR" sz="1800" dirty="0"/>
              <a:t>V</a:t>
            </a:r>
            <a:r>
              <a:rPr lang="fr-FR" sz="1800" dirty="0" smtClean="0"/>
              <a:t>ous gardez en tête d’autres hypothèses qui sont parfois associées à un trouble lié à la consommation d’alcool.</a:t>
            </a:r>
          </a:p>
          <a:p>
            <a:pPr algn="just"/>
            <a:endParaRPr lang="fr-FR" sz="1800" dirty="0" smtClean="0"/>
          </a:p>
          <a:p>
            <a:pPr algn="just"/>
            <a:r>
              <a:rPr lang="fr-FR" sz="1800" dirty="0" smtClean="0"/>
              <a:t>Pourrait-il s’agir… </a:t>
            </a:r>
          </a:p>
          <a:p>
            <a:pPr marL="0" indent="0" algn="just">
              <a:buNone/>
            </a:pPr>
            <a:r>
              <a:rPr lang="fr-FR" sz="1800" dirty="0"/>
              <a:t>	</a:t>
            </a:r>
            <a:r>
              <a:rPr lang="fr-FR" sz="1800" dirty="0" smtClean="0"/>
              <a:t>d’un </a:t>
            </a:r>
            <a:r>
              <a:rPr lang="fr-FR" sz="1800" dirty="0" smtClean="0">
                <a:hlinkClick r:id="rId3"/>
              </a:rPr>
              <a:t>TDAH adulte</a:t>
            </a:r>
            <a:r>
              <a:rPr lang="fr-FR" sz="1800" dirty="0" smtClean="0"/>
              <a:t>? </a:t>
            </a:r>
          </a:p>
          <a:p>
            <a:pPr marL="0" indent="0" algn="just">
              <a:buNone/>
            </a:pPr>
            <a:r>
              <a:rPr lang="fr-FR" sz="1800" dirty="0" smtClean="0"/>
              <a:t>	d’un </a:t>
            </a:r>
            <a:r>
              <a:rPr lang="fr-FR" sz="1800" dirty="0" smtClean="0">
                <a:hlinkClick r:id="rId4"/>
              </a:rPr>
              <a:t>trouble bipolaire</a:t>
            </a:r>
            <a:r>
              <a:rPr lang="fr-FR" sz="1800" dirty="0" smtClean="0"/>
              <a:t>? </a:t>
            </a:r>
          </a:p>
          <a:p>
            <a:pPr marL="0" indent="0" algn="just">
              <a:buNone/>
            </a:pPr>
            <a:r>
              <a:rPr lang="fr-FR" sz="1800" dirty="0" smtClean="0"/>
              <a:t>	d’un </a:t>
            </a:r>
            <a:r>
              <a:rPr lang="fr-FR" sz="1800" dirty="0" smtClean="0">
                <a:hlinkClick r:id="rId5"/>
              </a:rPr>
              <a:t>trouble explosif intermittent</a:t>
            </a:r>
            <a:r>
              <a:rPr lang="fr-FR" sz="1800" dirty="0" smtClean="0"/>
              <a:t>?</a:t>
            </a:r>
            <a:endParaRPr lang="fr-FR"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2129661625"/>
              </p:ext>
            </p:extLst>
          </p:nvPr>
        </p:nvGraphicFramePr>
        <p:xfrm>
          <a:off x="5306003" y="4383437"/>
          <a:ext cx="415769" cy="588375"/>
        </p:xfrm>
        <a:graphic>
          <a:graphicData uri="http://schemas.openxmlformats.org/presentationml/2006/ole">
            <mc:AlternateContent xmlns:mc="http://schemas.openxmlformats.org/markup-compatibility/2006">
              <mc:Choice xmlns:v="urn:schemas-microsoft-com:vml" Requires="v">
                <p:oleObj spid="_x0000_s3206" name="Acrobat Document" r:id="rId6" imgW="5667139" imgH="8019997" progId="AcroExch.Document.7">
                  <p:embed/>
                </p:oleObj>
              </mc:Choice>
              <mc:Fallback>
                <p:oleObj name="Acrobat Document" r:id="rId6" imgW="5667139" imgH="8019997" progId="AcroExch.Document.7">
                  <p:embed/>
                  <p:pic>
                    <p:nvPicPr>
                      <p:cNvPr id="0" name=""/>
                      <p:cNvPicPr/>
                      <p:nvPr/>
                    </p:nvPicPr>
                    <p:blipFill>
                      <a:blip r:embed="rId7"/>
                      <a:stretch>
                        <a:fillRect/>
                      </a:stretch>
                    </p:blipFill>
                    <p:spPr>
                      <a:xfrm>
                        <a:off x="5306003" y="4383437"/>
                        <a:ext cx="415769" cy="5883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99769408"/>
              </p:ext>
            </p:extLst>
          </p:nvPr>
        </p:nvGraphicFramePr>
        <p:xfrm>
          <a:off x="6430627" y="4366164"/>
          <a:ext cx="440181" cy="622921"/>
        </p:xfrm>
        <a:graphic>
          <a:graphicData uri="http://schemas.openxmlformats.org/presentationml/2006/ole">
            <mc:AlternateContent xmlns:mc="http://schemas.openxmlformats.org/markup-compatibility/2006">
              <mc:Choice xmlns:v="urn:schemas-microsoft-com:vml" Requires="v">
                <p:oleObj spid="_x0000_s3207" name="Acrobat Document" r:id="rId8" imgW="5667139" imgH="8019997" progId="AcroExch.Document.7">
                  <p:embed/>
                </p:oleObj>
              </mc:Choice>
              <mc:Fallback>
                <p:oleObj name="Acrobat Document" r:id="rId8" imgW="5667139" imgH="8019997" progId="AcroExch.Document.7">
                  <p:embed/>
                  <p:pic>
                    <p:nvPicPr>
                      <p:cNvPr id="0" name=""/>
                      <p:cNvPicPr/>
                      <p:nvPr/>
                    </p:nvPicPr>
                    <p:blipFill>
                      <a:blip r:embed="rId9"/>
                      <a:stretch>
                        <a:fillRect/>
                      </a:stretch>
                    </p:blipFill>
                    <p:spPr>
                      <a:xfrm>
                        <a:off x="6430627" y="4366164"/>
                        <a:ext cx="440181" cy="62292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8167803"/>
              </p:ext>
            </p:extLst>
          </p:nvPr>
        </p:nvGraphicFramePr>
        <p:xfrm>
          <a:off x="7350627" y="4323574"/>
          <a:ext cx="458071" cy="648238"/>
        </p:xfrm>
        <a:graphic>
          <a:graphicData uri="http://schemas.openxmlformats.org/presentationml/2006/ole">
            <mc:AlternateContent xmlns:mc="http://schemas.openxmlformats.org/markup-compatibility/2006">
              <mc:Choice xmlns:v="urn:schemas-microsoft-com:vml" Requires="v">
                <p:oleObj spid="_x0000_s3208" name="Acrobat Document" r:id="rId10" imgW="5667139" imgH="8019997" progId="AcroExch.Document.7">
                  <p:embed/>
                </p:oleObj>
              </mc:Choice>
              <mc:Fallback>
                <p:oleObj name="Acrobat Document" r:id="rId10" imgW="5667139" imgH="8019997" progId="AcroExch.Document.7">
                  <p:embed/>
                  <p:pic>
                    <p:nvPicPr>
                      <p:cNvPr id="0" name=""/>
                      <p:cNvPicPr/>
                      <p:nvPr/>
                    </p:nvPicPr>
                    <p:blipFill>
                      <a:blip r:embed="rId11"/>
                      <a:stretch>
                        <a:fillRect/>
                      </a:stretch>
                    </p:blipFill>
                    <p:spPr>
                      <a:xfrm>
                        <a:off x="7350627" y="4323574"/>
                        <a:ext cx="458071" cy="648238"/>
                      </a:xfrm>
                      <a:prstGeom prst="rect">
                        <a:avLst/>
                      </a:prstGeom>
                    </p:spPr>
                  </p:pic>
                </p:oleObj>
              </mc:Fallback>
            </mc:AlternateContent>
          </a:graphicData>
        </a:graphic>
      </p:graphicFrame>
    </p:spTree>
    <p:extLst>
      <p:ext uri="{BB962C8B-B14F-4D97-AF65-F5344CB8AC3E}">
        <p14:creationId xmlns:p14="http://schemas.microsoft.com/office/powerpoint/2010/main" val="381267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3115" y="497593"/>
            <a:ext cx="7200900" cy="817323"/>
          </a:xfrm>
        </p:spPr>
        <p:txBody>
          <a:bodyPr/>
          <a:lstStyle/>
          <a:p>
            <a:pPr algn="l"/>
            <a:r>
              <a:rPr lang="fr-FR" sz="2100" b="1" dirty="0" smtClean="0"/>
              <a:t>Plan de traitement</a:t>
            </a:r>
            <a:endParaRPr lang="fr-FR" sz="2100" b="1" dirty="0"/>
          </a:p>
        </p:txBody>
      </p:sp>
      <p:sp>
        <p:nvSpPr>
          <p:cNvPr id="3" name="Espace réservé du contenu 2"/>
          <p:cNvSpPr>
            <a:spLocks noGrp="1"/>
          </p:cNvSpPr>
          <p:nvPr>
            <p:ph idx="1"/>
          </p:nvPr>
        </p:nvSpPr>
        <p:spPr>
          <a:xfrm>
            <a:off x="473114" y="1593739"/>
            <a:ext cx="7895381" cy="3581400"/>
          </a:xfrm>
        </p:spPr>
        <p:txBody>
          <a:bodyPr>
            <a:normAutofit/>
          </a:bodyPr>
          <a:lstStyle/>
          <a:p>
            <a:pPr algn="just"/>
            <a:r>
              <a:rPr lang="fr-FR" sz="1800" dirty="0" smtClean="0"/>
              <a:t>Vous informez d’abord Richard de vos impressions diagnostiques.</a:t>
            </a:r>
          </a:p>
          <a:p>
            <a:pPr algn="just"/>
            <a:endParaRPr lang="fr-FR" sz="1800" dirty="0" smtClean="0"/>
          </a:p>
          <a:p>
            <a:pPr algn="just"/>
            <a:r>
              <a:rPr lang="fr-FR" sz="1800" dirty="0" smtClean="0"/>
              <a:t>Vous abordez avec lui la possibilité d’un trouble d’anxiété généralisée et la présence de critères suffisants pour confirmer qu’il a un trouble lié à la consommation d’alcool.</a:t>
            </a:r>
          </a:p>
          <a:p>
            <a:pPr algn="just"/>
            <a:endParaRPr lang="fr-FR" sz="1800" dirty="0" smtClean="0"/>
          </a:p>
          <a:p>
            <a:pPr algn="just"/>
            <a:r>
              <a:rPr lang="fr-FR" sz="1800" dirty="0" smtClean="0"/>
              <a:t>Vous lui proposez d’abord un bilan afin d’éliminer d’autres conditions médicales et d’évaluer son état de santé.</a:t>
            </a:r>
          </a:p>
        </p:txBody>
      </p:sp>
    </p:spTree>
    <p:extLst>
      <p:ext uri="{BB962C8B-B14F-4D97-AF65-F5344CB8AC3E}">
        <p14:creationId xmlns:p14="http://schemas.microsoft.com/office/powerpoint/2010/main" val="1867561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6111" y="1141535"/>
            <a:ext cx="7651361" cy="3581400"/>
          </a:xfrm>
        </p:spPr>
        <p:txBody>
          <a:bodyPr>
            <a:normAutofit/>
          </a:bodyPr>
          <a:lstStyle/>
          <a:p>
            <a:pPr algn="just"/>
            <a:r>
              <a:rPr lang="fr-FR" sz="1800" dirty="0" smtClean="0"/>
              <a:t>Vous lui offrez également du soutien et l’informez de ce qui pourrait être fait pour l’aider (ex.: psychothérapie pour la gestion de l’anxiété, centre de réadaptation en dépendance, regroupement des AA).</a:t>
            </a:r>
          </a:p>
          <a:p>
            <a:pPr algn="just"/>
            <a:endParaRPr lang="fr-FR" sz="1800" dirty="0" smtClean="0"/>
          </a:p>
          <a:p>
            <a:pPr algn="just"/>
            <a:r>
              <a:rPr lang="fr-FR" sz="1800" dirty="0" smtClean="0"/>
              <a:t>Vous l’informez de l’existence des services Info-Santé 811 en cas de situation de crise.</a:t>
            </a:r>
          </a:p>
          <a:p>
            <a:pPr algn="just"/>
            <a:endParaRPr lang="fr-FR" sz="1800" dirty="0" smtClean="0"/>
          </a:p>
          <a:p>
            <a:pPr algn="just"/>
            <a:r>
              <a:rPr lang="fr-FR" sz="1800" dirty="0" smtClean="0"/>
              <a:t>Vous abordez également l’aspect pharmacologique et les molécules qui pourraient l’aider à diminuer son anxiété.</a:t>
            </a:r>
            <a:endParaRPr lang="fr-FR" sz="1800" dirty="0"/>
          </a:p>
        </p:txBody>
      </p:sp>
    </p:spTree>
    <p:extLst>
      <p:ext uri="{BB962C8B-B14F-4D97-AF65-F5344CB8AC3E}">
        <p14:creationId xmlns:p14="http://schemas.microsoft.com/office/powerpoint/2010/main" val="2555246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8309" y="1007395"/>
            <a:ext cx="7721761" cy="3581400"/>
          </a:xfrm>
        </p:spPr>
        <p:txBody>
          <a:bodyPr>
            <a:normAutofit/>
          </a:bodyPr>
          <a:lstStyle/>
          <a:p>
            <a:pPr algn="just"/>
            <a:r>
              <a:rPr lang="fr-FR" sz="1800" dirty="0" smtClean="0"/>
              <a:t>Après discussion, Richard vous remercie mais il préfère se limiter à une molécule qui l’aidera à dormir.</a:t>
            </a:r>
          </a:p>
          <a:p>
            <a:pPr algn="just"/>
            <a:endParaRPr lang="fr-FR" sz="1800" dirty="0" smtClean="0"/>
          </a:p>
          <a:p>
            <a:pPr algn="just"/>
            <a:r>
              <a:rPr lang="fr-FR" sz="1800" dirty="0" smtClean="0"/>
              <a:t>Selon lui, il pourra mieux gérer son anxiété et sa consommation d’alcool s’il a un meilleur sommeil.</a:t>
            </a:r>
          </a:p>
          <a:p>
            <a:pPr algn="just"/>
            <a:endParaRPr lang="fr-FR" sz="1800" dirty="0" smtClean="0"/>
          </a:p>
          <a:p>
            <a:pPr algn="just"/>
            <a:r>
              <a:rPr lang="fr-FR" sz="1800" dirty="0" smtClean="0"/>
              <a:t>Il repart donc avec une prescription de </a:t>
            </a:r>
            <a:r>
              <a:rPr lang="fr-FR" sz="1800" dirty="0" err="1" smtClean="0"/>
              <a:t>trazodone</a:t>
            </a:r>
            <a:r>
              <a:rPr lang="fr-FR" sz="1800" dirty="0" smtClean="0"/>
              <a:t>.</a:t>
            </a:r>
          </a:p>
          <a:p>
            <a:pPr algn="just"/>
            <a:endParaRPr lang="fr-FR" sz="1800" dirty="0" smtClean="0"/>
          </a:p>
          <a:p>
            <a:pPr algn="just"/>
            <a:r>
              <a:rPr lang="fr-FR" sz="1800" dirty="0" smtClean="0"/>
              <a:t>Vous lui offrez un suivi dans 4 semaines pour réévaluer sa condition ou plus rapidement si quelque chose se détériore.</a:t>
            </a:r>
            <a:endParaRPr lang="fr-FR" sz="1800" dirty="0"/>
          </a:p>
        </p:txBody>
      </p:sp>
    </p:spTree>
    <p:extLst>
      <p:ext uri="{BB962C8B-B14F-4D97-AF65-F5344CB8AC3E}">
        <p14:creationId xmlns:p14="http://schemas.microsoft.com/office/powerpoint/2010/main" val="1814057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89" y="442731"/>
            <a:ext cx="7200900" cy="1117600"/>
          </a:xfrm>
        </p:spPr>
        <p:txBody>
          <a:bodyPr/>
          <a:lstStyle/>
          <a:p>
            <a:pPr algn="l"/>
            <a:r>
              <a:rPr lang="fr-FR" sz="2100" b="1" dirty="0" smtClean="0"/>
              <a:t>3 mois plus tard : Richard se présente à l’urgence de nuit</a:t>
            </a:r>
            <a:endParaRPr lang="fr-FR" sz="2100" b="1" dirty="0"/>
          </a:p>
        </p:txBody>
      </p:sp>
      <p:sp>
        <p:nvSpPr>
          <p:cNvPr id="3" name="Espace réservé du contenu 2"/>
          <p:cNvSpPr>
            <a:spLocks noGrp="1"/>
          </p:cNvSpPr>
          <p:nvPr>
            <p:ph idx="1"/>
          </p:nvPr>
        </p:nvSpPr>
        <p:spPr>
          <a:xfrm>
            <a:off x="530989" y="1308399"/>
            <a:ext cx="7849082" cy="4409162"/>
          </a:xfrm>
        </p:spPr>
        <p:txBody>
          <a:bodyPr>
            <a:noAutofit/>
          </a:bodyPr>
          <a:lstStyle/>
          <a:p>
            <a:pPr algn="just"/>
            <a:r>
              <a:rPr lang="fr-FR" sz="1800" dirty="0" smtClean="0"/>
              <a:t>Les policiers vous avisent qu’ils amènent un patient agité et violent, menotté.</a:t>
            </a:r>
          </a:p>
          <a:p>
            <a:pPr algn="just"/>
            <a:endParaRPr lang="fr-FR" sz="1800" dirty="0" smtClean="0"/>
          </a:p>
          <a:p>
            <a:pPr algn="just"/>
            <a:r>
              <a:rPr lang="fr-FR" sz="1800" dirty="0" smtClean="0"/>
              <a:t>Vous vous assurez donc de la sécurité du personnel et du patient. Vous préparez votre salle, avisez le personnel et agents de sécurité et vous préparez vos contentions, physiques et chimiques.</a:t>
            </a:r>
          </a:p>
          <a:p>
            <a:pPr algn="just"/>
            <a:endParaRPr lang="fr-FR" sz="1800" dirty="0" smtClean="0"/>
          </a:p>
          <a:p>
            <a:pPr algn="just"/>
            <a:r>
              <a:rPr lang="fr-FR" sz="1800" dirty="0" smtClean="0"/>
              <a:t>À l’arrivée des policiers, vous reconnaissez Richard. Il est menotté, se débat et répète inlassablement : « </a:t>
            </a:r>
            <a:r>
              <a:rPr lang="fr-FR" sz="1800" dirty="0"/>
              <a:t>Lâchez-moi!</a:t>
            </a:r>
            <a:r>
              <a:rPr lang="fr-FR" sz="1800" dirty="0" smtClean="0"/>
              <a:t> ».</a:t>
            </a:r>
          </a:p>
          <a:p>
            <a:pPr algn="just"/>
            <a:endParaRPr lang="fr-FR" sz="1800" dirty="0" smtClean="0"/>
          </a:p>
          <a:p>
            <a:pPr algn="just"/>
            <a:r>
              <a:rPr lang="fr-FR" sz="1800" dirty="0"/>
              <a:t>Vous abordez Richard d’un ton calme et lui assurez que l’équipe est là pour lui venir en aide. Tout en conservant les menottes et la présence des policiers, vous demandez la permission à Richard de </a:t>
            </a:r>
            <a:r>
              <a:rPr lang="fr-FR" sz="1800" dirty="0" smtClean="0"/>
              <a:t>l’examiner.</a:t>
            </a:r>
            <a:endParaRPr lang="fr-FR" sz="1800" dirty="0"/>
          </a:p>
          <a:p>
            <a:endParaRPr lang="fr-FR" sz="2200" dirty="0"/>
          </a:p>
        </p:txBody>
      </p:sp>
      <p:graphicFrame>
        <p:nvGraphicFramePr>
          <p:cNvPr id="4" name="Objet 3"/>
          <p:cNvGraphicFramePr>
            <a:graphicFrameLocks noChangeAspect="1"/>
          </p:cNvGraphicFramePr>
          <p:nvPr>
            <p:extLst>
              <p:ext uri="{D42A27DB-BD31-4B8C-83A1-F6EECF244321}">
                <p14:modId xmlns:p14="http://schemas.microsoft.com/office/powerpoint/2010/main" val="3007260294"/>
              </p:ext>
            </p:extLst>
          </p:nvPr>
        </p:nvGraphicFramePr>
        <p:xfrm>
          <a:off x="8464937" y="4227411"/>
          <a:ext cx="507460" cy="656773"/>
        </p:xfrm>
        <a:graphic>
          <a:graphicData uri="http://schemas.openxmlformats.org/presentationml/2006/ole">
            <mc:AlternateContent xmlns:mc="http://schemas.openxmlformats.org/markup-compatibility/2006">
              <mc:Choice xmlns:v="urn:schemas-microsoft-com:vml" Requires="v">
                <p:oleObj spid="_x0000_s4142" name="Acrobat Document" r:id="rId3" imgW="5829103" imgH="7543564" progId="Acrobat.Document.2015">
                  <p:embed/>
                </p:oleObj>
              </mc:Choice>
              <mc:Fallback>
                <p:oleObj name="Acrobat Document" r:id="rId3" imgW="5829103" imgH="7543564" progId="Acrobat.Document.2015">
                  <p:embed/>
                  <p:pic>
                    <p:nvPicPr>
                      <p:cNvPr id="0" name=""/>
                      <p:cNvPicPr/>
                      <p:nvPr/>
                    </p:nvPicPr>
                    <p:blipFill>
                      <a:blip r:embed="rId4"/>
                      <a:stretch>
                        <a:fillRect/>
                      </a:stretch>
                    </p:blipFill>
                    <p:spPr>
                      <a:xfrm>
                        <a:off x="8464937" y="4227411"/>
                        <a:ext cx="507460" cy="656773"/>
                      </a:xfrm>
                      <a:prstGeom prst="rect">
                        <a:avLst/>
                      </a:prstGeom>
                    </p:spPr>
                  </p:pic>
                </p:oleObj>
              </mc:Fallback>
            </mc:AlternateContent>
          </a:graphicData>
        </a:graphic>
      </p:graphicFrame>
    </p:spTree>
    <p:extLst>
      <p:ext uri="{BB962C8B-B14F-4D97-AF65-F5344CB8AC3E}">
        <p14:creationId xmlns:p14="http://schemas.microsoft.com/office/powerpoint/2010/main" val="835351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712" y="352294"/>
            <a:ext cx="7200900" cy="667011"/>
          </a:xfrm>
        </p:spPr>
        <p:txBody>
          <a:bodyPr/>
          <a:lstStyle/>
          <a:p>
            <a:pPr algn="l"/>
            <a:r>
              <a:rPr lang="fr-FR" sz="2100" b="1" dirty="0" smtClean="0"/>
              <a:t>Examen de Richard à l’urgence</a:t>
            </a:r>
            <a:endParaRPr lang="fr-FR" sz="2100" b="1" dirty="0"/>
          </a:p>
        </p:txBody>
      </p:sp>
      <p:sp>
        <p:nvSpPr>
          <p:cNvPr id="3" name="Espace réservé du contenu 2"/>
          <p:cNvSpPr>
            <a:spLocks noGrp="1"/>
          </p:cNvSpPr>
          <p:nvPr>
            <p:ph idx="1"/>
          </p:nvPr>
        </p:nvSpPr>
        <p:spPr>
          <a:xfrm>
            <a:off x="565712" y="1026282"/>
            <a:ext cx="7837508" cy="5102442"/>
          </a:xfrm>
        </p:spPr>
        <p:txBody>
          <a:bodyPr>
            <a:noAutofit/>
          </a:bodyPr>
          <a:lstStyle/>
          <a:p>
            <a:pPr algn="just"/>
            <a:r>
              <a:rPr lang="fr-FR" sz="1800" dirty="0" smtClean="0"/>
              <a:t>Il semble orienté</a:t>
            </a:r>
            <a:r>
              <a:rPr lang="fr-FR" sz="1800" dirty="0"/>
              <a:t> </a:t>
            </a:r>
            <a:r>
              <a:rPr lang="fr-FR" sz="1800" dirty="0" smtClean="0"/>
              <a:t>et il vous reconnaît. Il parle très fort mais il accepte la présence de l’infirmière.</a:t>
            </a:r>
          </a:p>
          <a:p>
            <a:pPr algn="just"/>
            <a:endParaRPr lang="fr-FR" sz="1800" dirty="0" smtClean="0"/>
          </a:p>
          <a:p>
            <a:pPr algn="just"/>
            <a:r>
              <a:rPr lang="fr-FR" sz="1800" dirty="0" smtClean="0"/>
              <a:t>Au 1</a:t>
            </a:r>
            <a:r>
              <a:rPr lang="fr-FR" sz="1800" baseline="30000" dirty="0" smtClean="0"/>
              <a:t>er</a:t>
            </a:r>
            <a:r>
              <a:rPr lang="fr-FR" sz="1800" dirty="0" smtClean="0"/>
              <a:t> coup d’œil, vous notez des pupilles en mydriase, des tremblements et de la sudation. Il se plaint de nausées, de céphalée et de palpitations.</a:t>
            </a:r>
          </a:p>
          <a:p>
            <a:pPr algn="just"/>
            <a:endParaRPr lang="fr-FR" sz="1800" dirty="0" smtClean="0"/>
          </a:p>
          <a:p>
            <a:pPr algn="just"/>
            <a:r>
              <a:rPr lang="fr-FR" sz="1800" dirty="0"/>
              <a:t>Le moniteur démontre une tachycardie à </a:t>
            </a:r>
            <a:r>
              <a:rPr lang="fr-FR" sz="1800" dirty="0" smtClean="0"/>
              <a:t>135/min., </a:t>
            </a:r>
            <a:r>
              <a:rPr lang="fr-FR" sz="1800" dirty="0"/>
              <a:t>et les </a:t>
            </a:r>
            <a:r>
              <a:rPr lang="fr-FR" sz="1800" dirty="0" smtClean="0"/>
              <a:t>SV : </a:t>
            </a:r>
            <a:r>
              <a:rPr lang="fr-FR" sz="1800" dirty="0"/>
              <a:t>TA 170/110, RR 28, </a:t>
            </a:r>
            <a:r>
              <a:rPr lang="fr-FR" sz="1800" dirty="0" err="1"/>
              <a:t>sat</a:t>
            </a:r>
            <a:r>
              <a:rPr lang="fr-FR" sz="1800" dirty="0"/>
              <a:t>: 96%. </a:t>
            </a:r>
            <a:r>
              <a:rPr lang="fr-FR" sz="1800" dirty="0" err="1"/>
              <a:t>T</a:t>
            </a:r>
            <a:r>
              <a:rPr lang="fr-FR" sz="1800" dirty="0"/>
              <a:t> ° 38.0. Le </a:t>
            </a:r>
            <a:r>
              <a:rPr lang="fr-FR" sz="1800" dirty="0" err="1"/>
              <a:t>gluco</a:t>
            </a:r>
            <a:r>
              <a:rPr lang="fr-FR" sz="1800" dirty="0"/>
              <a:t> est à </a:t>
            </a:r>
            <a:r>
              <a:rPr lang="fr-FR" sz="1800" dirty="0" smtClean="0"/>
              <a:t>6.8.</a:t>
            </a:r>
          </a:p>
          <a:p>
            <a:pPr algn="just"/>
            <a:endParaRPr lang="fr-FR" sz="1800" dirty="0"/>
          </a:p>
          <a:p>
            <a:pPr algn="just"/>
            <a:r>
              <a:rPr lang="fr-FR" sz="1800" dirty="0"/>
              <a:t>L’examen sommaire ne démontre aucun signe de blessure et l’examen neurologique sommaire est normal</a:t>
            </a:r>
            <a:r>
              <a:rPr lang="fr-FR" sz="1800" dirty="0" smtClean="0"/>
              <a:t>.</a:t>
            </a:r>
          </a:p>
          <a:p>
            <a:pPr algn="just"/>
            <a:endParaRPr lang="fr-FR" sz="1800" dirty="0"/>
          </a:p>
          <a:p>
            <a:pPr algn="just"/>
            <a:r>
              <a:rPr lang="fr-FR" sz="1800" dirty="0"/>
              <a:t>Vous soupçonnez un </a:t>
            </a:r>
            <a:r>
              <a:rPr lang="fr-FR" sz="1800" b="1" dirty="0" err="1" smtClean="0"/>
              <a:t>toxidrome</a:t>
            </a:r>
            <a:r>
              <a:rPr lang="fr-FR" sz="1800" b="1" dirty="0" smtClean="0"/>
              <a:t> </a:t>
            </a:r>
            <a:r>
              <a:rPr lang="fr-FR" sz="1800" dirty="0" smtClean="0"/>
              <a:t>: </a:t>
            </a:r>
            <a:r>
              <a:rPr lang="fr-FR" sz="1800" dirty="0"/>
              <a:t>lequel?</a:t>
            </a:r>
          </a:p>
          <a:p>
            <a:pPr algn="just"/>
            <a:r>
              <a:rPr lang="fr-FR" sz="1800" dirty="0"/>
              <a:t>Et s’il s’agissait d’un </a:t>
            </a:r>
            <a:r>
              <a:rPr lang="fr-FR" sz="1800" b="1" dirty="0"/>
              <a:t>sevrage d’alcool</a:t>
            </a:r>
            <a:r>
              <a:rPr lang="fr-FR" sz="1800" dirty="0"/>
              <a:t>?</a:t>
            </a:r>
          </a:p>
          <a:p>
            <a:pPr algn="just"/>
            <a:r>
              <a:rPr lang="fr-FR" sz="1800" b="1" dirty="0"/>
              <a:t>Quel est votre plan de traitement</a:t>
            </a:r>
            <a:r>
              <a:rPr lang="fr-FR" sz="1800" dirty="0"/>
              <a:t>?</a:t>
            </a:r>
          </a:p>
          <a:p>
            <a:pPr marL="0" indent="0" algn="just">
              <a:buNone/>
            </a:pPr>
            <a:endParaRPr lang="fr-FR" sz="2000" dirty="0"/>
          </a:p>
        </p:txBody>
      </p:sp>
    </p:spTree>
    <p:extLst>
      <p:ext uri="{BB962C8B-B14F-4D97-AF65-F5344CB8AC3E}">
        <p14:creationId xmlns:p14="http://schemas.microsoft.com/office/powerpoint/2010/main" val="2887980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4"/>
          <p:cNvSpPr txBox="1">
            <a:spLocks/>
          </p:cNvSpPr>
          <p:nvPr>
            <p:custDataLst>
              <p:tags r:id="rId1"/>
            </p:custDataLst>
          </p:nvPr>
        </p:nvSpPr>
        <p:spPr bwMode="auto">
          <a:xfrm>
            <a:off x="404813" y="819150"/>
            <a:ext cx="8355012" cy="1230313"/>
          </a:xfrm>
          <a:prstGeom prst="rect">
            <a:avLst/>
          </a:prstGeom>
        </p:spPr>
        <p:txBody>
          <a:bodyPr numCol="1"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03288"/>
            <a:r>
              <a:rPr lang="fr-CA" sz="3200" b="1" dirty="0">
                <a:latin typeface="Arial" panose="020B0604020202020204" pitchFamily="34" charset="0"/>
                <a:cs typeface="Arial" panose="020B0604020202020204" pitchFamily="34" charset="0"/>
              </a:rPr>
              <a:t>Richard, 39 </a:t>
            </a:r>
            <a:r>
              <a:rPr lang="fr-CA" sz="3200" b="1" dirty="0" smtClean="0">
                <a:latin typeface="Arial" panose="020B0604020202020204" pitchFamily="34" charset="0"/>
                <a:cs typeface="Arial" panose="020B0604020202020204" pitchFamily="34" charset="0"/>
              </a:rPr>
              <a:t>ans</a:t>
            </a:r>
          </a:p>
          <a:p>
            <a:pPr algn="l"/>
            <a:r>
              <a:rPr lang="fr-CA" sz="1800" b="1" dirty="0"/>
              <a:t>Vignette Clinique</a:t>
            </a:r>
          </a:p>
        </p:txBody>
      </p:sp>
      <p:sp>
        <p:nvSpPr>
          <p:cNvPr id="5" name="Rectangle 4"/>
          <p:cNvSpPr/>
          <p:nvPr/>
        </p:nvSpPr>
        <p:spPr>
          <a:xfrm>
            <a:off x="444500" y="3265189"/>
            <a:ext cx="5642958" cy="1600438"/>
          </a:xfrm>
          <a:prstGeom prst="rect">
            <a:avLst/>
          </a:prstGeom>
        </p:spPr>
        <p:txBody>
          <a:bodyPr wrap="square">
            <a:spAutoFit/>
          </a:bodyPr>
          <a:lstStyle/>
          <a:p>
            <a:r>
              <a:rPr lang="fr-CA" sz="1400" b="1" i="1" dirty="0" smtClean="0"/>
              <a:t>Réalisé par:</a:t>
            </a:r>
          </a:p>
          <a:p>
            <a:r>
              <a:rPr lang="fr-CA" sz="1400" b="1" i="1" dirty="0" smtClean="0"/>
              <a:t>Dr </a:t>
            </a:r>
            <a:r>
              <a:rPr lang="fr-CA" sz="1400" b="1" i="1" dirty="0"/>
              <a:t>Dominique </a:t>
            </a:r>
            <a:r>
              <a:rPr lang="fr-CA" sz="1400" b="1" i="1" dirty="0" err="1"/>
              <a:t>Imbeau</a:t>
            </a:r>
            <a:r>
              <a:rPr lang="fr-CA" sz="1400" b="1" i="1" dirty="0"/>
              <a:t> (CUMF </a:t>
            </a:r>
            <a:r>
              <a:rPr lang="fr-CA" sz="1400" b="1" i="1" dirty="0" smtClean="0"/>
              <a:t>Maria)</a:t>
            </a:r>
          </a:p>
          <a:p>
            <a:r>
              <a:rPr lang="fr-CA" sz="1400" b="1" i="1" dirty="0" smtClean="0"/>
              <a:t>Dr France Picard (CUMF Amos) </a:t>
            </a:r>
          </a:p>
          <a:p>
            <a:r>
              <a:rPr lang="fr-CA" sz="1400" b="1" i="1" dirty="0" smtClean="0"/>
              <a:t>Dr </a:t>
            </a:r>
            <a:r>
              <a:rPr lang="fr-CA" sz="1400" b="1" i="1" dirty="0"/>
              <a:t>Sabrina Déry (CUMF Mont-Laurier)                                                          </a:t>
            </a:r>
            <a:r>
              <a:rPr lang="fr-CA" sz="1400" b="1" i="1" dirty="0" smtClean="0"/>
              <a:t>      Dr </a:t>
            </a:r>
            <a:r>
              <a:rPr lang="fr-CA" sz="1400" b="1" i="1" dirty="0"/>
              <a:t>Martin Potter (CUMF </a:t>
            </a:r>
            <a:r>
              <a:rPr lang="fr-CA" sz="1400" b="1" i="1" dirty="0" smtClean="0"/>
              <a:t>Faubourgs)</a:t>
            </a:r>
          </a:p>
          <a:p>
            <a:r>
              <a:rPr lang="fr-CA" sz="1400" b="1" i="1" dirty="0" smtClean="0"/>
              <a:t>Dr </a:t>
            </a:r>
            <a:r>
              <a:rPr lang="fr-CA" sz="1400" b="1" i="1" dirty="0"/>
              <a:t>Catherine Quesnel (CUMF Mont-Laurier) </a:t>
            </a:r>
            <a:endParaRPr lang="fr-CA" sz="1400" b="1" i="1" dirty="0" smtClean="0"/>
          </a:p>
          <a:p>
            <a:r>
              <a:rPr lang="fr-CA" sz="1400" b="1" i="1" dirty="0" smtClean="0"/>
              <a:t>Dr </a:t>
            </a:r>
            <a:r>
              <a:rPr lang="fr-CA" sz="1400" b="1" i="1" dirty="0"/>
              <a:t>Danny Castonguay (HND) </a:t>
            </a:r>
          </a:p>
        </p:txBody>
      </p:sp>
    </p:spTree>
    <p:extLst>
      <p:ext uri="{BB962C8B-B14F-4D97-AF65-F5344CB8AC3E}">
        <p14:creationId xmlns:p14="http://schemas.microsoft.com/office/powerpoint/2010/main" val="1651433011"/>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563" y="361709"/>
            <a:ext cx="7200900" cy="863600"/>
          </a:xfrm>
        </p:spPr>
        <p:txBody>
          <a:bodyPr/>
          <a:lstStyle/>
          <a:p>
            <a:pPr algn="l"/>
            <a:r>
              <a:rPr lang="fr-FR" sz="2100" b="1" dirty="0" smtClean="0"/>
              <a:t>Plan de traitement</a:t>
            </a:r>
            <a:endParaRPr lang="fr-FR" sz="2100" b="1" dirty="0"/>
          </a:p>
        </p:txBody>
      </p:sp>
      <p:sp>
        <p:nvSpPr>
          <p:cNvPr id="3" name="Espace réservé du contenu 2"/>
          <p:cNvSpPr>
            <a:spLocks noGrp="1"/>
          </p:cNvSpPr>
          <p:nvPr>
            <p:ph idx="1"/>
          </p:nvPr>
        </p:nvSpPr>
        <p:spPr>
          <a:xfrm>
            <a:off x="542563" y="1234030"/>
            <a:ext cx="7872232" cy="4296428"/>
          </a:xfrm>
        </p:spPr>
        <p:txBody>
          <a:bodyPr>
            <a:noAutofit/>
          </a:bodyPr>
          <a:lstStyle/>
          <a:p>
            <a:pPr algn="just"/>
            <a:r>
              <a:rPr lang="fr-FR" sz="1800" dirty="0" smtClean="0"/>
              <a:t>Vous expliquez à Richard que son cœur va trop vite et que vous désirez lui installer un soluté. Vous l’avisez également que vous lui donnez du </a:t>
            </a:r>
            <a:r>
              <a:rPr lang="fr-CA" sz="1800" dirty="0" err="1"/>
              <a:t>lorazépam</a:t>
            </a:r>
            <a:r>
              <a:rPr lang="fr-FR" sz="1800" dirty="0" smtClean="0"/>
              <a:t> (</a:t>
            </a:r>
            <a:r>
              <a:rPr lang="fr-FR" sz="1800" dirty="0" err="1" smtClean="0"/>
              <a:t>Ativan</a:t>
            </a:r>
            <a:r>
              <a:rPr lang="fr-FR" sz="1800" dirty="0" smtClean="0"/>
              <a:t>®) IV pour l’aider à se calmer.</a:t>
            </a:r>
          </a:p>
          <a:p>
            <a:pPr algn="just"/>
            <a:endParaRPr lang="fr-FR" sz="1800" dirty="0" smtClean="0"/>
          </a:p>
          <a:p>
            <a:pPr algn="just"/>
            <a:r>
              <a:rPr lang="fr-FR" sz="1800" dirty="0" smtClean="0"/>
              <a:t>Puisque vous soupçonnez un sevrage alcoolique, vous n’administrez pas d’emblée de l’halopéridol </a:t>
            </a:r>
            <a:r>
              <a:rPr lang="fr-FR" sz="1800" dirty="0"/>
              <a:t>(</a:t>
            </a:r>
            <a:r>
              <a:rPr lang="fr-FR" sz="1800" dirty="0" err="1"/>
              <a:t>Haldol</a:t>
            </a:r>
            <a:r>
              <a:rPr lang="fr-FR" sz="1800" dirty="0" smtClean="0"/>
              <a:t>®), bien que la seringue soit prête si l’agitation persiste malgré les benzodiazépines.</a:t>
            </a:r>
          </a:p>
          <a:p>
            <a:pPr algn="just"/>
            <a:endParaRPr lang="fr-FR" sz="1800" dirty="0" smtClean="0"/>
          </a:p>
          <a:p>
            <a:pPr algn="just"/>
            <a:r>
              <a:rPr lang="fr-FR" sz="1800" dirty="0" smtClean="0"/>
              <a:t>Vous demandez un bilan et un ECG afin d’éliminer d’autres causes organiques ou métaboliques. Vous demandez également un bilan toxicologique et un dépistage urinaire pour les drogues de rue.</a:t>
            </a:r>
          </a:p>
        </p:txBody>
      </p:sp>
    </p:spTree>
    <p:extLst>
      <p:ext uri="{BB962C8B-B14F-4D97-AF65-F5344CB8AC3E}">
        <p14:creationId xmlns:p14="http://schemas.microsoft.com/office/powerpoint/2010/main" val="1750058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1460" y="1258232"/>
            <a:ext cx="7849082" cy="3581400"/>
          </a:xfrm>
        </p:spPr>
        <p:txBody>
          <a:bodyPr>
            <a:normAutofit/>
          </a:bodyPr>
          <a:lstStyle/>
          <a:p>
            <a:pPr algn="just"/>
            <a:r>
              <a:rPr lang="fr-FR" sz="1800" dirty="0" smtClean="0"/>
              <a:t>En attendant vos bilans, vous complétez l’histoire avec les policiers. Ils ont été appelés par un employé d’un bar au centre-ville. Le patient était agressif et violent.</a:t>
            </a:r>
          </a:p>
          <a:p>
            <a:pPr algn="just"/>
            <a:endParaRPr lang="fr-FR" sz="1800" dirty="0" smtClean="0"/>
          </a:p>
          <a:p>
            <a:pPr algn="just"/>
            <a:r>
              <a:rPr lang="fr-FR" sz="1800" dirty="0" smtClean="0"/>
              <a:t>L’histoire se complète par l’arrivée d’Antoine, copain de Richard. Ils fêtaient les 40 ans de Richard et étaient tous « sur le party ». Ils ont voulu finir la soirée dans un bar du centre-ville mais l’employé leur en a interdit l’entrée car ils étaient « trop turbulents ». C’est là que Richard « a pété une coche », qu’il a menacé et bousculé l’employé.</a:t>
            </a:r>
            <a:endParaRPr lang="fr-FR" sz="1800" dirty="0"/>
          </a:p>
        </p:txBody>
      </p:sp>
    </p:spTree>
    <p:extLst>
      <p:ext uri="{BB962C8B-B14F-4D97-AF65-F5344CB8AC3E}">
        <p14:creationId xmlns:p14="http://schemas.microsoft.com/office/powerpoint/2010/main" val="1426870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3034" y="1225570"/>
            <a:ext cx="7513416" cy="3964486"/>
          </a:xfrm>
        </p:spPr>
        <p:txBody>
          <a:bodyPr>
            <a:noAutofit/>
          </a:bodyPr>
          <a:lstStyle/>
          <a:p>
            <a:pPr algn="just"/>
            <a:r>
              <a:rPr lang="fr-FR" sz="1800" dirty="0" smtClean="0"/>
              <a:t>Les copains ont tenté de le calmer mais lorsque les policiers sont arrivés, Richard « a vu rouge »… Vous savez qu’il n’est </a:t>
            </a:r>
            <a:r>
              <a:rPr lang="fr-FR" sz="1800" dirty="0"/>
              <a:t>pas vraiment un </a:t>
            </a:r>
            <a:r>
              <a:rPr lang="fr-FR" sz="1800" dirty="0" smtClean="0"/>
              <a:t>gars agressif d’habitude.</a:t>
            </a:r>
          </a:p>
          <a:p>
            <a:pPr algn="just"/>
            <a:endParaRPr lang="fr-FR" sz="1800" dirty="0" smtClean="0"/>
          </a:p>
          <a:p>
            <a:pPr algn="just"/>
            <a:r>
              <a:rPr lang="fr-FR" sz="1800" dirty="0" smtClean="0"/>
              <a:t>Vous commencez à recevoir les résultats: rien d’alarmant. Le résultat des AST 54 ALT 26, GGT 600,  Na+  133  K+ 3.7  et Mg N,  CK 600.</a:t>
            </a:r>
          </a:p>
          <a:p>
            <a:pPr algn="just"/>
            <a:endParaRPr lang="fr-FR" sz="1800" dirty="0" smtClean="0"/>
          </a:p>
          <a:p>
            <a:pPr algn="just"/>
            <a:r>
              <a:rPr lang="fr-FR" sz="1800" dirty="0" smtClean="0"/>
              <a:t>Votre dépistage des drogues de rue est positif pour l’alcool, les amphétamines et la cocaïne.</a:t>
            </a:r>
            <a:endParaRPr lang="fr-FR" sz="1800" dirty="0"/>
          </a:p>
        </p:txBody>
      </p:sp>
    </p:spTree>
    <p:extLst>
      <p:ext uri="{BB962C8B-B14F-4D97-AF65-F5344CB8AC3E}">
        <p14:creationId xmlns:p14="http://schemas.microsoft.com/office/powerpoint/2010/main" val="2313576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7758" y="998593"/>
            <a:ext cx="7200900" cy="4559473"/>
          </a:xfrm>
        </p:spPr>
        <p:txBody>
          <a:bodyPr>
            <a:noAutofit/>
          </a:bodyPr>
          <a:lstStyle/>
          <a:p>
            <a:pPr algn="just"/>
            <a:r>
              <a:rPr lang="fr-FR" sz="1800" dirty="0" smtClean="0"/>
              <a:t>Vous réévaluez votre patient après 15 min. Il est bien éveillé et collabore. Les SV TA 155/100,  FC 125/min., RR 24 et T ° 37,9.</a:t>
            </a:r>
          </a:p>
          <a:p>
            <a:pPr algn="just"/>
            <a:endParaRPr lang="fr-FR" sz="1800" dirty="0" smtClean="0"/>
          </a:p>
          <a:p>
            <a:pPr algn="just"/>
            <a:r>
              <a:rPr lang="fr-FR" sz="1800" dirty="0" smtClean="0"/>
              <a:t>Vous évaluez maintenant son risque de sevrage alcoolique avec l’échelle </a:t>
            </a:r>
            <a:r>
              <a:rPr lang="fr-FR" sz="1800" dirty="0" smtClean="0">
                <a:hlinkClick r:id="rId3"/>
              </a:rPr>
              <a:t>CIWA-Ar</a:t>
            </a:r>
            <a:r>
              <a:rPr lang="fr-FR" sz="1800" dirty="0" smtClean="0"/>
              <a:t>. </a:t>
            </a:r>
          </a:p>
          <a:p>
            <a:pPr algn="just"/>
            <a:endParaRPr lang="fr-FR" sz="1800" dirty="0"/>
          </a:p>
          <a:p>
            <a:pPr algn="just"/>
            <a:r>
              <a:rPr lang="fr-FR" sz="1800" dirty="0" smtClean="0"/>
              <a:t>Son score est de 20, ce qui correspond à un risque modéré de complications et une prise en charge en milieu hospitalier. </a:t>
            </a:r>
          </a:p>
          <a:p>
            <a:pPr algn="just"/>
            <a:endParaRPr lang="fr-FR" sz="1800" dirty="0" smtClean="0"/>
          </a:p>
          <a:p>
            <a:pPr algn="just"/>
            <a:r>
              <a:rPr lang="fr-FR" sz="1800" dirty="0" smtClean="0"/>
              <a:t>Puisqu’il a également consommé des substances psychostimulantes, vous devrez réévaluer ce risque.</a:t>
            </a:r>
          </a:p>
        </p:txBody>
      </p:sp>
      <p:graphicFrame>
        <p:nvGraphicFramePr>
          <p:cNvPr id="2" name="Object 1"/>
          <p:cNvGraphicFramePr>
            <a:graphicFrameLocks noChangeAspect="1"/>
          </p:cNvGraphicFramePr>
          <p:nvPr>
            <p:extLst>
              <p:ext uri="{D42A27DB-BD31-4B8C-83A1-F6EECF244321}">
                <p14:modId xmlns:p14="http://schemas.microsoft.com/office/powerpoint/2010/main" val="4170856473"/>
              </p:ext>
            </p:extLst>
          </p:nvPr>
        </p:nvGraphicFramePr>
        <p:xfrm>
          <a:off x="7928658" y="2314350"/>
          <a:ext cx="744825" cy="963979"/>
        </p:xfrm>
        <a:graphic>
          <a:graphicData uri="http://schemas.openxmlformats.org/presentationml/2006/ole">
            <mc:AlternateContent xmlns:mc="http://schemas.openxmlformats.org/markup-compatibility/2006">
              <mc:Choice xmlns:v="urn:schemas-microsoft-com:vml" Requires="v">
                <p:oleObj spid="_x0000_s5166" name="Acrobat Document" r:id="rId4" imgW="5829103" imgH="7543564" progId="AcroExch.Document.7">
                  <p:embed/>
                </p:oleObj>
              </mc:Choice>
              <mc:Fallback>
                <p:oleObj name="Acrobat Document" r:id="rId4" imgW="5829103" imgH="7543564" progId="AcroExch.Document.7">
                  <p:embed/>
                  <p:pic>
                    <p:nvPicPr>
                      <p:cNvPr id="0" name=""/>
                      <p:cNvPicPr/>
                      <p:nvPr/>
                    </p:nvPicPr>
                    <p:blipFill>
                      <a:blip r:embed="rId5"/>
                      <a:stretch>
                        <a:fillRect/>
                      </a:stretch>
                    </p:blipFill>
                    <p:spPr>
                      <a:xfrm>
                        <a:off x="7928658" y="2314350"/>
                        <a:ext cx="744825" cy="963979"/>
                      </a:xfrm>
                      <a:prstGeom prst="rect">
                        <a:avLst/>
                      </a:prstGeom>
                    </p:spPr>
                  </p:pic>
                </p:oleObj>
              </mc:Fallback>
            </mc:AlternateContent>
          </a:graphicData>
        </a:graphic>
      </p:graphicFrame>
    </p:spTree>
    <p:extLst>
      <p:ext uri="{BB962C8B-B14F-4D97-AF65-F5344CB8AC3E}">
        <p14:creationId xmlns:p14="http://schemas.microsoft.com/office/powerpoint/2010/main" val="1346626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3034" y="1064476"/>
            <a:ext cx="7814358" cy="3581400"/>
          </a:xfrm>
        </p:spPr>
        <p:txBody>
          <a:bodyPr>
            <a:normAutofit lnSpcReduction="10000"/>
          </a:bodyPr>
          <a:lstStyle/>
          <a:p>
            <a:pPr algn="just"/>
            <a:r>
              <a:rPr lang="fr-FR" sz="1800" dirty="0" smtClean="0"/>
              <a:t>Vous répétez donc le </a:t>
            </a:r>
            <a:r>
              <a:rPr lang="fr-FR" sz="1800" dirty="0" err="1" smtClean="0"/>
              <a:t>lorazepam</a:t>
            </a:r>
            <a:r>
              <a:rPr lang="fr-FR" sz="1800" dirty="0" smtClean="0"/>
              <a:t> (</a:t>
            </a:r>
            <a:r>
              <a:rPr lang="fr-FR" sz="1800" dirty="0" err="1" smtClean="0"/>
              <a:t>Ativan</a:t>
            </a:r>
            <a:r>
              <a:rPr lang="fr-FR" sz="1800" dirty="0" smtClean="0"/>
              <a:t>®) 2 mg IV  aux 1-2 heures ad CIWA &lt;8, FC &lt; 100 et TA diastolique &lt; 100.</a:t>
            </a:r>
          </a:p>
          <a:p>
            <a:pPr algn="just"/>
            <a:endParaRPr lang="fr-FR" sz="1800" dirty="0" smtClean="0"/>
          </a:p>
          <a:p>
            <a:pPr algn="just"/>
            <a:r>
              <a:rPr lang="fr-FR" sz="1800" dirty="0" smtClean="0"/>
              <a:t>Puisqu’il n’a pas de critère d’admission aux USI, vous le gardez en observation à l’urgence avec une prescription de soluté avec dextrose, thiamine et </a:t>
            </a:r>
            <a:r>
              <a:rPr lang="fr-FR" sz="1800" dirty="0" err="1"/>
              <a:t>lorazepam</a:t>
            </a:r>
            <a:r>
              <a:rPr lang="fr-FR" sz="1800" dirty="0"/>
              <a:t> (</a:t>
            </a:r>
            <a:r>
              <a:rPr lang="fr-FR" sz="1800" dirty="0" err="1"/>
              <a:t>Ativan</a:t>
            </a:r>
            <a:r>
              <a:rPr lang="fr-FR" sz="1800" dirty="0" smtClean="0"/>
              <a:t>®).</a:t>
            </a:r>
          </a:p>
          <a:p>
            <a:pPr algn="just"/>
            <a:endParaRPr lang="fr-FR" sz="1800" dirty="0" smtClean="0"/>
          </a:p>
          <a:p>
            <a:pPr algn="just"/>
            <a:r>
              <a:rPr lang="fr-FR" sz="1800" dirty="0" smtClean="0"/>
              <a:t>Au matin, vous revoyez Richard. Ses SV se sont normalisés et son CIWA est maintenant à 12.</a:t>
            </a:r>
          </a:p>
          <a:p>
            <a:pPr algn="just"/>
            <a:endParaRPr lang="fr-FR" sz="1800" dirty="0" smtClean="0"/>
          </a:p>
          <a:p>
            <a:pPr algn="just"/>
            <a:r>
              <a:rPr lang="fr-FR" sz="1800" dirty="0"/>
              <a:t>Il vous confirme avoir </a:t>
            </a:r>
            <a:r>
              <a:rPr lang="fr-FR" sz="1800" dirty="0" smtClean="0"/>
              <a:t>augmenté </a:t>
            </a:r>
            <a:r>
              <a:rPr lang="fr-FR" sz="1800" dirty="0"/>
              <a:t>sa consommation d’alcool depuis votre dernière </a:t>
            </a:r>
            <a:r>
              <a:rPr lang="fr-FR" sz="1800" dirty="0" smtClean="0"/>
              <a:t>rencontre</a:t>
            </a:r>
            <a:r>
              <a:rPr lang="fr-FR" sz="1800" dirty="0"/>
              <a:t>.</a:t>
            </a:r>
          </a:p>
        </p:txBody>
      </p:sp>
    </p:spTree>
    <p:extLst>
      <p:ext uri="{BB962C8B-B14F-4D97-AF65-F5344CB8AC3E}">
        <p14:creationId xmlns:p14="http://schemas.microsoft.com/office/powerpoint/2010/main" val="1604319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5160" y="1125759"/>
            <a:ext cx="7629164" cy="3800605"/>
          </a:xfrm>
        </p:spPr>
        <p:txBody>
          <a:bodyPr>
            <a:noAutofit/>
          </a:bodyPr>
          <a:lstStyle/>
          <a:p>
            <a:pPr algn="just"/>
            <a:r>
              <a:rPr lang="fr-FR" sz="1800" dirty="0" smtClean="0"/>
              <a:t>Il souffre toujours d’insomnie, est de plus en plus anxieux et craint maintenant que sa blonde ne le quitte…</a:t>
            </a:r>
          </a:p>
          <a:p>
            <a:pPr algn="just"/>
            <a:endParaRPr lang="fr-FR" sz="1800" dirty="0"/>
          </a:p>
          <a:p>
            <a:pPr algn="just"/>
            <a:r>
              <a:rPr lang="fr-FR" sz="1800" dirty="0" smtClean="0"/>
              <a:t>Il accepte l’hospitalisation et du soutien pour cesser sa consommation. </a:t>
            </a:r>
          </a:p>
          <a:p>
            <a:pPr algn="just"/>
            <a:endParaRPr lang="fr-FR" sz="1800" dirty="0" smtClean="0"/>
          </a:p>
          <a:p>
            <a:pPr algn="just"/>
            <a:r>
              <a:rPr lang="fr-FR" sz="1800" dirty="0" smtClean="0"/>
              <a:t>De votre côté, </a:t>
            </a:r>
            <a:r>
              <a:rPr lang="fr-FR" sz="1800" dirty="0"/>
              <a:t>v</a:t>
            </a:r>
            <a:r>
              <a:rPr lang="fr-FR" sz="1800" dirty="0" smtClean="0"/>
              <a:t>ous </a:t>
            </a:r>
            <a:r>
              <a:rPr lang="fr-FR" sz="1800" dirty="0"/>
              <a:t>savez que le sevrage éthylique débute 8-12 </a:t>
            </a:r>
            <a:r>
              <a:rPr lang="fr-FR" sz="1800" dirty="0" smtClean="0"/>
              <a:t>heures </a:t>
            </a:r>
            <a:r>
              <a:rPr lang="fr-FR" sz="1800" dirty="0"/>
              <a:t>après la dernière </a:t>
            </a:r>
            <a:r>
              <a:rPr lang="fr-FR" sz="1800" dirty="0" smtClean="0"/>
              <a:t>consommation et qu’un résultat de CIWA &gt;8-10 nécessite une pharmacothérapie.</a:t>
            </a:r>
          </a:p>
          <a:p>
            <a:pPr algn="just"/>
            <a:endParaRPr lang="fr-FR" sz="1800" dirty="0"/>
          </a:p>
          <a:p>
            <a:pPr algn="just"/>
            <a:r>
              <a:rPr lang="fr-FR" sz="1800" dirty="0" smtClean="0"/>
              <a:t>Vous organisez donc son admission à l’étage et vous le transférez à votre collègue.</a:t>
            </a:r>
            <a:endParaRPr lang="fr-FR" sz="1800" dirty="0"/>
          </a:p>
        </p:txBody>
      </p:sp>
    </p:spTree>
    <p:extLst>
      <p:ext uri="{BB962C8B-B14F-4D97-AF65-F5344CB8AC3E}">
        <p14:creationId xmlns:p14="http://schemas.microsoft.com/office/powerpoint/2010/main" val="1972707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564" y="512180"/>
            <a:ext cx="7200900" cy="842375"/>
          </a:xfrm>
        </p:spPr>
        <p:txBody>
          <a:bodyPr/>
          <a:lstStyle/>
          <a:p>
            <a:pPr algn="l"/>
            <a:r>
              <a:rPr lang="fr-FR" sz="2100" b="1" dirty="0" smtClean="0"/>
              <a:t>TOURNÉE À L’ÉTAGE</a:t>
            </a:r>
            <a:endParaRPr lang="fr-FR" sz="2100" b="1" dirty="0"/>
          </a:p>
        </p:txBody>
      </p:sp>
      <p:sp>
        <p:nvSpPr>
          <p:cNvPr id="3" name="Espace réservé du contenu 2"/>
          <p:cNvSpPr>
            <a:spLocks noGrp="1"/>
          </p:cNvSpPr>
          <p:nvPr>
            <p:ph idx="1"/>
          </p:nvPr>
        </p:nvSpPr>
        <p:spPr>
          <a:xfrm>
            <a:off x="542564" y="1396652"/>
            <a:ext cx="7814358" cy="4302689"/>
          </a:xfrm>
        </p:spPr>
        <p:txBody>
          <a:bodyPr>
            <a:noAutofit/>
          </a:bodyPr>
          <a:lstStyle/>
          <a:p>
            <a:pPr algn="just"/>
            <a:r>
              <a:rPr lang="fr-FR" sz="1800" dirty="0" smtClean="0"/>
              <a:t>Vous prenez maintenant la relève à l’étage. Parmi vos patients, vous retrouvez Richard qui en est à son 3</a:t>
            </a:r>
            <a:r>
              <a:rPr lang="fr-FR" sz="1800" baseline="30000" dirty="0" smtClean="0"/>
              <a:t>e</a:t>
            </a:r>
            <a:r>
              <a:rPr lang="fr-FR" sz="1800" dirty="0" smtClean="0"/>
              <a:t> jour d’hospitalisation.</a:t>
            </a:r>
          </a:p>
          <a:p>
            <a:pPr algn="just"/>
            <a:endParaRPr lang="fr-FR" sz="1800" dirty="0" smtClean="0"/>
          </a:p>
          <a:p>
            <a:pPr algn="just"/>
            <a:r>
              <a:rPr lang="fr-FR" sz="1800" dirty="0" smtClean="0"/>
              <a:t>L’évolution clinique se passe bien et l’état de sevrage est suivi avec l’échelle de CIWA-Ar aux 12 heures. Il demeure avec un score &lt; 8.</a:t>
            </a:r>
          </a:p>
          <a:p>
            <a:pPr algn="just"/>
            <a:endParaRPr lang="fr-FR" sz="1800" dirty="0" smtClean="0"/>
          </a:p>
          <a:p>
            <a:pPr algn="just"/>
            <a:r>
              <a:rPr lang="fr-FR" sz="1800" dirty="0" smtClean="0"/>
              <a:t>Il trouve son sommeil amélioré avec la </a:t>
            </a:r>
            <a:r>
              <a:rPr lang="fr-FR" sz="1800" dirty="0" err="1" smtClean="0"/>
              <a:t>quétiapine</a:t>
            </a:r>
            <a:r>
              <a:rPr lang="fr-FR" sz="1800" dirty="0" smtClean="0"/>
              <a:t> (</a:t>
            </a:r>
            <a:r>
              <a:rPr lang="fr-FR" sz="1800" dirty="0" err="1" smtClean="0"/>
              <a:t>Séroquel</a:t>
            </a:r>
            <a:r>
              <a:rPr lang="fr-FR" sz="1800" dirty="0" smtClean="0"/>
              <a:t>®) 50 mg HS.</a:t>
            </a:r>
          </a:p>
          <a:p>
            <a:pPr algn="just"/>
            <a:endParaRPr lang="fr-FR" sz="1800" dirty="0" smtClean="0"/>
          </a:p>
          <a:p>
            <a:pPr algn="just"/>
            <a:r>
              <a:rPr lang="fr-FR" sz="1800" dirty="0" smtClean="0"/>
              <a:t>Vous prévoyez donc, au jour 3, de commencer à diminuer lentement le dosage de </a:t>
            </a:r>
            <a:r>
              <a:rPr lang="fr-FR" sz="1800" dirty="0" err="1" smtClean="0"/>
              <a:t>lorazepam</a:t>
            </a:r>
            <a:r>
              <a:rPr lang="fr-FR" sz="1800" dirty="0" smtClean="0"/>
              <a:t> </a:t>
            </a:r>
            <a:r>
              <a:rPr lang="fr-FR" sz="1800" dirty="0"/>
              <a:t>(</a:t>
            </a:r>
            <a:r>
              <a:rPr lang="fr-FR" sz="1800" dirty="0" err="1"/>
              <a:t>Ativan</a:t>
            </a:r>
            <a:r>
              <a:rPr lang="fr-FR" sz="1800" dirty="0"/>
              <a:t>®) </a:t>
            </a:r>
            <a:r>
              <a:rPr lang="fr-FR" sz="1800" dirty="0" smtClean="0"/>
              <a:t>de 15-20% par jour avec des doses PRN si récidive de symptômes.</a:t>
            </a:r>
            <a:endParaRPr lang="fr-FR" sz="1800" dirty="0"/>
          </a:p>
        </p:txBody>
      </p:sp>
    </p:spTree>
    <p:extLst>
      <p:ext uri="{BB962C8B-B14F-4D97-AF65-F5344CB8AC3E}">
        <p14:creationId xmlns:p14="http://schemas.microsoft.com/office/powerpoint/2010/main" val="2099387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5712" y="1097770"/>
            <a:ext cx="7756485" cy="4377847"/>
          </a:xfrm>
        </p:spPr>
        <p:txBody>
          <a:bodyPr>
            <a:noAutofit/>
          </a:bodyPr>
          <a:lstStyle/>
          <a:p>
            <a:pPr algn="just"/>
            <a:r>
              <a:rPr lang="fr-FR" sz="1800" dirty="0" smtClean="0"/>
              <a:t>Les rencontres journalières avec Richard ont permis de discuter de son trouble d’anxiété généralisée. Il croyait être capable de gérer son anxiété en dormant mieux mais, devant cet échec, il accepte maintenant un traitement pour l’anxiété. L’équipe traitante n’a constaté aucun symptôme dépressif.</a:t>
            </a:r>
          </a:p>
          <a:p>
            <a:pPr algn="just"/>
            <a:endParaRPr lang="fr-FR" sz="1800" dirty="0" smtClean="0"/>
          </a:p>
          <a:p>
            <a:pPr algn="just"/>
            <a:r>
              <a:rPr lang="fr-FR" sz="1800" dirty="0" smtClean="0"/>
              <a:t>Vous débutez donc un traitement à base d’un ISRS en dose croissante en avisant Richard que les effets escomptés ne seront ressentis que dans 2-4 semaines.</a:t>
            </a:r>
          </a:p>
          <a:p>
            <a:pPr algn="just"/>
            <a:endParaRPr lang="fr-FR" sz="1800" dirty="0" smtClean="0"/>
          </a:p>
          <a:p>
            <a:pPr algn="just"/>
            <a:r>
              <a:rPr lang="fr-FR" sz="1800" dirty="0" smtClean="0"/>
              <a:t>Il accepte également un suivi en psychothérapie afin de développer des stratégies pour une meilleure gestion de son anxiété</a:t>
            </a:r>
            <a:r>
              <a:rPr lang="fr-FR" sz="1800" dirty="0"/>
              <a:t>.</a:t>
            </a:r>
            <a:endParaRPr lang="fr-FR" sz="1800" dirty="0" smtClean="0"/>
          </a:p>
        </p:txBody>
      </p:sp>
    </p:spTree>
    <p:extLst>
      <p:ext uri="{BB962C8B-B14F-4D97-AF65-F5344CB8AC3E}">
        <p14:creationId xmlns:p14="http://schemas.microsoft.com/office/powerpoint/2010/main" val="2243420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8310" y="1306594"/>
            <a:ext cx="7849081" cy="3581400"/>
          </a:xfrm>
        </p:spPr>
        <p:txBody>
          <a:bodyPr>
            <a:normAutofit/>
          </a:bodyPr>
          <a:lstStyle/>
          <a:p>
            <a:pPr algn="just"/>
            <a:r>
              <a:rPr lang="fr-FR" sz="1800" dirty="0" smtClean="0"/>
              <a:t>Vous abordez également les nombreuses répercussions sur la santé que la consommation abusive d’alcool peut amener.</a:t>
            </a:r>
          </a:p>
          <a:p>
            <a:pPr algn="just"/>
            <a:endParaRPr lang="fr-FR" sz="1800" dirty="0" smtClean="0"/>
          </a:p>
          <a:p>
            <a:pPr algn="just"/>
            <a:r>
              <a:rPr lang="fr-FR" sz="1800" dirty="0" smtClean="0"/>
              <a:t>Vous discutez avec lui de son bilan de santé qui n’a, heureusement, démontré aucun signe de complication liée à l’alcool.</a:t>
            </a:r>
          </a:p>
          <a:p>
            <a:pPr algn="just"/>
            <a:endParaRPr lang="fr-FR" sz="1800" dirty="0" smtClean="0"/>
          </a:p>
          <a:p>
            <a:pPr algn="just"/>
            <a:r>
              <a:rPr lang="fr-FR" sz="1800" dirty="0" smtClean="0"/>
              <a:t>Vous prenez également le temps de parler de ses autres comportements à risque comme la consommation « récréative » de cocaïne et vous en profitez pour aborder le sujet de la vaccination.</a:t>
            </a:r>
            <a:endParaRPr lang="fr-FR" sz="1800" dirty="0"/>
          </a:p>
        </p:txBody>
      </p:sp>
    </p:spTree>
    <p:extLst>
      <p:ext uri="{BB962C8B-B14F-4D97-AF65-F5344CB8AC3E}">
        <p14:creationId xmlns:p14="http://schemas.microsoft.com/office/powerpoint/2010/main" val="678093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586" y="1394275"/>
            <a:ext cx="7906956" cy="3581400"/>
          </a:xfrm>
        </p:spPr>
        <p:txBody>
          <a:bodyPr>
            <a:normAutofit/>
          </a:bodyPr>
          <a:lstStyle/>
          <a:p>
            <a:pPr algn="just"/>
            <a:r>
              <a:rPr lang="fr-FR" sz="1800" dirty="0" smtClean="0"/>
              <a:t>Richard a fait lui-même ses démarches avec le centre local en dépendance. Un intervenant doit d’ailleurs venir demain pour la 1</a:t>
            </a:r>
            <a:r>
              <a:rPr lang="fr-FR" sz="1800" baseline="30000" dirty="0" smtClean="0"/>
              <a:t>ère</a:t>
            </a:r>
            <a:r>
              <a:rPr lang="fr-FR" sz="1800" dirty="0" smtClean="0"/>
              <a:t> rencontre.</a:t>
            </a:r>
          </a:p>
          <a:p>
            <a:pPr algn="just"/>
            <a:endParaRPr lang="fr-FR" sz="1800" dirty="0" smtClean="0"/>
          </a:p>
          <a:p>
            <a:pPr algn="just"/>
            <a:r>
              <a:rPr lang="fr-FR" sz="1800" dirty="0" smtClean="0"/>
              <a:t>Il a également contacté son employeur afin de discuter de la possibilité d’une absence au travail. Il a été rassuré par l’attitude et l’ouverture de ce dernier.</a:t>
            </a:r>
          </a:p>
          <a:p>
            <a:pPr algn="just"/>
            <a:endParaRPr lang="fr-FR" sz="1800" dirty="0" smtClean="0"/>
          </a:p>
          <a:p>
            <a:pPr algn="just"/>
            <a:r>
              <a:rPr lang="fr-FR" sz="1800" dirty="0" smtClean="0"/>
              <a:t>Durant l’hospitalisation, Richard a eu le soutien de sa conjointe qui venait le visiter tous les jours et l’encourager dans ses démarches.</a:t>
            </a:r>
            <a:endParaRPr lang="fr-FR" sz="1800" dirty="0"/>
          </a:p>
        </p:txBody>
      </p:sp>
    </p:spTree>
    <p:extLst>
      <p:ext uri="{BB962C8B-B14F-4D97-AF65-F5344CB8AC3E}">
        <p14:creationId xmlns:p14="http://schemas.microsoft.com/office/powerpoint/2010/main" val="51751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413" y="277138"/>
            <a:ext cx="7200900" cy="817323"/>
          </a:xfrm>
        </p:spPr>
        <p:txBody>
          <a:bodyPr/>
          <a:lstStyle/>
          <a:p>
            <a:pPr algn="l"/>
            <a:r>
              <a:rPr lang="fr-FR" sz="2100" b="1" dirty="0" smtClean="0"/>
              <a:t>JOURNÉE DE BUREAU</a:t>
            </a:r>
            <a:endParaRPr lang="fr-FR" sz="2100" b="1" dirty="0"/>
          </a:p>
        </p:txBody>
      </p:sp>
      <p:sp>
        <p:nvSpPr>
          <p:cNvPr id="3" name="Espace réservé du contenu 2"/>
          <p:cNvSpPr>
            <a:spLocks noGrp="1"/>
          </p:cNvSpPr>
          <p:nvPr>
            <p:ph idx="1"/>
          </p:nvPr>
        </p:nvSpPr>
        <p:spPr>
          <a:xfrm>
            <a:off x="519412" y="1358440"/>
            <a:ext cx="7941681" cy="3581400"/>
          </a:xfrm>
        </p:spPr>
        <p:txBody>
          <a:bodyPr>
            <a:normAutofit/>
          </a:bodyPr>
          <a:lstStyle/>
          <a:p>
            <a:pPr algn="just"/>
            <a:r>
              <a:rPr lang="fr-FR" sz="1800" dirty="0" smtClean="0"/>
              <a:t>Richard, un patient de 39 ans que vous n’avez pas vu depuis 4 ans, se présente au bureau. </a:t>
            </a:r>
          </a:p>
          <a:p>
            <a:pPr algn="just"/>
            <a:endParaRPr lang="fr-FR" sz="1800" dirty="0" smtClean="0"/>
          </a:p>
          <a:p>
            <a:pPr algn="just"/>
            <a:r>
              <a:rPr lang="fr-FR" sz="1800" dirty="0" smtClean="0"/>
              <a:t>Il décide de consulter car il souffre d’insomnie.</a:t>
            </a:r>
          </a:p>
          <a:p>
            <a:pPr algn="just"/>
            <a:endParaRPr lang="fr-FR" sz="1800" dirty="0" smtClean="0"/>
          </a:p>
          <a:p>
            <a:pPr algn="just"/>
            <a:r>
              <a:rPr lang="fr-FR" sz="1800" dirty="0" smtClean="0"/>
              <a:t>Puisque vous ne l’avez pas vu depuis un certain temps, vous lui expliquez que vous avez besoin d’informations supplémentaires.</a:t>
            </a:r>
          </a:p>
          <a:p>
            <a:pPr algn="just"/>
            <a:endParaRPr lang="fr-FR" sz="1800" dirty="0" smtClean="0"/>
          </a:p>
          <a:p>
            <a:pPr algn="just"/>
            <a:r>
              <a:rPr lang="fr-FR" sz="1800" dirty="0" smtClean="0"/>
              <a:t>Qu’aimeriez-vous savoir?</a:t>
            </a:r>
          </a:p>
          <a:p>
            <a:pPr algn="just"/>
            <a:endParaRPr lang="fr-FR" sz="1800" dirty="0"/>
          </a:p>
        </p:txBody>
      </p:sp>
    </p:spTree>
    <p:extLst>
      <p:ext uri="{BB962C8B-B14F-4D97-AF65-F5344CB8AC3E}">
        <p14:creationId xmlns:p14="http://schemas.microsoft.com/office/powerpoint/2010/main" val="2560956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0987" y="1454210"/>
            <a:ext cx="7698611" cy="3581400"/>
          </a:xfrm>
        </p:spPr>
        <p:txBody>
          <a:bodyPr>
            <a:normAutofit/>
          </a:bodyPr>
          <a:lstStyle/>
          <a:p>
            <a:pPr algn="just"/>
            <a:r>
              <a:rPr lang="fr-FR" sz="1800" dirty="0" smtClean="0"/>
              <a:t>Vous êtes satisfait de l’évolution de Richard, mais celui-ci demeure très craintif à l’idée de quitter l’hôpital et de faire une rechute.</a:t>
            </a:r>
          </a:p>
          <a:p>
            <a:pPr algn="just"/>
            <a:endParaRPr lang="fr-FR" sz="1800" dirty="0" smtClean="0"/>
          </a:p>
          <a:p>
            <a:pPr algn="just"/>
            <a:r>
              <a:rPr lang="fr-FR" sz="1800" dirty="0" smtClean="0"/>
              <a:t>Vous en profitez pour souligner les progrès. Le sommeil est amélioré et les symptômes de sevrage sont résolus. Un arrêt de travail  lui permettra un </a:t>
            </a:r>
            <a:r>
              <a:rPr lang="fr-FR" sz="1800" dirty="0"/>
              <a:t>s</a:t>
            </a:r>
            <a:r>
              <a:rPr lang="fr-FR" sz="1800" dirty="0" smtClean="0"/>
              <a:t>uivi au centre de dépendance afin de réduire le risque de rechute. Il bénéficiera d’un suivi externe en psychothérapie et la médication permettra de diminuer l’anxiété.</a:t>
            </a:r>
          </a:p>
          <a:p>
            <a:pPr marL="0" indent="0">
              <a:buNone/>
            </a:pPr>
            <a:endParaRPr lang="fr-FR" sz="2200" dirty="0"/>
          </a:p>
        </p:txBody>
      </p:sp>
    </p:spTree>
    <p:extLst>
      <p:ext uri="{BB962C8B-B14F-4D97-AF65-F5344CB8AC3E}">
        <p14:creationId xmlns:p14="http://schemas.microsoft.com/office/powerpoint/2010/main" val="2000339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4138" y="1313252"/>
            <a:ext cx="7779634" cy="3581400"/>
          </a:xfrm>
        </p:spPr>
        <p:txBody>
          <a:bodyPr>
            <a:normAutofit/>
          </a:bodyPr>
          <a:lstStyle/>
          <a:p>
            <a:pPr algn="just"/>
            <a:r>
              <a:rPr lang="fr-FR" sz="1800" dirty="0" smtClean="0"/>
              <a:t>Sans vouloir le décourager, vous lui expliquez que la toxicomanie est une maladie chronique, souvent ponctuée par des périodes de rechute et de rémission.</a:t>
            </a:r>
          </a:p>
          <a:p>
            <a:pPr algn="just"/>
            <a:endParaRPr lang="fr-FR" sz="1800" dirty="0" smtClean="0"/>
          </a:p>
          <a:p>
            <a:pPr algn="just"/>
            <a:r>
              <a:rPr lang="fr-FR" sz="1800" dirty="0" smtClean="0"/>
              <a:t>Il faut favoriser une approche par étapes, qui correspond aux besoins spécifiques de chaque personne.</a:t>
            </a:r>
          </a:p>
          <a:p>
            <a:pPr algn="just"/>
            <a:endParaRPr lang="fr-FR" sz="1800" dirty="0" smtClean="0"/>
          </a:p>
          <a:p>
            <a:pPr algn="just"/>
            <a:r>
              <a:rPr lang="fr-FR" sz="1800" dirty="0" smtClean="0"/>
              <a:t>Vous lui assurez aussi votre soutien et un suivi en externe pour planifier les prochaines étapes.</a:t>
            </a:r>
            <a:endParaRPr lang="fr-FR" sz="1800" dirty="0"/>
          </a:p>
        </p:txBody>
      </p:sp>
    </p:spTree>
    <p:extLst>
      <p:ext uri="{BB962C8B-B14F-4D97-AF65-F5344CB8AC3E}">
        <p14:creationId xmlns:p14="http://schemas.microsoft.com/office/powerpoint/2010/main" val="1114621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4537" y="1099358"/>
            <a:ext cx="7686085" cy="4302690"/>
          </a:xfrm>
        </p:spPr>
        <p:txBody>
          <a:bodyPr>
            <a:noAutofit/>
          </a:bodyPr>
          <a:lstStyle/>
          <a:p>
            <a:pPr algn="just"/>
            <a:r>
              <a:rPr lang="fr-FR" sz="1800" dirty="0" smtClean="0"/>
              <a:t>Vous abordez finalement les traitements pouvant favoriser l’abstinence, soit le </a:t>
            </a:r>
            <a:r>
              <a:rPr lang="fr-FR" sz="1800" dirty="0" err="1" smtClean="0"/>
              <a:t>naltrexone</a:t>
            </a:r>
            <a:r>
              <a:rPr lang="fr-FR" sz="1800" dirty="0" smtClean="0"/>
              <a:t> et l’</a:t>
            </a:r>
            <a:r>
              <a:rPr lang="fr-FR" sz="1800" dirty="0" err="1" smtClean="0"/>
              <a:t>acamprosate</a:t>
            </a:r>
            <a:r>
              <a:rPr lang="fr-FR" sz="1800" dirty="0" smtClean="0"/>
              <a:t>.</a:t>
            </a:r>
          </a:p>
          <a:p>
            <a:pPr algn="just"/>
            <a:endParaRPr lang="fr-FR" sz="1800" dirty="0" smtClean="0"/>
          </a:p>
          <a:p>
            <a:pPr algn="just"/>
            <a:r>
              <a:rPr lang="fr-FR" sz="1800" dirty="0" smtClean="0"/>
              <a:t>À ce stade-ci, Richard est motivé à cesser sa consommation et il se sent bien entouré. L’ajout d’un traitement d’appoint ne lui semble pas nécessaire pour cette première tentative de cessation d’alcool.</a:t>
            </a:r>
          </a:p>
          <a:p>
            <a:pPr algn="just"/>
            <a:endParaRPr lang="fr-FR" sz="1800" dirty="0" smtClean="0"/>
          </a:p>
          <a:p>
            <a:pPr algn="just"/>
            <a:r>
              <a:rPr lang="fr-FR" sz="1800" dirty="0" smtClean="0"/>
              <a:t>Il obtient donc son congé du centre hospitalier après 5 jours et est admis dans le centre de réadaptation en dépendance.</a:t>
            </a:r>
          </a:p>
          <a:p>
            <a:pPr algn="just"/>
            <a:endParaRPr lang="fr-FR" sz="1800" dirty="0" smtClean="0"/>
          </a:p>
          <a:p>
            <a:pPr algn="just"/>
            <a:r>
              <a:rPr lang="fr-FR" sz="1800" dirty="0" smtClean="0"/>
              <a:t>Un suivi en externe est prévu avec vous lors de son congé.</a:t>
            </a:r>
          </a:p>
          <a:p>
            <a:pPr algn="just"/>
            <a:endParaRPr lang="fr-FR" sz="1800" dirty="0"/>
          </a:p>
        </p:txBody>
      </p:sp>
    </p:spTree>
    <p:extLst>
      <p:ext uri="{BB962C8B-B14F-4D97-AF65-F5344CB8AC3E}">
        <p14:creationId xmlns:p14="http://schemas.microsoft.com/office/powerpoint/2010/main" val="3561275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3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138" y="685800"/>
            <a:ext cx="7200900" cy="1055318"/>
          </a:xfrm>
        </p:spPr>
        <p:txBody>
          <a:bodyPr/>
          <a:lstStyle/>
          <a:p>
            <a:pPr algn="l"/>
            <a:r>
              <a:rPr lang="fr-FR" sz="2100" b="1" dirty="0" smtClean="0"/>
              <a:t>Vous voulez savoir :</a:t>
            </a:r>
            <a:endParaRPr lang="fr-FR" sz="2100" b="1" dirty="0"/>
          </a:p>
        </p:txBody>
      </p:sp>
      <p:sp>
        <p:nvSpPr>
          <p:cNvPr id="3" name="Espace réservé du contenu 2"/>
          <p:cNvSpPr>
            <a:spLocks noGrp="1"/>
          </p:cNvSpPr>
          <p:nvPr>
            <p:ph idx="1"/>
          </p:nvPr>
        </p:nvSpPr>
        <p:spPr>
          <a:xfrm>
            <a:off x="554138" y="1741118"/>
            <a:ext cx="7200900" cy="3581400"/>
          </a:xfrm>
        </p:spPr>
        <p:txBody>
          <a:bodyPr>
            <a:normAutofit/>
          </a:bodyPr>
          <a:lstStyle/>
          <a:p>
            <a:r>
              <a:rPr lang="fr-FR" sz="1800" dirty="0" smtClean="0"/>
              <a:t>Antécédents médicaux/chirurgicaux </a:t>
            </a:r>
          </a:p>
          <a:p>
            <a:endParaRPr lang="fr-FR" sz="1800" dirty="0" smtClean="0"/>
          </a:p>
          <a:p>
            <a:r>
              <a:rPr lang="fr-FR" sz="1800" dirty="0" smtClean="0"/>
              <a:t>Antécédents familiaux</a:t>
            </a:r>
          </a:p>
          <a:p>
            <a:endParaRPr lang="fr-FR" sz="1800" dirty="0" smtClean="0"/>
          </a:p>
          <a:p>
            <a:r>
              <a:rPr lang="fr-FR" sz="1800" dirty="0" smtClean="0"/>
              <a:t>Médication </a:t>
            </a:r>
          </a:p>
          <a:p>
            <a:endParaRPr lang="fr-FR" sz="1800" dirty="0" smtClean="0"/>
          </a:p>
          <a:p>
            <a:r>
              <a:rPr lang="fr-FR" sz="1800" dirty="0" smtClean="0"/>
              <a:t>Habitudes de vie</a:t>
            </a:r>
          </a:p>
          <a:p>
            <a:endParaRPr lang="fr-FR" sz="1800" dirty="0" smtClean="0"/>
          </a:p>
          <a:p>
            <a:r>
              <a:rPr lang="fr-FR" sz="1800" dirty="0" smtClean="0"/>
              <a:t>Situation sociale : travail, famille, enfants, loisirs</a:t>
            </a:r>
          </a:p>
          <a:p>
            <a:pPr marL="0" indent="0">
              <a:buNone/>
            </a:pPr>
            <a:endParaRPr lang="fr-FR" sz="1800" dirty="0" smtClean="0"/>
          </a:p>
        </p:txBody>
      </p:sp>
    </p:spTree>
    <p:extLst>
      <p:ext uri="{BB962C8B-B14F-4D97-AF65-F5344CB8AC3E}">
        <p14:creationId xmlns:p14="http://schemas.microsoft.com/office/powerpoint/2010/main" val="2822132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8310" y="685800"/>
            <a:ext cx="7200900" cy="616907"/>
          </a:xfrm>
        </p:spPr>
        <p:txBody>
          <a:bodyPr/>
          <a:lstStyle/>
          <a:p>
            <a:pPr algn="l"/>
            <a:r>
              <a:rPr lang="fr-FR" sz="2100" b="1" dirty="0" smtClean="0"/>
              <a:t>Questionnaire :</a:t>
            </a:r>
            <a:endParaRPr lang="fr-FR" sz="2100" b="1" dirty="0"/>
          </a:p>
        </p:txBody>
      </p:sp>
      <p:sp>
        <p:nvSpPr>
          <p:cNvPr id="3" name="Espace réservé du contenu 2"/>
          <p:cNvSpPr>
            <a:spLocks noGrp="1"/>
          </p:cNvSpPr>
          <p:nvPr>
            <p:ph idx="1"/>
          </p:nvPr>
        </p:nvSpPr>
        <p:spPr>
          <a:xfrm>
            <a:off x="658310" y="1651434"/>
            <a:ext cx="7663887" cy="4324257"/>
          </a:xfrm>
        </p:spPr>
        <p:txBody>
          <a:bodyPr>
            <a:normAutofit/>
          </a:bodyPr>
          <a:lstStyle/>
          <a:p>
            <a:pPr algn="just"/>
            <a:r>
              <a:rPr lang="fr-FR" sz="1800" dirty="0" smtClean="0"/>
              <a:t>Richard n’a aucun antécédent personnel pertinent.</a:t>
            </a:r>
          </a:p>
          <a:p>
            <a:pPr algn="just"/>
            <a:endParaRPr lang="fr-FR" sz="1800" dirty="0" smtClean="0"/>
          </a:p>
          <a:p>
            <a:pPr algn="just"/>
            <a:r>
              <a:rPr lang="fr-FR" sz="1800" dirty="0" smtClean="0"/>
              <a:t>Il vous mentionne que sa mère est souvent dépressive et qu’elle a « un petit penchant » pour l’alcool. Son père est décédé à 45 ans de mort subite. Il est fils unique.</a:t>
            </a:r>
          </a:p>
          <a:p>
            <a:pPr algn="just"/>
            <a:endParaRPr lang="fr-FR" sz="1800" dirty="0" smtClean="0"/>
          </a:p>
          <a:p>
            <a:pPr algn="just"/>
            <a:r>
              <a:rPr lang="fr-FR" sz="1800" dirty="0" smtClean="0"/>
              <a:t>Il ne prend aucun médicament mais avoue utiliser le </a:t>
            </a:r>
            <a:r>
              <a:rPr lang="fr-CA" sz="1800" dirty="0" err="1" smtClean="0"/>
              <a:t>lorazépam</a:t>
            </a:r>
            <a:r>
              <a:rPr lang="fr-CA" sz="1800" dirty="0"/>
              <a:t> </a:t>
            </a:r>
            <a:r>
              <a:rPr lang="fr-CA" sz="1800" dirty="0" smtClean="0"/>
              <a:t>(</a:t>
            </a:r>
            <a:r>
              <a:rPr lang="fr-FR" sz="1800" dirty="0" err="1" smtClean="0"/>
              <a:t>Ativan</a:t>
            </a:r>
            <a:r>
              <a:rPr lang="fr-FR" sz="1800" dirty="0" smtClean="0"/>
              <a:t>®) de sa conjointe à l’occasion.</a:t>
            </a:r>
          </a:p>
          <a:p>
            <a:pPr algn="just"/>
            <a:endParaRPr lang="fr-FR" sz="1800" dirty="0" smtClean="0"/>
          </a:p>
        </p:txBody>
      </p:sp>
    </p:spTree>
    <p:extLst>
      <p:ext uri="{BB962C8B-B14F-4D97-AF65-F5344CB8AC3E}">
        <p14:creationId xmlns:p14="http://schemas.microsoft.com/office/powerpoint/2010/main" val="213303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3115" y="1094284"/>
            <a:ext cx="8045852" cy="3581400"/>
          </a:xfrm>
        </p:spPr>
        <p:txBody>
          <a:bodyPr>
            <a:normAutofit/>
          </a:bodyPr>
          <a:lstStyle/>
          <a:p>
            <a:pPr algn="just"/>
            <a:r>
              <a:rPr lang="fr-FR" sz="1800" dirty="0" smtClean="0"/>
              <a:t>Il fume de 10-15 </a:t>
            </a:r>
            <a:r>
              <a:rPr lang="fr-FR" sz="1800" dirty="0" err="1" smtClean="0"/>
              <a:t>cig</a:t>
            </a:r>
            <a:r>
              <a:rPr lang="fr-FR" sz="1800" dirty="0" smtClean="0"/>
              <a:t>./jour depuis 20 ans et il consomme de 3-4 bières/die depuis « toujours ».    </a:t>
            </a:r>
          </a:p>
          <a:p>
            <a:pPr algn="just"/>
            <a:endParaRPr lang="fr-FR" sz="1800" dirty="0" smtClean="0"/>
          </a:p>
          <a:p>
            <a:pPr algn="just"/>
            <a:r>
              <a:rPr lang="fr-FR" sz="1800" dirty="0" smtClean="0"/>
              <a:t>Il est en couple depuis 10 ans, n’a pas d’enfant et travaille comme comptable dans une grande entreprise.</a:t>
            </a:r>
          </a:p>
          <a:p>
            <a:pPr algn="just"/>
            <a:endParaRPr lang="fr-FR" sz="1800" dirty="0" smtClean="0"/>
          </a:p>
          <a:p>
            <a:pPr algn="just"/>
            <a:r>
              <a:rPr lang="fr-FR" sz="1800" dirty="0" smtClean="0"/>
              <a:t>Il avait l’habitude de jouer au hockey 2x/sem. mais</a:t>
            </a:r>
            <a:r>
              <a:rPr lang="fr-FR" sz="1800" dirty="0"/>
              <a:t> </a:t>
            </a:r>
            <a:r>
              <a:rPr lang="fr-FR" sz="1800" dirty="0" smtClean="0"/>
              <a:t>il a cessé car il n’a vraiment plus assez d’énergie.</a:t>
            </a:r>
          </a:p>
        </p:txBody>
      </p:sp>
    </p:spTree>
    <p:extLst>
      <p:ext uri="{BB962C8B-B14F-4D97-AF65-F5344CB8AC3E}">
        <p14:creationId xmlns:p14="http://schemas.microsoft.com/office/powerpoint/2010/main" val="66649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585" y="1292957"/>
            <a:ext cx="7895381" cy="3581400"/>
          </a:xfrm>
        </p:spPr>
        <p:txBody>
          <a:bodyPr>
            <a:normAutofit/>
          </a:bodyPr>
          <a:lstStyle/>
          <a:p>
            <a:pPr algn="just"/>
            <a:r>
              <a:rPr lang="fr-FR" sz="1800" dirty="0" smtClean="0"/>
              <a:t>Il se dit simplement plus anxieux. Il vient d’obtenir une grosse promotio</a:t>
            </a:r>
            <a:r>
              <a:rPr lang="fr-FR" sz="1800" dirty="0"/>
              <a:t>n</a:t>
            </a:r>
            <a:r>
              <a:rPr lang="fr-FR" sz="1800" dirty="0" smtClean="0"/>
              <a:t> au travail</a:t>
            </a:r>
            <a:r>
              <a:rPr lang="fr-FR" sz="1800" dirty="0"/>
              <a:t> </a:t>
            </a:r>
            <a:r>
              <a:rPr lang="fr-FR" sz="1800" dirty="0" smtClean="0"/>
              <a:t>et il rapporte qu’il a maintenant des « attaques de panique ».</a:t>
            </a:r>
          </a:p>
          <a:p>
            <a:pPr algn="just"/>
            <a:endParaRPr lang="fr-FR" sz="1800" dirty="0" smtClean="0"/>
          </a:p>
          <a:p>
            <a:pPr algn="just"/>
            <a:r>
              <a:rPr lang="fr-FR" sz="1800" dirty="0" smtClean="0"/>
              <a:t>Il aura 40 ans dans 3 mois et il ne peut s’empêcher de penser que son père est mort « dans la quarantaine ».</a:t>
            </a:r>
          </a:p>
          <a:p>
            <a:pPr algn="just"/>
            <a:endParaRPr lang="fr-FR" sz="1800" dirty="0" smtClean="0"/>
          </a:p>
          <a:p>
            <a:pPr algn="just"/>
            <a:r>
              <a:rPr lang="fr-FR" sz="1800" dirty="0" smtClean="0"/>
              <a:t>Il tente de fonder une famille mais « rien ne fonctionne ». Sa blonde lui a même dit que c’était dû à sa consommation d’alcool…</a:t>
            </a:r>
            <a:endParaRPr lang="fr-FR" sz="1800" dirty="0"/>
          </a:p>
        </p:txBody>
      </p:sp>
    </p:spTree>
    <p:extLst>
      <p:ext uri="{BB962C8B-B14F-4D97-AF65-F5344CB8AC3E}">
        <p14:creationId xmlns:p14="http://schemas.microsoft.com/office/powerpoint/2010/main" val="2623346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6735" y="624797"/>
            <a:ext cx="7200900" cy="3581400"/>
          </a:xfrm>
        </p:spPr>
        <p:txBody>
          <a:bodyPr>
            <a:normAutofit/>
          </a:bodyPr>
          <a:lstStyle/>
          <a:p>
            <a:pPr marL="0" indent="0">
              <a:buNone/>
            </a:pPr>
            <a:r>
              <a:rPr lang="fr-FR" sz="2100" b="1" dirty="0" smtClean="0"/>
              <a:t>Vous commencez à avoir quelques pistes…</a:t>
            </a:r>
          </a:p>
          <a:p>
            <a:pPr marL="0" indent="0">
              <a:buNone/>
            </a:pPr>
            <a:endParaRPr lang="fr-FR" sz="2100" b="1" dirty="0" smtClean="0"/>
          </a:p>
          <a:p>
            <a:pPr marL="0" indent="0">
              <a:buNone/>
            </a:pPr>
            <a:endParaRPr lang="fr-FR" sz="2100" b="1" dirty="0" smtClean="0"/>
          </a:p>
          <a:p>
            <a:r>
              <a:rPr lang="fr-FR" sz="1800" dirty="0" smtClean="0"/>
              <a:t>Quels sont vos diagnostics différentiels à ce moment de l’entrevue? </a:t>
            </a:r>
          </a:p>
          <a:p>
            <a:endParaRPr lang="fr-FR" sz="1800" dirty="0" smtClean="0"/>
          </a:p>
          <a:p>
            <a:r>
              <a:rPr lang="fr-FR" sz="1800" dirty="0" smtClean="0"/>
              <a:t>Quelles questions vous aideraient à mieux cibler vos hypothèses diagnostiques?</a:t>
            </a:r>
          </a:p>
          <a:p>
            <a:endParaRPr lang="fr-FR" sz="1800" dirty="0" smtClean="0"/>
          </a:p>
          <a:p>
            <a:r>
              <a:rPr lang="fr-FR" sz="1800" dirty="0" smtClean="0"/>
              <a:t>L’examen physique/mental aidera-t-il à faire le bon diagnostic?</a:t>
            </a:r>
            <a:endParaRPr lang="fr-FR" sz="1800" dirty="0"/>
          </a:p>
        </p:txBody>
      </p:sp>
    </p:spTree>
    <p:extLst>
      <p:ext uri="{BB962C8B-B14F-4D97-AF65-F5344CB8AC3E}">
        <p14:creationId xmlns:p14="http://schemas.microsoft.com/office/powerpoint/2010/main" val="884311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Page Titre">
  <a:themeElements>
    <a:clrScheme name="Rapport UdeM">
      <a:dk1>
        <a:sysClr val="windowText" lastClr="000000"/>
      </a:dk1>
      <a:lt1>
        <a:sysClr val="window" lastClr="FFFFFF"/>
      </a:lt1>
      <a:dk2>
        <a:srgbClr val="007DC5"/>
      </a:dk2>
      <a:lt2>
        <a:srgbClr val="ECF8FE"/>
      </a:lt2>
      <a:accent1>
        <a:srgbClr val="000000"/>
      </a:accent1>
      <a:accent2>
        <a:srgbClr val="00B6F1"/>
      </a:accent2>
      <a:accent3>
        <a:srgbClr val="C1D82F"/>
      </a:accent3>
      <a:accent4>
        <a:srgbClr val="F99D31"/>
      </a:accent4>
      <a:accent5>
        <a:srgbClr val="C8ECFC"/>
      </a:accent5>
      <a:accent6>
        <a:srgbClr val="B70050"/>
      </a:accent6>
      <a:hlink>
        <a:srgbClr val="0D75B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2423</TotalTime>
  <Words>2531</Words>
  <Application>Microsoft Office PowerPoint</Application>
  <PresentationFormat>Affichage à l'écran (4:3)</PresentationFormat>
  <Paragraphs>280</Paragraphs>
  <Slides>43</Slides>
  <Notes>4</Notes>
  <HiddenSlides>0</HiddenSlides>
  <MMClips>0</MMClips>
  <ScaleCrop>false</ScaleCrop>
  <HeadingPairs>
    <vt:vector size="8" baseType="variant">
      <vt:variant>
        <vt:lpstr>Polices utilisées</vt:lpstr>
      </vt:variant>
      <vt:variant>
        <vt:i4>4</vt:i4>
      </vt:variant>
      <vt:variant>
        <vt:lpstr>Thème</vt:lpstr>
      </vt:variant>
      <vt:variant>
        <vt:i4>3</vt:i4>
      </vt:variant>
      <vt:variant>
        <vt:lpstr>Serveurs OLE incorporés</vt:lpstr>
      </vt:variant>
      <vt:variant>
        <vt:i4>1</vt:i4>
      </vt:variant>
      <vt:variant>
        <vt:lpstr>Titres des diapositives</vt:lpstr>
      </vt:variant>
      <vt:variant>
        <vt:i4>43</vt:i4>
      </vt:variant>
    </vt:vector>
  </HeadingPairs>
  <TitlesOfParts>
    <vt:vector size="51" baseType="lpstr">
      <vt:lpstr>ＭＳ Ｐゴシック</vt:lpstr>
      <vt:lpstr>Arial</vt:lpstr>
      <vt:lpstr>Arial Black</vt:lpstr>
      <vt:lpstr>Calibri</vt:lpstr>
      <vt:lpstr>Page Titre</vt:lpstr>
      <vt:lpstr>Conception personnalisée</vt:lpstr>
      <vt:lpstr>1_Conception personnalisée</vt:lpstr>
      <vt:lpstr>Acrobat Document</vt:lpstr>
      <vt:lpstr>INSTRUCTIONS</vt:lpstr>
      <vt:lpstr>Comment utiliser les vignettes?</vt:lpstr>
      <vt:lpstr>Présentation PowerPoint</vt:lpstr>
      <vt:lpstr>JOURNÉE DE BUREAU</vt:lpstr>
      <vt:lpstr>Vous voulez savoir :</vt:lpstr>
      <vt:lpstr>Questionnaire :</vt:lpstr>
      <vt:lpstr>Présentation PowerPoint</vt:lpstr>
      <vt:lpstr>Présentation PowerPoint</vt:lpstr>
      <vt:lpstr>Présentation PowerPoint</vt:lpstr>
      <vt:lpstr>Présentation PowerPoint</vt:lpstr>
      <vt:lpstr>Questionnaire sur consommation</vt:lpstr>
      <vt:lpstr>Questionnaire sur l’humeur</vt:lpstr>
      <vt:lpstr>Questionnaire sur les stresseurs</vt:lpstr>
      <vt:lpstr>Questionnaire sur les stresseurs (suite)</vt:lpstr>
      <vt:lpstr>Questionnaire sur les stresseurs (suite)</vt:lpstr>
      <vt:lpstr>Diagnostics possibles?</vt:lpstr>
      <vt:lpstr>Trouble lié à l’usage d’alcool</vt:lpstr>
      <vt:lpstr>Revue des symptômes selon DSM-5</vt:lpstr>
      <vt:lpstr>Présentation PowerPoint</vt:lpstr>
      <vt:lpstr>Examen physique et examen mental</vt:lpstr>
      <vt:lpstr>Présentation PowerPoint</vt:lpstr>
      <vt:lpstr>Présentation PowerPoint</vt:lpstr>
      <vt:lpstr>Impression diagnostique</vt:lpstr>
      <vt:lpstr>Diagnostics différentiels possibles</vt:lpstr>
      <vt:lpstr>Plan de traitement</vt:lpstr>
      <vt:lpstr>Présentation PowerPoint</vt:lpstr>
      <vt:lpstr>Présentation PowerPoint</vt:lpstr>
      <vt:lpstr>3 mois plus tard : Richard se présente à l’urgence de nuit</vt:lpstr>
      <vt:lpstr>Examen de Richard à l’urgence</vt:lpstr>
      <vt:lpstr>Plan de traitement</vt:lpstr>
      <vt:lpstr>Présentation PowerPoint</vt:lpstr>
      <vt:lpstr>Présentation PowerPoint</vt:lpstr>
      <vt:lpstr>Présentation PowerPoint</vt:lpstr>
      <vt:lpstr>Présentation PowerPoint</vt:lpstr>
      <vt:lpstr>Présentation PowerPoint</vt:lpstr>
      <vt:lpstr>TOURNÉE À L’ÉTAGE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 Gauthier</dc:creator>
  <cp:lastModifiedBy>Cornescu Liliana</cp:lastModifiedBy>
  <cp:revision>461</cp:revision>
  <dcterms:created xsi:type="dcterms:W3CDTF">2012-11-30T18:54:53Z</dcterms:created>
  <dcterms:modified xsi:type="dcterms:W3CDTF">2017-10-19T13:44:26Z</dcterms:modified>
</cp:coreProperties>
</file>