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slideLayouts/slideLayout6.xml" ContentType="application/vnd.openxmlformats-officedocument.presentationml.slideLayout+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4" r:id="rId3"/>
  </p:sldMasterIdLst>
  <p:notesMasterIdLst>
    <p:notesMasterId r:id="rId36"/>
  </p:notesMasterIdLst>
  <p:sldIdLst>
    <p:sldId id="387" r:id="rId4"/>
    <p:sldId id="388" r:id="rId5"/>
    <p:sldId id="322" r:id="rId6"/>
    <p:sldId id="359" r:id="rId7"/>
    <p:sldId id="360" r:id="rId8"/>
    <p:sldId id="361" r:id="rId9"/>
    <p:sldId id="362" r:id="rId10"/>
    <p:sldId id="363" r:id="rId11"/>
    <p:sldId id="364" r:id="rId12"/>
    <p:sldId id="365" r:id="rId13"/>
    <p:sldId id="366" r:id="rId14"/>
    <p:sldId id="367" r:id="rId15"/>
    <p:sldId id="368" r:id="rId16"/>
    <p:sldId id="369" r:id="rId17"/>
    <p:sldId id="370" r:id="rId18"/>
    <p:sldId id="371" r:id="rId19"/>
    <p:sldId id="372" r:id="rId20"/>
    <p:sldId id="373" r:id="rId21"/>
    <p:sldId id="374" r:id="rId22"/>
    <p:sldId id="375" r:id="rId23"/>
    <p:sldId id="376" r:id="rId24"/>
    <p:sldId id="377" r:id="rId25"/>
    <p:sldId id="378" r:id="rId26"/>
    <p:sldId id="379" r:id="rId27"/>
    <p:sldId id="380" r:id="rId28"/>
    <p:sldId id="381" r:id="rId29"/>
    <p:sldId id="382" r:id="rId30"/>
    <p:sldId id="383" r:id="rId31"/>
    <p:sldId id="384" r:id="rId32"/>
    <p:sldId id="385" r:id="rId33"/>
    <p:sldId id="386" r:id="rId34"/>
    <p:sldId id="357" r:id="rId35"/>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CDEEB96F-3B26-CB40-B37F-9CAB660CE618}">
          <p14:sldIdLst>
            <p14:sldId id="387"/>
            <p14:sldId id="388"/>
            <p14:sldId id="322"/>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5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A4797"/>
    <a:srgbClr val="6A9B97"/>
    <a:srgbClr val="000080"/>
    <a:srgbClr val="00E2FF"/>
    <a:srgbClr val="E5B497"/>
    <a:srgbClr val="FFB4A4"/>
    <a:srgbClr val="B84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3" autoAdjust="0"/>
    <p:restoredTop sz="94060" autoAdjust="0"/>
  </p:normalViewPr>
  <p:slideViewPr>
    <p:cSldViewPr snapToGrid="0" snapToObjects="1">
      <p:cViewPr varScale="1">
        <p:scale>
          <a:sx n="83" d="100"/>
          <a:sy n="83" d="100"/>
        </p:scale>
        <p:origin x="52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6" d="100"/>
          <a:sy n="56" d="100"/>
        </p:scale>
        <p:origin x="-283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image" Target="../media/image7.emf"/><Relationship Id="rId5" Type="http://schemas.openxmlformats.org/officeDocument/2006/relationships/image" Target="../media/image11.emf"/><Relationship Id="rId4"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E06FBAC-ACED-4FA2-8D72-6F51965788DF}" type="datetimeFigureOut">
              <a:rPr lang="fr-CA" smtClean="0"/>
              <a:pPr/>
              <a:t>2017-10-19</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E6807-289A-4188-82E2-1EE946894E26}" type="slidenum">
              <a:rPr lang="fr-CA" smtClean="0"/>
              <a:pPr/>
              <a:t>‹N°›</a:t>
            </a:fld>
            <a:endParaRPr lang="fr-CA"/>
          </a:p>
        </p:txBody>
      </p:sp>
    </p:spTree>
    <p:extLst>
      <p:ext uri="{BB962C8B-B14F-4D97-AF65-F5344CB8AC3E}">
        <p14:creationId xmlns:p14="http://schemas.microsoft.com/office/powerpoint/2010/main" val="248032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1</a:t>
            </a:fld>
            <a:endParaRPr lang="fr-CA"/>
          </a:p>
        </p:txBody>
      </p:sp>
    </p:spTree>
    <p:extLst>
      <p:ext uri="{BB962C8B-B14F-4D97-AF65-F5344CB8AC3E}">
        <p14:creationId xmlns:p14="http://schemas.microsoft.com/office/powerpoint/2010/main" val="32736138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16</a:t>
            </a:fld>
            <a:endParaRPr lang="fr-CA"/>
          </a:p>
        </p:txBody>
      </p:sp>
    </p:spTree>
    <p:extLst>
      <p:ext uri="{BB962C8B-B14F-4D97-AF65-F5344CB8AC3E}">
        <p14:creationId xmlns:p14="http://schemas.microsoft.com/office/powerpoint/2010/main" val="23173047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17</a:t>
            </a:fld>
            <a:endParaRPr lang="fr-CA"/>
          </a:p>
        </p:txBody>
      </p:sp>
    </p:spTree>
    <p:extLst>
      <p:ext uri="{BB962C8B-B14F-4D97-AF65-F5344CB8AC3E}">
        <p14:creationId xmlns:p14="http://schemas.microsoft.com/office/powerpoint/2010/main" val="23173047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19</a:t>
            </a:fld>
            <a:endParaRPr lang="fr-CA"/>
          </a:p>
        </p:txBody>
      </p:sp>
    </p:spTree>
    <p:extLst>
      <p:ext uri="{BB962C8B-B14F-4D97-AF65-F5344CB8AC3E}">
        <p14:creationId xmlns:p14="http://schemas.microsoft.com/office/powerpoint/2010/main" val="3269407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21</a:t>
            </a:fld>
            <a:endParaRPr lang="fr-CA"/>
          </a:p>
        </p:txBody>
      </p:sp>
    </p:spTree>
    <p:extLst>
      <p:ext uri="{BB962C8B-B14F-4D97-AF65-F5344CB8AC3E}">
        <p14:creationId xmlns:p14="http://schemas.microsoft.com/office/powerpoint/2010/main" val="209213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27</a:t>
            </a:fld>
            <a:endParaRPr lang="fr-CA"/>
          </a:p>
        </p:txBody>
      </p:sp>
    </p:spTree>
    <p:extLst>
      <p:ext uri="{BB962C8B-B14F-4D97-AF65-F5344CB8AC3E}">
        <p14:creationId xmlns:p14="http://schemas.microsoft.com/office/powerpoint/2010/main" val="2092137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28</a:t>
            </a:fld>
            <a:endParaRPr lang="fr-CA"/>
          </a:p>
        </p:txBody>
      </p:sp>
    </p:spTree>
    <p:extLst>
      <p:ext uri="{BB962C8B-B14F-4D97-AF65-F5344CB8AC3E}">
        <p14:creationId xmlns:p14="http://schemas.microsoft.com/office/powerpoint/2010/main" val="2092137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29</a:t>
            </a:fld>
            <a:endParaRPr lang="fr-CA"/>
          </a:p>
        </p:txBody>
      </p:sp>
    </p:spTree>
    <p:extLst>
      <p:ext uri="{BB962C8B-B14F-4D97-AF65-F5344CB8AC3E}">
        <p14:creationId xmlns:p14="http://schemas.microsoft.com/office/powerpoint/2010/main" val="20921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30</a:t>
            </a:fld>
            <a:endParaRPr lang="fr-CA"/>
          </a:p>
        </p:txBody>
      </p:sp>
    </p:spTree>
    <p:extLst>
      <p:ext uri="{BB962C8B-B14F-4D97-AF65-F5344CB8AC3E}">
        <p14:creationId xmlns:p14="http://schemas.microsoft.com/office/powerpoint/2010/main" val="2092137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fr-CA">
              <a:latin typeface="Calibri" charset="0"/>
            </a:endParaRPr>
          </a:p>
        </p:txBody>
      </p:sp>
      <p:sp>
        <p:nvSpPr>
          <p:cNvPr id="2253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31286" indent="-281264" eaLnBrk="0" hangingPunct="0">
              <a:defRPr sz="2400">
                <a:solidFill>
                  <a:schemeClr val="tx1"/>
                </a:solidFill>
                <a:latin typeface="Arial" charset="0"/>
                <a:ea typeface="ＭＳ Ｐゴシック" charset="0"/>
              </a:defRPr>
            </a:lvl2pPr>
            <a:lvl3pPr marL="1125055" indent="-225011" eaLnBrk="0" hangingPunct="0">
              <a:defRPr sz="2400">
                <a:solidFill>
                  <a:schemeClr val="tx1"/>
                </a:solidFill>
                <a:latin typeface="Arial" charset="0"/>
                <a:ea typeface="ＭＳ Ｐゴシック" charset="0"/>
              </a:defRPr>
            </a:lvl3pPr>
            <a:lvl4pPr marL="1575077" indent="-225011" eaLnBrk="0" hangingPunct="0">
              <a:defRPr sz="2400">
                <a:solidFill>
                  <a:schemeClr val="tx1"/>
                </a:solidFill>
                <a:latin typeface="Arial" charset="0"/>
                <a:ea typeface="ＭＳ Ｐゴシック" charset="0"/>
              </a:defRPr>
            </a:lvl4pPr>
            <a:lvl5pPr marL="2025099" indent="-225011" eaLnBrk="0" hangingPunct="0">
              <a:defRPr sz="2400">
                <a:solidFill>
                  <a:schemeClr val="tx1"/>
                </a:solidFill>
                <a:latin typeface="Arial" charset="0"/>
                <a:ea typeface="ＭＳ Ｐゴシック" charset="0"/>
              </a:defRPr>
            </a:lvl5pPr>
            <a:lvl6pPr marL="2475121" indent="-225011" eaLnBrk="0" fontAlgn="base" hangingPunct="0">
              <a:spcBef>
                <a:spcPct val="0"/>
              </a:spcBef>
              <a:spcAft>
                <a:spcPct val="0"/>
              </a:spcAft>
              <a:defRPr sz="2400">
                <a:solidFill>
                  <a:schemeClr val="tx1"/>
                </a:solidFill>
                <a:latin typeface="Arial" charset="0"/>
                <a:ea typeface="ＭＳ Ｐゴシック" charset="0"/>
              </a:defRPr>
            </a:lvl6pPr>
            <a:lvl7pPr marL="2925143" indent="-225011" eaLnBrk="0" fontAlgn="base" hangingPunct="0">
              <a:spcBef>
                <a:spcPct val="0"/>
              </a:spcBef>
              <a:spcAft>
                <a:spcPct val="0"/>
              </a:spcAft>
              <a:defRPr sz="2400">
                <a:solidFill>
                  <a:schemeClr val="tx1"/>
                </a:solidFill>
                <a:latin typeface="Arial" charset="0"/>
                <a:ea typeface="ＭＳ Ｐゴシック" charset="0"/>
              </a:defRPr>
            </a:lvl7pPr>
            <a:lvl8pPr marL="3375165" indent="-225011" eaLnBrk="0" fontAlgn="base" hangingPunct="0">
              <a:spcBef>
                <a:spcPct val="0"/>
              </a:spcBef>
              <a:spcAft>
                <a:spcPct val="0"/>
              </a:spcAft>
              <a:defRPr sz="2400">
                <a:solidFill>
                  <a:schemeClr val="tx1"/>
                </a:solidFill>
                <a:latin typeface="Arial" charset="0"/>
                <a:ea typeface="ＭＳ Ｐゴシック" charset="0"/>
              </a:defRPr>
            </a:lvl8pPr>
            <a:lvl9pPr marL="3825187" indent="-225011"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300802E-9996-0747-97D4-41C42BEB1A45}" type="slidenum">
              <a:rPr lang="fr-CA" sz="1200">
                <a:latin typeface="Calibri" charset="0"/>
              </a:rPr>
              <a:pPr eaLnBrk="1" hangingPunct="1"/>
              <a:t>32</a:t>
            </a:fld>
            <a:endParaRPr lang="fr-CA" sz="1200">
              <a:latin typeface="Calibri" charset="0"/>
            </a:endParaRPr>
          </a:p>
        </p:txBody>
      </p:sp>
    </p:spTree>
    <p:extLst>
      <p:ext uri="{BB962C8B-B14F-4D97-AF65-F5344CB8AC3E}">
        <p14:creationId xmlns:p14="http://schemas.microsoft.com/office/powerpoint/2010/main" val="2705805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FD4B91FC-1BE6-4CC2-B7CF-E83EC3B89A33}" type="slidenum">
              <a:rPr lang="fr-CA" smtClean="0"/>
              <a:t>2</a:t>
            </a:fld>
            <a:endParaRPr lang="fr-CA"/>
          </a:p>
        </p:txBody>
      </p:sp>
    </p:spTree>
    <p:extLst>
      <p:ext uri="{BB962C8B-B14F-4D97-AF65-F5344CB8AC3E}">
        <p14:creationId xmlns:p14="http://schemas.microsoft.com/office/powerpoint/2010/main" val="248847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4</a:t>
            </a:fld>
            <a:endParaRPr lang="fr-CA"/>
          </a:p>
        </p:txBody>
      </p:sp>
    </p:spTree>
    <p:extLst>
      <p:ext uri="{BB962C8B-B14F-4D97-AF65-F5344CB8AC3E}">
        <p14:creationId xmlns:p14="http://schemas.microsoft.com/office/powerpoint/2010/main" val="3883669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5</a:t>
            </a:fld>
            <a:endParaRPr lang="fr-CA"/>
          </a:p>
        </p:txBody>
      </p:sp>
    </p:spTree>
    <p:extLst>
      <p:ext uri="{BB962C8B-B14F-4D97-AF65-F5344CB8AC3E}">
        <p14:creationId xmlns:p14="http://schemas.microsoft.com/office/powerpoint/2010/main" val="388366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6</a:t>
            </a:fld>
            <a:endParaRPr lang="fr-CA"/>
          </a:p>
        </p:txBody>
      </p:sp>
    </p:spTree>
    <p:extLst>
      <p:ext uri="{BB962C8B-B14F-4D97-AF65-F5344CB8AC3E}">
        <p14:creationId xmlns:p14="http://schemas.microsoft.com/office/powerpoint/2010/main" val="3883669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11</a:t>
            </a:fld>
            <a:endParaRPr lang="fr-CA"/>
          </a:p>
        </p:txBody>
      </p:sp>
    </p:spTree>
    <p:extLst>
      <p:ext uri="{BB962C8B-B14F-4D97-AF65-F5344CB8AC3E}">
        <p14:creationId xmlns:p14="http://schemas.microsoft.com/office/powerpoint/2010/main" val="42262854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12</a:t>
            </a:fld>
            <a:endParaRPr lang="fr-CA"/>
          </a:p>
        </p:txBody>
      </p:sp>
    </p:spTree>
    <p:extLst>
      <p:ext uri="{BB962C8B-B14F-4D97-AF65-F5344CB8AC3E}">
        <p14:creationId xmlns:p14="http://schemas.microsoft.com/office/powerpoint/2010/main" val="3160687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13</a:t>
            </a:fld>
            <a:endParaRPr lang="fr-CA"/>
          </a:p>
        </p:txBody>
      </p:sp>
    </p:spTree>
    <p:extLst>
      <p:ext uri="{BB962C8B-B14F-4D97-AF65-F5344CB8AC3E}">
        <p14:creationId xmlns:p14="http://schemas.microsoft.com/office/powerpoint/2010/main" val="9377215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dirty="0"/>
          </a:p>
        </p:txBody>
      </p:sp>
      <p:sp>
        <p:nvSpPr>
          <p:cNvPr id="4" name="Slide Number Placeholder 3"/>
          <p:cNvSpPr>
            <a:spLocks noGrp="1"/>
          </p:cNvSpPr>
          <p:nvPr>
            <p:ph type="sldNum" sz="quarter" idx="10"/>
          </p:nvPr>
        </p:nvSpPr>
        <p:spPr/>
        <p:txBody>
          <a:bodyPr/>
          <a:lstStyle/>
          <a:p>
            <a:fld id="{25786E76-69EC-4E7D-A48E-436F92AA639D}" type="slidenum">
              <a:rPr lang="fr-CA" smtClean="0"/>
              <a:t>14</a:t>
            </a:fld>
            <a:endParaRPr lang="fr-CA"/>
          </a:p>
        </p:txBody>
      </p:sp>
    </p:spTree>
    <p:extLst>
      <p:ext uri="{BB962C8B-B14F-4D97-AF65-F5344CB8AC3E}">
        <p14:creationId xmlns:p14="http://schemas.microsoft.com/office/powerpoint/2010/main" val="9377215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375125"/>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28650" y="365126"/>
            <a:ext cx="7886700" cy="1325563"/>
          </a:xfrm>
          <a:prstGeom prst="rect">
            <a:avLst/>
          </a:prstGeom>
        </p:spPr>
        <p:txBody>
          <a:bodyPr/>
          <a:lstStyle/>
          <a:p>
            <a:r>
              <a:rPr lang="fr-FR" smtClean="0"/>
              <a:t>Modifiez le style du titre</a:t>
            </a:r>
            <a:endParaRPr lang="fr-CA"/>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a:xfrm>
            <a:off x="628650" y="6356351"/>
            <a:ext cx="2057400" cy="365125"/>
          </a:xfrm>
          <a:prstGeom prst="rect">
            <a:avLst/>
          </a:prstGeom>
        </p:spPr>
        <p:txBody>
          <a:bodyPr/>
          <a:lstStyle/>
          <a:p>
            <a:fld id="{9A416679-E5EE-4B49-99F9-B2866A8958C5}" type="datetimeFigureOut">
              <a:rPr lang="fr-CA" smtClean="0">
                <a:solidFill>
                  <a:prstClr val="black">
                    <a:tint val="75000"/>
                  </a:prstClr>
                </a:solidFill>
              </a:rPr>
              <a:pPr/>
              <a:t>2017-10-19</a:t>
            </a:fld>
            <a:endParaRPr lang="fr-CA">
              <a:solidFill>
                <a:prstClr val="black">
                  <a:tint val="75000"/>
                </a:prstClr>
              </a:solidFill>
            </a:endParaRPr>
          </a:p>
        </p:txBody>
      </p:sp>
      <p:sp>
        <p:nvSpPr>
          <p:cNvPr id="5" name="Espace réservé du pied de page 4"/>
          <p:cNvSpPr>
            <a:spLocks noGrp="1"/>
          </p:cNvSpPr>
          <p:nvPr>
            <p:ph type="ftr" sz="quarter" idx="11"/>
          </p:nvPr>
        </p:nvSpPr>
        <p:spPr>
          <a:xfrm>
            <a:off x="3028950" y="6356351"/>
            <a:ext cx="3086100" cy="365125"/>
          </a:xfrm>
          <a:prstGeom prst="rect">
            <a:avLst/>
          </a:prstGeom>
        </p:spPr>
        <p:txBody>
          <a:bodyPr/>
          <a:lstStyle/>
          <a:p>
            <a:endParaRPr lang="fr-CA">
              <a:solidFill>
                <a:prstClr val="black">
                  <a:tint val="75000"/>
                </a:prstClr>
              </a:solidFill>
            </a:endParaRPr>
          </a:p>
        </p:txBody>
      </p:sp>
      <p:sp>
        <p:nvSpPr>
          <p:cNvPr id="6" name="Espace réservé du numéro de diapositive 5"/>
          <p:cNvSpPr>
            <a:spLocks noGrp="1"/>
          </p:cNvSpPr>
          <p:nvPr>
            <p:ph type="sldNum" sz="quarter" idx="12"/>
          </p:nvPr>
        </p:nvSpPr>
        <p:spPr>
          <a:xfrm>
            <a:off x="6457950" y="6356351"/>
            <a:ext cx="2057400" cy="365125"/>
          </a:xfrm>
          <a:prstGeom prst="rect">
            <a:avLst/>
          </a:prstGeom>
        </p:spPr>
        <p:txBody>
          <a:bodyPr/>
          <a:lstStyle/>
          <a:p>
            <a:fld id="{8154B08E-3091-4A3A-8B5F-4A94D5025913}" type="slidenum">
              <a:rPr lang="fr-CA" smtClean="0">
                <a:solidFill>
                  <a:prstClr val="black">
                    <a:tint val="75000"/>
                  </a:prstClr>
                </a:solidFill>
              </a:rPr>
              <a:pPr/>
              <a:t>‹N°›</a:t>
            </a:fld>
            <a:endParaRPr lang="fr-CA">
              <a:solidFill>
                <a:prstClr val="black">
                  <a:tint val="75000"/>
                </a:prstClr>
              </a:solidFill>
            </a:endParaRPr>
          </a:p>
        </p:txBody>
      </p:sp>
    </p:spTree>
    <p:extLst>
      <p:ext uri="{BB962C8B-B14F-4D97-AF65-F5344CB8AC3E}">
        <p14:creationId xmlns:p14="http://schemas.microsoft.com/office/powerpoint/2010/main" val="157608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880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idx="1"/>
          </p:nvPr>
        </p:nvSpPr>
        <p:spPr>
          <a:xfrm>
            <a:off x="1028700" y="2286000"/>
            <a:ext cx="7200900" cy="35814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42987" y="6453386"/>
            <a:ext cx="903429" cy="404614"/>
          </a:xfrm>
          <a:prstGeom prst="rect">
            <a:avLst/>
          </a:prstGeom>
        </p:spPr>
        <p:txBody>
          <a:bodyPr/>
          <a:lstStyle/>
          <a:p>
            <a:fld id="{48A87A34-81AB-432B-8DAE-1953F412C126}" type="datetimeFigureOut">
              <a:rPr lang="en-US" smtClean="0"/>
              <a:t>10/19/2017</a:t>
            </a:fld>
            <a:endParaRPr lang="en-US" dirty="0"/>
          </a:p>
        </p:txBody>
      </p:sp>
      <p:sp>
        <p:nvSpPr>
          <p:cNvPr id="5" name="Footer Placeholder 4"/>
          <p:cNvSpPr>
            <a:spLocks noGrp="1"/>
          </p:cNvSpPr>
          <p:nvPr>
            <p:ph type="ftr" sz="quarter" idx="11"/>
          </p:nvPr>
        </p:nvSpPr>
        <p:spPr>
          <a:xfrm>
            <a:off x="2170173" y="6453386"/>
            <a:ext cx="4710623" cy="404614"/>
          </a:xfrm>
          <a:prstGeom prst="rect">
            <a:avLst/>
          </a:prstGeom>
        </p:spPr>
        <p:txBody>
          <a:bodyPr/>
          <a:lstStyle/>
          <a:p>
            <a:endParaRPr lang="en-US" dirty="0"/>
          </a:p>
        </p:txBody>
      </p:sp>
      <p:sp>
        <p:nvSpPr>
          <p:cNvPr id="6" name="Slide Number Placeholder 5"/>
          <p:cNvSpPr>
            <a:spLocks noGrp="1"/>
          </p:cNvSpPr>
          <p:nvPr>
            <p:ph type="sldNum" sz="quarter" idx="12"/>
          </p:nvPr>
        </p:nvSpPr>
        <p:spPr>
          <a:xfrm>
            <a:off x="7104552" y="6453386"/>
            <a:ext cx="1197219" cy="404614"/>
          </a:xfrm>
          <a:prstGeom prst="rect">
            <a:avLst/>
          </a:prstGeo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706672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42987" y="6453386"/>
            <a:ext cx="903429" cy="404614"/>
          </a:xfrm>
          <a:prstGeom prst="rect">
            <a:avLst/>
          </a:prstGeom>
        </p:spPr>
        <p:txBody>
          <a:bodyPr/>
          <a:lstStyle/>
          <a:p>
            <a:fld id="{48A87A34-81AB-432B-8DAE-1953F412C126}" type="datetimeFigureOut">
              <a:rPr lang="en-US" smtClean="0"/>
              <a:t>10/19/2017</a:t>
            </a:fld>
            <a:endParaRPr lang="en-US" dirty="0"/>
          </a:p>
        </p:txBody>
      </p:sp>
      <p:sp>
        <p:nvSpPr>
          <p:cNvPr id="3" name="Footer Placeholder 2"/>
          <p:cNvSpPr>
            <a:spLocks noGrp="1"/>
          </p:cNvSpPr>
          <p:nvPr>
            <p:ph type="ftr" sz="quarter" idx="11"/>
          </p:nvPr>
        </p:nvSpPr>
        <p:spPr>
          <a:xfrm>
            <a:off x="2170173" y="6453386"/>
            <a:ext cx="4710623" cy="404614"/>
          </a:xfrm>
          <a:prstGeom prst="rect">
            <a:avLst/>
          </a:prstGeom>
        </p:spPr>
        <p:txBody>
          <a:bodyPr/>
          <a:lstStyle/>
          <a:p>
            <a:endParaRPr lang="en-US" dirty="0"/>
          </a:p>
        </p:txBody>
      </p:sp>
      <p:sp>
        <p:nvSpPr>
          <p:cNvPr id="4" name="Slide Number Placeholder 3"/>
          <p:cNvSpPr>
            <a:spLocks noGrp="1"/>
          </p:cNvSpPr>
          <p:nvPr>
            <p:ph type="sldNum" sz="quarter" idx="12"/>
          </p:nvPr>
        </p:nvSpPr>
        <p:spPr>
          <a:xfrm>
            <a:off x="7104552" y="6453386"/>
            <a:ext cx="1197219" cy="404614"/>
          </a:xfrm>
          <a:prstGeom prst="rect">
            <a:avLst/>
          </a:prstGeom>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047200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0070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1.png"/><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tags" Target="../tags/tag2.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heme" Target="../theme/theme3.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8488274" y="6356351"/>
            <a:ext cx="433449" cy="365125"/>
          </a:xfrm>
          <a:prstGeom prst="rect">
            <a:avLst/>
          </a:prstGeom>
        </p:spPr>
        <p:txBody>
          <a:bodyPr vert="horz" lIns="91440" tIns="45720" rIns="91440" bIns="45720" rtlCol="0" anchor="b"/>
          <a:lstStyle>
            <a:lvl1pPr algn="r">
              <a:defRPr sz="1100">
                <a:solidFill>
                  <a:schemeClr val="tx1">
                    <a:tint val="75000"/>
                  </a:schemeClr>
                </a:solidFill>
                <a:latin typeface="Arial" pitchFamily="34" charset="0"/>
                <a:cs typeface="Arial" pitchFamily="34" charset="0"/>
              </a:defRPr>
            </a:lvl1pPr>
          </a:lstStyle>
          <a:p>
            <a:fld id="{13DD3450-7CDE-4AF3-BBD8-7478CDE837BA}" type="slidenum">
              <a:rPr lang="fr-CA" smtClean="0"/>
              <a:pPr/>
              <a:t>‹N°›</a:t>
            </a:fld>
            <a:endParaRPr lang="fr-CA" dirty="0"/>
          </a:p>
        </p:txBody>
      </p:sp>
      <p:grpSp>
        <p:nvGrpSpPr>
          <p:cNvPr id="4" name="Groupe 3"/>
          <p:cNvGrpSpPr/>
          <p:nvPr userDrawn="1"/>
        </p:nvGrpSpPr>
        <p:grpSpPr>
          <a:xfrm>
            <a:off x="3305143" y="0"/>
            <a:ext cx="5838857" cy="6857998"/>
            <a:chOff x="3412742" y="0"/>
            <a:chExt cx="5413276" cy="5991422"/>
          </a:xfrm>
        </p:grpSpPr>
        <p:pic>
          <p:nvPicPr>
            <p:cNvPr id="5" name="Image 4" descr="im-g_etudiant-3b.jpg"/>
            <p:cNvPicPr>
              <a:picLocks noChangeAspect="1"/>
            </p:cNvPicPr>
            <p:nvPr userDrawn="1"/>
          </p:nvPicPr>
          <p:blipFill rotWithShape="1">
            <a:blip r:embed="rId5" cstate="screen">
              <a:duotone>
                <a:schemeClr val="bg2">
                  <a:shade val="45000"/>
                  <a:satMod val="135000"/>
                </a:schemeClr>
                <a:prstClr val="white"/>
              </a:duotone>
              <a:extLst>
                <a:ext uri="{BEBA8EAE-BF5A-486C-A8C5-ECC9F3942E4B}">
                  <a14:imgProps xmlns:a14="http://schemas.microsoft.com/office/drawing/2010/main">
                    <a14:imgLayer r:embed="rId6">
                      <a14:imgEffect>
                        <a14:artisticPaintBrush/>
                      </a14:imgEffect>
                    </a14:imgLayer>
                  </a14:imgProps>
                </a:ext>
                <a:ext uri="{28A0092B-C50C-407E-A947-70E740481C1C}">
                  <a14:useLocalDpi xmlns:a14="http://schemas.microsoft.com/office/drawing/2010/main"/>
                </a:ext>
              </a:extLst>
            </a:blip>
            <a:srcRect/>
            <a:stretch/>
          </p:blipFill>
          <p:spPr>
            <a:xfrm flipH="1">
              <a:off x="3412742" y="0"/>
              <a:ext cx="5413276" cy="5991422"/>
            </a:xfrm>
            <a:prstGeom prst="rect">
              <a:avLst/>
            </a:prstGeom>
          </p:spPr>
        </p:pic>
        <p:sp>
          <p:nvSpPr>
            <p:cNvPr id="7" name="Rectangle 6"/>
            <p:cNvSpPr/>
            <p:nvPr userDrawn="1"/>
          </p:nvSpPr>
          <p:spPr>
            <a:xfrm>
              <a:off x="3603009" y="0"/>
              <a:ext cx="1913554" cy="4893401"/>
            </a:xfrm>
            <a:prstGeom prst="rect">
              <a:avLst/>
            </a:prstGeom>
            <a:gradFill flip="none" rotWithShape="1">
              <a:gsLst>
                <a:gs pos="0">
                  <a:schemeClr val="bg1"/>
                </a:gs>
                <a:gs pos="72000">
                  <a:srgbClr val="FFFFFF">
                    <a:alpha val="50000"/>
                  </a:srgbClr>
                </a:gs>
                <a:gs pos="90000">
                  <a:srgbClr val="FFFFFF">
                    <a:alpha val="20000"/>
                  </a:srgb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grpSp>
        <p:nvGrpSpPr>
          <p:cNvPr id="8" name="Groupe 1"/>
          <p:cNvGrpSpPr/>
          <p:nvPr userDrawn="1"/>
        </p:nvGrpSpPr>
        <p:grpSpPr>
          <a:xfrm>
            <a:off x="0" y="4893401"/>
            <a:ext cx="9144000" cy="1980000"/>
            <a:chOff x="0" y="4893401"/>
            <a:chExt cx="9144000" cy="1980000"/>
          </a:xfrm>
        </p:grpSpPr>
        <p:sp>
          <p:nvSpPr>
            <p:cNvPr id="9" name="Rectangle 8"/>
            <p:cNvSpPr/>
            <p:nvPr userDrawn="1"/>
          </p:nvSpPr>
          <p:spPr>
            <a:xfrm flipV="1">
              <a:off x="0" y="4893401"/>
              <a:ext cx="9144000" cy="1964597"/>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10" name="Image 9" descr="UdeM_NOIR_Version_1.eps"/>
            <p:cNvPicPr>
              <a:picLocks noChangeAspect="1"/>
            </p:cNvPicPr>
            <p:nvPr userDrawn="1"/>
          </p:nvPicPr>
          <p:blipFill>
            <a:blip r:embed="rId7" cstate="email"/>
            <a:stretch>
              <a:fillRect/>
            </a:stretch>
          </p:blipFill>
          <p:spPr>
            <a:xfrm>
              <a:off x="0" y="4893401"/>
              <a:ext cx="3057006" cy="1980000"/>
            </a:xfrm>
            <a:prstGeom prst="rect">
              <a:avLst/>
            </a:prstGeom>
          </p:spPr>
        </p:pic>
      </p:grpSp>
      <p:pic>
        <p:nvPicPr>
          <p:cNvPr id="11" name="Picture 6" descr="FacMedLogo.eps"/>
          <p:cNvPicPr>
            <a:picLocks noChangeAspect="1"/>
          </p:cNvPicPr>
          <p:nvPr userDrawn="1">
            <p:custDataLst>
              <p:tags r:id="rId4"/>
            </p:custDataLst>
          </p:nvPr>
        </p:nvPicPr>
        <p:blipFill>
          <a:blip r:embed="rId8">
            <a:extLst>
              <a:ext uri="{28A0092B-C50C-407E-A947-70E740481C1C}">
                <a14:useLocalDpi xmlns:a14="http://schemas.microsoft.com/office/drawing/2010/main"/>
              </a:ext>
            </a:extLst>
          </a:blip>
          <a:srcRect/>
          <a:stretch>
            <a:fillRect/>
          </a:stretch>
        </p:blipFill>
        <p:spPr bwMode="auto">
          <a:xfrm>
            <a:off x="5559961" y="5345113"/>
            <a:ext cx="3171825" cy="1128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0863736"/>
      </p:ext>
    </p:extLst>
  </p:cSld>
  <p:clrMap bg1="lt1" tx1="dk1" bg2="lt2" tx2="dk2" accent1="accent1" accent2="accent2" accent3="accent3" accent4="accent4" accent5="accent5" accent6="accent6" hlink="hlink" folHlink="folHlink"/>
  <p:sldLayoutIdLst>
    <p:sldLayoutId id="2147483661" r:id="rId1"/>
    <p:sldLayoutId id="2147483669" r:id="rId2"/>
  </p:sldLayoutIdLst>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4000" b="1" kern="1200" cap="all" baseline="0">
          <a:solidFill>
            <a:schemeClr val="tx1">
              <a:lumMod val="95000"/>
              <a:lumOff val="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flipV="1">
            <a:off x="0" y="5943600"/>
            <a:ext cx="9143999" cy="923170"/>
          </a:xfrm>
          <a:prstGeom prst="rect">
            <a:avLst/>
          </a:prstGeom>
          <a:gradFill>
            <a:gsLst>
              <a:gs pos="0">
                <a:srgbClr val="13B5EA">
                  <a:alpha val="63000"/>
                </a:srgbClr>
              </a:gs>
              <a:gs pos="100000">
                <a:schemeClr val="bg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descr="UdeM_NOIR_Version_1.eps"/>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1" y="5949280"/>
            <a:ext cx="1426788" cy="924120"/>
          </a:xfrm>
          <a:prstGeom prst="rect">
            <a:avLst/>
          </a:prstGeom>
        </p:spPr>
      </p:pic>
      <p:pic>
        <p:nvPicPr>
          <p:cNvPr id="10" name="Image 2" descr="FacMedLogo2b.psd"/>
          <p:cNvPicPr>
            <a:picLocks noChangeAspect="1"/>
          </p:cNvPicPr>
          <p:nvPr userDrawn="1">
            <p:custDataLst>
              <p:tags r:id="rId5"/>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5929490" y="6084829"/>
            <a:ext cx="3011309" cy="644799"/>
          </a:xfrm>
          <a:prstGeom prst="rect">
            <a:avLst/>
          </a:prstGeom>
          <a:noFill/>
          <a:ln w="9525">
            <a:noFill/>
            <a:miter lim="800000"/>
            <a:headEnd/>
            <a:tailEnd/>
          </a:ln>
        </p:spPr>
      </p:pic>
    </p:spTree>
    <p:extLst>
      <p:ext uri="{BB962C8B-B14F-4D97-AF65-F5344CB8AC3E}">
        <p14:creationId xmlns:p14="http://schemas.microsoft.com/office/powerpoint/2010/main" val="1947838298"/>
      </p:ext>
    </p:extLst>
  </p:cSld>
  <p:clrMap bg1="lt1" tx1="dk1" bg2="lt2" tx2="dk2" accent1="accent1" accent2="accent2" accent3="accent3" accent4="accent4" accent5="accent5" accent6="accent6" hlink="hlink" folHlink="folHlink"/>
  <p:sldLayoutIdLst>
    <p:sldLayoutId id="2147483663" r:id="rId1"/>
    <p:sldLayoutId id="2147483667" r:id="rId2"/>
    <p:sldLayoutId id="214748366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userDrawn="1">
            <p:custDataLst>
              <p:tags r:id="rId3"/>
            </p:custDataLst>
          </p:nvPr>
        </p:nvSpPr>
        <p:spPr bwMode="auto">
          <a:xfrm>
            <a:off x="2284409" y="1324604"/>
            <a:ext cx="4541308" cy="1200329"/>
          </a:xfrm>
          <a:prstGeom prst="rect">
            <a:avLst/>
          </a:prstGeom>
          <a:noFill/>
          <a:ln w="9525">
            <a:noFill/>
            <a:miter lim="800000"/>
            <a:headEnd/>
            <a:tailEnd/>
          </a:ln>
        </p:spPr>
        <p:txBody>
          <a:bodyPr>
            <a:spAutoFit/>
          </a:bodyPr>
          <a:lstStyle/>
          <a:p>
            <a:pPr algn="ctr">
              <a:defRPr/>
            </a:pPr>
            <a:r>
              <a:rPr lang="en-ZA" sz="7200" b="1" cap="all" dirty="0">
                <a:solidFill>
                  <a:srgbClr val="00E2FF"/>
                </a:solidFill>
                <a:effectLst>
                  <a:reflection blurRad="6350" stA="25000" endA="300" endPos="70000" dir="5400000" sy="-100000" algn="bl" rotWithShape="0"/>
                </a:effectLst>
                <a:latin typeface="Arial Black"/>
                <a:ea typeface="ＭＳ Ｐゴシック" pitchFamily="1" charset="-128"/>
                <a:cs typeface="Arial Black"/>
              </a:rPr>
              <a:t>MERCI!</a:t>
            </a:r>
            <a:endParaRPr lang="en-ZA" sz="7200" dirty="0">
              <a:solidFill>
                <a:schemeClr val="bg1"/>
              </a:solidFill>
              <a:latin typeface="Arial" pitchFamily="34" charset="0"/>
              <a:ea typeface="ＭＳ Ｐゴシック" pitchFamily="1" charset="-128"/>
              <a:cs typeface="Arial" pitchFamily="34" charset="0"/>
            </a:endParaRPr>
          </a:p>
        </p:txBody>
      </p:sp>
      <p:pic>
        <p:nvPicPr>
          <p:cNvPr id="8" name="Image 2" descr="FacMedLogo2b.psd"/>
          <p:cNvPicPr>
            <a:picLocks noChangeAspect="1"/>
          </p:cNvPicPr>
          <p:nvPr userDrawn="1">
            <p:custDataLst>
              <p:tags r:id="rId4"/>
            </p:custDataLst>
          </p:nvPr>
        </p:nvPicPr>
        <p:blipFill>
          <a:blip r:embed="rId5" cstate="screen">
            <a:extLst>
              <a:ext uri="{28A0092B-C50C-407E-A947-70E740481C1C}">
                <a14:useLocalDpi xmlns:a14="http://schemas.microsoft.com/office/drawing/2010/main"/>
              </a:ext>
            </a:extLst>
          </a:blip>
          <a:srcRect/>
          <a:stretch>
            <a:fillRect/>
          </a:stretch>
        </p:blipFill>
        <p:spPr bwMode="auto">
          <a:xfrm>
            <a:off x="1363663" y="4049713"/>
            <a:ext cx="6383337" cy="1366837"/>
          </a:xfrm>
          <a:prstGeom prst="rect">
            <a:avLst/>
          </a:prstGeom>
          <a:noFill/>
          <a:ln w="9525">
            <a:noFill/>
            <a:miter lim="800000"/>
            <a:headEnd/>
            <a:tailEnd/>
          </a:ln>
        </p:spPr>
      </p:pic>
    </p:spTree>
    <p:extLst>
      <p:ext uri="{BB962C8B-B14F-4D97-AF65-F5344CB8AC3E}">
        <p14:creationId xmlns:p14="http://schemas.microsoft.com/office/powerpoint/2010/main" val="2918432243"/>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hyperlink" Target="http://www.psychomedia.qc.ca/dsm-5/2015-12-03/criteres-diagnostiques-stress-aigu" TargetMode="External"/><Relationship Id="rId13" Type="http://schemas.openxmlformats.org/officeDocument/2006/relationships/image" Target="../media/image8.emf"/><Relationship Id="rId18" Type="http://schemas.openxmlformats.org/officeDocument/2006/relationships/oleObject" Target="../embeddings/oleObject5.bin"/><Relationship Id="rId3" Type="http://schemas.openxmlformats.org/officeDocument/2006/relationships/notesSlide" Target="../notesSlides/notesSlide7.xml"/><Relationship Id="rId7" Type="http://schemas.openxmlformats.org/officeDocument/2006/relationships/hyperlink" Target="http://www.psychomedia.qc.ca/lexique/definition/trouble-de-l-adaptation" TargetMode="External"/><Relationship Id="rId12" Type="http://schemas.openxmlformats.org/officeDocument/2006/relationships/oleObject" Target="../embeddings/oleObject2.bin"/><Relationship Id="rId17" Type="http://schemas.openxmlformats.org/officeDocument/2006/relationships/image" Target="../media/image10.emf"/><Relationship Id="rId2" Type="http://schemas.openxmlformats.org/officeDocument/2006/relationships/slideLayout" Target="../slideLayouts/slideLayout4.xml"/><Relationship Id="rId16" Type="http://schemas.openxmlformats.org/officeDocument/2006/relationships/oleObject" Target="../embeddings/oleObject4.bin"/><Relationship Id="rId1" Type="http://schemas.openxmlformats.org/officeDocument/2006/relationships/vmlDrawing" Target="../drawings/vmlDrawing1.vml"/><Relationship Id="rId6" Type="http://schemas.openxmlformats.org/officeDocument/2006/relationships/hyperlink" Target="http://www.psychomedia.qc.ca/diagnostics/qu-est-ce-que-l-anxiete-generalisee-ou-trouble-anxieux-generalise" TargetMode="External"/><Relationship Id="rId11" Type="http://schemas.openxmlformats.org/officeDocument/2006/relationships/image" Target="../media/image7.emf"/><Relationship Id="rId5" Type="http://schemas.openxmlformats.org/officeDocument/2006/relationships/slide" Target="slide31.xml"/><Relationship Id="rId15" Type="http://schemas.openxmlformats.org/officeDocument/2006/relationships/image" Target="../media/image9.emf"/><Relationship Id="rId10" Type="http://schemas.openxmlformats.org/officeDocument/2006/relationships/oleObject" Target="../embeddings/oleObject1.bin"/><Relationship Id="rId19" Type="http://schemas.openxmlformats.org/officeDocument/2006/relationships/image" Target="../media/image11.emf"/><Relationship Id="rId4" Type="http://schemas.openxmlformats.org/officeDocument/2006/relationships/hyperlink" Target="http://www.psychomedia.qc.ca/dsm-5/2016-02-08/criteres-diagnostiques-trouble-panique" TargetMode="External"/><Relationship Id="rId9" Type="http://schemas.openxmlformats.org/officeDocument/2006/relationships/hyperlink" Target="http://www.psychomedia.qc.ca/dsm-5/insomnie-criteres-diagnostiques" TargetMode="External"/><Relationship Id="rId1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ordrepsy.qc.ca/trouver-de-aid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www.editions-stanke.com/peur-avoir-peur/andre-marchand/livre/9782760409408"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www.psychomedia.qc.ca/conseils-et-astuces/combattre-l-insomnie" TargetMode="External"/><Relationship Id="rId7" Type="http://schemas.openxmlformats.org/officeDocument/2006/relationships/image" Target="../media/image12.emf"/><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hyperlink" Target="http://www.passeportsante.net/fr/AudioVideoBalado/Balado.aspx" TargetMode="External"/><Relationship Id="rId4" Type="http://schemas.openxmlformats.org/officeDocument/2006/relationships/hyperlink" Target="http://www.editions-stanke.com/peur-avoir-peur/andre-marchand/livre/978276040940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image" Target="../media/image13.emf"/><Relationship Id="rId5" Type="http://schemas.openxmlformats.org/officeDocument/2006/relationships/oleObject" Target="../embeddings/oleObject7.bin"/><Relationship Id="rId4" Type="http://schemas.openxmlformats.org/officeDocument/2006/relationships/hyperlink" Target="https://www.ordrepsy.qc.ca/documents/26707/58588/Brochure_La_Psychotherapie_Se_poser_les_bonnes_questions.pdf/eeb02052-6fcf-4662-9ed7-fd4e2c259828"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slide" Target="slide1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247" y="2018009"/>
            <a:ext cx="7619505" cy="730333"/>
          </a:xfrm>
        </p:spPr>
        <p:txBody>
          <a:bodyPr>
            <a:normAutofit/>
          </a:bodyPr>
          <a:lstStyle/>
          <a:p>
            <a:r>
              <a:rPr lang="fr-CA" sz="3200" b="1" dirty="0" smtClean="0">
                <a:latin typeface="Arial" panose="020B0604020202020204" pitchFamily="34" charset="0"/>
                <a:cs typeface="Arial" panose="020B0604020202020204" pitchFamily="34" charset="0"/>
              </a:rPr>
              <a:t>INSTRUCTIONS</a:t>
            </a:r>
            <a:endParaRPr lang="fr-CA" sz="3200" b="1"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5482" y="2587300"/>
            <a:ext cx="6887678" cy="1094051"/>
          </a:xfrm>
        </p:spPr>
        <p:txBody>
          <a:bodyPr/>
          <a:lstStyle/>
          <a:p>
            <a:pPr marL="0" indent="0" algn="ctr">
              <a:buNone/>
            </a:pPr>
            <a:endParaRPr lang="fr-CA" sz="1800" dirty="0" smtClean="0"/>
          </a:p>
          <a:p>
            <a:pPr marL="0" indent="0" algn="ctr">
              <a:buNone/>
            </a:pPr>
            <a:endParaRPr lang="fr-CA" sz="1800" dirty="0"/>
          </a:p>
          <a:p>
            <a:pPr marL="0" indent="0" algn="ctr">
              <a:buNone/>
            </a:pPr>
            <a:r>
              <a:rPr lang="fr-CA" sz="1800" b="1" dirty="0" smtClean="0"/>
              <a:t>pour </a:t>
            </a:r>
            <a:r>
              <a:rPr lang="fr-CA" sz="1800" b="1" dirty="0"/>
              <a:t>l’utilisation des vignettes cliniques</a:t>
            </a:r>
          </a:p>
          <a:p>
            <a:pPr algn="just"/>
            <a:endParaRPr lang="fr-CA" sz="1800" dirty="0"/>
          </a:p>
        </p:txBody>
      </p:sp>
    </p:spTree>
    <p:extLst>
      <p:ext uri="{BB962C8B-B14F-4D97-AF65-F5344CB8AC3E}">
        <p14:creationId xmlns:p14="http://schemas.microsoft.com/office/powerpoint/2010/main" val="1057778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1969" y="271351"/>
            <a:ext cx="7796294" cy="4127148"/>
          </a:xfrm>
        </p:spPr>
        <p:txBody>
          <a:bodyPr>
            <a:normAutofit/>
          </a:bodyPr>
          <a:lstStyle/>
          <a:p>
            <a:pPr marL="0" indent="0">
              <a:buNone/>
            </a:pPr>
            <a:r>
              <a:rPr lang="fr-CA" sz="2100" b="1" dirty="0"/>
              <a:t>Aussi…</a:t>
            </a:r>
          </a:p>
          <a:p>
            <a:pPr marL="0" lvl="1" indent="0">
              <a:buNone/>
            </a:pPr>
            <a:endParaRPr lang="fr-CA" sz="1600" dirty="0" smtClean="0"/>
          </a:p>
          <a:p>
            <a:pPr marL="285750" lvl="1">
              <a:buFont typeface="Arial" panose="020B0604020202020204" pitchFamily="34" charset="0"/>
              <a:buChar char="•"/>
            </a:pPr>
            <a:r>
              <a:rPr lang="fr-CA" sz="1800" dirty="0" smtClean="0"/>
              <a:t>Vous </a:t>
            </a:r>
            <a:r>
              <a:rPr lang="fr-CA" sz="1800" dirty="0"/>
              <a:t>voudrez clarifier le contexte de survenue des </a:t>
            </a:r>
            <a:r>
              <a:rPr lang="fr-CA" sz="1800" dirty="0" err="1" smtClean="0"/>
              <a:t>sx</a:t>
            </a:r>
            <a:r>
              <a:rPr lang="fr-CA" sz="1800" dirty="0" smtClean="0"/>
              <a:t> </a:t>
            </a:r>
            <a:r>
              <a:rPr lang="fr-CA" sz="1800" dirty="0"/>
              <a:t>(facteur </a:t>
            </a:r>
            <a:r>
              <a:rPr lang="fr-CA" sz="1800" b="1" dirty="0" smtClean="0"/>
              <a:t>déclencheur</a:t>
            </a:r>
            <a:r>
              <a:rPr lang="fr-CA" sz="1800" dirty="0" smtClean="0"/>
              <a:t>).</a:t>
            </a:r>
            <a:endParaRPr lang="fr-CA" sz="1800" dirty="0"/>
          </a:p>
          <a:p>
            <a:pPr lvl="1"/>
            <a:endParaRPr lang="fr-CA" sz="1800" dirty="0" smtClean="0"/>
          </a:p>
          <a:p>
            <a:pPr marL="0" lvl="5" indent="0" algn="just">
              <a:buNone/>
            </a:pPr>
            <a:r>
              <a:rPr lang="fr-CA" sz="1800" dirty="0" smtClean="0"/>
              <a:t>	</a:t>
            </a:r>
            <a:r>
              <a:rPr lang="fr-CA" sz="1800" dirty="0"/>
              <a:t>- Au travail </a:t>
            </a:r>
            <a:r>
              <a:rPr lang="fr-CA" sz="1800" i="1" dirty="0"/>
              <a:t>: Fanny aime son travail et se sent appréciée de ses superviseurs et collègues. Il n’y a pas eu de changement récent dans ses tâches. Ses </a:t>
            </a:r>
            <a:r>
              <a:rPr lang="fr-CA" sz="1800" i="1" dirty="0" err="1"/>
              <a:t>sx</a:t>
            </a:r>
            <a:r>
              <a:rPr lang="fr-CA" sz="1800" i="1" dirty="0"/>
              <a:t> récents ont un impact négatif sur sa performance en raison de son manque de sommeil et de ses inquiétudes sur la signification de ses </a:t>
            </a:r>
            <a:r>
              <a:rPr lang="fr-CA" sz="1800" i="1" dirty="0" err="1"/>
              <a:t>sx</a:t>
            </a:r>
            <a:r>
              <a:rPr lang="fr-CA" sz="1800" i="1" dirty="0"/>
              <a:t>, ce qui lui occasionne des difficultés de concentration et des maux de tête fréquents. Il lui est donc arrivé récemment de quitter le bureau avant la fin de sa journée.   </a:t>
            </a:r>
          </a:p>
          <a:p>
            <a:pPr marL="0" lvl="5" indent="0" algn="just">
              <a:buNone/>
            </a:pPr>
            <a:endParaRPr lang="fr-CA" sz="1800" i="1" dirty="0" smtClean="0"/>
          </a:p>
          <a:p>
            <a:pPr marL="0" lvl="1" indent="0" algn="just">
              <a:buNone/>
            </a:pPr>
            <a:r>
              <a:rPr lang="fr-CA" sz="1800" i="0" dirty="0" smtClean="0"/>
              <a:t>	- À la maison :</a:t>
            </a:r>
            <a:r>
              <a:rPr lang="fr-CA" sz="1800" dirty="0" smtClean="0"/>
              <a:t> </a:t>
            </a:r>
            <a:r>
              <a:rPr lang="fr-CA" sz="1800" i="1" dirty="0"/>
              <a:t>relation de couple stable, </a:t>
            </a:r>
            <a:r>
              <a:rPr lang="fr-CA" sz="1800" i="1" dirty="0" smtClean="0"/>
              <a:t>conjoint supportant. </a:t>
            </a:r>
            <a:r>
              <a:rPr lang="fr-CA" sz="1800" i="1" dirty="0"/>
              <a:t>Rapporte un événement survenu quelques semaines plus tôt entre </a:t>
            </a:r>
            <a:r>
              <a:rPr lang="fr-CA" sz="1800" i="1" dirty="0" smtClean="0"/>
              <a:t>ses parents : </a:t>
            </a:r>
            <a:r>
              <a:rPr lang="fr-CA" sz="1800" i="1" dirty="0"/>
              <a:t>père aurait fait une </a:t>
            </a:r>
            <a:r>
              <a:rPr lang="fr-CA" sz="1800" i="1" dirty="0" smtClean="0"/>
              <a:t>grosse crise </a:t>
            </a:r>
            <a:r>
              <a:rPr lang="fr-CA" sz="1800" i="1" dirty="0"/>
              <a:t>de colère et mère le craint </a:t>
            </a:r>
            <a:r>
              <a:rPr lang="fr-CA" sz="1800" i="1" dirty="0" smtClean="0"/>
              <a:t>depuis ; Fanny aurait </a:t>
            </a:r>
            <a:r>
              <a:rPr lang="fr-CA" sz="1800" i="1" dirty="0"/>
              <a:t>dû s’interposer entre </a:t>
            </a:r>
            <a:r>
              <a:rPr lang="fr-CA" sz="1800" i="1" dirty="0" smtClean="0"/>
              <a:t>eux et même appeler la police ; </a:t>
            </a:r>
            <a:r>
              <a:rPr lang="fr-CA" sz="1800" i="1" dirty="0"/>
              <a:t>mère souvent portée </a:t>
            </a:r>
            <a:r>
              <a:rPr lang="fr-CA" sz="1800" i="1" dirty="0" smtClean="0"/>
              <a:t>à la contacter depuis pour </a:t>
            </a:r>
            <a:r>
              <a:rPr lang="fr-CA" sz="1800" i="1" dirty="0"/>
              <a:t>se plaindre du comportement du père sans pourtant avoir l’intention de prendre action de façon plus concrète (</a:t>
            </a:r>
            <a:r>
              <a:rPr lang="fr-CA" sz="1800" i="1" dirty="0" smtClean="0"/>
              <a:t>ex.</a:t>
            </a:r>
            <a:r>
              <a:rPr lang="fr-CA" sz="1800" i="1" dirty="0"/>
              <a:t> </a:t>
            </a:r>
            <a:r>
              <a:rPr lang="fr-CA" sz="1800" i="1" dirty="0" smtClean="0"/>
              <a:t>: </a:t>
            </a:r>
            <a:r>
              <a:rPr lang="fr-CA" sz="1800" i="1" dirty="0"/>
              <a:t>aller chercher une aide </a:t>
            </a:r>
            <a:r>
              <a:rPr lang="fr-CA" sz="1800" i="1" dirty="0" smtClean="0"/>
              <a:t>professionnelle, </a:t>
            </a:r>
            <a:r>
              <a:rPr lang="fr-CA" sz="1800" i="1" dirty="0"/>
              <a:t>envisager séparation</a:t>
            </a:r>
            <a:r>
              <a:rPr lang="fr-CA" sz="1800" i="1" dirty="0" smtClean="0"/>
              <a:t>).</a:t>
            </a:r>
            <a:endParaRPr lang="fr-CA" sz="1800" i="1" dirty="0"/>
          </a:p>
          <a:p>
            <a:pPr marL="0" lvl="1" indent="0">
              <a:buNone/>
            </a:pPr>
            <a:endParaRPr lang="fr-CA" dirty="0" smtClean="0"/>
          </a:p>
        </p:txBody>
      </p:sp>
    </p:spTree>
    <p:extLst>
      <p:ext uri="{BB962C8B-B14F-4D97-AF65-F5344CB8AC3E}">
        <p14:creationId xmlns:p14="http://schemas.microsoft.com/office/powerpoint/2010/main" val="3640589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6424" y="863870"/>
            <a:ext cx="8288761" cy="3241109"/>
          </a:xfrm>
        </p:spPr>
        <p:txBody>
          <a:bodyPr>
            <a:noAutofit/>
          </a:bodyPr>
          <a:lstStyle/>
          <a:p>
            <a:pPr marL="257175" indent="-257175" algn="l">
              <a:buFont typeface="Arial" panose="020B0604020202020204" pitchFamily="34" charset="0"/>
              <a:buChar char="•"/>
            </a:pPr>
            <a:r>
              <a:rPr lang="fr-CA" sz="1800" dirty="0"/>
              <a:t>Fanny vous dit avoir régulièrement de mauvaises nuits de sommeil et ce, depuis le début de sa vingtaine. Il lui arrive parfois d’avoir de la difficulté à s’endormir (environ une soir par semaine) mais il lui arrive encore plus souvent (environ deux à trois nuits par semaine) de se réveiller la nuit et de passer plus d’une heure à tourner dans son lit avant de réussir à se rendormir. </a:t>
            </a:r>
            <a:r>
              <a:rPr lang="fr-CA" sz="1800" dirty="0" smtClean="0"/>
              <a:t>Les </a:t>
            </a:r>
            <a:r>
              <a:rPr lang="fr-CA" sz="1800" dirty="0"/>
              <a:t>matins suivant les mauvaises nuits, elle se sent peu reposée et a l’impression de </a:t>
            </a:r>
            <a:r>
              <a:rPr lang="fr-CA" sz="1800" dirty="0" smtClean="0"/>
              <a:t>«</a:t>
            </a:r>
            <a:r>
              <a:rPr lang="fr-CA" sz="1800" dirty="0"/>
              <a:t> traîner de la patte » </a:t>
            </a:r>
            <a:r>
              <a:rPr lang="fr-CA" sz="1800" dirty="0" smtClean="0"/>
              <a:t>toute la </a:t>
            </a:r>
            <a:r>
              <a:rPr lang="fr-CA" sz="1800" dirty="0"/>
              <a:t>journée. </a:t>
            </a:r>
            <a:br>
              <a:rPr lang="fr-CA" sz="1800" dirty="0"/>
            </a:br>
            <a:r>
              <a:rPr lang="fr-CA" sz="1800" dirty="0"/>
              <a:t/>
            </a:r>
            <a:br>
              <a:rPr lang="fr-CA" sz="1800" dirty="0"/>
            </a:br>
            <a:r>
              <a:rPr lang="fr-CA" sz="1800" dirty="0"/>
              <a:t>Votre questionnaire vous permet de déceler que Fanny a de mauvaises habitudes de sommeil. Plus précisément, ses horaires de sommeil sont variables, elle fait souvent des siestes durant le jour, elle joue à ses jeux vidéo avant le coucher ou regarde la télé dans la chambre, grignote des sucreries ou des croustilles en soirée et, finalement, passe beaucoup de temps au lit sans dormir. </a:t>
            </a:r>
            <a:br>
              <a:rPr lang="fr-CA" sz="1800" dirty="0"/>
            </a:br>
            <a:r>
              <a:rPr lang="fr-CA" sz="1800" dirty="0"/>
              <a:t/>
            </a:r>
            <a:br>
              <a:rPr lang="fr-CA" sz="1800" dirty="0"/>
            </a:br>
            <a:r>
              <a:rPr lang="fr-CA" sz="1800" dirty="0"/>
              <a:t>Ses habitudes de vie gagneraient également à être modifiées car elle mange souvent devant son ordinateur au travail, s’hydrate peu et ne pratique aucune activité physique.</a:t>
            </a:r>
            <a:endParaRPr lang="fr-FR" sz="1800" dirty="0"/>
          </a:p>
        </p:txBody>
      </p:sp>
      <p:sp>
        <p:nvSpPr>
          <p:cNvPr id="3" name="TextBox 2"/>
          <p:cNvSpPr txBox="1"/>
          <p:nvPr/>
        </p:nvSpPr>
        <p:spPr>
          <a:xfrm>
            <a:off x="496424" y="290289"/>
            <a:ext cx="5087133" cy="415498"/>
          </a:xfrm>
          <a:prstGeom prst="rect">
            <a:avLst/>
          </a:prstGeom>
          <a:noFill/>
        </p:spPr>
        <p:txBody>
          <a:bodyPr wrap="square" rtlCol="0">
            <a:spAutoFit/>
          </a:bodyPr>
          <a:lstStyle/>
          <a:p>
            <a:r>
              <a:rPr lang="fr-CA" sz="2100" b="1" dirty="0"/>
              <a:t>Quant à son sommeil…</a:t>
            </a:r>
          </a:p>
        </p:txBody>
      </p:sp>
    </p:spTree>
    <p:extLst>
      <p:ext uri="{BB962C8B-B14F-4D97-AF65-F5344CB8AC3E}">
        <p14:creationId xmlns:p14="http://schemas.microsoft.com/office/powerpoint/2010/main" val="38602254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92" y="246606"/>
            <a:ext cx="8102745" cy="4208745"/>
          </a:xfrm>
        </p:spPr>
        <p:txBody>
          <a:bodyPr>
            <a:normAutofit fontScale="92500" lnSpcReduction="10000"/>
          </a:bodyPr>
          <a:lstStyle/>
          <a:p>
            <a:pPr marL="0" indent="0">
              <a:buNone/>
            </a:pPr>
            <a:r>
              <a:rPr lang="fr-CA" sz="2300" b="1" dirty="0"/>
              <a:t>Quels sont les diagnostics les plus probables à cette étape ?</a:t>
            </a:r>
          </a:p>
          <a:p>
            <a:pPr marL="0" indent="0">
              <a:buNone/>
            </a:pPr>
            <a:endParaRPr lang="fr-CA" dirty="0" smtClean="0"/>
          </a:p>
          <a:p>
            <a:pPr marL="0" lvl="1" indent="0">
              <a:buNone/>
            </a:pPr>
            <a:r>
              <a:rPr lang="fr-CA" sz="1900" i="1" dirty="0" smtClean="0">
                <a:hlinkClick r:id="rId4"/>
              </a:rPr>
              <a:t>Trouble panique</a:t>
            </a:r>
            <a:r>
              <a:rPr lang="fr-CA" sz="1900" i="1" dirty="0" smtClean="0"/>
              <a:t> ? </a:t>
            </a:r>
          </a:p>
          <a:p>
            <a:pPr marL="0" lvl="1" indent="0">
              <a:buNone/>
            </a:pPr>
            <a:endParaRPr lang="fr-CA" sz="1900" i="1" dirty="0" smtClean="0"/>
          </a:p>
          <a:p>
            <a:pPr marL="0" lvl="1" indent="0">
              <a:buNone/>
            </a:pPr>
            <a:r>
              <a:rPr lang="fr-CA" sz="1900" i="1" dirty="0" smtClean="0">
                <a:hlinkClick r:id="rId5" action="ppaction://hlinksldjump"/>
              </a:rPr>
              <a:t>Crainte excessive d’avoir une maladie ?</a:t>
            </a:r>
            <a:r>
              <a:rPr lang="fr-CA" sz="1900" i="1" dirty="0" smtClean="0"/>
              <a:t> (anciennement hypocondrie)</a:t>
            </a:r>
          </a:p>
          <a:p>
            <a:pPr marL="0" lvl="1" indent="0">
              <a:buNone/>
            </a:pPr>
            <a:endParaRPr lang="fr-CA" sz="1900" i="1" dirty="0" smtClean="0"/>
          </a:p>
          <a:p>
            <a:pPr marL="0" lvl="1" indent="0">
              <a:buNone/>
            </a:pPr>
            <a:r>
              <a:rPr lang="fr-CA" sz="1900" i="1" dirty="0">
                <a:hlinkClick r:id="rId6"/>
              </a:rPr>
              <a:t>A</a:t>
            </a:r>
            <a:r>
              <a:rPr lang="fr-CA" sz="1900" i="1" dirty="0" smtClean="0">
                <a:hlinkClick r:id="rId6"/>
              </a:rPr>
              <a:t>nxiété généralisée</a:t>
            </a:r>
            <a:r>
              <a:rPr lang="fr-CA" sz="1900" i="1" dirty="0" smtClean="0"/>
              <a:t> ?</a:t>
            </a:r>
          </a:p>
          <a:p>
            <a:pPr marL="0" lvl="1" indent="0">
              <a:buNone/>
            </a:pPr>
            <a:endParaRPr lang="fr-CA" sz="1900" i="1" dirty="0" smtClean="0"/>
          </a:p>
          <a:p>
            <a:pPr marL="0" lvl="1" indent="0">
              <a:buNone/>
            </a:pPr>
            <a:r>
              <a:rPr lang="fr-CA" sz="1900" i="1" dirty="0" smtClean="0">
                <a:hlinkClick r:id="rId7"/>
              </a:rPr>
              <a:t>Trouble de l’adaptation avec anxiété</a:t>
            </a:r>
            <a:r>
              <a:rPr lang="fr-CA" sz="1900" i="1" dirty="0" smtClean="0"/>
              <a:t> ?</a:t>
            </a:r>
          </a:p>
          <a:p>
            <a:pPr marL="0" lvl="1" indent="0">
              <a:buNone/>
            </a:pPr>
            <a:endParaRPr lang="fr-CA" sz="1900" i="1" dirty="0" smtClean="0"/>
          </a:p>
          <a:p>
            <a:pPr marL="0" lvl="1" indent="0">
              <a:buNone/>
            </a:pPr>
            <a:r>
              <a:rPr lang="fr-CA" sz="1900" i="1" dirty="0" smtClean="0">
                <a:hlinkClick r:id="rId8"/>
              </a:rPr>
              <a:t>Trouble </a:t>
            </a:r>
            <a:r>
              <a:rPr lang="fr-CA" sz="1900" i="1" dirty="0">
                <a:hlinkClick r:id="rId8"/>
              </a:rPr>
              <a:t>stress aigu</a:t>
            </a:r>
            <a:r>
              <a:rPr lang="fr-CA" sz="1900" i="1" dirty="0"/>
              <a:t> </a:t>
            </a:r>
            <a:r>
              <a:rPr lang="fr-CA" sz="1900" i="1" dirty="0" smtClean="0"/>
              <a:t>?</a:t>
            </a:r>
          </a:p>
          <a:p>
            <a:pPr marL="0" lvl="1" indent="0">
              <a:buNone/>
            </a:pPr>
            <a:endParaRPr lang="fr-CA" sz="1900" i="1" dirty="0"/>
          </a:p>
          <a:p>
            <a:pPr marL="0" lvl="1" indent="0">
              <a:buNone/>
            </a:pPr>
            <a:r>
              <a:rPr lang="fr-CA" sz="1900" i="1" dirty="0">
                <a:hlinkClick r:id="rId9"/>
              </a:rPr>
              <a:t>I</a:t>
            </a:r>
            <a:r>
              <a:rPr lang="fr-CA" sz="1900" i="1" dirty="0" smtClean="0">
                <a:hlinkClick r:id="rId9"/>
              </a:rPr>
              <a:t>nsomnie</a:t>
            </a:r>
            <a:r>
              <a:rPr lang="fr-CA" sz="1900" i="1" dirty="0" smtClean="0"/>
              <a:t> ?</a:t>
            </a:r>
          </a:p>
          <a:p>
            <a:pPr marL="0" lvl="1" indent="0">
              <a:buNone/>
            </a:pPr>
            <a:endParaRPr lang="fr-CA" dirty="0" smtClean="0"/>
          </a:p>
          <a:p>
            <a:pPr marL="0" lvl="1" indent="0">
              <a:buNone/>
            </a:pPr>
            <a:endParaRPr lang="fr-CA" dirty="0" smtClean="0"/>
          </a:p>
          <a:p>
            <a:pPr marL="0" lvl="1" indent="0">
              <a:buNone/>
            </a:pPr>
            <a:r>
              <a:rPr lang="fr-CA" sz="2200" i="1" dirty="0"/>
              <a:t>Lesquels exclure ? Lesquels retenir ? Pourquoi ?</a:t>
            </a:r>
          </a:p>
        </p:txBody>
      </p:sp>
      <p:graphicFrame>
        <p:nvGraphicFramePr>
          <p:cNvPr id="2" name="Object 1"/>
          <p:cNvGraphicFramePr>
            <a:graphicFrameLocks noChangeAspect="1"/>
          </p:cNvGraphicFramePr>
          <p:nvPr>
            <p:extLst>
              <p:ext uri="{D42A27DB-BD31-4B8C-83A1-F6EECF244321}">
                <p14:modId xmlns:p14="http://schemas.microsoft.com/office/powerpoint/2010/main" val="2707406326"/>
              </p:ext>
            </p:extLst>
          </p:nvPr>
        </p:nvGraphicFramePr>
        <p:xfrm>
          <a:off x="7533648" y="923012"/>
          <a:ext cx="318682" cy="450938"/>
        </p:xfrm>
        <a:graphic>
          <a:graphicData uri="http://schemas.openxmlformats.org/presentationml/2006/ole">
            <mc:AlternateContent xmlns:mc="http://schemas.openxmlformats.org/markup-compatibility/2006">
              <mc:Choice xmlns:v="urn:schemas-microsoft-com:vml" Requires="v">
                <p:oleObj spid="_x0000_s1191" name="Acrobat Document" r:id="rId10" imgW="5667139" imgH="8019997" progId="AcroExch.Document.7">
                  <p:embed/>
                </p:oleObj>
              </mc:Choice>
              <mc:Fallback>
                <p:oleObj name="Acrobat Document" r:id="rId10" imgW="5667139" imgH="8019997" progId="AcroExch.Document.7">
                  <p:embed/>
                  <p:pic>
                    <p:nvPicPr>
                      <p:cNvPr id="0" name=""/>
                      <p:cNvPicPr/>
                      <p:nvPr/>
                    </p:nvPicPr>
                    <p:blipFill>
                      <a:blip r:embed="rId11"/>
                      <a:stretch>
                        <a:fillRect/>
                      </a:stretch>
                    </p:blipFill>
                    <p:spPr>
                      <a:xfrm>
                        <a:off x="7533648" y="923012"/>
                        <a:ext cx="318682" cy="450938"/>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24337991"/>
              </p:ext>
            </p:extLst>
          </p:nvPr>
        </p:nvGraphicFramePr>
        <p:xfrm>
          <a:off x="7573994" y="2624797"/>
          <a:ext cx="291090" cy="411895"/>
        </p:xfrm>
        <a:graphic>
          <a:graphicData uri="http://schemas.openxmlformats.org/presentationml/2006/ole">
            <mc:AlternateContent xmlns:mc="http://schemas.openxmlformats.org/markup-compatibility/2006">
              <mc:Choice xmlns:v="urn:schemas-microsoft-com:vml" Requires="v">
                <p:oleObj spid="_x0000_s1192" name="Acrobat Document" r:id="rId12" imgW="5667139" imgH="8019997" progId="AcroExch.Document.7">
                  <p:embed/>
                </p:oleObj>
              </mc:Choice>
              <mc:Fallback>
                <p:oleObj name="Acrobat Document" r:id="rId12" imgW="5667139" imgH="8019997" progId="AcroExch.Document.7">
                  <p:embed/>
                  <p:pic>
                    <p:nvPicPr>
                      <p:cNvPr id="0" name=""/>
                      <p:cNvPicPr/>
                      <p:nvPr/>
                    </p:nvPicPr>
                    <p:blipFill>
                      <a:blip r:embed="rId13"/>
                      <a:stretch>
                        <a:fillRect/>
                      </a:stretch>
                    </p:blipFill>
                    <p:spPr>
                      <a:xfrm>
                        <a:off x="7573994" y="2624797"/>
                        <a:ext cx="291090" cy="41189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93941006"/>
              </p:ext>
            </p:extLst>
          </p:nvPr>
        </p:nvGraphicFramePr>
        <p:xfrm>
          <a:off x="7549753" y="3432335"/>
          <a:ext cx="300623" cy="425384"/>
        </p:xfrm>
        <a:graphic>
          <a:graphicData uri="http://schemas.openxmlformats.org/presentationml/2006/ole">
            <mc:AlternateContent xmlns:mc="http://schemas.openxmlformats.org/markup-compatibility/2006">
              <mc:Choice xmlns:v="urn:schemas-microsoft-com:vml" Requires="v">
                <p:oleObj spid="_x0000_s1193" name="Acrobat Document" r:id="rId14" imgW="5667139" imgH="8019997" progId="AcroExch.Document.7">
                  <p:embed/>
                </p:oleObj>
              </mc:Choice>
              <mc:Fallback>
                <p:oleObj name="Acrobat Document" r:id="rId14" imgW="5667139" imgH="8019997" progId="AcroExch.Document.7">
                  <p:embed/>
                  <p:pic>
                    <p:nvPicPr>
                      <p:cNvPr id="0" name=""/>
                      <p:cNvPicPr/>
                      <p:nvPr/>
                    </p:nvPicPr>
                    <p:blipFill>
                      <a:blip r:embed="rId15"/>
                      <a:stretch>
                        <a:fillRect/>
                      </a:stretch>
                    </p:blipFill>
                    <p:spPr>
                      <a:xfrm>
                        <a:off x="7549753" y="3432335"/>
                        <a:ext cx="300623" cy="425384"/>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81402178"/>
              </p:ext>
            </p:extLst>
          </p:nvPr>
        </p:nvGraphicFramePr>
        <p:xfrm>
          <a:off x="7566829" y="4041682"/>
          <a:ext cx="305420" cy="432171"/>
        </p:xfrm>
        <a:graphic>
          <a:graphicData uri="http://schemas.openxmlformats.org/presentationml/2006/ole">
            <mc:AlternateContent xmlns:mc="http://schemas.openxmlformats.org/markup-compatibility/2006">
              <mc:Choice xmlns:v="urn:schemas-microsoft-com:vml" Requires="v">
                <p:oleObj spid="_x0000_s1194" name="Acrobat Document" r:id="rId16" imgW="5667139" imgH="8019997" progId="AcroExch.Document.7">
                  <p:embed/>
                </p:oleObj>
              </mc:Choice>
              <mc:Fallback>
                <p:oleObj name="Acrobat Document" r:id="rId16" imgW="5667139" imgH="8019997" progId="AcroExch.Document.7">
                  <p:embed/>
                  <p:pic>
                    <p:nvPicPr>
                      <p:cNvPr id="0" name=""/>
                      <p:cNvPicPr/>
                      <p:nvPr/>
                    </p:nvPicPr>
                    <p:blipFill>
                      <a:blip r:embed="rId17"/>
                      <a:stretch>
                        <a:fillRect/>
                      </a:stretch>
                    </p:blipFill>
                    <p:spPr>
                      <a:xfrm>
                        <a:off x="7566829" y="4041682"/>
                        <a:ext cx="305420" cy="432171"/>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808661786"/>
              </p:ext>
            </p:extLst>
          </p:nvPr>
        </p:nvGraphicFramePr>
        <p:xfrm>
          <a:off x="7533648" y="1733252"/>
          <a:ext cx="298763" cy="422753"/>
        </p:xfrm>
        <a:graphic>
          <a:graphicData uri="http://schemas.openxmlformats.org/presentationml/2006/ole">
            <mc:AlternateContent xmlns:mc="http://schemas.openxmlformats.org/markup-compatibility/2006">
              <mc:Choice xmlns:v="urn:schemas-microsoft-com:vml" Requires="v">
                <p:oleObj spid="_x0000_s1195" name="Acrobat Document" r:id="rId18" imgW="5667139" imgH="8019997" progId="AcroExch.Document.7">
                  <p:embed/>
                </p:oleObj>
              </mc:Choice>
              <mc:Fallback>
                <p:oleObj name="Acrobat Document" r:id="rId18" imgW="5667139" imgH="8019997" progId="AcroExch.Document.7">
                  <p:embed/>
                  <p:pic>
                    <p:nvPicPr>
                      <p:cNvPr id="0" name=""/>
                      <p:cNvPicPr/>
                      <p:nvPr/>
                    </p:nvPicPr>
                    <p:blipFill>
                      <a:blip r:embed="rId19"/>
                      <a:stretch>
                        <a:fillRect/>
                      </a:stretch>
                    </p:blipFill>
                    <p:spPr>
                      <a:xfrm>
                        <a:off x="7533648" y="1733252"/>
                        <a:ext cx="298763" cy="422753"/>
                      </a:xfrm>
                      <a:prstGeom prst="rect">
                        <a:avLst/>
                      </a:prstGeom>
                    </p:spPr>
                  </p:pic>
                </p:oleObj>
              </mc:Fallback>
            </mc:AlternateContent>
          </a:graphicData>
        </a:graphic>
      </p:graphicFrame>
    </p:spTree>
    <p:extLst>
      <p:ext uri="{BB962C8B-B14F-4D97-AF65-F5344CB8AC3E}">
        <p14:creationId xmlns:p14="http://schemas.microsoft.com/office/powerpoint/2010/main" val="37697052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0074" y="590846"/>
            <a:ext cx="7832307" cy="4108464"/>
          </a:xfrm>
        </p:spPr>
        <p:txBody>
          <a:bodyPr>
            <a:normAutofit/>
          </a:bodyPr>
          <a:lstStyle/>
          <a:p>
            <a:pPr marL="0" lvl="1" indent="0">
              <a:buNone/>
            </a:pPr>
            <a:r>
              <a:rPr lang="fr-CA" sz="2100" b="1" dirty="0" err="1"/>
              <a:t>Dx</a:t>
            </a:r>
            <a:r>
              <a:rPr lang="fr-CA" sz="2100" b="1" dirty="0"/>
              <a:t> exclus et pourquoi</a:t>
            </a:r>
          </a:p>
          <a:p>
            <a:pPr marL="0" lvl="1" indent="0">
              <a:buNone/>
            </a:pPr>
            <a:endParaRPr lang="fr-CA" sz="1800" dirty="0"/>
          </a:p>
          <a:p>
            <a:pPr lvl="1">
              <a:buFont typeface="Arial" panose="020B0604020202020204" pitchFamily="34" charset="0"/>
              <a:buChar char="•"/>
            </a:pPr>
            <a:r>
              <a:rPr lang="fr-CA" sz="1800" dirty="0" smtClean="0"/>
              <a:t>Trouble panique : </a:t>
            </a:r>
            <a:r>
              <a:rPr lang="fr-CA" sz="1800" i="1" dirty="0" smtClean="0"/>
              <a:t>rencontre les critères d’une attaque de panique mais ne répond pas au critère de durée du trouble, i.e., </a:t>
            </a:r>
            <a:r>
              <a:rPr lang="fr-CA" sz="1800" i="1" dirty="0" err="1" smtClean="0"/>
              <a:t>sx</a:t>
            </a:r>
            <a:r>
              <a:rPr lang="fr-CA" sz="1800" i="1" dirty="0" smtClean="0"/>
              <a:t> ne sont pas présents depuis au moins un mois</a:t>
            </a:r>
            <a:endParaRPr lang="fr-CA" sz="1800" i="1" dirty="0"/>
          </a:p>
          <a:p>
            <a:pPr lvl="1">
              <a:buFont typeface="Arial" panose="020B0604020202020204" pitchFamily="34" charset="0"/>
              <a:buChar char="•"/>
            </a:pPr>
            <a:endParaRPr lang="fr-CA" sz="1800" dirty="0" smtClean="0"/>
          </a:p>
          <a:p>
            <a:pPr lvl="1">
              <a:buFont typeface="Arial" panose="020B0604020202020204" pitchFamily="34" charset="0"/>
              <a:buChar char="•"/>
            </a:pPr>
            <a:r>
              <a:rPr lang="fr-CA" sz="1800" dirty="0" smtClean="0"/>
              <a:t>Crainte </a:t>
            </a:r>
            <a:r>
              <a:rPr lang="fr-CA" sz="1800" dirty="0"/>
              <a:t>excessive d’avoir une </a:t>
            </a:r>
            <a:r>
              <a:rPr lang="fr-CA" sz="1800" dirty="0" smtClean="0"/>
              <a:t>maladie : </a:t>
            </a:r>
            <a:r>
              <a:rPr lang="fr-CA" sz="1800" i="1" dirty="0" smtClean="0"/>
              <a:t>ne rencontre pas le critère de durée, i.e., les </a:t>
            </a:r>
            <a:r>
              <a:rPr lang="fr-CA" sz="1800" i="1" dirty="0" err="1" smtClean="0"/>
              <a:t>sx</a:t>
            </a:r>
            <a:r>
              <a:rPr lang="fr-CA" sz="1800" i="1" dirty="0" smtClean="0"/>
              <a:t> ne sont pas présents depuis au moins 6 mois</a:t>
            </a:r>
            <a:endParaRPr lang="fr-CA" sz="1800" i="1" dirty="0"/>
          </a:p>
          <a:p>
            <a:pPr lvl="1">
              <a:buFont typeface="Arial" panose="020B0604020202020204" pitchFamily="34" charset="0"/>
              <a:buChar char="•"/>
            </a:pPr>
            <a:endParaRPr lang="fr-CA" sz="1800" dirty="0" smtClean="0"/>
          </a:p>
          <a:p>
            <a:pPr lvl="1">
              <a:buFont typeface="Arial" panose="020B0604020202020204" pitchFamily="34" charset="0"/>
              <a:buChar char="•"/>
            </a:pPr>
            <a:r>
              <a:rPr lang="fr-CA" sz="1800" dirty="0" smtClean="0"/>
              <a:t>Anxiété généralisée : </a:t>
            </a:r>
            <a:r>
              <a:rPr lang="fr-CA" sz="1800" i="1" dirty="0"/>
              <a:t>ne rencontre par </a:t>
            </a:r>
            <a:r>
              <a:rPr lang="fr-CA" sz="1800" i="1" dirty="0" smtClean="0"/>
              <a:t>le </a:t>
            </a:r>
            <a:r>
              <a:rPr lang="fr-CA" sz="1800" i="1" dirty="0"/>
              <a:t>critères de durée, i.e., les </a:t>
            </a:r>
            <a:r>
              <a:rPr lang="fr-CA" sz="1800" i="1" dirty="0" err="1" smtClean="0"/>
              <a:t>sx</a:t>
            </a:r>
            <a:r>
              <a:rPr lang="fr-CA" sz="1800" i="1" dirty="0" smtClean="0"/>
              <a:t> </a:t>
            </a:r>
            <a:r>
              <a:rPr lang="fr-CA" sz="1800" i="1" dirty="0"/>
              <a:t>ne sont pas présents depuis au moins 6 </a:t>
            </a:r>
            <a:r>
              <a:rPr lang="fr-CA" sz="1800" i="1" dirty="0" smtClean="0"/>
              <a:t>mois</a:t>
            </a:r>
          </a:p>
          <a:p>
            <a:pPr lvl="1">
              <a:buFont typeface="Arial" panose="020B0604020202020204" pitchFamily="34" charset="0"/>
              <a:buChar char="•"/>
            </a:pPr>
            <a:endParaRPr lang="fr-CA" sz="1800" dirty="0" smtClean="0"/>
          </a:p>
          <a:p>
            <a:pPr lvl="1">
              <a:buFont typeface="Arial" panose="020B0604020202020204" pitchFamily="34" charset="0"/>
              <a:buChar char="•"/>
            </a:pPr>
            <a:r>
              <a:rPr lang="fr-CA" sz="1800" dirty="0" smtClean="0"/>
              <a:t>Trouble </a:t>
            </a:r>
            <a:r>
              <a:rPr lang="fr-CA" sz="1800" dirty="0"/>
              <a:t>stress </a:t>
            </a:r>
            <a:r>
              <a:rPr lang="fr-CA" sz="1800" dirty="0" smtClean="0"/>
              <a:t>aigu : </a:t>
            </a:r>
            <a:r>
              <a:rPr lang="fr-CA" sz="1800" i="1" dirty="0" smtClean="0"/>
              <a:t>ne rencontre pas au moins 9 des </a:t>
            </a:r>
            <a:r>
              <a:rPr lang="fr-CA" sz="1800" i="1" dirty="0" err="1" smtClean="0"/>
              <a:t>sx</a:t>
            </a:r>
            <a:r>
              <a:rPr lang="fr-CA" sz="1800" i="1" dirty="0" smtClean="0"/>
              <a:t> requis</a:t>
            </a:r>
            <a:endParaRPr lang="fr-CA" sz="1800" i="1" dirty="0"/>
          </a:p>
          <a:p>
            <a:pPr marL="0" lvl="1" indent="0">
              <a:buNone/>
            </a:pPr>
            <a:endParaRPr lang="fr-CA" sz="1800" dirty="0"/>
          </a:p>
        </p:txBody>
      </p:sp>
    </p:spTree>
    <p:extLst>
      <p:ext uri="{BB962C8B-B14F-4D97-AF65-F5344CB8AC3E}">
        <p14:creationId xmlns:p14="http://schemas.microsoft.com/office/powerpoint/2010/main" val="21369222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7395" y="972810"/>
            <a:ext cx="7832307" cy="4108464"/>
          </a:xfrm>
        </p:spPr>
        <p:txBody>
          <a:bodyPr>
            <a:normAutofit/>
          </a:bodyPr>
          <a:lstStyle/>
          <a:p>
            <a:pPr marL="0" lvl="1" indent="0">
              <a:buNone/>
            </a:pPr>
            <a:r>
              <a:rPr lang="fr-CA" sz="1800" dirty="0"/>
              <a:t>1</a:t>
            </a:r>
            <a:r>
              <a:rPr lang="fr-CA" sz="1800" baseline="30000" dirty="0"/>
              <a:t>er</a:t>
            </a:r>
            <a:r>
              <a:rPr lang="fr-CA" sz="1800" dirty="0"/>
              <a:t> dx </a:t>
            </a:r>
            <a:r>
              <a:rPr lang="fr-CA" sz="1800" b="1" dirty="0"/>
              <a:t>retenu </a:t>
            </a:r>
            <a:r>
              <a:rPr lang="fr-CA" sz="1800" dirty="0"/>
              <a:t>: Trouble de l’adaptation avec anxiété</a:t>
            </a:r>
          </a:p>
          <a:p>
            <a:pPr marL="0" lvl="1" indent="0">
              <a:buNone/>
            </a:pPr>
            <a:endParaRPr lang="fr-CA" sz="1800" dirty="0"/>
          </a:p>
          <a:p>
            <a:pPr lvl="1">
              <a:buFont typeface="Arial" panose="020B0604020202020204" pitchFamily="34" charset="0"/>
              <a:buChar char="•"/>
            </a:pPr>
            <a:r>
              <a:rPr lang="fr-CA" sz="1800" b="1" dirty="0"/>
              <a:t>Pourquoi?</a:t>
            </a:r>
          </a:p>
          <a:p>
            <a:pPr marL="0" lvl="3" indent="0" algn="just">
              <a:buNone/>
            </a:pPr>
            <a:r>
              <a:rPr lang="fr-CA" sz="1800" dirty="0"/>
              <a:t>	- altération significative du fonctionnement dans les 3 mois suivant </a:t>
            </a:r>
            <a:r>
              <a:rPr lang="fr-CA" sz="1800" dirty="0" smtClean="0"/>
              <a:t>  	     		  l’exposition aux </a:t>
            </a:r>
            <a:r>
              <a:rPr lang="fr-CA" sz="1800" dirty="0"/>
              <a:t>facteurs de stress (i.e., conflit familial)</a:t>
            </a:r>
          </a:p>
          <a:p>
            <a:pPr marL="0" lvl="2" indent="0" algn="just">
              <a:buNone/>
            </a:pPr>
            <a:endParaRPr lang="fr-CA" sz="1800" dirty="0"/>
          </a:p>
          <a:p>
            <a:pPr marL="0" lvl="2" indent="0" algn="just">
              <a:buNone/>
            </a:pPr>
            <a:r>
              <a:rPr lang="fr-CA" sz="1800" dirty="0"/>
              <a:t>2</a:t>
            </a:r>
            <a:r>
              <a:rPr lang="fr-CA" sz="1800" baseline="30000" dirty="0"/>
              <a:t>e</a:t>
            </a:r>
            <a:r>
              <a:rPr lang="fr-CA" sz="1800" dirty="0"/>
              <a:t> dx </a:t>
            </a:r>
            <a:r>
              <a:rPr lang="fr-CA" sz="1800" b="1" dirty="0"/>
              <a:t>retenu </a:t>
            </a:r>
            <a:r>
              <a:rPr lang="fr-CA" sz="1800" dirty="0"/>
              <a:t>:  Insomnie</a:t>
            </a:r>
          </a:p>
          <a:p>
            <a:pPr marL="0" lvl="2" indent="0" algn="just">
              <a:buNone/>
            </a:pPr>
            <a:endParaRPr lang="fr-CA" sz="1800" dirty="0"/>
          </a:p>
          <a:p>
            <a:pPr lvl="1" algn="just">
              <a:buFont typeface="Arial" panose="020B0604020202020204" pitchFamily="34" charset="0"/>
              <a:buChar char="•"/>
            </a:pPr>
            <a:r>
              <a:rPr lang="fr-CA" sz="1800" dirty="0"/>
              <a:t>Pourquoi?</a:t>
            </a:r>
          </a:p>
          <a:p>
            <a:pPr marL="0" lvl="3" indent="0" algn="just">
              <a:buNone/>
            </a:pPr>
            <a:r>
              <a:rPr lang="fr-CA" sz="1800" dirty="0"/>
              <a:t>	- difficultés de maintien du sommeil au moins 3 nuits par semaine et depuis au 	 </a:t>
            </a:r>
            <a:r>
              <a:rPr lang="fr-CA" sz="1800" dirty="0" smtClean="0"/>
              <a:t>  moins 3 </a:t>
            </a:r>
            <a:r>
              <a:rPr lang="fr-CA" sz="1800" dirty="0"/>
              <a:t>mois avec altération du fonctionnement diurne ; difficultés </a:t>
            </a:r>
            <a:r>
              <a:rPr lang="fr-CA" sz="1800" dirty="0" smtClean="0"/>
              <a:t>	  	   présentes avant </a:t>
            </a:r>
            <a:r>
              <a:rPr lang="fr-CA" sz="1800" dirty="0"/>
              <a:t>l’apparition des </a:t>
            </a:r>
            <a:r>
              <a:rPr lang="fr-CA" sz="1800" dirty="0" err="1"/>
              <a:t>sx</a:t>
            </a:r>
            <a:r>
              <a:rPr lang="fr-CA" sz="1800" dirty="0"/>
              <a:t> du trouble de l’adaptation qui ne sont </a:t>
            </a:r>
            <a:r>
              <a:rPr lang="fr-CA" sz="1800" dirty="0" smtClean="0"/>
              <a:t>	   pas entièrement </a:t>
            </a:r>
            <a:r>
              <a:rPr lang="fr-CA" sz="1800" dirty="0"/>
              <a:t>explicables par ceux-ci</a:t>
            </a:r>
          </a:p>
          <a:p>
            <a:pPr marL="0" lvl="2" indent="0">
              <a:buNone/>
            </a:pPr>
            <a:endParaRPr lang="fr-CA" sz="1800" dirty="0"/>
          </a:p>
        </p:txBody>
      </p:sp>
    </p:spTree>
    <p:extLst>
      <p:ext uri="{BB962C8B-B14F-4D97-AF65-F5344CB8AC3E}">
        <p14:creationId xmlns:p14="http://schemas.microsoft.com/office/powerpoint/2010/main" val="14475643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882" y="26043"/>
            <a:ext cx="7200900" cy="1485900"/>
          </a:xfrm>
        </p:spPr>
        <p:txBody>
          <a:bodyPr>
            <a:normAutofit fontScale="90000"/>
          </a:bodyPr>
          <a:lstStyle/>
          <a:p>
            <a:r>
              <a:rPr lang="fr-CA" dirty="0" smtClean="0"/>
              <a:t/>
            </a:r>
            <a:br>
              <a:rPr lang="fr-CA" dirty="0" smtClean="0"/>
            </a:br>
            <a:r>
              <a:rPr lang="fr-CA" dirty="0"/>
              <a:t/>
            </a:r>
            <a:br>
              <a:rPr lang="fr-CA" dirty="0"/>
            </a:br>
            <a:r>
              <a:rPr lang="fr-CA" sz="3300" b="1" dirty="0" smtClean="0"/>
              <a:t>Que </a:t>
            </a:r>
            <a:r>
              <a:rPr lang="fr-CA" sz="3300" b="1" dirty="0"/>
              <a:t>faites-vous maintenant?</a:t>
            </a:r>
            <a:br>
              <a:rPr lang="fr-CA" sz="3300" b="1" dirty="0"/>
            </a:br>
            <a:endParaRPr lang="fr-FR" sz="3300" b="1" dirty="0"/>
          </a:p>
        </p:txBody>
      </p:sp>
    </p:spTree>
    <p:extLst>
      <p:ext uri="{BB962C8B-B14F-4D97-AF65-F5344CB8AC3E}">
        <p14:creationId xmlns:p14="http://schemas.microsoft.com/office/powerpoint/2010/main" val="907656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738" y="938352"/>
            <a:ext cx="7880845" cy="3729624"/>
          </a:xfrm>
        </p:spPr>
        <p:txBody>
          <a:bodyPr>
            <a:noAutofit/>
          </a:bodyPr>
          <a:lstStyle/>
          <a:p>
            <a:pPr algn="just"/>
            <a:r>
              <a:rPr lang="fr-CA" sz="1800" dirty="0"/>
              <a:t>Vous </a:t>
            </a:r>
            <a:r>
              <a:rPr lang="fr-CA" sz="1800" dirty="0" smtClean="0"/>
              <a:t>débutez la rencontre en remettant à Fanny </a:t>
            </a:r>
            <a:r>
              <a:rPr lang="fr-CA" sz="1800" dirty="0"/>
              <a:t>les résultats de ses bilans, tous négatifs</a:t>
            </a:r>
            <a:r>
              <a:rPr lang="fr-CA" sz="1800" dirty="0" smtClean="0"/>
              <a:t>. Vous mentionnez à Fanny que ses difficultés actuelles semblent résulter d’une anxiété importante.</a:t>
            </a:r>
          </a:p>
          <a:p>
            <a:pPr marL="0" indent="0" algn="just">
              <a:buNone/>
            </a:pPr>
            <a:endParaRPr lang="fr-CA" sz="1800" dirty="0"/>
          </a:p>
          <a:p>
            <a:pPr algn="just"/>
            <a:r>
              <a:rPr lang="fr-CA" sz="1800" dirty="0" smtClean="0"/>
              <a:t>Vous croyez que Fanny bénéficierait d’une psychothérapie pour mieux comprendre les sources de son anxiété et apporter certains changements. Vous l’encourager à consulter un professionnel de la relation d’aide. </a:t>
            </a:r>
          </a:p>
          <a:p>
            <a:pPr marL="0" indent="0" algn="just">
              <a:buNone/>
            </a:pPr>
            <a:endParaRPr lang="fr-CA" sz="1800" dirty="0" smtClean="0"/>
          </a:p>
          <a:p>
            <a:pPr algn="just"/>
            <a:r>
              <a:rPr lang="fr-CA" sz="1800" dirty="0" smtClean="0"/>
              <a:t>Bénéficiant d’une couverture d’assurances via son employeur, elle est d’accord pour voir un psychologue dans le privé. À sa demande, vous lui suggérez le nom d’une psychologue à qui vous êtes habitué de référer</a:t>
            </a:r>
            <a:r>
              <a:rPr lang="fr-CA" sz="1800" dirty="0"/>
              <a:t>. Vous l’encouragez </a:t>
            </a:r>
            <a:r>
              <a:rPr lang="fr-CA" sz="1800" dirty="0" smtClean="0"/>
              <a:t>également à </a:t>
            </a:r>
            <a:r>
              <a:rPr lang="fr-CA" sz="1800" dirty="0"/>
              <a:t>utiliser le Service de référence de l’</a:t>
            </a:r>
            <a:r>
              <a:rPr lang="fr-CA" sz="1800" dirty="0">
                <a:hlinkClick r:id="rId3"/>
              </a:rPr>
              <a:t>Ordre </a:t>
            </a:r>
            <a:r>
              <a:rPr lang="fr-CA" sz="1800" dirty="0" smtClean="0">
                <a:hlinkClick r:id="rId3"/>
              </a:rPr>
              <a:t>des psychologues</a:t>
            </a:r>
            <a:r>
              <a:rPr lang="fr-CA" sz="1800" dirty="0" smtClean="0"/>
              <a:t> du </a:t>
            </a:r>
            <a:r>
              <a:rPr lang="fr-CA" sz="1800" dirty="0"/>
              <a:t>Québec pour </a:t>
            </a:r>
            <a:r>
              <a:rPr lang="fr-CA" sz="1800" dirty="0" smtClean="0"/>
              <a:t>d’autres références </a:t>
            </a:r>
            <a:r>
              <a:rPr lang="fr-CA" sz="1800" dirty="0"/>
              <a:t>: www.ordrepsy.qc.ca. / 514-738-1881 </a:t>
            </a:r>
            <a:r>
              <a:rPr lang="fr-CA" sz="1800" dirty="0" smtClean="0"/>
              <a:t>/        </a:t>
            </a:r>
            <a:r>
              <a:rPr lang="fr-CA" sz="1800" dirty="0"/>
              <a:t>1-800-363-2644</a:t>
            </a:r>
            <a:r>
              <a:rPr lang="fr-CA" sz="1800" dirty="0" smtClean="0"/>
              <a:t>.</a:t>
            </a:r>
          </a:p>
        </p:txBody>
      </p:sp>
      <p:sp>
        <p:nvSpPr>
          <p:cNvPr id="6" name="Title 1"/>
          <p:cNvSpPr>
            <a:spLocks noGrp="1"/>
          </p:cNvSpPr>
          <p:nvPr>
            <p:ph type="title"/>
          </p:nvPr>
        </p:nvSpPr>
        <p:spPr>
          <a:xfrm>
            <a:off x="571738" y="352354"/>
            <a:ext cx="7200900" cy="782094"/>
          </a:xfrm>
        </p:spPr>
        <p:txBody>
          <a:bodyPr/>
          <a:lstStyle/>
          <a:p>
            <a:pPr algn="l"/>
            <a:r>
              <a:rPr lang="fr-CA" sz="2100" b="1" dirty="0" smtClean="0"/>
              <a:t>Expliquer et planifier</a:t>
            </a:r>
            <a:endParaRPr lang="fr-CA" sz="2100" b="1" dirty="0"/>
          </a:p>
        </p:txBody>
      </p:sp>
    </p:spTree>
    <p:extLst>
      <p:ext uri="{BB962C8B-B14F-4D97-AF65-F5344CB8AC3E}">
        <p14:creationId xmlns:p14="http://schemas.microsoft.com/office/powerpoint/2010/main" val="35609992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3459" y="810333"/>
            <a:ext cx="7880845" cy="3513551"/>
          </a:xfrm>
        </p:spPr>
        <p:txBody>
          <a:bodyPr>
            <a:noAutofit/>
          </a:bodyPr>
          <a:lstStyle/>
          <a:p>
            <a:pPr algn="just"/>
            <a:r>
              <a:rPr lang="fr-CA" sz="1800" dirty="0" smtClean="0"/>
              <a:t>De plus, vous convenez de ne pas débuter d’ISRS pour le moment étant donné la préférence de Fanny. Vous évoquez avec elle la possibilité d’un arrêt de travail mais Fanny préfère demeurer au travail et prendre quelques journées de maladie au besoin puisqu’il lui en reste encore dans sa banque de congés. Vous l’invitez à reconsidérer la possibilité d’un arrêt de travail advenant que ses difficultés aient un impact trop important sur son fonctionnement au travail.</a:t>
            </a:r>
          </a:p>
          <a:p>
            <a:pPr algn="just"/>
            <a:r>
              <a:rPr lang="fr-CA" sz="1800" dirty="0" smtClean="0"/>
              <a:t>Vous expliquez À Fanny pourquoi vous n’êtes pas à l’aise de répondre à sa demande de lui prescrire quelques comprimés de benzodiazépines (a justifié sa demande en disant que cela a bien aidé sa mère à quelques moments de sa vie). Vous justifiez votre décision en lui expliquant l’effet de tolérance et les risques de dépendance associés. Vous ajoutez que la prise d’une telle médication est un moyen d’évitement de l’anxiété et qu’il est préférable qu’elle apprenne à gérer l’anxiété plutôt qu’à l’éviter car l’évitement est un facteur d’aggravation de l’anxiété. </a:t>
            </a:r>
          </a:p>
          <a:p>
            <a:pPr algn="just"/>
            <a:r>
              <a:rPr lang="fr-CA" sz="1800" dirty="0" smtClean="0"/>
              <a:t>Vous planifiez revoir Fanny dans un mois et lui conseillez donc d’avoir débuté un suivi en psychothérapie dans l’intérim. </a:t>
            </a:r>
            <a:endParaRPr lang="fr-CA" sz="1800" dirty="0"/>
          </a:p>
        </p:txBody>
      </p:sp>
      <p:sp>
        <p:nvSpPr>
          <p:cNvPr id="5" name="Title 1"/>
          <p:cNvSpPr>
            <a:spLocks noGrp="1"/>
          </p:cNvSpPr>
          <p:nvPr>
            <p:ph type="title"/>
          </p:nvPr>
        </p:nvSpPr>
        <p:spPr>
          <a:xfrm>
            <a:off x="583459" y="252741"/>
            <a:ext cx="7297976" cy="557592"/>
          </a:xfrm>
        </p:spPr>
        <p:txBody>
          <a:bodyPr/>
          <a:lstStyle/>
          <a:p>
            <a:pPr algn="l"/>
            <a:r>
              <a:rPr lang="fr-CA" sz="2100" b="1" dirty="0" smtClean="0"/>
              <a:t>Plan de traitement</a:t>
            </a:r>
            <a:endParaRPr lang="fr-CA" sz="2100" b="1" dirty="0"/>
          </a:p>
        </p:txBody>
      </p:sp>
    </p:spTree>
    <p:extLst>
      <p:ext uri="{BB962C8B-B14F-4D97-AF65-F5344CB8AC3E}">
        <p14:creationId xmlns:p14="http://schemas.microsoft.com/office/powerpoint/2010/main" val="8523900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081" y="449827"/>
            <a:ext cx="7839728" cy="725727"/>
          </a:xfrm>
        </p:spPr>
        <p:txBody>
          <a:bodyPr>
            <a:normAutofit/>
          </a:bodyPr>
          <a:lstStyle/>
          <a:p>
            <a:pPr algn="l"/>
            <a:r>
              <a:rPr lang="fr-CA" sz="2100" b="1" dirty="0"/>
              <a:t>Pourquoi la revoir dans un délai rapproché?</a:t>
            </a:r>
          </a:p>
        </p:txBody>
      </p:sp>
      <p:sp>
        <p:nvSpPr>
          <p:cNvPr id="3" name="Content Placeholder 2"/>
          <p:cNvSpPr>
            <a:spLocks noGrp="1"/>
          </p:cNvSpPr>
          <p:nvPr>
            <p:ph idx="1"/>
          </p:nvPr>
        </p:nvSpPr>
        <p:spPr>
          <a:xfrm>
            <a:off x="547081" y="1405708"/>
            <a:ext cx="7925587" cy="3224284"/>
          </a:xfrm>
        </p:spPr>
        <p:txBody>
          <a:bodyPr>
            <a:normAutofit/>
          </a:bodyPr>
          <a:lstStyle/>
          <a:p>
            <a:pPr algn="just"/>
            <a:endParaRPr lang="fr-CA" sz="1800" dirty="0"/>
          </a:p>
          <a:p>
            <a:pPr algn="just">
              <a:buFont typeface="Arial" panose="020B0604020202020204" pitchFamily="34" charset="0"/>
              <a:buChar char="•"/>
            </a:pPr>
            <a:r>
              <a:rPr lang="fr-CA" sz="1800" dirty="0"/>
              <a:t>Femme qui consulte en contexte de crise. Important de soutenir plus étroitement pour minimiser l’impact sur le fonctionnement et éviter une chronicisation des difficultés.</a:t>
            </a:r>
          </a:p>
          <a:p>
            <a:pPr algn="just">
              <a:buFont typeface="Arial" panose="020B0604020202020204" pitchFamily="34" charset="0"/>
              <a:buChar char="•"/>
            </a:pPr>
            <a:endParaRPr lang="fr-CA" sz="1800" dirty="0"/>
          </a:p>
          <a:p>
            <a:pPr algn="just">
              <a:buFont typeface="Arial" panose="020B0604020202020204" pitchFamily="34" charset="0"/>
              <a:buChar char="•"/>
            </a:pPr>
            <a:r>
              <a:rPr lang="fr-CA" sz="1800" dirty="0"/>
              <a:t>Femme à risque de développer un trouble dépressif si l’anxiété n’est pas bien contrôlée. Importance d’une prise en charge avec suivis réguliers pour les prochains mois afin d’éviter consultations à l’urgence fréquentes en lien avec les </a:t>
            </a:r>
            <a:r>
              <a:rPr lang="fr-CA" sz="1800" dirty="0" err="1"/>
              <a:t>sx</a:t>
            </a:r>
            <a:r>
              <a:rPr lang="fr-CA" sz="1800" dirty="0"/>
              <a:t> anxieux.</a:t>
            </a:r>
          </a:p>
        </p:txBody>
      </p:sp>
    </p:spTree>
    <p:extLst>
      <p:ext uri="{BB962C8B-B14F-4D97-AF65-F5344CB8AC3E}">
        <p14:creationId xmlns:p14="http://schemas.microsoft.com/office/powerpoint/2010/main" val="39137306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138" y="396433"/>
            <a:ext cx="7200900" cy="1485900"/>
          </a:xfrm>
        </p:spPr>
        <p:txBody>
          <a:bodyPr/>
          <a:lstStyle/>
          <a:p>
            <a:pPr algn="l"/>
            <a:r>
              <a:rPr lang="fr-CA" sz="2100" b="1" dirty="0" smtClean="0"/>
              <a:t>Un mois plus tard</a:t>
            </a:r>
            <a:endParaRPr lang="fr-CA" sz="2100" b="1" dirty="0"/>
          </a:p>
        </p:txBody>
      </p:sp>
      <p:sp>
        <p:nvSpPr>
          <p:cNvPr id="3" name="Content Placeholder 2"/>
          <p:cNvSpPr>
            <a:spLocks noGrp="1"/>
          </p:cNvSpPr>
          <p:nvPr>
            <p:ph idx="1"/>
          </p:nvPr>
        </p:nvSpPr>
        <p:spPr>
          <a:xfrm>
            <a:off x="646736" y="1475772"/>
            <a:ext cx="7200900" cy="3581400"/>
          </a:xfrm>
        </p:spPr>
        <p:txBody>
          <a:bodyPr>
            <a:normAutofit/>
          </a:bodyPr>
          <a:lstStyle/>
          <a:p>
            <a:pPr>
              <a:buFont typeface="Arial" panose="020B0604020202020204" pitchFamily="34" charset="0"/>
              <a:buChar char="•"/>
            </a:pPr>
            <a:r>
              <a:rPr lang="fr-CA" sz="1800" dirty="0" smtClean="0"/>
              <a:t>Vous revoyez Fanny</a:t>
            </a:r>
          </a:p>
          <a:p>
            <a:pPr marL="0" indent="0">
              <a:buNone/>
            </a:pPr>
            <a:endParaRPr lang="fr-CA" sz="1800" dirty="0" smtClean="0"/>
          </a:p>
          <a:p>
            <a:pPr>
              <a:buFont typeface="Arial" panose="020B0604020202020204" pitchFamily="34" charset="0"/>
              <a:buChar char="•"/>
            </a:pPr>
            <a:r>
              <a:rPr lang="fr-CA" sz="1800" dirty="0" smtClean="0"/>
              <a:t>Vous réévaluez…</a:t>
            </a:r>
          </a:p>
          <a:p>
            <a:pPr marL="0" indent="0">
              <a:buNone/>
            </a:pPr>
            <a:endParaRPr lang="fr-CA" sz="1800" dirty="0" smtClean="0"/>
          </a:p>
          <a:p>
            <a:pPr marL="0" indent="0">
              <a:buNone/>
            </a:pPr>
            <a:r>
              <a:rPr lang="fr-CA" sz="1800" dirty="0" smtClean="0"/>
              <a:t>	- ses </a:t>
            </a:r>
            <a:r>
              <a:rPr lang="fr-CA" sz="1800" dirty="0" err="1" smtClean="0"/>
              <a:t>sx</a:t>
            </a:r>
            <a:r>
              <a:rPr lang="fr-CA" sz="1800" dirty="0" smtClean="0"/>
              <a:t> (anxiété et sommeil)</a:t>
            </a:r>
            <a:endParaRPr lang="fr-CA" sz="1800" dirty="0"/>
          </a:p>
          <a:p>
            <a:pPr marL="0" indent="0">
              <a:buNone/>
            </a:pPr>
            <a:r>
              <a:rPr lang="fr-CA" sz="1800" dirty="0" smtClean="0"/>
              <a:t>	- son niveau de fonctionnement</a:t>
            </a:r>
            <a:endParaRPr lang="fr-CA" sz="1800" dirty="0"/>
          </a:p>
          <a:p>
            <a:pPr marL="0" indent="0">
              <a:buNone/>
            </a:pPr>
            <a:r>
              <a:rPr lang="fr-CA" sz="1800" dirty="0" smtClean="0"/>
              <a:t>	- son adhésion </a:t>
            </a:r>
            <a:r>
              <a:rPr lang="fr-CA" sz="1800" dirty="0"/>
              <a:t>au </a:t>
            </a:r>
            <a:r>
              <a:rPr lang="fr-CA" sz="1800" dirty="0" smtClean="0"/>
              <a:t>traitement (dans ce cas-ci, la psychothérapie)</a:t>
            </a:r>
          </a:p>
          <a:p>
            <a:pPr marL="0" indent="0">
              <a:buNone/>
            </a:pPr>
            <a:r>
              <a:rPr lang="fr-CA" sz="1800" dirty="0" smtClean="0"/>
              <a:t>	- </a:t>
            </a:r>
            <a:r>
              <a:rPr lang="fr-CA" sz="1800" dirty="0"/>
              <a:t>le risque suicidaire</a:t>
            </a:r>
          </a:p>
          <a:p>
            <a:pPr marL="0" indent="0">
              <a:buNone/>
            </a:pPr>
            <a:endParaRPr lang="fr-CA" dirty="0"/>
          </a:p>
          <a:p>
            <a:pPr>
              <a:buFont typeface="Arial" panose="020B0604020202020204" pitchFamily="34" charset="0"/>
              <a:buChar char="•"/>
            </a:pPr>
            <a:endParaRPr lang="fr-CA" dirty="0" smtClean="0"/>
          </a:p>
          <a:p>
            <a:pPr marL="0" indent="0">
              <a:buNone/>
            </a:pPr>
            <a:endParaRPr lang="fr-CA" dirty="0" smtClean="0"/>
          </a:p>
        </p:txBody>
      </p:sp>
    </p:spTree>
    <p:extLst>
      <p:ext uri="{BB962C8B-B14F-4D97-AF65-F5344CB8AC3E}">
        <p14:creationId xmlns:p14="http://schemas.microsoft.com/office/powerpoint/2010/main" val="20424355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966" y="666945"/>
            <a:ext cx="7619505" cy="730333"/>
          </a:xfrm>
        </p:spPr>
        <p:txBody>
          <a:bodyPr>
            <a:normAutofit/>
          </a:bodyPr>
          <a:lstStyle/>
          <a:p>
            <a:pPr algn="l"/>
            <a:r>
              <a:rPr lang="fr-CA" sz="2100" b="1" dirty="0"/>
              <a:t>Comment utiliser les vignettes?</a:t>
            </a:r>
          </a:p>
        </p:txBody>
      </p:sp>
      <p:sp>
        <p:nvSpPr>
          <p:cNvPr id="3" name="Content Placeholder 2"/>
          <p:cNvSpPr>
            <a:spLocks noGrp="1"/>
          </p:cNvSpPr>
          <p:nvPr>
            <p:ph idx="1"/>
          </p:nvPr>
        </p:nvSpPr>
        <p:spPr>
          <a:xfrm>
            <a:off x="628650" y="1999246"/>
            <a:ext cx="7886700" cy="4351338"/>
          </a:xfrm>
        </p:spPr>
        <p:txBody>
          <a:bodyPr/>
          <a:lstStyle/>
          <a:p>
            <a:pPr algn="just"/>
            <a:r>
              <a:rPr lang="fr-CA" sz="1800" dirty="0" smtClean="0"/>
              <a:t>Utiliser la fonction Diaporama (Slide Show) pour lire la vignette afin d’avoir accès aux hyperliens qui s’y trouvent. Vous reconnaîtrez les hyperliens à leur écriture bleue. </a:t>
            </a:r>
          </a:p>
          <a:p>
            <a:pPr algn="just"/>
            <a:endParaRPr lang="fr-CA" sz="1800" dirty="0" smtClean="0"/>
          </a:p>
          <a:p>
            <a:pPr algn="just"/>
            <a:r>
              <a:rPr lang="fr-CA" sz="1800" dirty="0" smtClean="0"/>
              <a:t>Vous pouvez aussi cliquer sur les icônes situés à côté des items où se trouvent un hyperlien pour accéder au contenu de l’hyperlien en format </a:t>
            </a:r>
            <a:r>
              <a:rPr lang="fr-CA" sz="1800" dirty="0" err="1" smtClean="0"/>
              <a:t>pdf</a:t>
            </a:r>
            <a:r>
              <a:rPr lang="fr-CA" sz="1800" dirty="0" smtClean="0"/>
              <a:t> (p.ex., pour imprimer le document, si vous visionner la vignette hors connexion ou si vous éprouvez des difficultés avec les hyperliens).</a:t>
            </a:r>
            <a:endParaRPr lang="fr-CA" sz="1800" dirty="0"/>
          </a:p>
        </p:txBody>
      </p:sp>
    </p:spTree>
    <p:extLst>
      <p:ext uri="{BB962C8B-B14F-4D97-AF65-F5344CB8AC3E}">
        <p14:creationId xmlns:p14="http://schemas.microsoft.com/office/powerpoint/2010/main" val="139631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969" y="273522"/>
            <a:ext cx="7429499" cy="659439"/>
          </a:xfrm>
        </p:spPr>
        <p:txBody>
          <a:bodyPr/>
          <a:lstStyle/>
          <a:p>
            <a:pPr algn="l"/>
            <a:r>
              <a:rPr lang="fr-CA" sz="2100" b="1" dirty="0" smtClean="0"/>
              <a:t>Réévaluation</a:t>
            </a:r>
            <a:endParaRPr lang="fr-CA" sz="2100" b="1" dirty="0"/>
          </a:p>
        </p:txBody>
      </p:sp>
      <p:sp>
        <p:nvSpPr>
          <p:cNvPr id="3" name="Content Placeholder 2"/>
          <p:cNvSpPr>
            <a:spLocks noGrp="1"/>
          </p:cNvSpPr>
          <p:nvPr>
            <p:ph idx="1"/>
          </p:nvPr>
        </p:nvSpPr>
        <p:spPr>
          <a:xfrm>
            <a:off x="531969" y="770915"/>
            <a:ext cx="7871450" cy="3880358"/>
          </a:xfrm>
        </p:spPr>
        <p:txBody>
          <a:bodyPr>
            <a:normAutofit/>
          </a:bodyPr>
          <a:lstStyle/>
          <a:p>
            <a:pPr>
              <a:buFont typeface="Arial" panose="020B0604020202020204" pitchFamily="34" charset="0"/>
              <a:buChar char="•"/>
            </a:pPr>
            <a:r>
              <a:rPr lang="fr-CA" sz="1800" dirty="0"/>
              <a:t>S</a:t>
            </a:r>
            <a:r>
              <a:rPr lang="fr-CA" sz="1800" dirty="0" smtClean="0"/>
              <a:t>es </a:t>
            </a:r>
            <a:r>
              <a:rPr lang="fr-CA" sz="1800" dirty="0" err="1" smtClean="0"/>
              <a:t>sx</a:t>
            </a:r>
            <a:r>
              <a:rPr lang="fr-CA" sz="1800" dirty="0" smtClean="0"/>
              <a:t> :</a:t>
            </a:r>
          </a:p>
          <a:p>
            <a:pPr marL="0" indent="0">
              <a:buNone/>
            </a:pPr>
            <a:endParaRPr lang="fr-CA" sz="1800" dirty="0" smtClean="0"/>
          </a:p>
          <a:p>
            <a:pPr marL="285750" lvl="1" algn="just"/>
            <a:r>
              <a:rPr lang="fr-CA" sz="1800" i="1" dirty="0" smtClean="0"/>
              <a:t>Anxiété diffuse demeure présente mais moins intense. A encore quelques épisodes de </a:t>
            </a:r>
            <a:r>
              <a:rPr lang="fr-CA" sz="1800" i="1" dirty="0" err="1" smtClean="0"/>
              <a:t>sx</a:t>
            </a:r>
            <a:r>
              <a:rPr lang="fr-CA" sz="1800" i="1" dirty="0" smtClean="0"/>
              <a:t> mais comprend maintenant qu’ils ne sont pas dangereux bien que désagréables.</a:t>
            </a:r>
          </a:p>
          <a:p>
            <a:pPr marL="285750" lvl="1" algn="just"/>
            <a:r>
              <a:rPr lang="fr-CA" sz="1800" i="1" dirty="0" smtClean="0"/>
              <a:t>Encore quelques mauvaises nuits de sommeil occasionnelles mais sommeil s’est amélioré en général. Mets en place certaines stratégies suggérées par la psychologue (ex.: a retiré la télévision de sa chambre, ferme la télé et les jeux vidéo au moins une heure avant le coucher, écoute un support audio de relaxation au coucher, se lève maintenant à la même heure tous les jours, même les fins de semaine).</a:t>
            </a:r>
          </a:p>
          <a:p>
            <a:pPr marL="0" indent="0" algn="just">
              <a:buNone/>
            </a:pPr>
            <a:endParaRPr lang="fr-CA" sz="825" i="1" dirty="0"/>
          </a:p>
          <a:p>
            <a:pPr marL="285750" lvl="1" algn="just">
              <a:buFont typeface="Arial" panose="020B0604020202020204" pitchFamily="34" charset="0"/>
              <a:buChar char="•"/>
            </a:pPr>
            <a:r>
              <a:rPr lang="fr-CA" sz="1800" i="0" dirty="0"/>
              <a:t>Son </a:t>
            </a:r>
            <a:r>
              <a:rPr lang="fr-CA" sz="1800" i="0" dirty="0" smtClean="0"/>
              <a:t>fonctionnement : </a:t>
            </a:r>
            <a:r>
              <a:rPr lang="fr-CA" sz="1800" i="1" dirty="0" smtClean="0"/>
              <a:t>Fonctionne bien au travail. Va bien à la maison. Réussit à mettre certaines limites avec sa mère. Prend davantage de temps pour elle et avec son conjoint.</a:t>
            </a:r>
          </a:p>
          <a:p>
            <a:pPr marL="285750" lvl="1" algn="just">
              <a:buFont typeface="Arial" panose="020B0604020202020204" pitchFamily="34" charset="0"/>
              <a:buChar char="•"/>
            </a:pPr>
            <a:r>
              <a:rPr lang="fr-CA" sz="1800" i="0" dirty="0" smtClean="0"/>
              <a:t>Risque suicidaire :  </a:t>
            </a:r>
            <a:r>
              <a:rPr lang="fr-CA" sz="1800" i="1" dirty="0" smtClean="0"/>
              <a:t>Nie toujours avoir des idées de mettre fin à ses jours. </a:t>
            </a:r>
          </a:p>
          <a:p>
            <a:pPr marL="0" lvl="1" indent="0">
              <a:buNone/>
            </a:pPr>
            <a:endParaRPr lang="fr-CA" dirty="0" smtClean="0"/>
          </a:p>
          <a:p>
            <a:pPr marL="0" lvl="1" indent="0">
              <a:buNone/>
            </a:pPr>
            <a:endParaRPr lang="fr-CA" dirty="0" smtClean="0"/>
          </a:p>
          <a:p>
            <a:pPr marL="0" indent="0">
              <a:buNone/>
            </a:pPr>
            <a:endParaRPr lang="fr-CA" dirty="0"/>
          </a:p>
        </p:txBody>
      </p:sp>
    </p:spTree>
    <p:extLst>
      <p:ext uri="{BB962C8B-B14F-4D97-AF65-F5344CB8AC3E}">
        <p14:creationId xmlns:p14="http://schemas.microsoft.com/office/powerpoint/2010/main" val="25450342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400" y="295155"/>
            <a:ext cx="7788056" cy="782093"/>
          </a:xfrm>
        </p:spPr>
        <p:txBody>
          <a:bodyPr>
            <a:normAutofit/>
          </a:bodyPr>
          <a:lstStyle/>
          <a:p>
            <a:pPr algn="l"/>
            <a:r>
              <a:rPr lang="fr-CA" sz="2100" b="1" dirty="0"/>
              <a:t>Référence en psychothérapie</a:t>
            </a:r>
            <a:endParaRPr lang="fr-FR" sz="2100" b="1" dirty="0"/>
          </a:p>
        </p:txBody>
      </p:sp>
      <p:sp>
        <p:nvSpPr>
          <p:cNvPr id="4" name="Content Placeholder 3"/>
          <p:cNvSpPr>
            <a:spLocks noGrp="1"/>
          </p:cNvSpPr>
          <p:nvPr>
            <p:ph idx="1"/>
          </p:nvPr>
        </p:nvSpPr>
        <p:spPr>
          <a:xfrm>
            <a:off x="492400" y="1211963"/>
            <a:ext cx="8107590" cy="2686050"/>
          </a:xfrm>
        </p:spPr>
        <p:txBody>
          <a:bodyPr/>
          <a:lstStyle/>
          <a:p>
            <a:pPr marL="285750" lvl="1" algn="just">
              <a:spcBef>
                <a:spcPts val="750"/>
              </a:spcBef>
              <a:buFont typeface="Arial" panose="020B0604020202020204" pitchFamily="34" charset="0"/>
              <a:buChar char="•"/>
            </a:pPr>
            <a:r>
              <a:rPr lang="fr-CA" sz="1800" i="0" dirty="0"/>
              <a:t>Vous </a:t>
            </a:r>
            <a:r>
              <a:rPr lang="fr-CA" sz="1800" i="0" dirty="0" smtClean="0"/>
              <a:t>avez référé </a:t>
            </a:r>
            <a:r>
              <a:rPr lang="fr-CA" sz="1800" i="0" dirty="0"/>
              <a:t>Fanny en psychothérapie. Lors de vos rencontres subséquentes avec elle, vous lui demandez de vous </a:t>
            </a:r>
            <a:r>
              <a:rPr lang="fr-CA" sz="1800" b="1" i="0" dirty="0"/>
              <a:t>résumer le travail fait avec la psychologue </a:t>
            </a:r>
            <a:r>
              <a:rPr lang="fr-CA" sz="1800" i="0" dirty="0"/>
              <a:t>et lui demander </a:t>
            </a:r>
            <a:r>
              <a:rPr lang="fr-CA" sz="1800" b="1" i="0" dirty="0"/>
              <a:t>si cela est aidant pour elle</a:t>
            </a:r>
            <a:r>
              <a:rPr lang="fr-CA" sz="1800" i="0" dirty="0"/>
              <a:t>. </a:t>
            </a:r>
            <a:endParaRPr lang="fr-CA" sz="1800" i="0" dirty="0" smtClean="0"/>
          </a:p>
          <a:p>
            <a:pPr marL="0" lvl="1" indent="0" algn="just">
              <a:spcBef>
                <a:spcPts val="750"/>
              </a:spcBef>
              <a:buNone/>
            </a:pPr>
            <a:endParaRPr lang="fr-CA" sz="1800" i="0" dirty="0"/>
          </a:p>
          <a:p>
            <a:pPr algn="just">
              <a:buFont typeface="Arial" panose="020B0604020202020204" pitchFamily="34" charset="0"/>
              <a:buChar char="•"/>
            </a:pPr>
            <a:r>
              <a:rPr lang="fr-CA" sz="1800" dirty="0" smtClean="0"/>
              <a:t>Fanny </a:t>
            </a:r>
            <a:r>
              <a:rPr lang="fr-CA" sz="1800" dirty="0"/>
              <a:t>vous dit que les </a:t>
            </a:r>
            <a:r>
              <a:rPr lang="fr-CA" sz="1800" dirty="0" smtClean="0"/>
              <a:t>rencontres en psychothérapie </a:t>
            </a:r>
            <a:r>
              <a:rPr lang="fr-CA" sz="1800" dirty="0"/>
              <a:t>sont aidantes pour </a:t>
            </a:r>
            <a:r>
              <a:rPr lang="fr-CA" sz="1800" dirty="0" smtClean="0"/>
              <a:t>elle, elle sent qu’elle a un bon lien avec la psychologue.</a:t>
            </a:r>
          </a:p>
          <a:p>
            <a:pPr marL="0" indent="0" algn="just">
              <a:buNone/>
            </a:pPr>
            <a:endParaRPr lang="fr-CA" sz="1800" dirty="0" smtClean="0"/>
          </a:p>
          <a:p>
            <a:pPr algn="just">
              <a:buFont typeface="Arial" panose="020B0604020202020204" pitchFamily="34" charset="0"/>
              <a:buChar char="•"/>
            </a:pPr>
            <a:r>
              <a:rPr lang="fr-CA" sz="1800" dirty="0" smtClean="0"/>
              <a:t>Vous demandez à Fanny de laisser savoir à la psychologue que vous aimeriez être avisé des objectifs de traitement en psychothérapie.</a:t>
            </a:r>
          </a:p>
          <a:p>
            <a:pPr marL="0" indent="0" algn="just">
              <a:buNone/>
            </a:pPr>
            <a:endParaRPr lang="fr-CA" sz="1800" dirty="0" smtClean="0"/>
          </a:p>
          <a:p>
            <a:pPr algn="just">
              <a:buFont typeface="Arial" panose="020B0604020202020204" pitchFamily="34" charset="0"/>
              <a:buChar char="•"/>
            </a:pPr>
            <a:r>
              <a:rPr lang="fr-CA" sz="1800" dirty="0" smtClean="0"/>
              <a:t>La psychologue de Fanny vous achemine un bref rapport dans lequel les objectifs thérapeutiques sont décrits.</a:t>
            </a:r>
            <a:endParaRPr lang="fr-CA" sz="1800" dirty="0"/>
          </a:p>
        </p:txBody>
      </p:sp>
    </p:spTree>
    <p:extLst>
      <p:ext uri="{BB962C8B-B14F-4D97-AF65-F5344CB8AC3E}">
        <p14:creationId xmlns:p14="http://schemas.microsoft.com/office/powerpoint/2010/main" val="3345617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8199" y="350343"/>
            <a:ext cx="7966553" cy="685800"/>
          </a:xfrm>
        </p:spPr>
        <p:txBody>
          <a:bodyPr>
            <a:normAutofit fontScale="90000"/>
          </a:bodyPr>
          <a:lstStyle/>
          <a:p>
            <a:pPr algn="l"/>
            <a:r>
              <a:rPr lang="fr-CA" sz="2100" b="1" dirty="0"/>
              <a:t>Les interventions de la psychologue pour aider Fanny sont :</a:t>
            </a:r>
          </a:p>
        </p:txBody>
      </p:sp>
      <p:sp>
        <p:nvSpPr>
          <p:cNvPr id="3" name="Espace réservé du contenu 2"/>
          <p:cNvSpPr>
            <a:spLocks noGrp="1"/>
          </p:cNvSpPr>
          <p:nvPr>
            <p:ph idx="1"/>
          </p:nvPr>
        </p:nvSpPr>
        <p:spPr>
          <a:xfrm>
            <a:off x="506987" y="854040"/>
            <a:ext cx="8359221" cy="3766782"/>
          </a:xfrm>
        </p:spPr>
        <p:txBody>
          <a:bodyPr>
            <a:normAutofit/>
          </a:bodyPr>
          <a:lstStyle/>
          <a:p>
            <a:pPr marL="0" indent="0">
              <a:buNone/>
            </a:pPr>
            <a:endParaRPr lang="fr-CA" sz="825" dirty="0"/>
          </a:p>
          <a:p>
            <a:pPr marL="285750" lvl="1">
              <a:buFont typeface="Arial" panose="020B0604020202020204" pitchFamily="34" charset="0"/>
              <a:buChar char="•"/>
            </a:pPr>
            <a:r>
              <a:rPr lang="fr-CA" sz="1800" i="0" dirty="0" smtClean="0"/>
              <a:t>La psychoéducation sur la nature de l’anxiété et la réinterprétation/dédramatisation des </a:t>
            </a:r>
            <a:r>
              <a:rPr lang="fr-CA" sz="1800" i="0" dirty="0" err="1" smtClean="0"/>
              <a:t>sx</a:t>
            </a:r>
            <a:r>
              <a:rPr lang="fr-CA" sz="1800" i="0" dirty="0" smtClean="0"/>
              <a:t> anxieux ; une lecture lui a été suggérée pour compléter les notions discutées en psychothérapie (</a:t>
            </a:r>
            <a:r>
              <a:rPr lang="fr-CA" sz="1800" dirty="0" smtClean="0">
                <a:hlinkClick r:id="rId2"/>
              </a:rPr>
              <a:t>La peur d’avoir peur</a:t>
            </a:r>
            <a:r>
              <a:rPr lang="fr-CA" sz="1800" dirty="0" smtClean="0"/>
              <a:t>   </a:t>
            </a:r>
            <a:r>
              <a:rPr lang="fr-CA" sz="1800" i="0" dirty="0" smtClean="0"/>
              <a:t>de </a:t>
            </a:r>
            <a:r>
              <a:rPr lang="fr-CA" sz="1800" i="0" dirty="0" err="1" smtClean="0"/>
              <a:t>A.Marchand</a:t>
            </a:r>
            <a:r>
              <a:rPr lang="fr-CA" sz="1800" i="0" dirty="0" smtClean="0"/>
              <a:t> et </a:t>
            </a:r>
            <a:r>
              <a:rPr lang="fr-CA" sz="1800" i="0" dirty="0" err="1" smtClean="0"/>
              <a:t>A.Letarte</a:t>
            </a:r>
            <a:r>
              <a:rPr lang="fr-CA" sz="1800" i="0" dirty="0" smtClean="0"/>
              <a:t>) ; </a:t>
            </a:r>
          </a:p>
          <a:p>
            <a:pPr marL="0" lvl="1" indent="0" algn="just">
              <a:buNone/>
            </a:pPr>
            <a:endParaRPr lang="fr-CA" sz="1800" i="0" dirty="0" smtClean="0"/>
          </a:p>
          <a:p>
            <a:pPr algn="just">
              <a:buFont typeface="Arial" panose="020B0604020202020204" pitchFamily="34" charset="0"/>
              <a:buChar char="•"/>
            </a:pPr>
            <a:r>
              <a:rPr lang="fr-CA" sz="1800" dirty="0" smtClean="0"/>
              <a:t>l’exploration des </a:t>
            </a:r>
            <a:r>
              <a:rPr lang="fr-CA" sz="1800" dirty="0"/>
              <a:t>enjeux </a:t>
            </a:r>
            <a:r>
              <a:rPr lang="fr-CA" sz="1800" dirty="0" smtClean="0"/>
              <a:t>pouvant être liés à son anxiété, incluant </a:t>
            </a:r>
            <a:r>
              <a:rPr lang="fr-CA" sz="1800" dirty="0"/>
              <a:t>la difficulté à</a:t>
            </a:r>
            <a:r>
              <a:rPr lang="fr-CA" sz="1800" dirty="0" smtClean="0"/>
              <a:t> </a:t>
            </a:r>
            <a:r>
              <a:rPr lang="fr-CA" sz="1800" dirty="0"/>
              <a:t>gérer ses problèmes familiaux </a:t>
            </a:r>
            <a:r>
              <a:rPr lang="fr-CA" sz="1800" dirty="0" smtClean="0"/>
              <a:t>(ex.: difficulté </a:t>
            </a:r>
            <a:r>
              <a:rPr lang="fr-CA" sz="1800" dirty="0"/>
              <a:t>à mettre ses limites face à une mère envahissante qui s’en remet sur elle comme confidente, sentiments de colère, de culpabilité et d’inquiétudes envers son père qui s’isole et s’enlise dans ses </a:t>
            </a:r>
            <a:r>
              <a:rPr lang="fr-CA" sz="1800" dirty="0" smtClean="0"/>
              <a:t>problèmes) ;</a:t>
            </a:r>
          </a:p>
          <a:p>
            <a:pPr marL="0" indent="0" algn="just">
              <a:buNone/>
            </a:pPr>
            <a:endParaRPr lang="fr-CA" sz="1800" dirty="0" smtClean="0"/>
          </a:p>
          <a:p>
            <a:pPr algn="just">
              <a:buFont typeface="Arial" panose="020B0604020202020204" pitchFamily="34" charset="0"/>
              <a:buChar char="•"/>
            </a:pPr>
            <a:r>
              <a:rPr lang="fr-CA" sz="1800" dirty="0" smtClean="0"/>
              <a:t>l’établissement de liens entre les </a:t>
            </a:r>
            <a:r>
              <a:rPr lang="fr-CA" sz="1800" dirty="0" err="1" smtClean="0"/>
              <a:t>sx</a:t>
            </a:r>
            <a:r>
              <a:rPr lang="fr-CA" sz="1800" dirty="0" smtClean="0"/>
              <a:t> anxieux et les difficultés à nommer ses émotions et à affirmer ses limites (ex.: les </a:t>
            </a:r>
            <a:r>
              <a:rPr lang="fr-CA" sz="1800" dirty="0" err="1" smtClean="0"/>
              <a:t>sx</a:t>
            </a:r>
            <a:r>
              <a:rPr lang="fr-CA" sz="1800" dirty="0" smtClean="0"/>
              <a:t> apparaissent et/ou s’aggravent lorsque Fanny se sent submergée par les demandes de son entourage auxquelles elle n’arrive pas à dire non) ;</a:t>
            </a:r>
          </a:p>
          <a:p>
            <a:pPr marL="0" lvl="1" indent="0" algn="just">
              <a:buNone/>
            </a:pPr>
            <a:endParaRPr lang="fr-CA" sz="1800" dirty="0" smtClean="0"/>
          </a:p>
        </p:txBody>
      </p:sp>
    </p:spTree>
    <p:extLst>
      <p:ext uri="{BB962C8B-B14F-4D97-AF65-F5344CB8AC3E}">
        <p14:creationId xmlns:p14="http://schemas.microsoft.com/office/powerpoint/2010/main" val="7247062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550" y="555023"/>
            <a:ext cx="9033564" cy="763304"/>
          </a:xfrm>
        </p:spPr>
        <p:txBody>
          <a:bodyPr>
            <a:normAutofit fontScale="90000"/>
          </a:bodyPr>
          <a:lstStyle/>
          <a:p>
            <a:pPr algn="l"/>
            <a:r>
              <a:rPr lang="fr-CA" sz="2100" b="1" dirty="0"/>
              <a:t>Les interventions de la psychologue pour aider Fanny sont </a:t>
            </a:r>
            <a:r>
              <a:rPr lang="fr-CA" sz="2100" b="1" dirty="0" smtClean="0"/>
              <a:t>: (</a:t>
            </a:r>
            <a:r>
              <a:rPr lang="fr-CA" sz="2100" b="1" dirty="0"/>
              <a:t>suite)</a:t>
            </a:r>
          </a:p>
        </p:txBody>
      </p:sp>
      <p:sp>
        <p:nvSpPr>
          <p:cNvPr id="3" name="Espace réservé du contenu 2"/>
          <p:cNvSpPr>
            <a:spLocks noGrp="1"/>
          </p:cNvSpPr>
          <p:nvPr>
            <p:ph idx="1"/>
          </p:nvPr>
        </p:nvSpPr>
        <p:spPr>
          <a:xfrm>
            <a:off x="98524" y="1418325"/>
            <a:ext cx="8290783" cy="3102575"/>
          </a:xfrm>
        </p:spPr>
        <p:txBody>
          <a:bodyPr>
            <a:normAutofit/>
          </a:bodyPr>
          <a:lstStyle/>
          <a:p>
            <a:pPr marL="0" indent="0">
              <a:buNone/>
            </a:pPr>
            <a:endParaRPr lang="fr-CA" sz="825" dirty="0"/>
          </a:p>
          <a:p>
            <a:pPr lvl="1" algn="just">
              <a:buFont typeface="Arial" panose="020B0604020202020204" pitchFamily="34" charset="0"/>
              <a:buChar char="•"/>
            </a:pPr>
            <a:r>
              <a:rPr lang="fr-CA" sz="1800" i="0" dirty="0" smtClean="0"/>
              <a:t>L’introduction de notions et d’exercices pour favoriser l’affirmation de soi ;</a:t>
            </a:r>
          </a:p>
          <a:p>
            <a:pPr marL="457200" lvl="1" indent="0" algn="just">
              <a:buNone/>
            </a:pPr>
            <a:endParaRPr lang="fr-CA" sz="1800" i="0" dirty="0" smtClean="0"/>
          </a:p>
          <a:p>
            <a:pPr lvl="1" algn="just">
              <a:buFont typeface="Arial" panose="020B0604020202020204" pitchFamily="34" charset="0"/>
              <a:buChar char="•"/>
            </a:pPr>
            <a:r>
              <a:rPr lang="fr-CA" sz="1800" i="0" dirty="0" smtClean="0"/>
              <a:t>La psychoéducation sur le sommeil, les </a:t>
            </a:r>
            <a:r>
              <a:rPr lang="fr-CA" sz="1800" i="0" dirty="0" smtClean="0">
                <a:hlinkClick r:id="rId3"/>
              </a:rPr>
              <a:t>bonnes habitudes de sommeil et l’hygiène du sommeil</a:t>
            </a:r>
            <a:r>
              <a:rPr lang="fr-CA" sz="1800" i="0" dirty="0" smtClean="0"/>
              <a:t> ; une lecture lui a été suggérée pour compléter les notions discutées en psychothérapie (</a:t>
            </a:r>
            <a:r>
              <a:rPr lang="fr-CA" sz="1800" dirty="0" smtClean="0">
                <a:hlinkClick r:id="rId4"/>
              </a:rPr>
              <a:t>Vaincre les ennemis du sommeil</a:t>
            </a:r>
            <a:r>
              <a:rPr lang="fr-CA" sz="1800" dirty="0" smtClean="0"/>
              <a:t> </a:t>
            </a:r>
            <a:r>
              <a:rPr lang="fr-CA" sz="1800" i="0" dirty="0" smtClean="0"/>
              <a:t>de Charles </a:t>
            </a:r>
            <a:r>
              <a:rPr lang="fr-CA" sz="1800" i="0" dirty="0" err="1" smtClean="0"/>
              <a:t>M.Morin</a:t>
            </a:r>
            <a:r>
              <a:rPr lang="fr-CA" sz="1800" i="0" dirty="0" smtClean="0"/>
              <a:t>) ; </a:t>
            </a:r>
          </a:p>
          <a:p>
            <a:pPr marL="457200" lvl="1" indent="0" algn="just">
              <a:buNone/>
            </a:pPr>
            <a:endParaRPr lang="fr-CA" sz="1800" i="0" dirty="0" smtClean="0"/>
          </a:p>
          <a:p>
            <a:pPr lvl="1" algn="just">
              <a:buFont typeface="Arial" panose="020B0604020202020204" pitchFamily="34" charset="0"/>
              <a:buChar char="•"/>
            </a:pPr>
            <a:r>
              <a:rPr lang="fr-CA" sz="1800" i="0" dirty="0"/>
              <a:t>la pratique régulière de stratégies de gestion du stress (ex.: relaxation musculaire progressive avec l’aide de supports audio disponibles sur </a:t>
            </a:r>
            <a:r>
              <a:rPr lang="fr-CA" sz="1800" i="0" dirty="0">
                <a:hlinkClick r:id="rId5"/>
              </a:rPr>
              <a:t>passeportsante.net</a:t>
            </a:r>
            <a:r>
              <a:rPr lang="fr-CA" sz="1800" i="0" dirty="0"/>
              <a:t>, activités plaisantes, marche au moins 3 fois par semaine).</a:t>
            </a:r>
          </a:p>
          <a:p>
            <a:pPr lvl="1" algn="just">
              <a:buFont typeface="Wingdings" panose="05000000000000000000" pitchFamily="2" charset="2"/>
              <a:buChar char="§"/>
            </a:pPr>
            <a:endParaRPr lang="fr-CA" sz="1800" i="0" dirty="0" smtClean="0"/>
          </a:p>
          <a:p>
            <a:pPr marL="0" lvl="1" indent="0">
              <a:buNone/>
            </a:pPr>
            <a:endParaRPr lang="fr-CA" sz="1800"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3807978042"/>
              </p:ext>
            </p:extLst>
          </p:nvPr>
        </p:nvGraphicFramePr>
        <p:xfrm>
          <a:off x="8389307" y="2999254"/>
          <a:ext cx="465258" cy="658344"/>
        </p:xfrm>
        <a:graphic>
          <a:graphicData uri="http://schemas.openxmlformats.org/presentationml/2006/ole">
            <mc:AlternateContent xmlns:mc="http://schemas.openxmlformats.org/markup-compatibility/2006">
              <mc:Choice xmlns:v="urn:schemas-microsoft-com:vml" Requires="v">
                <p:oleObj spid="_x0000_s2083" name="Acrobat Document" r:id="rId6" imgW="5667139" imgH="8019997" progId="AcroExch.Document.7">
                  <p:embed/>
                </p:oleObj>
              </mc:Choice>
              <mc:Fallback>
                <p:oleObj name="Acrobat Document" r:id="rId6" imgW="5667139" imgH="8019997" progId="AcroExch.Document.7">
                  <p:embed/>
                  <p:pic>
                    <p:nvPicPr>
                      <p:cNvPr id="0" name=""/>
                      <p:cNvPicPr/>
                      <p:nvPr/>
                    </p:nvPicPr>
                    <p:blipFill>
                      <a:blip r:embed="rId7"/>
                      <a:stretch>
                        <a:fillRect/>
                      </a:stretch>
                    </p:blipFill>
                    <p:spPr>
                      <a:xfrm>
                        <a:off x="8389307" y="2999254"/>
                        <a:ext cx="465258" cy="658344"/>
                      </a:xfrm>
                      <a:prstGeom prst="rect">
                        <a:avLst/>
                      </a:prstGeom>
                    </p:spPr>
                  </p:pic>
                </p:oleObj>
              </mc:Fallback>
            </mc:AlternateContent>
          </a:graphicData>
        </a:graphic>
      </p:graphicFrame>
    </p:spTree>
    <p:extLst>
      <p:ext uri="{BB962C8B-B14F-4D97-AF65-F5344CB8AC3E}">
        <p14:creationId xmlns:p14="http://schemas.microsoft.com/office/powerpoint/2010/main" val="2739527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4971" y="353029"/>
            <a:ext cx="7200900" cy="706937"/>
          </a:xfrm>
        </p:spPr>
        <p:txBody>
          <a:bodyPr>
            <a:normAutofit/>
          </a:bodyPr>
          <a:lstStyle/>
          <a:p>
            <a:pPr algn="l"/>
            <a:r>
              <a:rPr lang="fr-CA" sz="2100" b="1" dirty="0" smtClean="0"/>
              <a:t>Deux mois plus tard</a:t>
            </a:r>
            <a:endParaRPr lang="fr-FR" sz="2100" b="1" dirty="0"/>
          </a:p>
        </p:txBody>
      </p:sp>
      <p:sp>
        <p:nvSpPr>
          <p:cNvPr id="3" name="Espace réservé du contenu 2"/>
          <p:cNvSpPr>
            <a:spLocks noGrp="1"/>
          </p:cNvSpPr>
          <p:nvPr>
            <p:ph idx="1"/>
          </p:nvPr>
        </p:nvSpPr>
        <p:spPr>
          <a:xfrm>
            <a:off x="554971" y="897920"/>
            <a:ext cx="7820939" cy="3663863"/>
          </a:xfrm>
        </p:spPr>
        <p:txBody>
          <a:bodyPr>
            <a:noAutofit/>
          </a:bodyPr>
          <a:lstStyle/>
          <a:p>
            <a:pPr algn="just">
              <a:buFont typeface="Arial" panose="020B0604020202020204" pitchFamily="34" charset="0"/>
              <a:buChar char="•"/>
            </a:pPr>
            <a:r>
              <a:rPr lang="fr-CA" sz="1800" dirty="0" smtClean="0"/>
              <a:t>Le fonctionnement de Fanny a continué de s’améliorer depuis votre dernière rencontre. Elle se sent mieux outillée pour gérer son anxiété, ses difficultés de sommeil et ses relations familiales.  </a:t>
            </a:r>
          </a:p>
          <a:p>
            <a:pPr algn="just">
              <a:buFont typeface="Arial" panose="020B0604020202020204" pitchFamily="34" charset="0"/>
              <a:buChar char="•"/>
            </a:pPr>
            <a:r>
              <a:rPr lang="fr-CA" sz="1800" dirty="0" smtClean="0"/>
              <a:t>Vous sollicitez un rapport d’évolution auprès de la psychologue de Fanny. Avec l’autorisation de cette dernière, la psychologue vous achemine une note d’évolution documentant le travail fait en psychothérapie dernièrement. Il y est indiqué que, suite à l’amélioration de l’état de Fanny, leur dernière rencontre a été consacrée à la prévention de la rechute. De fait, les signaux avant-coureurs d’une rechute ont été identifiés (chez Fanny: inquiétudes face à ses sensations physiques, difficultés de sommeil, envie de s’isoler) de même que les stratégies à mettre en place à l’apparition de ses signaux (chez Fanny: reprendre rendez-vous avec sa psychologue, prévoir du temps pour des activités artistiques, etc.). Les rencontres en psychologie se poursuivront sur une base mensuelle afin de favoriser le maintien des gains thérapeutiques. </a:t>
            </a:r>
            <a:endParaRPr lang="fr-CA" sz="1800" dirty="0"/>
          </a:p>
          <a:p>
            <a:pPr algn="just">
              <a:buFont typeface="Arial" panose="020B0604020202020204" pitchFamily="34" charset="0"/>
              <a:buChar char="•"/>
            </a:pPr>
            <a:r>
              <a:rPr lang="fr-CA" sz="1800" dirty="0" smtClean="0"/>
              <a:t>Vous encouragez Fanny à poursuivre ses activités protectrices: activité physique, équilibre de vie, psychothérapie, etc. Vous convenez avec elle de la revoir au besoin. </a:t>
            </a:r>
            <a:endParaRPr lang="fr-FR" sz="1800" dirty="0"/>
          </a:p>
        </p:txBody>
      </p:sp>
    </p:spTree>
    <p:extLst>
      <p:ext uri="{BB962C8B-B14F-4D97-AF65-F5344CB8AC3E}">
        <p14:creationId xmlns:p14="http://schemas.microsoft.com/office/powerpoint/2010/main" val="31402331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1727" y="1562745"/>
            <a:ext cx="8224010" cy="2169825"/>
          </a:xfrm>
          <a:prstGeom prst="rect">
            <a:avLst/>
          </a:prstGeom>
        </p:spPr>
        <p:txBody>
          <a:bodyPr wrap="square">
            <a:spAutoFit/>
          </a:bodyPr>
          <a:lstStyle/>
          <a:p>
            <a:pPr algn="ctr"/>
            <a:r>
              <a:rPr lang="fr-CA" sz="2100" b="1" dirty="0"/>
              <a:t>Fin de l’épisode de soins!</a:t>
            </a:r>
            <a:br>
              <a:rPr lang="fr-CA" sz="2100" b="1" dirty="0"/>
            </a:br>
            <a:r>
              <a:rPr lang="fr-CA" sz="2100" b="1" dirty="0"/>
              <a:t/>
            </a:r>
            <a:br>
              <a:rPr lang="fr-CA" sz="2100" b="1" dirty="0"/>
            </a:br>
            <a:r>
              <a:rPr lang="fr-CA" sz="2100" b="1" dirty="0"/>
              <a:t>Bravo!</a:t>
            </a:r>
          </a:p>
          <a:p>
            <a:pPr algn="ctr"/>
            <a:endParaRPr lang="fr-CA" sz="2100" b="1" dirty="0"/>
          </a:p>
          <a:p>
            <a:pPr algn="ctr"/>
            <a:endParaRPr lang="fr-CA" sz="3300" dirty="0"/>
          </a:p>
          <a:p>
            <a:pPr algn="ctr"/>
            <a:r>
              <a:rPr lang="fr-CA" sz="1650" dirty="0"/>
              <a:t>…</a:t>
            </a:r>
            <a:r>
              <a:rPr lang="fr-CA" dirty="0"/>
              <a:t>Imaginons maintenant que la 1</a:t>
            </a:r>
            <a:r>
              <a:rPr lang="fr-CA" baseline="30000" dirty="0"/>
              <a:t>ère</a:t>
            </a:r>
            <a:r>
              <a:rPr lang="fr-CA" dirty="0"/>
              <a:t> tentative de psychothérapie n’ait pas été aidante… </a:t>
            </a:r>
            <a:endParaRPr lang="fr-FR" dirty="0"/>
          </a:p>
        </p:txBody>
      </p:sp>
    </p:spTree>
    <p:extLst>
      <p:ext uri="{BB962C8B-B14F-4D97-AF65-F5344CB8AC3E}">
        <p14:creationId xmlns:p14="http://schemas.microsoft.com/office/powerpoint/2010/main" val="4213442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3691" y="2390254"/>
            <a:ext cx="7806846" cy="2077492"/>
          </a:xfrm>
          <a:prstGeom prst="rect">
            <a:avLst/>
          </a:prstGeom>
        </p:spPr>
        <p:txBody>
          <a:bodyPr wrap="square">
            <a:spAutoFit/>
          </a:bodyPr>
          <a:lstStyle/>
          <a:p>
            <a:pPr algn="ctr"/>
            <a:r>
              <a:rPr lang="fr-CA" sz="2100" b="1" dirty="0"/>
              <a:t>Retour dans le temps</a:t>
            </a:r>
          </a:p>
          <a:p>
            <a:pPr algn="ctr"/>
            <a:endParaRPr lang="fr-CA" sz="2100" b="1" dirty="0"/>
          </a:p>
          <a:p>
            <a:pPr algn="ctr"/>
            <a:r>
              <a:rPr lang="fr-CA" sz="2100" b="1" dirty="0"/>
              <a:t>(2 mois avant la fin de l’épisode de soins)</a:t>
            </a:r>
          </a:p>
          <a:p>
            <a:pPr algn="ctr"/>
            <a:endParaRPr lang="fr-CA" sz="3300" dirty="0"/>
          </a:p>
          <a:p>
            <a:pPr algn="ctr"/>
            <a:endParaRPr lang="fr-CA" sz="3300" dirty="0"/>
          </a:p>
        </p:txBody>
      </p:sp>
    </p:spTree>
    <p:extLst>
      <p:ext uri="{BB962C8B-B14F-4D97-AF65-F5344CB8AC3E}">
        <p14:creationId xmlns:p14="http://schemas.microsoft.com/office/powerpoint/2010/main" val="145102636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6573" y="422477"/>
            <a:ext cx="7788056" cy="782093"/>
          </a:xfrm>
        </p:spPr>
        <p:txBody>
          <a:bodyPr>
            <a:normAutofit/>
          </a:bodyPr>
          <a:lstStyle/>
          <a:p>
            <a:pPr algn="l"/>
            <a:r>
              <a:rPr lang="fr-CA" sz="2100" b="1" dirty="0"/>
              <a:t>Référence en psychothérapie</a:t>
            </a:r>
            <a:endParaRPr lang="fr-FR" sz="2100" b="1" dirty="0"/>
          </a:p>
        </p:txBody>
      </p:sp>
      <p:sp>
        <p:nvSpPr>
          <p:cNvPr id="4" name="Content Placeholder 3"/>
          <p:cNvSpPr>
            <a:spLocks noGrp="1"/>
          </p:cNvSpPr>
          <p:nvPr>
            <p:ph idx="1"/>
          </p:nvPr>
        </p:nvSpPr>
        <p:spPr>
          <a:xfrm>
            <a:off x="704609" y="1478181"/>
            <a:ext cx="7680020" cy="2686050"/>
          </a:xfrm>
        </p:spPr>
        <p:txBody>
          <a:bodyPr/>
          <a:lstStyle/>
          <a:p>
            <a:pPr marL="285750" lvl="1" algn="just">
              <a:spcBef>
                <a:spcPts val="750"/>
              </a:spcBef>
              <a:buFont typeface="Arial" panose="020B0604020202020204" pitchFamily="34" charset="0"/>
              <a:buChar char="•"/>
            </a:pPr>
            <a:r>
              <a:rPr lang="fr-CA" sz="1800" i="0" dirty="0"/>
              <a:t>Vous </a:t>
            </a:r>
            <a:r>
              <a:rPr lang="fr-CA" sz="1800" i="0" dirty="0" smtClean="0"/>
              <a:t>avez référé </a:t>
            </a:r>
            <a:r>
              <a:rPr lang="fr-CA" sz="1800" i="0" dirty="0"/>
              <a:t>Fanny en psychothérapie. Lors de vos rencontres subséquentes avec elle, vous lui demandez de vous </a:t>
            </a:r>
            <a:r>
              <a:rPr lang="fr-CA" sz="1800" b="1" i="0" dirty="0"/>
              <a:t>résumer le travail fait avec la psychologue </a:t>
            </a:r>
            <a:r>
              <a:rPr lang="fr-CA" sz="1800" i="0" dirty="0"/>
              <a:t>et lui demander </a:t>
            </a:r>
            <a:r>
              <a:rPr lang="fr-CA" sz="1800" b="1" i="0" dirty="0"/>
              <a:t>si cela est aidant pour elle</a:t>
            </a:r>
            <a:r>
              <a:rPr lang="fr-CA" sz="1800" i="0" dirty="0"/>
              <a:t>. </a:t>
            </a:r>
            <a:endParaRPr lang="fr-CA" sz="1800" i="0" dirty="0" smtClean="0"/>
          </a:p>
          <a:p>
            <a:pPr marL="0" lvl="1" indent="0" algn="just">
              <a:spcBef>
                <a:spcPts val="750"/>
              </a:spcBef>
              <a:buNone/>
            </a:pPr>
            <a:endParaRPr lang="fr-CA" sz="1800" i="0" dirty="0"/>
          </a:p>
          <a:p>
            <a:pPr algn="just">
              <a:buFont typeface="Arial" panose="020B0604020202020204" pitchFamily="34" charset="0"/>
              <a:buChar char="•"/>
            </a:pPr>
            <a:r>
              <a:rPr lang="fr-CA" sz="1800" dirty="0" smtClean="0"/>
              <a:t>Fanny </a:t>
            </a:r>
            <a:r>
              <a:rPr lang="fr-CA" sz="1800" dirty="0"/>
              <a:t>vous dit </a:t>
            </a:r>
            <a:r>
              <a:rPr lang="fr-CA" sz="1800" dirty="0" smtClean="0"/>
              <a:t>avoir cessé d’aller en psychothérapie car cela ne fonctionnait pas pour elle. </a:t>
            </a:r>
          </a:p>
          <a:p>
            <a:pPr>
              <a:buFont typeface="Arial" panose="020B0604020202020204" pitchFamily="34" charset="0"/>
              <a:buChar char="•"/>
            </a:pPr>
            <a:endParaRPr lang="fr-CA" dirty="0" smtClean="0"/>
          </a:p>
          <a:p>
            <a:pPr marL="0" indent="0">
              <a:buNone/>
            </a:pPr>
            <a:endParaRPr lang="fr-CA" dirty="0"/>
          </a:p>
          <a:p>
            <a:pPr marL="0" indent="0">
              <a:buNone/>
            </a:pPr>
            <a:r>
              <a:rPr lang="fr-CA" sz="2000" dirty="0"/>
              <a:t>Que lui répondez-vous?</a:t>
            </a:r>
          </a:p>
        </p:txBody>
      </p:sp>
    </p:spTree>
    <p:extLst>
      <p:ext uri="{BB962C8B-B14F-4D97-AF65-F5344CB8AC3E}">
        <p14:creationId xmlns:p14="http://schemas.microsoft.com/office/powerpoint/2010/main" val="3035786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699" y="570104"/>
            <a:ext cx="7788056" cy="657616"/>
          </a:xfrm>
        </p:spPr>
        <p:txBody>
          <a:bodyPr>
            <a:normAutofit/>
          </a:bodyPr>
          <a:lstStyle/>
          <a:p>
            <a:pPr algn="l"/>
            <a:r>
              <a:rPr lang="fr-CA" sz="2100" b="1" dirty="0"/>
              <a:t>Référence en psychothérapie</a:t>
            </a:r>
            <a:endParaRPr lang="fr-FR" sz="2100" b="1" dirty="0"/>
          </a:p>
        </p:txBody>
      </p:sp>
      <p:sp>
        <p:nvSpPr>
          <p:cNvPr id="4" name="Content Placeholder 3"/>
          <p:cNvSpPr>
            <a:spLocks noGrp="1"/>
          </p:cNvSpPr>
          <p:nvPr>
            <p:ph idx="1"/>
          </p:nvPr>
        </p:nvSpPr>
        <p:spPr>
          <a:xfrm>
            <a:off x="538699" y="1713381"/>
            <a:ext cx="8177038" cy="2427701"/>
          </a:xfrm>
        </p:spPr>
        <p:txBody>
          <a:bodyPr/>
          <a:lstStyle/>
          <a:p>
            <a:pPr marL="285750" lvl="1" algn="just">
              <a:spcBef>
                <a:spcPts val="750"/>
              </a:spcBef>
              <a:buFont typeface="Arial" panose="020B0604020202020204" pitchFamily="34" charset="0"/>
              <a:buChar char="•"/>
            </a:pPr>
            <a:r>
              <a:rPr lang="fr-CA" sz="1800" i="0" dirty="0"/>
              <a:t>Vous </a:t>
            </a:r>
            <a:r>
              <a:rPr lang="fr-CA" sz="1800" i="0" dirty="0" smtClean="0"/>
              <a:t>voudrez d’abord savoir combien de rencontres de psychothérapie Fanny a reçues. </a:t>
            </a:r>
          </a:p>
          <a:p>
            <a:pPr marL="0" lvl="8" indent="0" algn="just">
              <a:spcBef>
                <a:spcPts val="750"/>
              </a:spcBef>
              <a:buNone/>
            </a:pPr>
            <a:r>
              <a:rPr lang="fr-CA" sz="1800" dirty="0"/>
              <a:t>	</a:t>
            </a:r>
            <a:r>
              <a:rPr lang="fr-CA" sz="1800" i="1" dirty="0"/>
              <a:t>-  Fanny vous mentionne être allée seulement 2 fois chez la psychologue et avoir ressenti que cela ne l’avait pas aidée.</a:t>
            </a:r>
          </a:p>
          <a:p>
            <a:pPr lvl="8" algn="just">
              <a:spcBef>
                <a:spcPts val="750"/>
              </a:spcBef>
              <a:buFont typeface="Arial" panose="020B0604020202020204" pitchFamily="34" charset="0"/>
              <a:buChar char="•"/>
            </a:pPr>
            <a:endParaRPr lang="fr-CA" sz="1800" dirty="0"/>
          </a:p>
          <a:p>
            <a:pPr marL="228600" lvl="8" algn="just">
              <a:spcBef>
                <a:spcPts val="750"/>
              </a:spcBef>
              <a:buFont typeface="Arial" panose="020B0604020202020204" pitchFamily="34" charset="0"/>
              <a:buChar char="•"/>
            </a:pPr>
            <a:r>
              <a:rPr lang="fr-CA" sz="1800" dirty="0"/>
              <a:t>Vous voudrez alors mieux comprendre</a:t>
            </a:r>
            <a:r>
              <a:rPr lang="fr-CA" sz="1800" i="1" dirty="0"/>
              <a:t> </a:t>
            </a:r>
            <a:r>
              <a:rPr lang="fr-CA" sz="1800" dirty="0"/>
              <a:t>ce qui s’est passé lors de ces 2 rencontres.</a:t>
            </a:r>
            <a:r>
              <a:rPr lang="fr-CA" sz="1800" i="1" dirty="0"/>
              <a:t> </a:t>
            </a:r>
          </a:p>
          <a:p>
            <a:pPr marL="0" lvl="8" indent="0" algn="just">
              <a:spcBef>
                <a:spcPts val="750"/>
              </a:spcBef>
              <a:buNone/>
            </a:pPr>
            <a:r>
              <a:rPr lang="fr-CA" sz="1800" i="1" dirty="0"/>
              <a:t>	-  Fanny vous dit que la psychologue n’a fait que lui poser des questions alors </a:t>
            </a:r>
            <a:r>
              <a:rPr lang="fr-CA" sz="1800" i="1" dirty="0" smtClean="0"/>
              <a:t>qu’elle s’attendait </a:t>
            </a:r>
            <a:r>
              <a:rPr lang="fr-CA" sz="1800" i="1" dirty="0"/>
              <a:t>à se faire donner des trucs pour aller mieux. </a:t>
            </a:r>
          </a:p>
          <a:p>
            <a:pPr marL="0" indent="0" algn="just">
              <a:buNone/>
            </a:pPr>
            <a:endParaRPr lang="fr-CA" sz="1800" dirty="0"/>
          </a:p>
          <a:p>
            <a:pPr marL="0" indent="0" algn="just">
              <a:buNone/>
            </a:pPr>
            <a:endParaRPr lang="fr-CA" dirty="0"/>
          </a:p>
        </p:txBody>
      </p:sp>
    </p:spTree>
    <p:extLst>
      <p:ext uri="{BB962C8B-B14F-4D97-AF65-F5344CB8AC3E}">
        <p14:creationId xmlns:p14="http://schemas.microsoft.com/office/powerpoint/2010/main" val="413578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61849" y="327035"/>
            <a:ext cx="7788056" cy="657616"/>
          </a:xfrm>
        </p:spPr>
        <p:txBody>
          <a:bodyPr>
            <a:normAutofit/>
          </a:bodyPr>
          <a:lstStyle/>
          <a:p>
            <a:pPr algn="l"/>
            <a:r>
              <a:rPr lang="fr-CA" sz="2100" b="1" dirty="0"/>
              <a:t>Psychoéducation sur la psychothérapie</a:t>
            </a:r>
            <a:endParaRPr lang="fr-FR" sz="2100" b="1" dirty="0"/>
          </a:p>
        </p:txBody>
      </p:sp>
      <p:sp>
        <p:nvSpPr>
          <p:cNvPr id="4" name="Content Placeholder 3"/>
          <p:cNvSpPr>
            <a:spLocks noGrp="1"/>
          </p:cNvSpPr>
          <p:nvPr>
            <p:ph idx="1"/>
          </p:nvPr>
        </p:nvSpPr>
        <p:spPr>
          <a:xfrm>
            <a:off x="561849" y="1249329"/>
            <a:ext cx="8191123" cy="3489478"/>
          </a:xfrm>
        </p:spPr>
        <p:txBody>
          <a:bodyPr>
            <a:noAutofit/>
          </a:bodyPr>
          <a:lstStyle/>
          <a:p>
            <a:pPr algn="just">
              <a:buFont typeface="Arial" panose="020B0604020202020204" pitchFamily="34" charset="0"/>
              <a:buChar char="•"/>
            </a:pPr>
            <a:r>
              <a:rPr lang="fr-CA" sz="1800" b="1" dirty="0"/>
              <a:t>Vous avez </a:t>
            </a:r>
            <a:r>
              <a:rPr lang="fr-CA" sz="1800" b="1" dirty="0" smtClean="0"/>
              <a:t>une </a:t>
            </a:r>
            <a:r>
              <a:rPr lang="fr-CA" sz="1800" b="1" dirty="0">
                <a:hlinkClick r:id="rId4"/>
              </a:rPr>
              <a:t>brochure</a:t>
            </a:r>
            <a:r>
              <a:rPr lang="fr-CA" sz="1800" b="1" dirty="0"/>
              <a:t> sous la main à lui </a:t>
            </a:r>
            <a:r>
              <a:rPr lang="fr-CA" sz="1800" b="1" dirty="0" smtClean="0"/>
              <a:t>remettre sur la psychothérapie. </a:t>
            </a:r>
          </a:p>
          <a:p>
            <a:pPr algn="just">
              <a:buFont typeface="Arial" panose="020B0604020202020204" pitchFamily="34" charset="0"/>
              <a:buChar char="•"/>
            </a:pPr>
            <a:r>
              <a:rPr lang="fr-CA" sz="1800" b="1" dirty="0" smtClean="0"/>
              <a:t>Vous </a:t>
            </a:r>
            <a:r>
              <a:rPr lang="fr-CA" sz="1800" b="1" dirty="0"/>
              <a:t>voudrez </a:t>
            </a:r>
            <a:r>
              <a:rPr lang="fr-CA" sz="1800" b="1" dirty="0" smtClean="0"/>
              <a:t>aussi lui </a:t>
            </a:r>
            <a:r>
              <a:rPr lang="fr-CA" sz="1800" b="1" dirty="0"/>
              <a:t>transmettre </a:t>
            </a:r>
            <a:r>
              <a:rPr lang="fr-CA" sz="1800" b="1" dirty="0" smtClean="0"/>
              <a:t>quelques informations sur </a:t>
            </a:r>
            <a:r>
              <a:rPr lang="fr-CA" sz="1800" b="1" dirty="0"/>
              <a:t>la </a:t>
            </a:r>
            <a:r>
              <a:rPr lang="fr-CA" sz="1800" b="1" dirty="0" smtClean="0"/>
              <a:t>psychothérapie</a:t>
            </a:r>
            <a:r>
              <a:rPr lang="fr-CA" sz="1800" b="1" dirty="0"/>
              <a:t> </a:t>
            </a:r>
            <a:r>
              <a:rPr lang="fr-CA" sz="1800" b="1" dirty="0" smtClean="0"/>
              <a:t>: </a:t>
            </a:r>
          </a:p>
          <a:p>
            <a:pPr marL="0" lvl="1" indent="0" algn="just">
              <a:buNone/>
            </a:pPr>
            <a:r>
              <a:rPr lang="fr-CA" sz="1800" dirty="0"/>
              <a:t>	</a:t>
            </a:r>
            <a:r>
              <a:rPr lang="fr-CA" sz="1800" i="0" dirty="0" smtClean="0"/>
              <a:t>- </a:t>
            </a:r>
            <a:r>
              <a:rPr lang="fr-CA" sz="1800" dirty="0"/>
              <a:t>la 1</a:t>
            </a:r>
            <a:r>
              <a:rPr lang="fr-CA" sz="1800" baseline="30000" dirty="0"/>
              <a:t>ère</a:t>
            </a:r>
            <a:r>
              <a:rPr lang="fr-CA" sz="1800" dirty="0"/>
              <a:t> rencontre (voire les 2 premières rencontres) en psychothérapie sont des rencontres d’évaluation pour que le/la psychologue puisse comprendre les motifs de consultation. Pour ce faire, il sera souvent requis de faire une histoire longitudinale pour bien comprendre le fonctionnement au long cours ; les 2 premières rencontres ne sont donc pas représentatives de la suite ; </a:t>
            </a:r>
          </a:p>
          <a:p>
            <a:pPr marL="0" indent="0" algn="just">
              <a:buNone/>
            </a:pPr>
            <a:r>
              <a:rPr lang="fr-CA" sz="1800" dirty="0" smtClean="0"/>
              <a:t>	- </a:t>
            </a:r>
            <a:r>
              <a:rPr lang="fr-CA" sz="1800" dirty="0"/>
              <a:t>comme pour une médication, il est nécessaire de recevoir un certain « dosage » thérapeutique avant de conclure à un échec. Un patient devrait idéalement recevoir un </a:t>
            </a:r>
            <a:r>
              <a:rPr lang="fr-CA" sz="1800" i="1" dirty="0"/>
              <a:t>minimum</a:t>
            </a:r>
            <a:r>
              <a:rPr lang="fr-CA" sz="1800" dirty="0"/>
              <a:t> de 4 à 6 rencontres pour commencer à y ressentir des bénéfices (tout comme il faudra prendre un antidépresseur pendant au moins 2 à 4 semaines avant de conclure que la médication ne fonctionne pas) ;</a:t>
            </a:r>
          </a:p>
          <a:p>
            <a:pPr marL="0" indent="0" algn="just">
              <a:buNone/>
            </a:pPr>
            <a:r>
              <a:rPr lang="fr-CA" sz="1800" dirty="0"/>
              <a:t>	- il est bénéfique de s’attarder à ses réactions en psychothérapie car ils peuvent être de bons baromètres des problèmes qui sous-tendent la consultation. </a:t>
            </a:r>
          </a:p>
        </p:txBody>
      </p:sp>
      <p:graphicFrame>
        <p:nvGraphicFramePr>
          <p:cNvPr id="3" name="Object 2"/>
          <p:cNvGraphicFramePr>
            <a:graphicFrameLocks noChangeAspect="1"/>
          </p:cNvGraphicFramePr>
          <p:nvPr>
            <p:extLst>
              <p:ext uri="{D42A27DB-BD31-4B8C-83A1-F6EECF244321}">
                <p14:modId xmlns:p14="http://schemas.microsoft.com/office/powerpoint/2010/main" val="325853370"/>
              </p:ext>
            </p:extLst>
          </p:nvPr>
        </p:nvGraphicFramePr>
        <p:xfrm>
          <a:off x="8138196" y="706486"/>
          <a:ext cx="531241" cy="821008"/>
        </p:xfrm>
        <a:graphic>
          <a:graphicData uri="http://schemas.openxmlformats.org/presentationml/2006/ole">
            <mc:AlternateContent xmlns:mc="http://schemas.openxmlformats.org/markup-compatibility/2006">
              <mc:Choice xmlns:v="urn:schemas-microsoft-com:vml" Requires="v">
                <p:oleObj spid="_x0000_s3107" name="Acrobat Document" r:id="rId5" imgW="3771884" imgH="5829216" progId="AcroExch.Document.7">
                  <p:embed/>
                </p:oleObj>
              </mc:Choice>
              <mc:Fallback>
                <p:oleObj name="Acrobat Document" r:id="rId5" imgW="3771884" imgH="5829216" progId="AcroExch.Document.7">
                  <p:embed/>
                  <p:pic>
                    <p:nvPicPr>
                      <p:cNvPr id="0" name=""/>
                      <p:cNvPicPr/>
                      <p:nvPr/>
                    </p:nvPicPr>
                    <p:blipFill>
                      <a:blip r:embed="rId6"/>
                      <a:stretch>
                        <a:fillRect/>
                      </a:stretch>
                    </p:blipFill>
                    <p:spPr>
                      <a:xfrm>
                        <a:off x="8138196" y="706486"/>
                        <a:ext cx="531241" cy="821008"/>
                      </a:xfrm>
                      <a:prstGeom prst="rect">
                        <a:avLst/>
                      </a:prstGeom>
                    </p:spPr>
                  </p:pic>
                </p:oleObj>
              </mc:Fallback>
            </mc:AlternateContent>
          </a:graphicData>
        </a:graphic>
      </p:graphicFrame>
    </p:spTree>
    <p:extLst>
      <p:ext uri="{BB962C8B-B14F-4D97-AF65-F5344CB8AC3E}">
        <p14:creationId xmlns:p14="http://schemas.microsoft.com/office/powerpoint/2010/main" val="397177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4"/>
          <p:cNvSpPr txBox="1">
            <a:spLocks/>
          </p:cNvSpPr>
          <p:nvPr>
            <p:custDataLst>
              <p:tags r:id="rId1"/>
            </p:custDataLst>
          </p:nvPr>
        </p:nvSpPr>
        <p:spPr bwMode="auto">
          <a:xfrm>
            <a:off x="404813" y="819150"/>
            <a:ext cx="8355012" cy="1230313"/>
          </a:xfrm>
          <a:prstGeom prst="rect">
            <a:avLst/>
          </a:prstGeom>
        </p:spPr>
        <p:txBody>
          <a:bodyPr numCol="1"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903288"/>
            <a:r>
              <a:rPr lang="fr-CA" sz="3200" b="1" dirty="0" smtClean="0">
                <a:latin typeface="Arial" panose="020B0604020202020204" pitchFamily="34" charset="0"/>
                <a:cs typeface="Arial" panose="020B0604020202020204" pitchFamily="34" charset="0"/>
              </a:rPr>
              <a:t>Fanny, 28 ans</a:t>
            </a:r>
          </a:p>
          <a:p>
            <a:pPr algn="l" defTabSz="903288"/>
            <a:r>
              <a:rPr lang="fr-CA" sz="1800" b="1" dirty="0"/>
              <a:t>Vignette Clinique</a:t>
            </a:r>
            <a:endParaRPr lang="fr-CA" sz="1800" b="1" cap="all" dirty="0">
              <a:latin typeface="Arial" charset="0"/>
            </a:endParaRPr>
          </a:p>
        </p:txBody>
      </p:sp>
      <p:sp>
        <p:nvSpPr>
          <p:cNvPr id="5" name="Rectangle 4"/>
          <p:cNvSpPr/>
          <p:nvPr/>
        </p:nvSpPr>
        <p:spPr>
          <a:xfrm>
            <a:off x="444500" y="3265189"/>
            <a:ext cx="5642958" cy="1600438"/>
          </a:xfrm>
          <a:prstGeom prst="rect">
            <a:avLst/>
          </a:prstGeom>
        </p:spPr>
        <p:txBody>
          <a:bodyPr wrap="square">
            <a:spAutoFit/>
          </a:bodyPr>
          <a:lstStyle/>
          <a:p>
            <a:r>
              <a:rPr lang="fr-CA" sz="1400" b="1" i="1" dirty="0" smtClean="0"/>
              <a:t>Réalisé par:</a:t>
            </a:r>
          </a:p>
          <a:p>
            <a:r>
              <a:rPr lang="fr-CA" sz="1400" b="1" i="1" dirty="0" smtClean="0"/>
              <a:t>Dr </a:t>
            </a:r>
            <a:r>
              <a:rPr lang="fr-CA" sz="1400" b="1" i="1" dirty="0"/>
              <a:t>Dominique </a:t>
            </a:r>
            <a:r>
              <a:rPr lang="fr-CA" sz="1400" b="1" i="1" dirty="0" err="1"/>
              <a:t>Imbeau</a:t>
            </a:r>
            <a:r>
              <a:rPr lang="fr-CA" sz="1400" b="1" i="1" dirty="0"/>
              <a:t> (CUMF </a:t>
            </a:r>
            <a:r>
              <a:rPr lang="fr-CA" sz="1400" b="1" i="1" dirty="0" smtClean="0"/>
              <a:t>Maria)</a:t>
            </a:r>
          </a:p>
          <a:p>
            <a:r>
              <a:rPr lang="fr-CA" sz="1400" b="1" i="1" dirty="0" smtClean="0"/>
              <a:t>Dr France Picard (CUMF Amos) </a:t>
            </a:r>
          </a:p>
          <a:p>
            <a:r>
              <a:rPr lang="fr-CA" sz="1400" b="1" i="1" dirty="0" smtClean="0"/>
              <a:t>Dr </a:t>
            </a:r>
            <a:r>
              <a:rPr lang="fr-CA" sz="1400" b="1" i="1" dirty="0"/>
              <a:t>Sabrina Déry (CUMF Mont-Laurier)                                                          </a:t>
            </a:r>
            <a:r>
              <a:rPr lang="fr-CA" sz="1400" b="1" i="1" dirty="0" smtClean="0"/>
              <a:t>      Dr </a:t>
            </a:r>
            <a:r>
              <a:rPr lang="fr-CA" sz="1400" b="1" i="1" dirty="0"/>
              <a:t>Martin Potter (CUMF </a:t>
            </a:r>
            <a:r>
              <a:rPr lang="fr-CA" sz="1400" b="1" i="1" dirty="0" smtClean="0"/>
              <a:t>Faubourgs)</a:t>
            </a:r>
          </a:p>
          <a:p>
            <a:r>
              <a:rPr lang="fr-CA" sz="1400" b="1" i="1" dirty="0" smtClean="0"/>
              <a:t>Dr </a:t>
            </a:r>
            <a:r>
              <a:rPr lang="fr-CA" sz="1400" b="1" i="1" dirty="0"/>
              <a:t>Catherine Quesnel (CUMF Mont-Laurier) </a:t>
            </a:r>
            <a:endParaRPr lang="fr-CA" sz="1400" b="1" i="1" dirty="0" smtClean="0"/>
          </a:p>
          <a:p>
            <a:r>
              <a:rPr lang="fr-CA" sz="1400" b="1" i="1" dirty="0" smtClean="0"/>
              <a:t>Dr </a:t>
            </a:r>
            <a:r>
              <a:rPr lang="fr-CA" sz="1400" b="1" i="1" dirty="0"/>
              <a:t>Danny Castonguay (HND) </a:t>
            </a:r>
          </a:p>
        </p:txBody>
      </p:sp>
    </p:spTree>
    <p:extLst>
      <p:ext uri="{BB962C8B-B14F-4D97-AF65-F5344CB8AC3E}">
        <p14:creationId xmlns:p14="http://schemas.microsoft.com/office/powerpoint/2010/main" val="1651433011"/>
      </p:ext>
    </p:extLst>
  </p:cSld>
  <p:clrMapOvr>
    <a:masterClrMapping/>
  </p:clrMapOvr>
  <mc:AlternateContent xmlns:mc="http://schemas.openxmlformats.org/markup-compatibility/2006" xmlns:p14="http://schemas.microsoft.com/office/powerpoint/2010/main">
    <mc:Choice Requires="p14">
      <p:transition spd="slow" p14:dur="1200">
        <p:wipe dir="r"/>
      </p:transition>
    </mc:Choice>
    <mc:Fallback xmlns="">
      <p:transition spd="slow">
        <p:wipe dir="r"/>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0826" y="269161"/>
            <a:ext cx="7788056" cy="657616"/>
          </a:xfrm>
        </p:spPr>
        <p:txBody>
          <a:bodyPr>
            <a:normAutofit/>
          </a:bodyPr>
          <a:lstStyle/>
          <a:p>
            <a:pPr algn="l"/>
            <a:r>
              <a:rPr lang="fr-CA" sz="2100" b="1" dirty="0"/>
              <a:t>Psychoéducation sur la psychothérapie</a:t>
            </a:r>
            <a:endParaRPr lang="fr-FR" sz="2100" b="1" dirty="0"/>
          </a:p>
        </p:txBody>
      </p:sp>
      <p:sp>
        <p:nvSpPr>
          <p:cNvPr id="4" name="Content Placeholder 3"/>
          <p:cNvSpPr>
            <a:spLocks noGrp="1"/>
          </p:cNvSpPr>
          <p:nvPr>
            <p:ph idx="1"/>
          </p:nvPr>
        </p:nvSpPr>
        <p:spPr>
          <a:xfrm>
            <a:off x="480826" y="1104054"/>
            <a:ext cx="8269635" cy="3489478"/>
          </a:xfrm>
        </p:spPr>
        <p:txBody>
          <a:bodyPr>
            <a:noAutofit/>
          </a:bodyPr>
          <a:lstStyle/>
          <a:p>
            <a:pPr algn="just">
              <a:buFont typeface="Arial" panose="020B0604020202020204" pitchFamily="34" charset="0"/>
              <a:buChar char="•"/>
            </a:pPr>
            <a:r>
              <a:rPr lang="fr-CA" sz="1800" dirty="0" smtClean="0"/>
              <a:t>En écoutant vos explications, Fanny réalise qu’elle n’a pas apprécié le contact avec la psychologue car celle-ci lui rappelait sa mère (i.e., âge similaire, la trouve intrusive…) ;</a:t>
            </a:r>
          </a:p>
          <a:p>
            <a:pPr algn="just">
              <a:buFont typeface="Arial" panose="020B0604020202020204" pitchFamily="34" charset="0"/>
              <a:buChar char="•"/>
            </a:pPr>
            <a:r>
              <a:rPr lang="fr-CA" sz="1800" dirty="0" smtClean="0"/>
              <a:t>Vous encouragez Fanny à reconsidérer la psychothérapie car vous croyez vraiment que c’est ce qui pourrait l’aider. Avant de lui proposer de contacter un/e autre psychologue, vous l’encouragez à reprendre un r-v avec la psychologue et à lui faire part de ses malaises (ce qui est en soi un exercice d’affirmation en lieu sûr plutôt qu’une réaction d’évitement) ; </a:t>
            </a:r>
          </a:p>
          <a:p>
            <a:pPr algn="just">
              <a:buFont typeface="Arial" panose="020B0604020202020204" pitchFamily="34" charset="0"/>
              <a:buChar char="•"/>
            </a:pPr>
            <a:r>
              <a:rPr lang="fr-CA" sz="1800" dirty="0" smtClean="0"/>
              <a:t>Fanny décide de suivre vos conseils. Le fait d’aborder son malaise avec la psychologue les amène directement à discuter des enjeux de Fanny, soit sa difficulté à mettre ses limites face à sa mère. Fanny apprécie l’ouverture de la psychologue face à sa réticence. C’est la 1</a:t>
            </a:r>
            <a:r>
              <a:rPr lang="fr-CA" sz="1800" baseline="30000" dirty="0" smtClean="0"/>
              <a:t>ère</a:t>
            </a:r>
            <a:r>
              <a:rPr lang="fr-CA" sz="1800" dirty="0" smtClean="0"/>
              <a:t> fois qu’elle ose parler directement de ce qui l’incommode dans une relation et elle en ressent un certain soulagement ; </a:t>
            </a:r>
          </a:p>
          <a:p>
            <a:pPr algn="just">
              <a:buFont typeface="Arial" panose="020B0604020202020204" pitchFamily="34" charset="0"/>
              <a:buChar char="•"/>
            </a:pPr>
            <a:r>
              <a:rPr lang="fr-CA" sz="1800" dirty="0" smtClean="0"/>
              <a:t>Rassurée par le fait qu’elle peut s’exprimer librement sans qu’on la culpabilise, Fanny décide de poursuivre ses rencontres avec la psychologue…</a:t>
            </a:r>
          </a:p>
          <a:p>
            <a:pPr algn="just">
              <a:buFont typeface="Arial" panose="020B0604020202020204" pitchFamily="34" charset="0"/>
              <a:buChar char="•"/>
            </a:pPr>
            <a:endParaRPr lang="fr-CA" sz="1800" dirty="0" smtClean="0"/>
          </a:p>
        </p:txBody>
      </p:sp>
    </p:spTree>
    <p:extLst>
      <p:ext uri="{BB962C8B-B14F-4D97-AF65-F5344CB8AC3E}">
        <p14:creationId xmlns:p14="http://schemas.microsoft.com/office/powerpoint/2010/main" val="26095125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18144" y="431922"/>
            <a:ext cx="7683221" cy="570872"/>
          </a:xfrm>
          <a:prstGeom prst="rect">
            <a:avLst/>
          </a:prstGeom>
        </p:spPr>
        <p:txBody>
          <a:bodyPr>
            <a:normAutofit fontScale="97500"/>
          </a:bodyPr>
          <a:lst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a:lstStyle>
          <a:p>
            <a:r>
              <a:rPr lang="fr-CA" sz="2100" b="1" dirty="0">
                <a:solidFill>
                  <a:schemeClr val="tx1"/>
                </a:solidFill>
              </a:rPr>
              <a:t>Crainte excessive d’avoir une maladie (DSM-5)</a:t>
            </a:r>
          </a:p>
        </p:txBody>
      </p:sp>
      <p:sp>
        <p:nvSpPr>
          <p:cNvPr id="3" name="Espace réservé du contenu 2"/>
          <p:cNvSpPr txBox="1">
            <a:spLocks/>
          </p:cNvSpPr>
          <p:nvPr/>
        </p:nvSpPr>
        <p:spPr>
          <a:xfrm>
            <a:off x="518144" y="1041613"/>
            <a:ext cx="8293917" cy="3828422"/>
          </a:xfrm>
          <a:prstGeom prst="rect">
            <a:avLst/>
          </a:prstGeom>
        </p:spPr>
        <p:txBody>
          <a:bodyPr>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42900" indent="-342900">
              <a:buFont typeface="Franklin Gothic Book" panose="020B0503020102020204" pitchFamily="34" charset="0"/>
              <a:buAutoNum type="alphaUcPeriod"/>
            </a:pPr>
            <a:r>
              <a:rPr lang="fr-CA" sz="1500" dirty="0">
                <a:solidFill>
                  <a:schemeClr val="tx1"/>
                </a:solidFill>
              </a:rPr>
              <a:t>Préoccupation concernant le fait d’avoir ou de développer une maladie grave.</a:t>
            </a:r>
          </a:p>
          <a:p>
            <a:pPr marL="342900" indent="-342900" algn="just">
              <a:buFont typeface="Franklin Gothic Book" panose="020B0503020102020204" pitchFamily="34" charset="0"/>
              <a:buAutoNum type="alphaUcPeriod"/>
            </a:pPr>
            <a:r>
              <a:rPr lang="fr-CA" sz="1500" dirty="0">
                <a:solidFill>
                  <a:schemeClr val="tx1"/>
                </a:solidFill>
              </a:rPr>
              <a:t>Les symptômes somatiques sont absents ou, s’ils sont présents, ils sont d’intensité mineure. Si un autre problème médical est présent ou en cas de risque notable de développement d’une affection médicale (p. ex. du fait de la présence d’antécédents familiaux importants), la préoccupation est clairement excessive ou disproportionnée</a:t>
            </a:r>
          </a:p>
          <a:p>
            <a:pPr marL="342900" indent="-342900" algn="just">
              <a:buFont typeface="Franklin Gothic Book" panose="020B0503020102020204" pitchFamily="34" charset="0"/>
              <a:buAutoNum type="alphaUcPeriod"/>
            </a:pPr>
            <a:r>
              <a:rPr lang="fr-CA" sz="1500" dirty="0">
                <a:solidFill>
                  <a:schemeClr val="tx1"/>
                </a:solidFill>
              </a:rPr>
              <a:t>Il existe un degré important d’anxiété concernant la santé et la personne s’inquiète facilement de son état de santé personnel.</a:t>
            </a:r>
          </a:p>
          <a:p>
            <a:pPr marL="342900" indent="-342900" algn="just">
              <a:buFont typeface="Franklin Gothic Book" panose="020B0503020102020204" pitchFamily="34" charset="0"/>
              <a:buAutoNum type="alphaUcPeriod"/>
            </a:pPr>
            <a:r>
              <a:rPr lang="fr-CA" sz="1500" dirty="0">
                <a:solidFill>
                  <a:schemeClr val="tx1"/>
                </a:solidFill>
              </a:rPr>
              <a:t>La personne présente des comportements excessifs par rapport à sa santé (p. ex. effectue des vérifications répétées de son corps à la recherche de signes d’une maladie) ou présente un évitement inadapté (p. ex. évite les r-v médicaux et les hôpitaux).</a:t>
            </a:r>
          </a:p>
          <a:p>
            <a:pPr marL="342900" indent="-342900" algn="just">
              <a:buFont typeface="Franklin Gothic Book" panose="020B0503020102020204" pitchFamily="34" charset="0"/>
              <a:buAutoNum type="alphaUcPeriod"/>
            </a:pPr>
            <a:r>
              <a:rPr lang="fr-CA" sz="1500" dirty="0">
                <a:solidFill>
                  <a:schemeClr val="tx1"/>
                </a:solidFill>
              </a:rPr>
              <a:t>Les préoccupations concernant la maladie sont présentes depuis au moins 6 mois mais la nature de la maladie qui est spécifiquement anticipée peut avoir changé durant cette période de temps.</a:t>
            </a:r>
          </a:p>
          <a:p>
            <a:pPr marL="342900" indent="-342900" algn="just">
              <a:buFont typeface="Franklin Gothic Book" panose="020B0503020102020204" pitchFamily="34" charset="0"/>
              <a:buAutoNum type="alphaUcPeriod"/>
            </a:pPr>
            <a:r>
              <a:rPr lang="fr-CA" sz="1500" dirty="0">
                <a:solidFill>
                  <a:schemeClr val="tx1"/>
                </a:solidFill>
              </a:rPr>
              <a:t>La préoccupation relative aux maladies n’est pas mieux expliquée par un autre trouble mental tel qu’un trouble à symptomatologie somatique, un trouble panique, une anxiété généralisée, une obsession de dysmorphie corporelle, un trouble obsessionnel-compulsif ou un trouble délirant à type somatique</a:t>
            </a:r>
            <a:r>
              <a:rPr lang="fr-CA" sz="1500" dirty="0" smtClean="0">
                <a:solidFill>
                  <a:schemeClr val="tx1"/>
                </a:solidFill>
              </a:rPr>
              <a:t>.</a:t>
            </a:r>
            <a:endParaRPr lang="fr-CA" sz="1500" dirty="0">
              <a:solidFill>
                <a:schemeClr val="tx1"/>
              </a:solidFill>
            </a:endParaRPr>
          </a:p>
          <a:p>
            <a:pPr marL="0" indent="0">
              <a:buNone/>
            </a:pPr>
            <a:r>
              <a:rPr lang="fr-CA" sz="1500" dirty="0">
                <a:solidFill>
                  <a:schemeClr val="tx1"/>
                </a:solidFill>
              </a:rPr>
              <a:t>Spécificateurs possibles : </a:t>
            </a:r>
            <a:r>
              <a:rPr lang="fr-CA" sz="1500" i="1" dirty="0">
                <a:solidFill>
                  <a:schemeClr val="tx1"/>
                </a:solidFill>
              </a:rPr>
              <a:t>À type de demande de soins, À type évitant les soins</a:t>
            </a:r>
          </a:p>
        </p:txBody>
      </p:sp>
      <p:sp>
        <p:nvSpPr>
          <p:cNvPr id="4" name="TextBox 3"/>
          <p:cNvSpPr txBox="1"/>
          <p:nvPr/>
        </p:nvSpPr>
        <p:spPr>
          <a:xfrm>
            <a:off x="6951945" y="5629667"/>
            <a:ext cx="1860116" cy="323165"/>
          </a:xfrm>
          <a:prstGeom prst="rect">
            <a:avLst/>
          </a:prstGeom>
          <a:noFill/>
        </p:spPr>
        <p:txBody>
          <a:bodyPr wrap="square" rtlCol="0">
            <a:spAutoFit/>
          </a:bodyPr>
          <a:lstStyle/>
          <a:p>
            <a:pPr algn="r"/>
            <a:r>
              <a:rPr lang="fr-CA" sz="1500" dirty="0">
                <a:effectLst>
                  <a:outerShdw blurRad="38100" dist="38100" dir="2700000" algn="tl">
                    <a:srgbClr val="000000">
                      <a:alpha val="43137"/>
                    </a:srgbClr>
                  </a:outerShdw>
                </a:effectLst>
                <a:hlinkClick r:id="rId2" action="ppaction://hlinksldjump"/>
              </a:rPr>
              <a:t>RETOUR AU CAS</a:t>
            </a:r>
            <a:endParaRPr lang="fr-CA" sz="135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313795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834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64" y="266970"/>
            <a:ext cx="7969704" cy="1674574"/>
          </a:xfrm>
        </p:spPr>
        <p:txBody>
          <a:bodyPr>
            <a:normAutofit fontScale="90000"/>
          </a:bodyPr>
          <a:lstStyle/>
          <a:p>
            <a:pPr algn="just"/>
            <a:r>
              <a:rPr lang="fr-CA" sz="2300" b="1" dirty="0" smtClean="0"/>
              <a:t>Fanny, une de vos patientes âgée de 28 ans, vous appelle pour obtenir un rendez-vous rapidement car elle s’inquiète d’avoir quelque chose de grave</a:t>
            </a:r>
            <a:r>
              <a:rPr lang="fr-CA" b="1" dirty="0" smtClean="0"/>
              <a:t>…</a:t>
            </a:r>
            <a:endParaRPr lang="fr-CA" b="1" dirty="0"/>
          </a:p>
        </p:txBody>
      </p:sp>
      <p:sp>
        <p:nvSpPr>
          <p:cNvPr id="3" name="Content Placeholder 2"/>
          <p:cNvSpPr>
            <a:spLocks noGrp="1"/>
          </p:cNvSpPr>
          <p:nvPr>
            <p:ph idx="1"/>
          </p:nvPr>
        </p:nvSpPr>
        <p:spPr>
          <a:xfrm>
            <a:off x="502964" y="1678696"/>
            <a:ext cx="7969704" cy="2461211"/>
          </a:xfrm>
        </p:spPr>
        <p:txBody>
          <a:bodyPr>
            <a:noAutofit/>
          </a:bodyPr>
          <a:lstStyle/>
          <a:p>
            <a:pPr algn="just">
              <a:buFont typeface="Arial" panose="020B0604020202020204" pitchFamily="34" charset="0"/>
              <a:buChar char="•"/>
            </a:pPr>
            <a:r>
              <a:rPr lang="fr-CA" sz="1800" dirty="0" smtClean="0"/>
              <a:t>Lorsque vous retournez son appelle, vous lui demandez pour quelle(s) raison(s) elle souhaite que vous la voyez rapidement. Fanny vous répond qu’elle ressent depuis 24 heures des </a:t>
            </a:r>
            <a:r>
              <a:rPr lang="fr-CA" sz="1800" dirty="0" err="1" smtClean="0"/>
              <a:t>sx</a:t>
            </a:r>
            <a:r>
              <a:rPr lang="fr-CA" sz="1800" dirty="0" smtClean="0"/>
              <a:t> qui sont allés en augmentant et elle s’inquiète que celui puisse être quelque chose de grave. </a:t>
            </a:r>
          </a:p>
          <a:p>
            <a:pPr marL="0" indent="0" algn="just">
              <a:buNone/>
            </a:pPr>
            <a:endParaRPr lang="fr-CA" sz="1800" dirty="0" smtClean="0"/>
          </a:p>
          <a:p>
            <a:pPr algn="just">
              <a:buFont typeface="Arial" panose="020B0604020202020204" pitchFamily="34" charset="0"/>
              <a:buChar char="•"/>
            </a:pPr>
            <a:r>
              <a:rPr lang="fr-CA" sz="1800" dirty="0" smtClean="0"/>
              <a:t>Elle ajoute avoir </a:t>
            </a:r>
            <a:r>
              <a:rPr lang="fr-CA" sz="1800" dirty="0"/>
              <a:t>dû se rendre à l’urgence avec son conjoint et </a:t>
            </a:r>
            <a:r>
              <a:rPr lang="fr-CA" sz="1800" dirty="0" smtClean="0"/>
              <a:t>son garçon la </a:t>
            </a:r>
            <a:r>
              <a:rPr lang="fr-CA" sz="1800" dirty="0"/>
              <a:t>nuit dernière </a:t>
            </a:r>
            <a:r>
              <a:rPr lang="fr-CA" sz="1800" dirty="0" smtClean="0"/>
              <a:t>en raison de ses </a:t>
            </a:r>
            <a:r>
              <a:rPr lang="fr-CA" sz="1800" dirty="0" err="1" smtClean="0"/>
              <a:t>sx</a:t>
            </a:r>
            <a:r>
              <a:rPr lang="fr-CA" sz="1800" dirty="0" smtClean="0"/>
              <a:t>.</a:t>
            </a:r>
          </a:p>
          <a:p>
            <a:pPr marL="0" indent="0" algn="just">
              <a:buNone/>
            </a:pPr>
            <a:endParaRPr lang="fr-CA" sz="1800" dirty="0"/>
          </a:p>
          <a:p>
            <a:pPr algn="just">
              <a:buFont typeface="Arial" panose="020B0604020202020204" pitchFamily="34" charset="0"/>
              <a:buChar char="•"/>
            </a:pPr>
            <a:r>
              <a:rPr lang="fr-CA" sz="1800" dirty="0"/>
              <a:t>Elle se demande si elle sera en mesure de continuer à </a:t>
            </a:r>
            <a:r>
              <a:rPr lang="fr-CA" sz="1800" dirty="0" smtClean="0"/>
              <a:t>fonctionner </a:t>
            </a:r>
            <a:r>
              <a:rPr lang="fr-CA" sz="1800" dirty="0"/>
              <a:t>de cette </a:t>
            </a:r>
            <a:r>
              <a:rPr lang="fr-CA" sz="1800" dirty="0" smtClean="0"/>
              <a:t>façon.</a:t>
            </a:r>
          </a:p>
          <a:p>
            <a:pPr marL="0" indent="0" algn="just">
              <a:buNone/>
            </a:pPr>
            <a:endParaRPr lang="fr-CA" sz="1800" dirty="0" smtClean="0"/>
          </a:p>
          <a:p>
            <a:pPr algn="just">
              <a:buFont typeface="Arial" panose="020B0604020202020204" pitchFamily="34" charset="0"/>
              <a:buChar char="•"/>
            </a:pPr>
            <a:r>
              <a:rPr lang="fr-CA" sz="1800" dirty="0" smtClean="0"/>
              <a:t>Puisque vous êtes en accès adapté, vous </a:t>
            </a:r>
            <a:r>
              <a:rPr lang="fr-CA" sz="1800" dirty="0"/>
              <a:t>lui donnez un rendez-vous le </a:t>
            </a:r>
            <a:r>
              <a:rPr lang="fr-CA" sz="1800" dirty="0" smtClean="0"/>
              <a:t>lendemain.</a:t>
            </a:r>
          </a:p>
        </p:txBody>
      </p:sp>
    </p:spTree>
    <p:extLst>
      <p:ext uri="{BB962C8B-B14F-4D97-AF65-F5344CB8AC3E}">
        <p14:creationId xmlns:p14="http://schemas.microsoft.com/office/powerpoint/2010/main" val="2071621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2908" y="290121"/>
            <a:ext cx="8055802" cy="697543"/>
          </a:xfrm>
        </p:spPr>
        <p:txBody>
          <a:bodyPr>
            <a:noAutofit/>
          </a:bodyPr>
          <a:lstStyle/>
          <a:p>
            <a:pPr algn="l"/>
            <a:r>
              <a:rPr lang="fr-CA" sz="2100" b="1" dirty="0"/>
              <a:t>Fanny est votre patiente depuis qu’elle est âgée de 16 ans.</a:t>
            </a:r>
            <a:br>
              <a:rPr lang="fr-CA" sz="2100" b="1" dirty="0"/>
            </a:br>
            <a:r>
              <a:rPr lang="fr-CA" sz="2100" b="1" dirty="0"/>
              <a:t>Vous savez qu’elle…</a:t>
            </a:r>
          </a:p>
        </p:txBody>
      </p:sp>
      <p:sp>
        <p:nvSpPr>
          <p:cNvPr id="3" name="Content Placeholder 2"/>
          <p:cNvSpPr>
            <a:spLocks noGrp="1"/>
          </p:cNvSpPr>
          <p:nvPr>
            <p:ph idx="1"/>
          </p:nvPr>
        </p:nvSpPr>
        <p:spPr>
          <a:xfrm>
            <a:off x="542908" y="1485520"/>
            <a:ext cx="8508495" cy="3169699"/>
          </a:xfrm>
        </p:spPr>
        <p:txBody>
          <a:bodyPr>
            <a:normAutofit/>
          </a:bodyPr>
          <a:lstStyle/>
          <a:p>
            <a:pPr algn="just">
              <a:buFont typeface="Arial" panose="020B0604020202020204" pitchFamily="34" charset="0"/>
              <a:buChar char="•"/>
            </a:pPr>
            <a:r>
              <a:rPr lang="fr-CA" sz="1800" dirty="0" smtClean="0"/>
              <a:t>Est mère d’un garçon de </a:t>
            </a:r>
            <a:r>
              <a:rPr lang="fr-CA" sz="1800" dirty="0"/>
              <a:t>4 </a:t>
            </a:r>
            <a:r>
              <a:rPr lang="fr-CA" sz="1800" dirty="0" smtClean="0"/>
              <a:t>ans</a:t>
            </a:r>
            <a:endParaRPr lang="fr-CA" sz="1800" dirty="0"/>
          </a:p>
          <a:p>
            <a:pPr algn="just">
              <a:buFont typeface="Arial" panose="020B0604020202020204" pitchFamily="34" charset="0"/>
              <a:buChar char="•"/>
            </a:pPr>
            <a:r>
              <a:rPr lang="fr-CA" sz="1800" dirty="0" smtClean="0"/>
              <a:t>Est en </a:t>
            </a:r>
            <a:r>
              <a:rPr lang="fr-CA" sz="1800" dirty="0"/>
              <a:t>couple depuis 7 ans</a:t>
            </a:r>
          </a:p>
          <a:p>
            <a:pPr algn="just">
              <a:buFont typeface="Arial" panose="020B0604020202020204" pitchFamily="34" charset="0"/>
              <a:buChar char="•"/>
            </a:pPr>
            <a:r>
              <a:rPr lang="fr-CA" sz="1800" dirty="0" smtClean="0"/>
              <a:t>Présente un surpoids (IMC = 32), </a:t>
            </a:r>
            <a:r>
              <a:rPr lang="fr-CA" sz="1800" dirty="0"/>
              <a:t>en bonne santé par ailleurs</a:t>
            </a:r>
          </a:p>
          <a:p>
            <a:pPr algn="just">
              <a:buFont typeface="Arial" panose="020B0604020202020204" pitchFamily="34" charset="0"/>
              <a:buChar char="•"/>
            </a:pPr>
            <a:r>
              <a:rPr lang="fr-CA" sz="1800" dirty="0"/>
              <a:t>A déjà consommé </a:t>
            </a:r>
            <a:r>
              <a:rPr lang="fr-CA" sz="1800" dirty="0" smtClean="0"/>
              <a:t>du cannabis </a:t>
            </a:r>
            <a:r>
              <a:rPr lang="fr-CA" sz="1800" dirty="0"/>
              <a:t>mais n’en consomme plus depuis </a:t>
            </a:r>
            <a:r>
              <a:rPr lang="fr-CA" sz="1800" dirty="0" smtClean="0"/>
              <a:t>sa grossesse</a:t>
            </a:r>
            <a:endParaRPr lang="fr-CA" sz="1800" dirty="0"/>
          </a:p>
          <a:p>
            <a:pPr algn="just">
              <a:buFont typeface="Arial" panose="020B0604020202020204" pitchFamily="34" charset="0"/>
              <a:buChar char="•"/>
            </a:pPr>
            <a:r>
              <a:rPr lang="fr-CA" sz="1800" dirty="0"/>
              <a:t>Habite en appartement</a:t>
            </a:r>
          </a:p>
          <a:p>
            <a:pPr algn="just">
              <a:buFont typeface="Arial" panose="020B0604020202020204" pitchFamily="34" charset="0"/>
              <a:buChar char="•"/>
            </a:pPr>
            <a:r>
              <a:rPr lang="fr-CA" sz="1800" dirty="0"/>
              <a:t>Travaille à temps plein pour un grossiste en matériel </a:t>
            </a:r>
            <a:r>
              <a:rPr lang="fr-CA" sz="1800" dirty="0" smtClean="0"/>
              <a:t>informatique</a:t>
            </a:r>
          </a:p>
          <a:p>
            <a:pPr algn="just">
              <a:buFont typeface="Arial" panose="020B0604020202020204" pitchFamily="34" charset="0"/>
              <a:buChar char="•"/>
            </a:pPr>
            <a:r>
              <a:rPr lang="fr-CA" sz="1800" dirty="0" smtClean="0"/>
              <a:t>A étudié au cégep en techniques administratives, occupe le même emploi depuis qu’elle a terminé son diplôme collégial</a:t>
            </a:r>
          </a:p>
          <a:p>
            <a:pPr algn="just">
              <a:buFont typeface="Arial" panose="020B0604020202020204" pitchFamily="34" charset="0"/>
              <a:buChar char="•"/>
            </a:pPr>
            <a:r>
              <a:rPr lang="fr-CA" sz="1800" dirty="0" smtClean="0"/>
              <a:t>A un bon réseau social</a:t>
            </a:r>
          </a:p>
          <a:p>
            <a:pPr algn="just">
              <a:buFont typeface="Arial" panose="020B0604020202020204" pitchFamily="34" charset="0"/>
              <a:buChar char="•"/>
            </a:pPr>
            <a:r>
              <a:rPr lang="fr-CA" sz="1800" dirty="0" smtClean="0"/>
              <a:t>A des parents qui vivent toujours ensemble, frère cadet, en contact régulier avec eux </a:t>
            </a:r>
            <a:endParaRPr lang="fr-CA" sz="1800" dirty="0"/>
          </a:p>
          <a:p>
            <a:pPr marL="0" indent="0" algn="just">
              <a:buNone/>
            </a:pPr>
            <a:endParaRPr lang="fr-CA" dirty="0" smtClean="0"/>
          </a:p>
        </p:txBody>
      </p:sp>
    </p:spTree>
    <p:extLst>
      <p:ext uri="{BB962C8B-B14F-4D97-AF65-F5344CB8AC3E}">
        <p14:creationId xmlns:p14="http://schemas.microsoft.com/office/powerpoint/2010/main" val="21324378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589" y="245487"/>
            <a:ext cx="8169526" cy="622387"/>
          </a:xfrm>
        </p:spPr>
        <p:txBody>
          <a:bodyPr>
            <a:noAutofit/>
          </a:bodyPr>
          <a:lstStyle/>
          <a:p>
            <a:pPr algn="l"/>
            <a:r>
              <a:rPr lang="fr-CA" sz="2100" b="1" dirty="0"/>
              <a:t>Au moment de votre rencontre avec Fanny, vous documentez les </a:t>
            </a:r>
            <a:r>
              <a:rPr lang="fr-CA" sz="2100" b="1" dirty="0" err="1"/>
              <a:t>sx</a:t>
            </a:r>
            <a:r>
              <a:rPr lang="fr-CA" sz="2100" b="1" dirty="0"/>
              <a:t> ayant justifié la consultation à l’urgence</a:t>
            </a:r>
          </a:p>
        </p:txBody>
      </p:sp>
      <p:sp>
        <p:nvSpPr>
          <p:cNvPr id="3" name="Content Placeholder 2"/>
          <p:cNvSpPr>
            <a:spLocks noGrp="1"/>
          </p:cNvSpPr>
          <p:nvPr>
            <p:ph idx="1"/>
          </p:nvPr>
        </p:nvSpPr>
        <p:spPr>
          <a:xfrm>
            <a:off x="548589" y="1350165"/>
            <a:ext cx="7871450" cy="3701441"/>
          </a:xfrm>
        </p:spPr>
        <p:txBody>
          <a:bodyPr>
            <a:noAutofit/>
          </a:bodyPr>
          <a:lstStyle/>
          <a:p>
            <a:pPr marL="285750" lvl="1" algn="just">
              <a:buFont typeface="Arial" panose="020B0604020202020204" pitchFamily="34" charset="0"/>
              <a:buChar char="•"/>
            </a:pPr>
            <a:r>
              <a:rPr lang="fr-CA" sz="1800" dirty="0" smtClean="0"/>
              <a:t> Palpitations </a:t>
            </a:r>
            <a:r>
              <a:rPr lang="fr-CA" sz="1800" dirty="0"/>
              <a:t>cardiaques</a:t>
            </a:r>
          </a:p>
          <a:p>
            <a:pPr algn="just">
              <a:buFont typeface="Arial" panose="020B0604020202020204" pitchFamily="34" charset="0"/>
              <a:buChar char="•"/>
            </a:pPr>
            <a:r>
              <a:rPr lang="fr-CA" sz="1800" dirty="0"/>
              <a:t>Étourdissements</a:t>
            </a:r>
          </a:p>
          <a:p>
            <a:pPr algn="just">
              <a:buFont typeface="Arial" panose="020B0604020202020204" pitchFamily="34" charset="0"/>
              <a:buChar char="•"/>
            </a:pPr>
            <a:r>
              <a:rPr lang="fr-CA" sz="1800" dirty="0"/>
              <a:t>Engourdissements</a:t>
            </a:r>
          </a:p>
          <a:p>
            <a:pPr algn="just">
              <a:buFont typeface="Arial" panose="020B0604020202020204" pitchFamily="34" charset="0"/>
              <a:buChar char="•"/>
            </a:pPr>
            <a:r>
              <a:rPr lang="fr-CA" sz="1800" dirty="0"/>
              <a:t>Nausées</a:t>
            </a:r>
          </a:p>
          <a:p>
            <a:pPr algn="just">
              <a:buFont typeface="Arial" panose="020B0604020202020204" pitchFamily="34" charset="0"/>
              <a:buChar char="•"/>
            </a:pPr>
            <a:r>
              <a:rPr lang="fr-CA" sz="1800" dirty="0"/>
              <a:t>Maux de tête fréquents</a:t>
            </a:r>
          </a:p>
          <a:p>
            <a:pPr algn="just">
              <a:buFont typeface="Arial" panose="020B0604020202020204" pitchFamily="34" charset="0"/>
              <a:buChar char="•"/>
            </a:pPr>
            <a:r>
              <a:rPr lang="fr-CA" sz="1800" dirty="0"/>
              <a:t>Peur de subir un infarctus</a:t>
            </a:r>
          </a:p>
          <a:p>
            <a:pPr algn="just">
              <a:buFont typeface="Arial" panose="020B0604020202020204" pitchFamily="34" charset="0"/>
              <a:buChar char="•"/>
            </a:pPr>
            <a:r>
              <a:rPr lang="fr-CA" sz="1800" dirty="0"/>
              <a:t>Impact important sur son sommeil (éveil prolongé); insomnie de longue date </a:t>
            </a:r>
            <a:r>
              <a:rPr lang="fr-CA" sz="1800" dirty="0" err="1"/>
              <a:t>pré-existante</a:t>
            </a:r>
            <a:r>
              <a:rPr lang="fr-CA" sz="1800" dirty="0"/>
              <a:t> aux </a:t>
            </a:r>
            <a:r>
              <a:rPr lang="fr-CA" sz="1800" dirty="0" err="1"/>
              <a:t>sx</a:t>
            </a:r>
            <a:r>
              <a:rPr lang="fr-CA" sz="1800" dirty="0"/>
              <a:t> aigus récents mais aggravée par ceux-ci</a:t>
            </a:r>
          </a:p>
          <a:p>
            <a:pPr algn="just">
              <a:buFont typeface="Arial" panose="020B0604020202020204" pitchFamily="34" charset="0"/>
              <a:buChar char="•"/>
            </a:pPr>
            <a:r>
              <a:rPr lang="fr-CA" sz="1800" dirty="0"/>
              <a:t>Pleurs fréquents depuis l’apparition des </a:t>
            </a:r>
            <a:r>
              <a:rPr lang="fr-CA" sz="1800" dirty="0" err="1"/>
              <a:t>sx</a:t>
            </a:r>
            <a:r>
              <a:rPr lang="fr-CA" sz="1800" dirty="0"/>
              <a:t> il y a 2 jours</a:t>
            </a:r>
          </a:p>
          <a:p>
            <a:pPr algn="just">
              <a:buFont typeface="Arial" panose="020B0604020202020204" pitchFamily="34" charset="0"/>
              <a:buChar char="•"/>
            </a:pPr>
            <a:r>
              <a:rPr lang="fr-CA" sz="1800" dirty="0"/>
              <a:t>Se sent à bout, se demande comment elle pourra continuer à fonctionner au travail avec tous ses </a:t>
            </a:r>
            <a:r>
              <a:rPr lang="fr-CA" sz="1800" dirty="0" err="1"/>
              <a:t>sx</a:t>
            </a:r>
            <a:r>
              <a:rPr lang="fr-CA" sz="1800" dirty="0"/>
              <a:t>…</a:t>
            </a:r>
          </a:p>
          <a:p>
            <a:pPr>
              <a:buFont typeface="Arial" panose="020B0604020202020204" pitchFamily="34" charset="0"/>
              <a:buChar char="•"/>
            </a:pPr>
            <a:endParaRPr lang="fr-CA" sz="1800" dirty="0"/>
          </a:p>
          <a:p>
            <a:pPr marL="0" indent="0">
              <a:buNone/>
            </a:pPr>
            <a:r>
              <a:rPr lang="fr-CA" sz="2000" i="1" dirty="0"/>
              <a:t>Qu’aimeriez-vous savoir à ce stade-ci?</a:t>
            </a:r>
          </a:p>
          <a:p>
            <a:pPr marL="0" indent="0">
              <a:buNone/>
            </a:pPr>
            <a:endParaRPr lang="fr-CA" sz="1350" dirty="0"/>
          </a:p>
        </p:txBody>
      </p:sp>
    </p:spTree>
    <p:extLst>
      <p:ext uri="{BB962C8B-B14F-4D97-AF65-F5344CB8AC3E}">
        <p14:creationId xmlns:p14="http://schemas.microsoft.com/office/powerpoint/2010/main" val="2566528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85669" y="425961"/>
            <a:ext cx="8218493" cy="4259615"/>
          </a:xfrm>
        </p:spPr>
        <p:txBody>
          <a:bodyPr>
            <a:normAutofit/>
          </a:bodyPr>
          <a:lstStyle/>
          <a:p>
            <a:pPr>
              <a:buFont typeface="Arial" panose="020B0604020202020204" pitchFamily="34" charset="0"/>
              <a:buChar char="•"/>
            </a:pPr>
            <a:r>
              <a:rPr lang="fr-CA" sz="1800" b="1" dirty="0" smtClean="0"/>
              <a:t>Vous </a:t>
            </a:r>
            <a:r>
              <a:rPr lang="fr-CA" sz="1800" b="1" dirty="0"/>
              <a:t>voudrez </a:t>
            </a:r>
            <a:r>
              <a:rPr lang="fr-CA" sz="1800" b="1" dirty="0" smtClean="0"/>
              <a:t>vérifier s’il y a une cause organique aux </a:t>
            </a:r>
            <a:r>
              <a:rPr lang="fr-CA" sz="1800" b="1" dirty="0" err="1" smtClean="0"/>
              <a:t>sx</a:t>
            </a:r>
            <a:r>
              <a:rPr lang="fr-CA" sz="1800" b="1" dirty="0" smtClean="0"/>
              <a:t> présents.</a:t>
            </a:r>
          </a:p>
          <a:p>
            <a:pPr marL="0" lvl="1" indent="0">
              <a:buNone/>
            </a:pPr>
            <a:endParaRPr lang="fr-CA" sz="1800" b="1" dirty="0" smtClean="0"/>
          </a:p>
          <a:p>
            <a:pPr marL="0" lvl="1" indent="0">
              <a:buNone/>
            </a:pPr>
            <a:r>
              <a:rPr lang="fr-CA" i="0" dirty="0" smtClean="0"/>
              <a:t>	</a:t>
            </a:r>
            <a:r>
              <a:rPr lang="fr-CA" sz="1800" i="0" dirty="0" smtClean="0"/>
              <a:t>Résultats </a:t>
            </a:r>
            <a:r>
              <a:rPr lang="fr-CA" sz="1800" i="0" dirty="0"/>
              <a:t>des examens faits à l’urgence</a:t>
            </a:r>
            <a:r>
              <a:rPr lang="fr-CA" sz="1800" i="0" dirty="0" smtClean="0"/>
              <a:t>?  </a:t>
            </a:r>
          </a:p>
          <a:p>
            <a:pPr marL="0" lvl="1" indent="0" algn="just">
              <a:buNone/>
            </a:pPr>
            <a:r>
              <a:rPr lang="fr-CA" sz="1800" i="0" dirty="0"/>
              <a:t>	</a:t>
            </a:r>
            <a:r>
              <a:rPr lang="fr-CA" sz="1800" i="1" dirty="0" smtClean="0"/>
              <a:t>- Tous normaux et bilans récents au dossier normaux aussi (vous </a:t>
            </a:r>
            <a:r>
              <a:rPr lang="fr-CA" sz="1800" i="1" dirty="0"/>
              <a:t>l’aviez </a:t>
            </a:r>
            <a:r>
              <a:rPr lang="fr-CA" sz="1800" i="1" dirty="0" smtClean="0"/>
              <a:t> 		   	   rencontrée </a:t>
            </a:r>
            <a:r>
              <a:rPr lang="fr-CA" sz="1800" i="1" dirty="0"/>
              <a:t>il </a:t>
            </a:r>
            <a:r>
              <a:rPr lang="fr-CA" sz="1800" i="1" dirty="0" smtClean="0"/>
              <a:t>y a </a:t>
            </a:r>
            <a:r>
              <a:rPr lang="fr-CA" sz="1800" i="1" dirty="0"/>
              <a:t>3 </a:t>
            </a:r>
            <a:r>
              <a:rPr lang="fr-CA" sz="1800" i="1" dirty="0" smtClean="0"/>
              <a:t>mois </a:t>
            </a:r>
            <a:r>
              <a:rPr lang="fr-CA" sz="1800" i="1" dirty="0"/>
              <a:t>pour le suivi </a:t>
            </a:r>
            <a:r>
              <a:rPr lang="fr-CA" sz="1800" i="1" dirty="0" smtClean="0"/>
              <a:t>de </a:t>
            </a:r>
            <a:r>
              <a:rPr lang="fr-CA" sz="1800" i="1" dirty="0"/>
              <a:t>sa </a:t>
            </a:r>
            <a:r>
              <a:rPr lang="fr-CA" sz="1800" i="1" dirty="0" smtClean="0"/>
              <a:t>contraception)</a:t>
            </a:r>
            <a:endParaRPr lang="fr-CA" sz="1800" i="1" dirty="0"/>
          </a:p>
          <a:p>
            <a:pPr lvl="1" algn="just"/>
            <a:endParaRPr lang="fr-CA" sz="1800" i="1" dirty="0" smtClean="0"/>
          </a:p>
          <a:p>
            <a:pPr marL="285750" lvl="1" algn="just">
              <a:buFont typeface="Arial" panose="020B0604020202020204" pitchFamily="34" charset="0"/>
              <a:buChar char="•"/>
            </a:pPr>
            <a:r>
              <a:rPr lang="fr-CA" sz="1800" i="0" dirty="0" smtClean="0"/>
              <a:t>   Vous </a:t>
            </a:r>
            <a:r>
              <a:rPr lang="fr-CA" sz="1800" i="0" dirty="0"/>
              <a:t>voudrez vérifier </a:t>
            </a:r>
            <a:r>
              <a:rPr lang="fr-CA" sz="1800" i="0" dirty="0" smtClean="0"/>
              <a:t>si les </a:t>
            </a:r>
            <a:r>
              <a:rPr lang="fr-CA" sz="1800" i="0" dirty="0" err="1" smtClean="0"/>
              <a:t>sx</a:t>
            </a:r>
            <a:r>
              <a:rPr lang="fr-CA" sz="1800" i="0" dirty="0" smtClean="0"/>
              <a:t> présents sont secondaires à l’</a:t>
            </a:r>
            <a:r>
              <a:rPr lang="fr-CA" sz="1800" b="1" i="0" dirty="0" smtClean="0"/>
              <a:t>usage de substances</a:t>
            </a:r>
            <a:r>
              <a:rPr lang="fr-CA" sz="1800" i="0" dirty="0" smtClean="0"/>
              <a:t>.</a:t>
            </a:r>
            <a:endParaRPr lang="fr-CA" sz="1800" i="0" dirty="0"/>
          </a:p>
          <a:p>
            <a:pPr marL="0" lvl="1" indent="0" algn="just">
              <a:buNone/>
            </a:pPr>
            <a:endParaRPr lang="fr-CA" sz="1800" dirty="0" smtClean="0"/>
          </a:p>
          <a:p>
            <a:pPr marL="0" lvl="1" indent="0" algn="just">
              <a:buNone/>
            </a:pPr>
            <a:r>
              <a:rPr lang="fr-CA" sz="1800" dirty="0" smtClean="0"/>
              <a:t>	</a:t>
            </a:r>
            <a:r>
              <a:rPr lang="fr-CA" sz="1800" i="1" dirty="0" smtClean="0"/>
              <a:t>- Aucun </a:t>
            </a:r>
            <a:r>
              <a:rPr lang="fr-CA" sz="1800" i="1" dirty="0"/>
              <a:t>usage de tabac, alcool </a:t>
            </a:r>
            <a:r>
              <a:rPr lang="fr-CA" sz="1800" i="1" dirty="0" smtClean="0"/>
              <a:t>occasionnel seulement et aucune consommation 	   de 	drogue</a:t>
            </a:r>
            <a:r>
              <a:rPr lang="fr-CA" sz="1800" i="1" dirty="0"/>
              <a:t> </a:t>
            </a:r>
            <a:r>
              <a:rPr lang="fr-CA" sz="1800" i="1" dirty="0" smtClean="0"/>
              <a:t>depuis la grossesse</a:t>
            </a:r>
            <a:endParaRPr lang="fr-CA" sz="1800" i="1" dirty="0"/>
          </a:p>
          <a:p>
            <a:pPr marL="0" lvl="1" indent="0" algn="just">
              <a:buNone/>
            </a:pPr>
            <a:r>
              <a:rPr lang="fr-CA" sz="1800" i="1" dirty="0" smtClean="0"/>
              <a:t>	- Aucune </a:t>
            </a:r>
            <a:r>
              <a:rPr lang="fr-CA" sz="1800" i="1" dirty="0"/>
              <a:t>médication</a:t>
            </a:r>
          </a:p>
          <a:p>
            <a:pPr marL="0" lvl="1" indent="0" algn="just">
              <a:buNone/>
            </a:pPr>
            <a:r>
              <a:rPr lang="fr-CA" sz="1800" i="1" dirty="0" smtClean="0"/>
              <a:t>	- Boit </a:t>
            </a:r>
            <a:r>
              <a:rPr lang="fr-CA" sz="1800" i="1" dirty="0"/>
              <a:t>2-3 cafés par </a:t>
            </a:r>
            <a:r>
              <a:rPr lang="fr-CA" sz="1800" i="1" dirty="0" smtClean="0"/>
              <a:t>jour, aucune boisson énergisante, 1 boisson gazeuse par jour</a:t>
            </a:r>
          </a:p>
          <a:p>
            <a:pPr marL="0" lvl="1" indent="0" algn="just">
              <a:buNone/>
            </a:pPr>
            <a:endParaRPr lang="fr-CA" sz="1800" i="1" dirty="0" smtClean="0"/>
          </a:p>
          <a:p>
            <a:pPr marL="0" lvl="1" indent="0">
              <a:buNone/>
            </a:pPr>
            <a:endParaRPr lang="fr-CA" sz="1800" i="0" dirty="0"/>
          </a:p>
          <a:p>
            <a:pPr marL="0" lvl="1" indent="0">
              <a:buNone/>
            </a:pPr>
            <a:r>
              <a:rPr lang="fr-CA" sz="2000" i="1" dirty="0"/>
              <a:t>Qu’aimeriez-vous savoir d’autre à ce stade-ci?</a:t>
            </a:r>
            <a:r>
              <a:rPr lang="fr-CA" sz="2000" b="1" i="1" dirty="0"/>
              <a:t> </a:t>
            </a:r>
            <a:endParaRPr lang="fr-CA" sz="2000" i="1" dirty="0"/>
          </a:p>
          <a:p>
            <a:pPr marL="0" lvl="1" indent="0">
              <a:buNone/>
            </a:pPr>
            <a:endParaRPr lang="fr-CA" dirty="0"/>
          </a:p>
          <a:p>
            <a:pPr marL="0" indent="0">
              <a:buNone/>
            </a:pPr>
            <a:endParaRPr lang="fr-CA" dirty="0" smtClean="0"/>
          </a:p>
          <a:p>
            <a:endParaRPr lang="fr-CA" dirty="0" smtClean="0"/>
          </a:p>
          <a:p>
            <a:pPr lvl="1"/>
            <a:endParaRPr lang="fr-CA" dirty="0"/>
          </a:p>
          <a:p>
            <a:pPr lvl="1"/>
            <a:endParaRPr lang="fr-CA" dirty="0" smtClean="0"/>
          </a:p>
          <a:p>
            <a:pPr lvl="1"/>
            <a:endParaRPr lang="fr-CA" dirty="0" smtClean="0"/>
          </a:p>
          <a:p>
            <a:pPr lvl="1"/>
            <a:endParaRPr lang="fr-CA" dirty="0"/>
          </a:p>
          <a:p>
            <a:endParaRPr lang="fr-CA" dirty="0"/>
          </a:p>
        </p:txBody>
      </p:sp>
    </p:spTree>
    <p:extLst>
      <p:ext uri="{BB962C8B-B14F-4D97-AF65-F5344CB8AC3E}">
        <p14:creationId xmlns:p14="http://schemas.microsoft.com/office/powerpoint/2010/main" val="15720475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7916" y="1082388"/>
            <a:ext cx="7933672" cy="3780496"/>
          </a:xfrm>
        </p:spPr>
        <p:txBody>
          <a:bodyPr>
            <a:normAutofit/>
          </a:bodyPr>
          <a:lstStyle/>
          <a:p>
            <a:pPr marL="285750" lvl="1">
              <a:buFont typeface="Arial" panose="020B0604020202020204" pitchFamily="34" charset="0"/>
              <a:buChar char="•"/>
            </a:pPr>
            <a:r>
              <a:rPr lang="fr-CA" sz="1800" i="0" dirty="0" smtClean="0"/>
              <a:t>Risque </a:t>
            </a:r>
            <a:r>
              <a:rPr lang="fr-CA" sz="1800" b="1" i="0" dirty="0" smtClean="0"/>
              <a:t>auto</a:t>
            </a:r>
            <a:r>
              <a:rPr lang="fr-CA" sz="1800" i="0" dirty="0" smtClean="0"/>
              <a:t>-agressif ?</a:t>
            </a:r>
          </a:p>
          <a:p>
            <a:pPr marL="0" lvl="1" indent="0" algn="just">
              <a:buNone/>
            </a:pPr>
            <a:r>
              <a:rPr lang="fr-CA" sz="1800" i="0" dirty="0" smtClean="0"/>
              <a:t>	</a:t>
            </a:r>
            <a:r>
              <a:rPr lang="fr-CA" sz="1800" i="1" dirty="0" smtClean="0"/>
              <a:t>Fanny reconnaît s’être sentie à bout depuis 2 jours. Par contre, elle nie avoir 	des idées suicidaires et n’a jamais envisagé de plan de mettre fin à ses jours 	(donc </a:t>
            </a:r>
            <a:r>
              <a:rPr lang="fr-CA" sz="1800" i="1" u="sng" dirty="0" smtClean="0"/>
              <a:t>COQ</a:t>
            </a:r>
            <a:r>
              <a:rPr lang="fr-CA" sz="1800" i="1" dirty="0" smtClean="0"/>
              <a:t> négatif, 	i.e., pas de plan précis sur </a:t>
            </a:r>
            <a:r>
              <a:rPr lang="fr-CA" sz="1800" i="1" u="sng" dirty="0" smtClean="0"/>
              <a:t>moyen</a:t>
            </a:r>
            <a:r>
              <a:rPr lang="fr-CA" sz="1800" i="1" dirty="0" smtClean="0"/>
              <a:t>, </a:t>
            </a:r>
            <a:r>
              <a:rPr lang="fr-CA" sz="1800" i="1" u="sng" dirty="0" smtClean="0"/>
              <a:t>lieu</a:t>
            </a:r>
            <a:r>
              <a:rPr lang="fr-CA" sz="1800" i="1" dirty="0" smtClean="0"/>
              <a:t> ou </a:t>
            </a:r>
            <a:r>
              <a:rPr lang="fr-CA" sz="1800" i="1" u="sng" dirty="0" smtClean="0"/>
              <a:t>moment</a:t>
            </a:r>
            <a:r>
              <a:rPr lang="fr-CA" sz="1800" i="1" dirty="0" smtClean="0"/>
              <a:t>). Elle 	vous confirme n’avoir jamais 	commis de geste suicidaire par le passé. Vous 	inscrivez au 	dossier que votre évaluation 	du risque suicidaire est faible.</a:t>
            </a:r>
          </a:p>
          <a:p>
            <a:pPr marL="0" lvl="1" indent="0">
              <a:buNone/>
            </a:pPr>
            <a:endParaRPr lang="fr-CA" sz="1800" dirty="0"/>
          </a:p>
          <a:p>
            <a:pPr>
              <a:buFont typeface="Arial" panose="020B0604020202020204" pitchFamily="34" charset="0"/>
              <a:buChar char="•"/>
            </a:pPr>
            <a:r>
              <a:rPr lang="fr-CA" sz="1800" dirty="0" smtClean="0"/>
              <a:t>Risque </a:t>
            </a:r>
            <a:r>
              <a:rPr lang="fr-CA" sz="1800" b="1" dirty="0" smtClean="0"/>
              <a:t>hétéro</a:t>
            </a:r>
            <a:r>
              <a:rPr lang="fr-CA" sz="1800" dirty="0" smtClean="0"/>
              <a:t>-agressif ? </a:t>
            </a:r>
          </a:p>
          <a:p>
            <a:pPr marL="0" indent="0" algn="just">
              <a:buNone/>
            </a:pPr>
            <a:r>
              <a:rPr lang="fr-CA" sz="1800" dirty="0" smtClean="0"/>
              <a:t>	Fanny nie avoir l’intention de faire du mal à quelqu’un ni d’en avoir déjà eu 	l’intention. Malgré qu’elle se soit sentie plus irritable récemment, elle dit 	n’avoir jamais eu de gestes violents envers son garçon et son conjoint (et vice 	versa) et se sent en mesure de continuer à répondre aux besoins de base de 	son garçon (donc pas de négligence parentale).</a:t>
            </a:r>
          </a:p>
          <a:p>
            <a:pPr marL="457200" lvl="1" indent="0">
              <a:buNone/>
            </a:pPr>
            <a:endParaRPr lang="fr-CA" dirty="0" smtClean="0"/>
          </a:p>
          <a:p>
            <a:pPr lvl="1"/>
            <a:endParaRPr lang="fr-CA" dirty="0"/>
          </a:p>
          <a:p>
            <a:pPr lvl="1"/>
            <a:endParaRPr lang="fr-CA" dirty="0" smtClean="0"/>
          </a:p>
          <a:p>
            <a:pPr lvl="1"/>
            <a:endParaRPr lang="fr-CA" dirty="0" smtClean="0"/>
          </a:p>
          <a:p>
            <a:pPr lvl="1"/>
            <a:endParaRPr lang="fr-CA" dirty="0"/>
          </a:p>
          <a:p>
            <a:endParaRPr lang="fr-CA" dirty="0"/>
          </a:p>
        </p:txBody>
      </p:sp>
      <p:sp>
        <p:nvSpPr>
          <p:cNvPr id="4" name="Title 1"/>
          <p:cNvSpPr>
            <a:spLocks noGrp="1"/>
          </p:cNvSpPr>
          <p:nvPr>
            <p:ph type="title"/>
          </p:nvPr>
        </p:nvSpPr>
        <p:spPr>
          <a:xfrm>
            <a:off x="547916" y="228046"/>
            <a:ext cx="7200900" cy="472075"/>
          </a:xfrm>
        </p:spPr>
        <p:txBody>
          <a:bodyPr>
            <a:normAutofit/>
          </a:bodyPr>
          <a:lstStyle/>
          <a:p>
            <a:pPr algn="l"/>
            <a:r>
              <a:rPr lang="fr-CA" sz="2100" b="1" dirty="0"/>
              <a:t>Vous voudrez évaluer le potentiel de dangerosité.</a:t>
            </a:r>
          </a:p>
        </p:txBody>
      </p:sp>
    </p:spTree>
    <p:extLst>
      <p:ext uri="{BB962C8B-B14F-4D97-AF65-F5344CB8AC3E}">
        <p14:creationId xmlns:p14="http://schemas.microsoft.com/office/powerpoint/2010/main" val="2296460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4567" y="766556"/>
            <a:ext cx="7852661" cy="3345992"/>
          </a:xfrm>
        </p:spPr>
        <p:txBody>
          <a:bodyPr>
            <a:noAutofit/>
          </a:bodyPr>
          <a:lstStyle/>
          <a:p>
            <a:pPr algn="just">
              <a:buFont typeface="Arial" panose="020B0604020202020204" pitchFamily="34" charset="0"/>
              <a:buChar char="•"/>
            </a:pPr>
            <a:r>
              <a:rPr lang="fr-CA" sz="1800" dirty="0" smtClean="0"/>
              <a:t>Vous </a:t>
            </a:r>
            <a:r>
              <a:rPr lang="fr-CA" sz="1800" dirty="0"/>
              <a:t>voudrez revoir les </a:t>
            </a:r>
            <a:r>
              <a:rPr lang="fr-CA" sz="1800" b="1" dirty="0"/>
              <a:t>antécédents</a:t>
            </a:r>
            <a:r>
              <a:rPr lang="fr-CA" sz="1800" dirty="0"/>
              <a:t> personnels et familiaux. </a:t>
            </a:r>
            <a:endParaRPr lang="fr-CA" sz="1800" dirty="0" smtClean="0"/>
          </a:p>
          <a:p>
            <a:pPr marL="0" indent="0" algn="just">
              <a:buNone/>
            </a:pPr>
            <a:endParaRPr lang="fr-CA" sz="1800" dirty="0"/>
          </a:p>
          <a:p>
            <a:pPr marL="0" indent="0" algn="just">
              <a:buNone/>
            </a:pPr>
            <a:r>
              <a:rPr lang="fr-CA" sz="1800" dirty="0"/>
              <a:t>	</a:t>
            </a:r>
            <a:r>
              <a:rPr lang="fr-CA" sz="1800" i="1" dirty="0"/>
              <a:t>- Aucun ATCD </a:t>
            </a:r>
            <a:r>
              <a:rPr lang="fr-CA" sz="1800" i="1" dirty="0" smtClean="0"/>
              <a:t>médical, difficultés de sommeil « depuis toujours », </a:t>
            </a:r>
            <a:r>
              <a:rPr lang="fr-CA" sz="1800" dirty="0" smtClean="0"/>
              <a:t>aucune </a:t>
            </a:r>
            <a:r>
              <a:rPr lang="fr-CA" sz="1800" dirty="0"/>
              <a:t>idée </a:t>
            </a:r>
            <a:r>
              <a:rPr lang="fr-CA" sz="1800" dirty="0" smtClean="0"/>
              <a:t>	délirante</a:t>
            </a:r>
            <a:r>
              <a:rPr lang="fr-CA" sz="1800" dirty="0"/>
              <a:t>, </a:t>
            </a:r>
            <a:r>
              <a:rPr lang="fr-CA" sz="1800" dirty="0" smtClean="0"/>
              <a:t>hallucination</a:t>
            </a:r>
            <a:r>
              <a:rPr lang="fr-CA" sz="1800" dirty="0"/>
              <a:t>, dysphorie ou difficulté relationnelle au long </a:t>
            </a:r>
            <a:r>
              <a:rPr lang="fr-CA" sz="1800" dirty="0" smtClean="0"/>
              <a:t>cours.</a:t>
            </a:r>
            <a:endParaRPr lang="fr-CA" sz="1800" i="1" dirty="0"/>
          </a:p>
          <a:p>
            <a:pPr marL="0" indent="0" algn="just">
              <a:buNone/>
            </a:pPr>
            <a:r>
              <a:rPr lang="fr-CA" sz="1800" i="1" dirty="0"/>
              <a:t>	- Antécédents familiaux : mère </a:t>
            </a:r>
            <a:r>
              <a:rPr lang="fr-CA" sz="1800" i="1" dirty="0" smtClean="0"/>
              <a:t>a toujours eu des difficultés à dormir elle aussi, 	père	atteint d’un </a:t>
            </a:r>
            <a:r>
              <a:rPr lang="fr-CA" sz="1800" i="1" dirty="0"/>
              <a:t>trouble douloureux </a:t>
            </a:r>
            <a:r>
              <a:rPr lang="fr-CA" sz="1800" i="1" dirty="0" smtClean="0"/>
              <a:t>chronique.</a:t>
            </a:r>
            <a:endParaRPr lang="fr-CA" sz="1800" i="1" dirty="0"/>
          </a:p>
          <a:p>
            <a:pPr marL="0" indent="0" algn="just">
              <a:buNone/>
            </a:pPr>
            <a:endParaRPr lang="fr-CA" sz="1800" dirty="0" smtClean="0"/>
          </a:p>
          <a:p>
            <a:pPr algn="just">
              <a:buFont typeface="Arial" panose="020B0604020202020204" pitchFamily="34" charset="0"/>
              <a:buChar char="•"/>
            </a:pPr>
            <a:r>
              <a:rPr lang="fr-CA" sz="1800" dirty="0" smtClean="0"/>
              <a:t>Vous voudrez préciser la </a:t>
            </a:r>
            <a:r>
              <a:rPr lang="fr-CA" sz="1800" b="1" dirty="0" smtClean="0"/>
              <a:t>durée</a:t>
            </a:r>
            <a:r>
              <a:rPr lang="fr-CA" sz="1800" dirty="0" smtClean="0"/>
              <a:t> des </a:t>
            </a:r>
            <a:r>
              <a:rPr lang="fr-CA" sz="1800" dirty="0" err="1" smtClean="0"/>
              <a:t>sx</a:t>
            </a:r>
            <a:r>
              <a:rPr lang="fr-CA" sz="1800" dirty="0" smtClean="0"/>
              <a:t> et leur </a:t>
            </a:r>
            <a:r>
              <a:rPr lang="fr-CA" sz="1800" b="1" dirty="0" smtClean="0"/>
              <a:t>évolution</a:t>
            </a:r>
            <a:r>
              <a:rPr lang="fr-CA" sz="1800" dirty="0" smtClean="0"/>
              <a:t>.</a:t>
            </a:r>
          </a:p>
          <a:p>
            <a:pPr marL="0" indent="0" algn="just">
              <a:buNone/>
            </a:pPr>
            <a:endParaRPr lang="fr-CA" sz="1800" dirty="0" smtClean="0"/>
          </a:p>
          <a:p>
            <a:pPr marL="0" indent="0" algn="just">
              <a:buNone/>
            </a:pPr>
            <a:r>
              <a:rPr lang="fr-CA" sz="1800" dirty="0" smtClean="0"/>
              <a:t>	</a:t>
            </a:r>
            <a:r>
              <a:rPr lang="fr-CA" sz="1800" i="1" dirty="0" smtClean="0"/>
              <a:t>- Fanny reconnaît être de nature anxieuse mais avait néanmoins toujours eu 	un bon fonctionnement. Depuis quelques semaines, elle se sentait plus agitée 	et irritable mais ce n’est que depuis les 2 derniers jours qu’elle a ressenti des 	bouffées de </a:t>
            </a:r>
            <a:r>
              <a:rPr lang="fr-CA" sz="1800" i="1" dirty="0" err="1" smtClean="0"/>
              <a:t>sx</a:t>
            </a:r>
            <a:r>
              <a:rPr lang="fr-CA" sz="1800" i="1" dirty="0" smtClean="0"/>
              <a:t> qui l’ont 	inquiétée au plus haut point. Son moral est bon par 	ailleurs.</a:t>
            </a:r>
          </a:p>
        </p:txBody>
      </p:sp>
    </p:spTree>
    <p:extLst>
      <p:ext uri="{BB962C8B-B14F-4D97-AF65-F5344CB8AC3E}">
        <p14:creationId xmlns:p14="http://schemas.microsoft.com/office/powerpoint/2010/main" val="18490279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Page Titre">
  <a:themeElements>
    <a:clrScheme name="Rapport UdeM">
      <a:dk1>
        <a:sysClr val="windowText" lastClr="000000"/>
      </a:dk1>
      <a:lt1>
        <a:sysClr val="window" lastClr="FFFFFF"/>
      </a:lt1>
      <a:dk2>
        <a:srgbClr val="007DC5"/>
      </a:dk2>
      <a:lt2>
        <a:srgbClr val="ECF8FE"/>
      </a:lt2>
      <a:accent1>
        <a:srgbClr val="000000"/>
      </a:accent1>
      <a:accent2>
        <a:srgbClr val="00B6F1"/>
      </a:accent2>
      <a:accent3>
        <a:srgbClr val="C1D82F"/>
      </a:accent3>
      <a:accent4>
        <a:srgbClr val="F99D31"/>
      </a:accent4>
      <a:accent5>
        <a:srgbClr val="C8ECFC"/>
      </a:accent5>
      <a:accent6>
        <a:srgbClr val="B70050"/>
      </a:accent6>
      <a:hlink>
        <a:srgbClr val="0D75BB"/>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nception personnalisé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2490</TotalTime>
  <Words>2480</Words>
  <Application>Microsoft Office PowerPoint</Application>
  <PresentationFormat>Affichage à l'écran (4:3)</PresentationFormat>
  <Paragraphs>245</Paragraphs>
  <Slides>32</Slides>
  <Notes>18</Notes>
  <HiddenSlides>0</HiddenSlides>
  <MMClips>0</MMClips>
  <ScaleCrop>false</ScaleCrop>
  <HeadingPairs>
    <vt:vector size="8" baseType="variant">
      <vt:variant>
        <vt:lpstr>Polices utilisées</vt:lpstr>
      </vt:variant>
      <vt:variant>
        <vt:i4>6</vt:i4>
      </vt:variant>
      <vt:variant>
        <vt:lpstr>Thème</vt:lpstr>
      </vt:variant>
      <vt:variant>
        <vt:i4>3</vt:i4>
      </vt:variant>
      <vt:variant>
        <vt:lpstr>Serveurs OLE incorporés</vt:lpstr>
      </vt:variant>
      <vt:variant>
        <vt:i4>1</vt:i4>
      </vt:variant>
      <vt:variant>
        <vt:lpstr>Titres des diapositives</vt:lpstr>
      </vt:variant>
      <vt:variant>
        <vt:i4>32</vt:i4>
      </vt:variant>
    </vt:vector>
  </HeadingPairs>
  <TitlesOfParts>
    <vt:vector size="42" baseType="lpstr">
      <vt:lpstr>ＭＳ Ｐゴシック</vt:lpstr>
      <vt:lpstr>Arial</vt:lpstr>
      <vt:lpstr>Arial Black</vt:lpstr>
      <vt:lpstr>Calibri</vt:lpstr>
      <vt:lpstr>Franklin Gothic Book</vt:lpstr>
      <vt:lpstr>Wingdings</vt:lpstr>
      <vt:lpstr>Page Titre</vt:lpstr>
      <vt:lpstr>Conception personnalisée</vt:lpstr>
      <vt:lpstr>1_Conception personnalisée</vt:lpstr>
      <vt:lpstr>Acrobat Document</vt:lpstr>
      <vt:lpstr>INSTRUCTIONS</vt:lpstr>
      <vt:lpstr>Comment utiliser les vignettes?</vt:lpstr>
      <vt:lpstr>Présentation PowerPoint</vt:lpstr>
      <vt:lpstr>Fanny, une de vos patientes âgée de 28 ans, vous appelle pour obtenir un rendez-vous rapidement car elle s’inquiète d’avoir quelque chose de grave…</vt:lpstr>
      <vt:lpstr>Fanny est votre patiente depuis qu’elle est âgée de 16 ans. Vous savez qu’elle…</vt:lpstr>
      <vt:lpstr>Au moment de votre rencontre avec Fanny, vous documentez les sx ayant justifié la consultation à l’urgence</vt:lpstr>
      <vt:lpstr>Présentation PowerPoint</vt:lpstr>
      <vt:lpstr>Vous voudrez évaluer le potentiel de dangerosité.</vt:lpstr>
      <vt:lpstr>Présentation PowerPoint</vt:lpstr>
      <vt:lpstr>Présentation PowerPoint</vt:lpstr>
      <vt:lpstr>Fanny vous dit avoir régulièrement de mauvaises nuits de sommeil et ce, depuis le début de sa vingtaine. Il lui arrive parfois d’avoir de la difficulté à s’endormir (environ une soir par semaine) mais il lui arrive encore plus souvent (environ deux à trois nuits par semaine) de se réveiller la nuit et de passer plus d’une heure à tourner dans son lit avant de réussir à se rendormir. Les matins suivant les mauvaises nuits, elle se sent peu reposée et a l’impression de « traîner de la patte » toute la journée.   Votre questionnaire vous permet de déceler que Fanny a de mauvaises habitudes de sommeil. Plus précisément, ses horaires de sommeil sont variables, elle fait souvent des siestes durant le jour, elle joue à ses jeux vidéo avant le coucher ou regarde la télé dans la chambre, grignote des sucreries ou des croustilles en soirée et, finalement, passe beaucoup de temps au lit sans dormir.   Ses habitudes de vie gagneraient également à être modifiées car elle mange souvent devant son ordinateur au travail, s’hydrate peu et ne pratique aucune activité physique.</vt:lpstr>
      <vt:lpstr>Présentation PowerPoint</vt:lpstr>
      <vt:lpstr>Présentation PowerPoint</vt:lpstr>
      <vt:lpstr>Présentation PowerPoint</vt:lpstr>
      <vt:lpstr>  Que faites-vous maintenant? </vt:lpstr>
      <vt:lpstr>Expliquer et planifier</vt:lpstr>
      <vt:lpstr>Plan de traitement</vt:lpstr>
      <vt:lpstr>Pourquoi la revoir dans un délai rapproché?</vt:lpstr>
      <vt:lpstr>Un mois plus tard</vt:lpstr>
      <vt:lpstr>Réévaluation</vt:lpstr>
      <vt:lpstr>Référence en psychothérapie</vt:lpstr>
      <vt:lpstr>Les interventions de la psychologue pour aider Fanny sont :</vt:lpstr>
      <vt:lpstr>Les interventions de la psychologue pour aider Fanny sont : (suite)</vt:lpstr>
      <vt:lpstr>Deux mois plus tard</vt:lpstr>
      <vt:lpstr>Présentation PowerPoint</vt:lpstr>
      <vt:lpstr>Présentation PowerPoint</vt:lpstr>
      <vt:lpstr>Référence en psychothérapie</vt:lpstr>
      <vt:lpstr>Référence en psychothérapie</vt:lpstr>
      <vt:lpstr>Psychoéducation sur la psychothérapie</vt:lpstr>
      <vt:lpstr>Psychoéducation sur la psychothérapie</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Claude Gauthier</dc:creator>
  <cp:lastModifiedBy>Cornescu Liliana</cp:lastModifiedBy>
  <cp:revision>449</cp:revision>
  <dcterms:created xsi:type="dcterms:W3CDTF">2012-11-30T18:54:53Z</dcterms:created>
  <dcterms:modified xsi:type="dcterms:W3CDTF">2017-10-19T13:42:27Z</dcterms:modified>
</cp:coreProperties>
</file>