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6" r:id="rId3"/>
    <p:sldId id="306" r:id="rId4"/>
    <p:sldId id="312" r:id="rId5"/>
    <p:sldId id="317" r:id="rId6"/>
    <p:sldId id="313" r:id="rId7"/>
    <p:sldId id="314" r:id="rId8"/>
    <p:sldId id="315" r:id="rId9"/>
    <p:sldId id="316" r:id="rId10"/>
    <p:sldId id="311" r:id="rId11"/>
    <p:sldId id="310" r:id="rId12"/>
    <p:sldId id="318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66"/>
            <p14:sldId id="306"/>
            <p14:sldId id="312"/>
            <p14:sldId id="317"/>
            <p14:sldId id="313"/>
            <p14:sldId id="314"/>
            <p14:sldId id="315"/>
            <p14:sldId id="316"/>
            <p14:sldId id="311"/>
            <p14:sldId id="310"/>
            <p14:sldId id="318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18-09-15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18-09-15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18-09-15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18-09-15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inette.gravel.chum@ssss.gouv.qc.ca" TargetMode="External"/><Relationship Id="rId2" Type="http://schemas.openxmlformats.org/officeDocument/2006/relationships/hyperlink" Target="https://liferay6.cess-labs.com/web/cpmdependance/accuei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2018-02-13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Martin Potter MD </a:t>
            </a:r>
            <a:r>
              <a:rPr lang="fr-CA" dirty="0" err="1"/>
              <a:t>M.Sc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Directeur-Adjoint Programme de Médecine Familiale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2613" y="753978"/>
            <a:ext cx="5011387" cy="2999875"/>
          </a:xfrm>
        </p:spPr>
        <p:txBody>
          <a:bodyPr/>
          <a:lstStyle/>
          <a:p>
            <a:pPr lvl="0"/>
            <a:r>
              <a:rPr lang="fr-FR" dirty="0"/>
              <a:t>Sous-Comité Enseignement de la Médecine des Dépendances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5D53-07DE-B642-A852-1564C08C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C2686-A4EB-CB4E-A352-DC8155A9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50" y="558800"/>
            <a:ext cx="39497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F3C542-9D6B-1144-8E3D-E8F95187A8E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47407" y="261257"/>
            <a:ext cx="4750276" cy="67173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19394D-F9F3-9B40-9A0F-8506D26F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2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D895D6-96AF-3742-B808-BF3F5AA533E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E496B-6F03-2146-AE55-04C4E281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01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Geneviève Côté MD (termine son mandat et se retire)</a:t>
            </a:r>
            <a:endParaRPr lang="en-CA" dirty="0"/>
          </a:p>
          <a:p>
            <a:r>
              <a:rPr lang="fr-CA" dirty="0"/>
              <a:t>Nicolas Demers MD</a:t>
            </a:r>
            <a:endParaRPr lang="en-CA" dirty="0"/>
          </a:p>
          <a:p>
            <a:r>
              <a:rPr lang="fr-CA" dirty="0"/>
              <a:t>Marie-Ève </a:t>
            </a:r>
            <a:r>
              <a:rPr lang="fr-CA" dirty="0" err="1"/>
              <a:t>Goyer</a:t>
            </a:r>
            <a:r>
              <a:rPr lang="fr-CA" dirty="0"/>
              <a:t> MD </a:t>
            </a:r>
            <a:r>
              <a:rPr lang="fr-CA" dirty="0" err="1"/>
              <a:t>M.Sc</a:t>
            </a:r>
            <a:r>
              <a:rPr lang="fr-CA" dirty="0"/>
              <a:t>.</a:t>
            </a:r>
            <a:endParaRPr lang="en-CA" dirty="0"/>
          </a:p>
          <a:p>
            <a:r>
              <a:rPr lang="fr-CA" dirty="0" err="1"/>
              <a:t>Kawthar</a:t>
            </a:r>
            <a:r>
              <a:rPr lang="fr-CA" dirty="0"/>
              <a:t> </a:t>
            </a:r>
            <a:r>
              <a:rPr lang="fr-CA" dirty="0" err="1"/>
              <a:t>Grar</a:t>
            </a:r>
            <a:r>
              <a:rPr lang="fr-CA" dirty="0"/>
              <a:t>  MD (nouveau membre, remplace Dre Côté)</a:t>
            </a:r>
            <a:endParaRPr lang="en-CA" dirty="0"/>
          </a:p>
          <a:p>
            <a:r>
              <a:rPr lang="fr-CA" dirty="0"/>
              <a:t>Louis-Christophe </a:t>
            </a:r>
            <a:r>
              <a:rPr lang="fr-CA" dirty="0" err="1"/>
              <a:t>Juteau</a:t>
            </a:r>
            <a:r>
              <a:rPr lang="fr-CA" dirty="0"/>
              <a:t> MD</a:t>
            </a:r>
          </a:p>
          <a:p>
            <a:r>
              <a:rPr lang="en-CA" dirty="0"/>
              <a:t>Martin Potter, MD, M.Sc.</a:t>
            </a:r>
          </a:p>
          <a:p>
            <a:r>
              <a:rPr lang="fr-CA" dirty="0"/>
              <a:t>Kathy Tremblay, Chargée de projet, Communauté de pratique médicale en dépendance</a:t>
            </a:r>
            <a:endParaRPr lang="en-CA" dirty="0"/>
          </a:p>
          <a:p>
            <a:r>
              <a:rPr lang="fr-CA" dirty="0"/>
              <a:t> Chloé Labelle</a:t>
            </a:r>
            <a:endParaRPr lang="en-CA" dirty="0"/>
          </a:p>
          <a:p>
            <a:r>
              <a:rPr lang="en-CA" dirty="0"/>
              <a:t> 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Constitution du Sous-Comité</a:t>
            </a:r>
          </a:p>
        </p:txBody>
      </p:sp>
    </p:spTree>
    <p:extLst>
      <p:ext uri="{BB962C8B-B14F-4D97-AF65-F5344CB8AC3E}">
        <p14:creationId xmlns:p14="http://schemas.microsoft.com/office/powerpoint/2010/main" val="1388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7189B-974A-D646-9F9A-BF06458A8C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La fin de l’année académique 2017-2018 a mené aux conclusions et développements suivants.</a:t>
            </a:r>
          </a:p>
          <a:p>
            <a:r>
              <a:rPr lang="fr-CA" dirty="0"/>
              <a:t>Beaucoup de discussions et d’échanges ont menés aux recommandations suivantes afin d’optimiser l’enseignement de la médecine des dépendances dans notre département.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FA849-01E2-2842-8F4B-2E9B70DE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Développements 2017-2018</a:t>
            </a:r>
          </a:p>
        </p:txBody>
      </p:sp>
    </p:spTree>
    <p:extLst>
      <p:ext uri="{BB962C8B-B14F-4D97-AF65-F5344CB8AC3E}">
        <p14:creationId xmlns:p14="http://schemas.microsoft.com/office/powerpoint/2010/main" val="13491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E73E5-8155-E844-A2B5-AB58EBD7AE4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1626919"/>
            <a:ext cx="7917398" cy="405156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fr-CA" dirty="0"/>
              <a:t>Formation de l’INSPQ sur le trouble d’usage des opioïdes; pour cette année, via INSPQ et pour l’an prochain, sur place dans les CUMF. </a:t>
            </a:r>
          </a:p>
          <a:p>
            <a:pPr marL="342900" indent="-342900">
              <a:buAutoNum type="arabicParenR"/>
            </a:pPr>
            <a:endParaRPr lang="fr-CA" dirty="0"/>
          </a:p>
          <a:p>
            <a:pPr marL="342900" indent="-342900">
              <a:buAutoNum type="arabicParenR"/>
            </a:pPr>
            <a:r>
              <a:rPr lang="fr-CA" dirty="0"/>
              <a:t>Journée académique (modifiée) entre T3-T6 pour automne 2019, remplaçant la formation actuelle qui se donne en avril</a:t>
            </a:r>
            <a:endParaRPr lang="en-CA" dirty="0"/>
          </a:p>
          <a:p>
            <a:r>
              <a:rPr lang="fr-CA" dirty="0"/>
              <a:t>3) Idéalement, Journée académique dans les </a:t>
            </a:r>
            <a:r>
              <a:rPr lang="fr-CA" dirty="0" err="1"/>
              <a:t>CUMFs</a:t>
            </a:r>
            <a:r>
              <a:rPr lang="fr-CA" dirty="0"/>
              <a:t> au lieu de commun avec tous les résidents</a:t>
            </a:r>
            <a:endParaRPr lang="en-CA" dirty="0"/>
          </a:p>
          <a:p>
            <a:r>
              <a:rPr lang="fr-CA" dirty="0"/>
              <a:t>4) Intégrer dans le stage-bloc deux (2) journées en clinique spécialisée en toxicomanie 2 /an (Intra CUMF, en collaboration avec CRDS, ou autre)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89906-07D4-A945-9C34-594B197C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95992"/>
            <a:ext cx="7722577" cy="1348257"/>
          </a:xfrm>
        </p:spPr>
        <p:txBody>
          <a:bodyPr/>
          <a:lstStyle/>
          <a:p>
            <a:r>
              <a:rPr lang="fr-CA" dirty="0"/>
              <a:t>Recommandations pour R1</a:t>
            </a:r>
          </a:p>
        </p:txBody>
      </p:sp>
    </p:spTree>
    <p:extLst>
      <p:ext uri="{BB962C8B-B14F-4D97-AF65-F5344CB8AC3E}">
        <p14:creationId xmlns:p14="http://schemas.microsoft.com/office/powerpoint/2010/main" val="24951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4A68A-600E-9649-A5E5-BC5682C018C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Les CUMF suivants devraient être apte a fournir l’enseignement avec les outils de l’INSPQ : Faubourgs, Notre-Dame, Verdun, Maria, HMR (et possiblement Shawinigan et Trois-Rivières) 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EE721-77CE-AC42-9789-9CEBFD5B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INSPQ 2018-2019</a:t>
            </a:r>
          </a:p>
        </p:txBody>
      </p:sp>
    </p:spTree>
    <p:extLst>
      <p:ext uri="{BB962C8B-B14F-4D97-AF65-F5344CB8AC3E}">
        <p14:creationId xmlns:p14="http://schemas.microsoft.com/office/powerpoint/2010/main" val="379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B4CEE-ACD4-A24D-9559-2D90970844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1) Intégrer dans le stage-bloc deux (2) journées en clinique spécialisée en toxicomanie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Optionnels mais suggérés/recommandés pour les R2 qui veulent plus d’expositions: 1 semaine d’hospitalisation en toxicomanie aux résidents finissants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A573F-281B-A74E-95ED-49C6AF95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 pour R2</a:t>
            </a:r>
          </a:p>
        </p:txBody>
      </p:sp>
    </p:spTree>
    <p:extLst>
      <p:ext uri="{BB962C8B-B14F-4D97-AF65-F5344CB8AC3E}">
        <p14:creationId xmlns:p14="http://schemas.microsoft.com/office/powerpoint/2010/main" val="21952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989CA-6D80-3947-AC3D-50516F814C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1527377"/>
            <a:ext cx="7739062" cy="4151111"/>
          </a:xfrm>
        </p:spPr>
        <p:txBody>
          <a:bodyPr/>
          <a:lstStyle/>
          <a:p>
            <a:r>
              <a:rPr lang="fr-CA" dirty="0"/>
              <a:t>1) Formation INSPQ pour nouveaux enseignants en relatif à la dépendance </a:t>
            </a:r>
            <a:endParaRPr lang="en-CA" b="1" dirty="0"/>
          </a:p>
          <a:p>
            <a:r>
              <a:rPr lang="fr-CA" dirty="0"/>
              <a:t>2) Qu’un enseignant par CUMF soit désigné comme responsable de l’enseignement relatif à la dépendance.</a:t>
            </a:r>
            <a:endParaRPr lang="en-CA" b="1" dirty="0"/>
          </a:p>
          <a:p>
            <a:r>
              <a:rPr lang="fr-CA" dirty="0"/>
              <a:t>3) Le responsable local de l’enseignement relatif à la dépendance participe la communauté de pratique médicale en dépendance (CPMD)</a:t>
            </a:r>
          </a:p>
          <a:p>
            <a:r>
              <a:rPr lang="fr-CA" i="1" dirty="0"/>
              <a:t>Encouragée mais non-obligatoire :</a:t>
            </a:r>
            <a:r>
              <a:rPr lang="fr-CA" b="1" i="1" dirty="0"/>
              <a:t> </a:t>
            </a:r>
            <a:r>
              <a:rPr lang="fr-CA" i="1" dirty="0"/>
              <a:t>le responsable local de l’enseignement de la toxicomanie participe au programme de télémentorat ECHO® CHUM troubles concomitants</a:t>
            </a:r>
            <a:endParaRPr lang="en-CA" b="1" i="1" dirty="0"/>
          </a:p>
          <a:p>
            <a:endParaRPr lang="en-CA" b="1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E7439-5F92-2648-8973-FB37A5CC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179120"/>
            <a:ext cx="7722577" cy="1348257"/>
          </a:xfrm>
        </p:spPr>
        <p:txBody>
          <a:bodyPr/>
          <a:lstStyle/>
          <a:p>
            <a:r>
              <a:rPr lang="fr-CA" dirty="0"/>
              <a:t>Recommandations pour Enseignants</a:t>
            </a:r>
          </a:p>
        </p:txBody>
      </p:sp>
    </p:spTree>
    <p:extLst>
      <p:ext uri="{BB962C8B-B14F-4D97-AF65-F5344CB8AC3E}">
        <p14:creationId xmlns:p14="http://schemas.microsoft.com/office/powerpoint/2010/main" val="24103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C5333-931A-2C48-B673-93A6474E8C8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1242371"/>
            <a:ext cx="7739062" cy="4436118"/>
          </a:xfrm>
        </p:spPr>
        <p:txBody>
          <a:bodyPr>
            <a:normAutofit/>
          </a:bodyPr>
          <a:lstStyle/>
          <a:p>
            <a:r>
              <a:rPr lang="fr-CA" b="1" dirty="0"/>
              <a:t>Communauté de Pratique:</a:t>
            </a:r>
          </a:p>
          <a:p>
            <a:r>
              <a:rPr lang="fr-CA" dirty="0">
                <a:hlinkClick r:id="rId2"/>
              </a:rPr>
              <a:t>https://liferay6.cess-labs.com/web/cpmdependance/accueil</a:t>
            </a:r>
            <a:endParaRPr lang="fr-CA" dirty="0"/>
          </a:p>
          <a:p>
            <a:endParaRPr lang="fr-CA" dirty="0"/>
          </a:p>
          <a:p>
            <a:r>
              <a:rPr lang="fr-CA" b="1" dirty="0" err="1"/>
              <a:t>Echo</a:t>
            </a:r>
            <a:r>
              <a:rPr lang="fr-CA" b="1" dirty="0"/>
              <a:t>-CHUM Dépendances et Trouble Concomitants:</a:t>
            </a:r>
          </a:p>
          <a:p>
            <a:r>
              <a:rPr lang="en-CA" dirty="0"/>
              <a:t>Ginette Gravel</a:t>
            </a:r>
            <a:br>
              <a:rPr lang="en-CA" dirty="0"/>
            </a:br>
            <a:r>
              <a:rPr lang="en-CA" dirty="0" err="1"/>
              <a:t>Agente</a:t>
            </a:r>
            <a:r>
              <a:rPr lang="en-CA" dirty="0"/>
              <a:t> planification, </a:t>
            </a:r>
            <a:r>
              <a:rPr lang="en-CA" dirty="0" err="1"/>
              <a:t>programmation</a:t>
            </a:r>
            <a:r>
              <a:rPr lang="en-CA" dirty="0"/>
              <a:t> et recherche</a:t>
            </a:r>
            <a:br>
              <a:rPr lang="en-CA" dirty="0"/>
            </a:br>
            <a:r>
              <a:rPr lang="en-CA" dirty="0" err="1"/>
              <a:t>Département</a:t>
            </a:r>
            <a:r>
              <a:rPr lang="en-CA" dirty="0"/>
              <a:t> de </a:t>
            </a:r>
            <a:r>
              <a:rPr lang="en-CA" dirty="0" err="1"/>
              <a:t>Psychiatrie</a:t>
            </a:r>
            <a:endParaRPr lang="en-CA" dirty="0"/>
          </a:p>
          <a:p>
            <a:br>
              <a:rPr lang="en-CA" dirty="0"/>
            </a:br>
            <a:r>
              <a:rPr lang="en-CA" dirty="0"/>
              <a:t>Courriel : </a:t>
            </a:r>
            <a:r>
              <a:rPr lang="en-CA" dirty="0">
                <a:hlinkClick r:id="rId3"/>
              </a:rPr>
              <a:t>ginette.gravel.chum@ssss.gouv.qc.ca</a:t>
            </a:r>
            <a:endParaRPr lang="en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FD732-D882-1D43-915E-3132F832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273134"/>
            <a:ext cx="7722577" cy="969236"/>
          </a:xfrm>
        </p:spPr>
        <p:txBody>
          <a:bodyPr/>
          <a:lstStyle/>
          <a:p>
            <a:r>
              <a:rPr lang="fr-CA" dirty="0"/>
              <a:t>Liens utiles</a:t>
            </a:r>
          </a:p>
        </p:txBody>
      </p:sp>
    </p:spTree>
    <p:extLst>
      <p:ext uri="{BB962C8B-B14F-4D97-AF65-F5344CB8AC3E}">
        <p14:creationId xmlns:p14="http://schemas.microsoft.com/office/powerpoint/2010/main" val="2276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E8576B-5947-5A4A-9788-5F46A4888748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611362930"/>
              </p:ext>
            </p:extLst>
          </p:nvPr>
        </p:nvGraphicFramePr>
        <p:xfrm>
          <a:off x="724204" y="1468000"/>
          <a:ext cx="8217915" cy="443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092">
                  <a:extLst>
                    <a:ext uri="{9D8B030D-6E8A-4147-A177-3AD203B41FA5}">
                      <a16:colId xmlns:a16="http://schemas.microsoft.com/office/drawing/2014/main" val="2021832078"/>
                    </a:ext>
                  </a:extLst>
                </a:gridCol>
                <a:gridCol w="2118751">
                  <a:extLst>
                    <a:ext uri="{9D8B030D-6E8A-4147-A177-3AD203B41FA5}">
                      <a16:colId xmlns:a16="http://schemas.microsoft.com/office/drawing/2014/main" val="2348042957"/>
                    </a:ext>
                  </a:extLst>
                </a:gridCol>
                <a:gridCol w="4397072">
                  <a:extLst>
                    <a:ext uri="{9D8B030D-6E8A-4147-A177-3AD203B41FA5}">
                      <a16:colId xmlns:a16="http://schemas.microsoft.com/office/drawing/2014/main" val="3873431185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CUMF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Patients Toxico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Responsables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387034059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Amos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Exterieur MD autonome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Yolaine Sauvageau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905858140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BOC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Aucun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605549316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CSL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Aucun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Annie Pacitto-Allard annie.pa@gmail.com</a:t>
                      </a:r>
                      <a:endParaRPr lang="en-CA" sz="1100" b="0" i="0" u="none" strike="noStrike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462307802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Faubourgs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CUMF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David Barbeau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879796226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HMR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Chloé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Chloé Labelle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198419259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HND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CUMF (Drs Pelletier et Juteau )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Marie-Chantale Pelletier  mchantalpelletier@videotron.ca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61365026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La Sarre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2 jours/an avec MD toxico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552285705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Le Gardeur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CRD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Lilianne Issa liliane.issa@hotmail.com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936013835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Maria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CUMF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Martin Potter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902244960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Marigot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Aucun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Dalila Zagui zaguidalila@gmail.com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679531777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Mont-Laurier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Per-CUMF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Sophie Langevin (sophie_langevin@hotmail.fr )  Charles Bertrand (Charles.Bertrand@ssss.gouv.qc.ca_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991795717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Sacre-Coeur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Aucun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Guylaine Lajeunesse-Viens (guylainemd@gmail.com)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3684090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Shawinigan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DonReMi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087921294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St-Eustache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G.Coté à Laval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Alexandra Hamel ahamel2@yahoo.com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256568760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St-Hubert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Virage Dre Fantini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Normand Béland normand.beland@videotron.ca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189550279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St-Jérôme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Aucun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970718589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Trois-Rivières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DonReMi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04275938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Verdun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>
                          <a:effectLst/>
                        </a:rPr>
                        <a:t>CUMF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Catherine Turcot  </a:t>
                      </a:r>
                      <a:r>
                        <a:rPr lang="en-CA" sz="1000" u="none" strike="noStrike" dirty="0" err="1">
                          <a:effectLst/>
                        </a:rPr>
                        <a:t>cath_turcot@hotmail.com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36324625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CF7FB5E-1699-5743-9C39-AEE897CE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04" y="119743"/>
            <a:ext cx="7722577" cy="1348257"/>
          </a:xfrm>
        </p:spPr>
        <p:txBody>
          <a:bodyPr/>
          <a:lstStyle/>
          <a:p>
            <a:r>
              <a:rPr lang="fr-CA" dirty="0"/>
              <a:t>Exposition et Responsables</a:t>
            </a:r>
          </a:p>
        </p:txBody>
      </p:sp>
    </p:spTree>
    <p:extLst>
      <p:ext uri="{BB962C8B-B14F-4D97-AF65-F5344CB8AC3E}">
        <p14:creationId xmlns:p14="http://schemas.microsoft.com/office/powerpoint/2010/main" val="40994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4411</TotalTime>
  <Words>504</Words>
  <Application>Microsoft Macintosh PowerPoint</Application>
  <PresentationFormat>On-screen Show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GAB_pptUdeM-2017</vt:lpstr>
      <vt:lpstr>PowerPoint Presentation</vt:lpstr>
      <vt:lpstr>Constitution du Sous-Comité</vt:lpstr>
      <vt:lpstr>Développements 2017-2018</vt:lpstr>
      <vt:lpstr>Recommandations pour R1</vt:lpstr>
      <vt:lpstr>Formation INSPQ 2018-2019</vt:lpstr>
      <vt:lpstr>Recommandations pour R2</vt:lpstr>
      <vt:lpstr>Recommandations pour Enseignants</vt:lpstr>
      <vt:lpstr>Liens utiles</vt:lpstr>
      <vt:lpstr>Exposition et Responsables</vt:lpstr>
      <vt:lpstr>PowerPoint Presentation</vt:lpstr>
      <vt:lpstr>PowerPoint Presentation</vt:lpstr>
      <vt:lpstr>Questions?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112</cp:revision>
  <cp:lastPrinted>2017-09-08T13:39:11Z</cp:lastPrinted>
  <dcterms:created xsi:type="dcterms:W3CDTF">2017-08-30T19:02:13Z</dcterms:created>
  <dcterms:modified xsi:type="dcterms:W3CDTF">2018-09-17T15:04:08Z</dcterms:modified>
</cp:coreProperties>
</file>