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57" r:id="rId2"/>
    <p:sldId id="261" r:id="rId3"/>
    <p:sldId id="287" r:id="rId4"/>
    <p:sldId id="309" r:id="rId5"/>
    <p:sldId id="306" r:id="rId6"/>
    <p:sldId id="307" r:id="rId7"/>
    <p:sldId id="310" r:id="rId8"/>
    <p:sldId id="308" r:id="rId9"/>
    <p:sldId id="311" r:id="rId10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A5E7A51A-FDC6-4291-93AD-896F284D6FDE}">
          <p14:sldIdLst>
            <p14:sldId id="257"/>
            <p14:sldId id="261"/>
            <p14:sldId id="287"/>
            <p14:sldId id="309"/>
            <p14:sldId id="306"/>
            <p14:sldId id="307"/>
            <p14:sldId id="310"/>
            <p14:sldId id="308"/>
            <p14:sldId id="311"/>
          </p14:sldIdLst>
        </p14:section>
        <p14:section name="Exemples de graphique" id="{D7690A03-FE12-4566-958B-44BEAC8DA177}">
          <p14:sldIdLst/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42" autoAdjust="0"/>
    <p:restoredTop sz="94660"/>
  </p:normalViewPr>
  <p:slideViewPr>
    <p:cSldViewPr snapToGrid="0">
      <p:cViewPr>
        <p:scale>
          <a:sx n="134" d="100"/>
          <a:sy n="134" d="100"/>
        </p:scale>
        <p:origin x="-128" y="264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116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0AB7694-8D05-4A43-AF14-35B65AB07C99}" type="datetimeFigureOut">
              <a:rPr lang="fr-CA" smtClean="0"/>
              <a:t>18-06-13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8133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6E66E76-F276-4725-AA97-DA285FA20A3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59477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11E07CA-7683-463D-8A86-22327DFB3FFA}" type="datetimeFigureOut">
              <a:rPr lang="fr-CA" smtClean="0"/>
              <a:t>18-06-13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2310" y="4480003"/>
            <a:ext cx="5618480" cy="3665459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97DD56C-59DF-4308-A43D-4840493903E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44677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-tour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311" r="12382" b="13164"/>
          <a:stretch/>
        </p:blipFill>
        <p:spPr>
          <a:xfrm>
            <a:off x="0" y="-16042"/>
            <a:ext cx="9144000" cy="6864517"/>
          </a:xfrm>
          <a:prstGeom prst="rect">
            <a:avLst/>
          </a:prstGeom>
        </p:spPr>
      </p:pic>
      <p:sp>
        <p:nvSpPr>
          <p:cNvPr id="6" name="Rectangle-bas"/>
          <p:cNvSpPr/>
          <p:nvPr userDrawn="1"/>
        </p:nvSpPr>
        <p:spPr>
          <a:xfrm>
            <a:off x="0" y="5983705"/>
            <a:ext cx="9144000" cy="8742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 bleu - haut">
            <a:extLst>
              <a:ext uri="{FF2B5EF4-FFF2-40B4-BE49-F238E27FC236}">
                <a16:creationId xmlns:a16="http://schemas.microsoft.com/office/drawing/2014/main" xmlns="" id="{D9805552-F195-4C67-AE72-94F541781C2F}"/>
              </a:ext>
            </a:extLst>
          </p:cNvPr>
          <p:cNvSpPr/>
          <p:nvPr/>
        </p:nvSpPr>
        <p:spPr>
          <a:xfrm>
            <a:off x="4333164" y="753978"/>
            <a:ext cx="4810837" cy="37190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fr-CA" sz="1350"/>
          </a:p>
        </p:txBody>
      </p:sp>
      <p:pic>
        <p:nvPicPr>
          <p:cNvPr id="10" name="Exemple-logo service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36" y="3729910"/>
            <a:ext cx="2074956" cy="698569"/>
          </a:xfrm>
          <a:prstGeom prst="rect">
            <a:avLst/>
          </a:prstGeom>
        </p:spPr>
      </p:pic>
      <p:sp>
        <p:nvSpPr>
          <p:cNvPr id="16" name="Espace  texte - date"/>
          <p:cNvSpPr>
            <a:spLocks noGrp="1"/>
          </p:cNvSpPr>
          <p:nvPr>
            <p:ph type="body" sz="quarter" idx="15"/>
          </p:nvPr>
        </p:nvSpPr>
        <p:spPr>
          <a:xfrm>
            <a:off x="7017488" y="6129038"/>
            <a:ext cx="1860697" cy="540000"/>
          </a:xfrm>
        </p:spPr>
        <p:txBody>
          <a:bodyPr lIns="0" tIns="0" rIns="0" bIns="0" anchor="ctr" anchorCtr="0">
            <a:normAutofit/>
          </a:bodyPr>
          <a:lstStyle>
            <a:lvl1pPr algn="r">
              <a:defRPr sz="1400">
                <a:solidFill>
                  <a:schemeClr val="accent2"/>
                </a:solidFill>
              </a:defRPr>
            </a:lvl1pPr>
            <a:lvl2pPr algn="r">
              <a:defRPr>
                <a:solidFill>
                  <a:schemeClr val="accent2"/>
                </a:solidFill>
              </a:defRPr>
            </a:lvl2pPr>
            <a:lvl3pPr algn="r">
              <a:defRPr>
                <a:solidFill>
                  <a:schemeClr val="accent2"/>
                </a:solidFill>
              </a:defRPr>
            </a:lvl3pPr>
            <a:lvl4pPr algn="r">
              <a:defRPr>
                <a:solidFill>
                  <a:schemeClr val="accent2"/>
                </a:solidFill>
              </a:defRPr>
            </a:lvl4pPr>
            <a:lvl5pPr algn="r"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sp>
        <p:nvSpPr>
          <p:cNvPr id="12" name="Espace texte  - presentateur"/>
          <p:cNvSpPr>
            <a:spLocks noGrp="1"/>
          </p:cNvSpPr>
          <p:nvPr>
            <p:ph type="body" sz="quarter" idx="14"/>
          </p:nvPr>
        </p:nvSpPr>
        <p:spPr>
          <a:xfrm>
            <a:off x="261278" y="6129038"/>
            <a:ext cx="6575458" cy="540000"/>
          </a:xfrm>
          <a:noFill/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accent2"/>
                </a:solidFill>
              </a:defRPr>
            </a:lvl1pPr>
            <a:lvl2pPr marL="0" indent="0">
              <a:buNone/>
              <a:defRPr sz="1400">
                <a:solidFill>
                  <a:schemeClr val="accent2"/>
                </a:solidFill>
              </a:defRPr>
            </a:lvl2pPr>
            <a:lvl3pPr>
              <a:defRPr sz="1400">
                <a:solidFill>
                  <a:schemeClr val="accent2"/>
                </a:solidFill>
              </a:defRPr>
            </a:lvl3pPr>
            <a:lvl4pPr>
              <a:defRPr sz="1400">
                <a:solidFill>
                  <a:schemeClr val="accent2"/>
                </a:solidFill>
              </a:defRPr>
            </a:lvl4pPr>
            <a:lvl5pPr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077B64BA-960D-4BDC-89A3-A7E5601774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164" y="753978"/>
            <a:ext cx="4545021" cy="2999875"/>
          </a:xfrm>
          <a:noFill/>
        </p:spPr>
        <p:txBody>
          <a:bodyPr lIns="288000" tIns="540000" rIns="0" bIns="9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107" y="3828162"/>
            <a:ext cx="2248343" cy="61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9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droite (1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5983923" y="0"/>
            <a:ext cx="3160800" cy="6040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431495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bg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1495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5A9A0C4-8DE9-43C3-9930-45F0DF17F512}" type="datetime1">
              <a:rPr lang="fr-CA" smtClean="0"/>
              <a:t>18-06-13</a:t>
            </a:fld>
            <a:endParaRPr lang="fr-CA" dirty="0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9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droit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5983923" y="0"/>
            <a:ext cx="3160800" cy="6040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431495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1495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6474AE6-AA51-4141-85C7-707DFD0BD11E}" type="datetime1">
              <a:rPr lang="fr-CA" smtClean="0"/>
              <a:t>18-06-13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0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gauche (1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160800" cy="6040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632400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bg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632400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ADED9F5-2C0E-4DA1-8727-8B5721E3FADD}" type="datetime1">
              <a:rPr lang="fr-CA" smtClean="0"/>
              <a:t>18-06-13</a:t>
            </a:fld>
            <a:endParaRPr lang="fr-CA" dirty="0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5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gauch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160800" cy="6040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632400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632400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BD1D7763-933C-481C-8B6A-B0A8EA2C3573}" type="datetime1">
              <a:rPr lang="fr-CA" smtClean="0"/>
              <a:t>18-06-13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3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 (1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3A44F990-979E-47AC-B228-4594A5F376BA}" type="datetime1">
              <a:rPr lang="fr-CA" smtClean="0"/>
              <a:t>18-06-13</a:t>
            </a:fld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7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40800" cy="6040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6316049" y="3170077"/>
            <a:ext cx="25527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360000" indent="-1800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30000"/>
              <a:defRPr sz="1600">
                <a:solidFill>
                  <a:schemeClr val="bg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316049" y="961414"/>
            <a:ext cx="2552700" cy="2140157"/>
          </a:xfrm>
          <a:prstGeom prst="rect">
            <a:avLst/>
          </a:prstGeom>
        </p:spPr>
        <p:txBody>
          <a:bodyPr tIns="0" rIns="9000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1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90F4055-226C-400D-ACDE-D656FE6D114B}" type="datetime1">
              <a:rPr lang="fr-CA" smtClean="0"/>
              <a:t>18-06-13</a:t>
            </a:fld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40800" cy="6040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6316049" y="3170077"/>
            <a:ext cx="25527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1pPr>
            <a:lvl2pPr marL="360000" indent="-1800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30000"/>
              <a:defRPr sz="1600">
                <a:solidFill>
                  <a:schemeClr val="accent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316049" y="961414"/>
            <a:ext cx="2552700" cy="2140157"/>
          </a:xfrm>
          <a:prstGeom prst="rect">
            <a:avLst/>
          </a:prstGeom>
        </p:spPr>
        <p:txBody>
          <a:bodyPr tIns="0" rIns="9000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6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(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/>
        </p:nvSpPr>
        <p:spPr>
          <a:xfrm>
            <a:off x="0" y="6040800"/>
            <a:ext cx="9144000" cy="82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9144000" cy="6040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5732D215-C2AF-47AB-9D3E-0E12BF5EE505}" type="datetime1">
              <a:rPr lang="fr-CA" smtClean="0"/>
              <a:t>18-06-13</a:t>
            </a:fld>
            <a:endParaRPr lang="fr-CA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6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(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/>
        </p:nvSpPr>
        <p:spPr>
          <a:xfrm>
            <a:off x="0" y="6040800"/>
            <a:ext cx="9144000" cy="82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9144000" cy="6040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A656764-AC44-40F6-AECB-C500EA74E1D0}" type="datetime1">
              <a:rPr lang="fr-CA" smtClean="0"/>
              <a:t>18-06-13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-avec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36942F-DA46-44D6-BC5B-DE3F22958E4E}" type="datetime1">
              <a:rPr lang="fr-CA" smtClean="0"/>
              <a:t>18-06-13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6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272494-9A74-44A0-A4AC-CC58855732C9}" type="datetime1">
              <a:rPr lang="fr-CA" smtClean="0"/>
              <a:t>18-06-13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9014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-tour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311" r="12382" b="12882"/>
          <a:stretch/>
        </p:blipFill>
        <p:spPr>
          <a:xfrm>
            <a:off x="0" y="-16042"/>
            <a:ext cx="9144000" cy="6886861"/>
          </a:xfrm>
          <a:prstGeom prst="rect">
            <a:avLst/>
          </a:prstGeom>
        </p:spPr>
      </p:pic>
      <p:sp>
        <p:nvSpPr>
          <p:cNvPr id="4" name="Rectangle -bleu"/>
          <p:cNvSpPr/>
          <p:nvPr userDrawn="1"/>
        </p:nvSpPr>
        <p:spPr>
          <a:xfrm>
            <a:off x="4346408" y="753979"/>
            <a:ext cx="3348000" cy="345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098" y="1652421"/>
            <a:ext cx="3117742" cy="165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(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7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1 - horizont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9"/>
          </p:nvPr>
        </p:nvSpPr>
        <p:spPr>
          <a:xfrm>
            <a:off x="337132" y="2034000"/>
            <a:ext cx="8271881" cy="388800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16" name="Rectangle-haut"/>
          <p:cNvSpPr/>
          <p:nvPr userDrawn="1"/>
        </p:nvSpPr>
        <p:spPr>
          <a:xfrm>
            <a:off x="0" y="-1"/>
            <a:ext cx="9144000" cy="1121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5630235-E426-4C5C-B3AD-7E06D06A527B}" type="datetime1">
              <a:rPr lang="fr-CA" smtClean="0"/>
              <a:t>18-06-13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7133" y="1143006"/>
            <a:ext cx="8272156" cy="705394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Modifier le style des sous-titres du masque</a:t>
            </a:r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1 - horizontal-bandeBle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Rectangle-haut"/>
          <p:cNvSpPr/>
          <p:nvPr userDrawn="1"/>
        </p:nvSpPr>
        <p:spPr>
          <a:xfrm>
            <a:off x="0" y="-1"/>
            <a:ext cx="9144000" cy="1121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07748B67-DEB4-4DDB-8B6C-9989C248C9EF}" type="datetime1">
              <a:rPr lang="fr-CA" smtClean="0"/>
              <a:t>18-06-13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9"/>
          </p:nvPr>
        </p:nvSpPr>
        <p:spPr>
          <a:xfrm>
            <a:off x="337132" y="2033340"/>
            <a:ext cx="8271881" cy="388677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7133" y="1143006"/>
            <a:ext cx="8272156" cy="705394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Modifier le style des sous-titres du masque</a:t>
            </a:r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0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, GRAPHIQUE (1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0"/>
            <a:ext cx="3160077" cy="6856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123950"/>
            <a:ext cx="2552400" cy="2365208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5" name="Espace réservé du numéro de diapositive 4" hidden="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8"/>
          </p:nvPr>
        </p:nvSpPr>
        <p:spPr>
          <a:xfrm>
            <a:off x="3590925" y="1009650"/>
            <a:ext cx="5157788" cy="4749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CA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9"/>
          </p:nvPr>
        </p:nvSpPr>
        <p:spPr>
          <a:xfrm>
            <a:off x="303213" y="3582291"/>
            <a:ext cx="2552700" cy="2365375"/>
          </a:xfrm>
        </p:spPr>
        <p:txBody>
          <a:bodyPr>
            <a:normAutofit/>
          </a:bodyPr>
          <a:lstStyle>
            <a:lvl1pPr>
              <a:defRPr sz="1800"/>
            </a:lvl1pPr>
            <a:lvl2pPr marL="360000" indent="-180000">
              <a:defRPr sz="1800"/>
            </a:lvl2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, GRAPHIQU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-1"/>
            <a:ext cx="3160077" cy="6856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Espace réservé du numéro de diapositive 4" hidden="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8"/>
          </p:nvPr>
        </p:nvSpPr>
        <p:spPr>
          <a:xfrm>
            <a:off x="3590925" y="1009650"/>
            <a:ext cx="5157788" cy="4749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123950"/>
            <a:ext cx="2552400" cy="2365208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9"/>
          </p:nvPr>
        </p:nvSpPr>
        <p:spPr>
          <a:xfrm>
            <a:off x="303213" y="3582291"/>
            <a:ext cx="2552700" cy="236537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 marL="358775" indent="-180000"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6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1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 - bleu - Titre et sous-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e la date 1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51B8215-184D-461D-BC80-3D5F5EB721F7}" type="datetime1">
              <a:rPr lang="fr-CA" smtClean="0"/>
              <a:t>18-06-13</a:t>
            </a:fld>
            <a:endParaRPr lang="fr-CA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‹#›</a:t>
            </a:fld>
            <a:endParaRPr lang="fr-CA"/>
          </a:p>
        </p:txBody>
      </p:sp>
      <p:cxnSp>
        <p:nvCxnSpPr>
          <p:cNvPr id="6" name="Connecteur droit 5"/>
          <p:cNvCxnSpPr/>
          <p:nvPr/>
        </p:nvCxnSpPr>
        <p:spPr>
          <a:xfrm>
            <a:off x="0" y="2908383"/>
            <a:ext cx="7384469" cy="0"/>
          </a:xfrm>
          <a:prstGeom prst="line">
            <a:avLst/>
          </a:prstGeom>
          <a:ln w="1270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432595" y="3077029"/>
            <a:ext cx="6850397" cy="2570400"/>
          </a:xfrm>
        </p:spPr>
        <p:txBody>
          <a:bodyPr lIns="90000">
            <a:normAutofit/>
          </a:bodyPr>
          <a:lstStyle>
            <a:lvl1pPr marL="0" indent="0">
              <a:lnSpc>
                <a:spcPct val="100000"/>
              </a:lnSpc>
              <a:buNone/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>
              <a:lnSpc>
                <a:spcPct val="100000"/>
              </a:lnSpc>
              <a:buFont typeface="Symbol" panose="05050102010706020507" pitchFamily="18" charset="2"/>
              <a:buChar char="-"/>
              <a:defRPr lang="fr-FR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2000" y="365125"/>
            <a:ext cx="6851116" cy="2386800"/>
          </a:xfrm>
          <a:prstGeom prst="rect">
            <a:avLst/>
          </a:prstGeom>
        </p:spPr>
        <p:txBody>
          <a:bodyPr lIns="90000" anchor="b">
            <a:normAutofit/>
          </a:bodyPr>
          <a:lstStyle>
            <a:lvl1pPr>
              <a:defRPr sz="6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1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B9E1B4-3CF5-4438-9083-1029E06F38F9}" type="datetime1">
              <a:rPr lang="fr-CA" smtClean="0"/>
              <a:t>18-06-13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9"/>
          </p:nvPr>
        </p:nvSpPr>
        <p:spPr>
          <a:xfrm>
            <a:off x="715963" y="2303463"/>
            <a:ext cx="7739062" cy="3373437"/>
          </a:xfrm>
        </p:spPr>
        <p:txBody>
          <a:bodyPr/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3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66FE08B-3AB2-4F47-9B03-49724509BCA4}" type="datetime1">
              <a:rPr lang="fr-CA" smtClean="0"/>
              <a:t>18-06-13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9"/>
          </p:nvPr>
        </p:nvSpPr>
        <p:spPr>
          <a:xfrm>
            <a:off x="715963" y="2305050"/>
            <a:ext cx="7739062" cy="3373438"/>
          </a:xfrm>
        </p:spPr>
        <p:txBody>
          <a:bodyPr/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8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3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863F0D-B1C7-40E9-B3C6-998B39D562C3}" type="datetime1">
              <a:rPr lang="fr-CA" smtClean="0"/>
              <a:t>18-06-13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9"/>
          </p:nvPr>
        </p:nvSpPr>
        <p:spPr>
          <a:xfrm>
            <a:off x="715963" y="2305050"/>
            <a:ext cx="7739062" cy="3373438"/>
          </a:xfrm>
        </p:spPr>
        <p:txBody>
          <a:bodyPr/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4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9"/>
          </p:nvPr>
        </p:nvSpPr>
        <p:spPr>
          <a:xfrm>
            <a:off x="395154" y="1610436"/>
            <a:ext cx="8337682" cy="4311564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16" name="Rectangle-haut"/>
          <p:cNvSpPr/>
          <p:nvPr userDrawn="1"/>
        </p:nvSpPr>
        <p:spPr>
          <a:xfrm>
            <a:off x="0" y="-1"/>
            <a:ext cx="9144000" cy="1121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5630235-E426-4C5C-B3AD-7E06D06A527B}" type="datetime1">
              <a:rPr lang="fr-CA" smtClean="0"/>
              <a:t>18-06-13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2841" y="192513"/>
            <a:ext cx="8336720" cy="90075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3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bleu clai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0"/>
            <a:ext cx="3160077" cy="6856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591572" y="1546947"/>
            <a:ext cx="5040000" cy="35236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2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200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591551"/>
            <a:ext cx="2552400" cy="3523650"/>
          </a:xfrm>
          <a:prstGeom prst="rect">
            <a:avLst/>
          </a:prstGeom>
        </p:spPr>
        <p:txBody>
          <a:bodyPr tIns="0" rIns="0" bIns="0" anchor="t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7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bleu foncé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0"/>
            <a:ext cx="316007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591572" y="1548000"/>
            <a:ext cx="5040000" cy="3524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2000">
                <a:solidFill>
                  <a:schemeClr val="bg2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2000">
                <a:solidFill>
                  <a:schemeClr val="bg2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2000">
                <a:solidFill>
                  <a:schemeClr val="bg2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548000"/>
            <a:ext cx="2552400" cy="3524400"/>
          </a:xfrm>
          <a:prstGeom prst="rect">
            <a:avLst/>
          </a:prstGeom>
        </p:spPr>
        <p:txBody>
          <a:bodyPr tIns="0" rIns="0" bIns="0" anchor="t">
            <a:normAutofit/>
          </a:bodyPr>
          <a:lstStyle>
            <a:lvl1pPr>
              <a:defRPr sz="3600" cap="none" baseline="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9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theme" Target="../theme/theme1.xml"/><Relationship Id="rId26" Type="http://schemas.openxmlformats.org/officeDocument/2006/relationships/image" Target="../media/image1.png"/><Relationship Id="rId27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 hidden="1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3" name="Rectangle-bas"/>
            <p:cNvSpPr/>
            <p:nvPr userDrawn="1"/>
          </p:nvSpPr>
          <p:spPr>
            <a:xfrm>
              <a:off x="0" y="6040800"/>
              <a:ext cx="9144000" cy="817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  <p:pic>
          <p:nvPicPr>
            <p:cNvPr id="9" name="logoUdeM"/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337" y="6039126"/>
              <a:ext cx="2919663" cy="816999"/>
            </a:xfrm>
            <a:prstGeom prst="rect">
              <a:avLst/>
            </a:prstGeom>
          </p:spPr>
        </p:pic>
        <p:sp>
          <p:nvSpPr>
            <p:cNvPr id="8" name="Rectangle-haut"/>
            <p:cNvSpPr/>
            <p:nvPr userDrawn="1"/>
          </p:nvSpPr>
          <p:spPr>
            <a:xfrm>
              <a:off x="0" y="0"/>
              <a:ext cx="9144000" cy="9007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</p:grpSp>
      <p:pic>
        <p:nvPicPr>
          <p:cNvPr id="16" name="logoUdeM-fond pale" hidden="1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10" name="Espace réservé du numéro de diapositive 9"/>
          <p:cNvSpPr>
            <a:spLocks noGrp="1"/>
          </p:cNvSpPr>
          <p:nvPr userDrawn="1">
            <p:ph type="sldNum" sz="quarter" idx="4"/>
          </p:nvPr>
        </p:nvSpPr>
        <p:spPr>
          <a:xfrm>
            <a:off x="121132" y="6522984"/>
            <a:ext cx="216000" cy="2160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>
            <a:noAutofit/>
          </a:bodyPr>
          <a:lstStyle>
            <a:lvl1pPr algn="ctr">
              <a:defRPr sz="900" b="1"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1" name="Espace réservé du pied de page 6"/>
          <p:cNvSpPr>
            <a:spLocks noGrp="1"/>
          </p:cNvSpPr>
          <p:nvPr userDrawn="1">
            <p:ph type="ftr" sz="quarter" idx="3"/>
          </p:nvPr>
        </p:nvSpPr>
        <p:spPr>
          <a:xfrm>
            <a:off x="475675" y="6522984"/>
            <a:ext cx="4464000" cy="216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900" cap="none" baseline="0"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2" name="Espace réservé de la date 5"/>
          <p:cNvSpPr>
            <a:spLocks noGrp="1"/>
          </p:cNvSpPr>
          <p:nvPr userDrawn="1">
            <p:ph type="dt" sz="half" idx="2"/>
          </p:nvPr>
        </p:nvSpPr>
        <p:spPr>
          <a:xfrm>
            <a:off x="5225131" y="6522984"/>
            <a:ext cx="720000" cy="216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B53C963-FA81-47DB-B083-9B4BBC2B3602}" type="datetime1">
              <a:rPr lang="fr-CA" smtClean="0"/>
              <a:t>18-06-13</a:t>
            </a:fld>
            <a:endParaRPr lang="fr-CA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716400" y="2304000"/>
            <a:ext cx="8017421" cy="3593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</a:t>
            </a:r>
            <a:r>
              <a:rPr lang="fr-FR" dirty="0" smtClean="0"/>
              <a:t>niveau</a:t>
            </a:r>
            <a:endParaRPr lang="fr-FR" dirty="0"/>
          </a:p>
        </p:txBody>
      </p:sp>
      <p:sp>
        <p:nvSpPr>
          <p:cNvPr id="14" name="Espace réservé du titre 13"/>
          <p:cNvSpPr>
            <a:spLocks noGrp="1"/>
          </p:cNvSpPr>
          <p:nvPr userDrawn="1">
            <p:ph type="title"/>
          </p:nvPr>
        </p:nvSpPr>
        <p:spPr>
          <a:xfrm>
            <a:off x="337132" y="192513"/>
            <a:ext cx="8256115" cy="9007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 smtClean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9947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722" r:id="rId4"/>
    <p:sldLayoutId id="2147483730" r:id="rId5"/>
    <p:sldLayoutId id="2147483734" r:id="rId6"/>
    <p:sldLayoutId id="2147483744" r:id="rId7"/>
    <p:sldLayoutId id="2147483728" r:id="rId8"/>
    <p:sldLayoutId id="2147483731" r:id="rId9"/>
    <p:sldLayoutId id="2147483681" r:id="rId10"/>
    <p:sldLayoutId id="2147483723" r:id="rId11"/>
    <p:sldLayoutId id="2147483724" r:id="rId12"/>
    <p:sldLayoutId id="2147483725" r:id="rId13"/>
    <p:sldLayoutId id="2147483727" r:id="rId14"/>
    <p:sldLayoutId id="2147483738" r:id="rId15"/>
    <p:sldLayoutId id="2147483691" r:id="rId16"/>
    <p:sldLayoutId id="2147483732" r:id="rId17"/>
    <p:sldLayoutId id="2147483736" r:id="rId18"/>
    <p:sldLayoutId id="2147483742" r:id="rId19"/>
    <p:sldLayoutId id="2147483743" r:id="rId20"/>
    <p:sldLayoutId id="2147483740" r:id="rId21"/>
    <p:sldLayoutId id="2147483741" r:id="rId22"/>
    <p:sldLayoutId id="2147483733" r:id="rId23"/>
    <p:sldLayoutId id="2147483737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6858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SzPct val="14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77900" indent="-250825" algn="l" defTabSz="685800" rtl="0" eaLnBrk="1" latinLnBrk="0" hangingPunct="1">
        <a:lnSpc>
          <a:spcPct val="100000"/>
        </a:lnSpc>
        <a:spcBef>
          <a:spcPts val="3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13000" indent="-272700" algn="l" defTabSz="6858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chemeClr val="tx2"/>
        </a:buClr>
        <a:buSzPct val="110000"/>
        <a:buFont typeface="+mj-lt"/>
        <a:buAutoNum type="arabicPeriod"/>
        <a:defRPr lang="fr-FR"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316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Priorités 2018-2019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9054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sz="quarter" idx="19"/>
          </p:nvPr>
        </p:nvSpPr>
        <p:spPr>
          <a:xfrm>
            <a:off x="715963" y="1431069"/>
            <a:ext cx="7739062" cy="4245831"/>
          </a:xfrm>
        </p:spPr>
        <p:txBody>
          <a:bodyPr/>
          <a:lstStyle/>
          <a:p>
            <a:r>
              <a:rPr lang="fr-CA" dirty="0"/>
              <a:t>Visite interne basée sur les nouveaux critères d’agrément en 2019</a:t>
            </a:r>
          </a:p>
          <a:p>
            <a:r>
              <a:rPr lang="fr-CA" dirty="0"/>
              <a:t>Mise en place d’une base de donnée permanente sur la qualité de notre programme en collaboration avec le CMQ et </a:t>
            </a:r>
            <a:r>
              <a:rPr lang="fr-CA" dirty="0" smtClean="0"/>
              <a:t>le </a:t>
            </a:r>
            <a:r>
              <a:rPr lang="fr-CA" dirty="0"/>
              <a:t>CMFC</a:t>
            </a:r>
          </a:p>
          <a:p>
            <a:r>
              <a:rPr lang="fr-CA" dirty="0"/>
              <a:t>Nouvelle formule pour l’enseignement de l’éthique</a:t>
            </a:r>
          </a:p>
          <a:p>
            <a:r>
              <a:rPr lang="fr-CA" dirty="0" smtClean="0"/>
              <a:t>Implantation des </a:t>
            </a:r>
            <a:r>
              <a:rPr lang="fr-CA" dirty="0"/>
              <a:t>travaux sur les APC</a:t>
            </a:r>
          </a:p>
          <a:p>
            <a:r>
              <a:rPr lang="fr-CA" dirty="0"/>
              <a:t>Implantation des UFCI-U</a:t>
            </a:r>
          </a:p>
          <a:p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362335"/>
          </a:xfrm>
        </p:spPr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4809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Exercice d’analyse du comité de programme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9902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9"/>
          </p:nvPr>
        </p:nvSpPr>
        <p:spPr>
          <a:xfrm>
            <a:off x="715963" y="1042501"/>
            <a:ext cx="7739062" cy="4634399"/>
          </a:xfrm>
        </p:spPr>
        <p:txBody>
          <a:bodyPr/>
          <a:lstStyle/>
          <a:p>
            <a:r>
              <a:rPr lang="fr-CA" dirty="0" smtClean="0"/>
              <a:t>Forces</a:t>
            </a:r>
          </a:p>
          <a:p>
            <a:pPr lvl="0">
              <a:lnSpc>
                <a:spcPct val="50000"/>
              </a:lnSpc>
            </a:pPr>
            <a:r>
              <a:rPr lang="fr-CA" sz="1200" dirty="0"/>
              <a:t>Opportunités d’échanges-Participation </a:t>
            </a:r>
            <a:endParaRPr lang="fr-CA" sz="1200" dirty="0" smtClean="0"/>
          </a:p>
          <a:p>
            <a:pPr lvl="0">
              <a:lnSpc>
                <a:spcPct val="50000"/>
              </a:lnSpc>
            </a:pPr>
            <a:r>
              <a:rPr lang="fr-CA" sz="1200" dirty="0" smtClean="0"/>
              <a:t>Sujets de discussion</a:t>
            </a:r>
          </a:p>
          <a:p>
            <a:pPr>
              <a:lnSpc>
                <a:spcPct val="50000"/>
              </a:lnSpc>
            </a:pPr>
            <a:r>
              <a:rPr lang="fr-CA" sz="1200" dirty="0" smtClean="0"/>
              <a:t>Mise en place d’une structure de suivi de dossier, organisation, efficacité des rencontres</a:t>
            </a:r>
          </a:p>
          <a:p>
            <a:pPr>
              <a:lnSpc>
                <a:spcPct val="50000"/>
              </a:lnSpc>
            </a:pPr>
            <a:r>
              <a:rPr lang="fr-CA" sz="1200" dirty="0" smtClean="0"/>
              <a:t>Vision globale du programme</a:t>
            </a:r>
          </a:p>
          <a:p>
            <a:pPr>
              <a:lnSpc>
                <a:spcPct val="50000"/>
              </a:lnSpc>
            </a:pPr>
            <a:r>
              <a:rPr lang="fr-CA" sz="1200" dirty="0" smtClean="0"/>
              <a:t>Rencontre avec la direction du programme</a:t>
            </a:r>
          </a:p>
          <a:p>
            <a:pPr>
              <a:lnSpc>
                <a:spcPct val="50000"/>
              </a:lnSpc>
            </a:pPr>
            <a:endParaRPr lang="fr-CA" sz="1000" dirty="0" smtClean="0"/>
          </a:p>
          <a:p>
            <a:pPr>
              <a:lnSpc>
                <a:spcPct val="50000"/>
              </a:lnSpc>
            </a:pPr>
            <a:r>
              <a:rPr lang="fr-CA" dirty="0" smtClean="0"/>
              <a:t>Faiblesses</a:t>
            </a:r>
          </a:p>
          <a:p>
            <a:pPr>
              <a:lnSpc>
                <a:spcPct val="50000"/>
              </a:lnSpc>
            </a:pPr>
            <a:r>
              <a:rPr lang="fr-CA" sz="1200" dirty="0" smtClean="0">
                <a:solidFill>
                  <a:srgbClr val="FF0000"/>
                </a:solidFill>
              </a:rPr>
              <a:t>Durée du comité</a:t>
            </a:r>
          </a:p>
          <a:p>
            <a:pPr>
              <a:lnSpc>
                <a:spcPct val="50000"/>
              </a:lnSpc>
            </a:pPr>
            <a:r>
              <a:rPr lang="fr-CA" sz="1200" dirty="0" smtClean="0"/>
              <a:t>Présentations formelles des invités</a:t>
            </a:r>
          </a:p>
          <a:p>
            <a:pPr>
              <a:lnSpc>
                <a:spcPct val="50000"/>
              </a:lnSpc>
            </a:pPr>
            <a:r>
              <a:rPr lang="fr-CA" sz="1200" dirty="0" smtClean="0">
                <a:solidFill>
                  <a:srgbClr val="FF0000"/>
                </a:solidFill>
              </a:rPr>
              <a:t>Points d’info (courriel)</a:t>
            </a:r>
          </a:p>
          <a:p>
            <a:pPr>
              <a:lnSpc>
                <a:spcPct val="50000"/>
              </a:lnSpc>
            </a:pPr>
            <a:r>
              <a:rPr lang="fr-CA" sz="1200" dirty="0" smtClean="0"/>
              <a:t>Longueur de certains sujets</a:t>
            </a:r>
          </a:p>
          <a:p>
            <a:pPr lvl="0"/>
            <a:r>
              <a:rPr lang="fr-CA" sz="1200" dirty="0">
                <a:solidFill>
                  <a:srgbClr val="FF0000"/>
                </a:solidFill>
              </a:rPr>
              <a:t>Difficulté à identifier la personne responsable des dossiers dans les adjoints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6572" y="642258"/>
            <a:ext cx="7722577" cy="239130"/>
          </a:xfrm>
        </p:spPr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3591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9"/>
          </p:nvPr>
        </p:nvSpPr>
        <p:spPr>
          <a:xfrm>
            <a:off x="715963" y="1061457"/>
            <a:ext cx="7739062" cy="4615444"/>
          </a:xfrm>
        </p:spPr>
        <p:txBody>
          <a:bodyPr/>
          <a:lstStyle/>
          <a:p>
            <a:r>
              <a:rPr lang="fr-CA" dirty="0" smtClean="0"/>
              <a:t>Opportunités</a:t>
            </a:r>
          </a:p>
          <a:p>
            <a:pPr>
              <a:lnSpc>
                <a:spcPct val="50000"/>
              </a:lnSpc>
            </a:pPr>
            <a:r>
              <a:rPr lang="fr-CA" sz="1200" dirty="0" smtClean="0"/>
              <a:t>Nouvelle direction, nouveau DLP, relève dynamique</a:t>
            </a:r>
          </a:p>
          <a:p>
            <a:pPr>
              <a:lnSpc>
                <a:spcPct val="50000"/>
              </a:lnSpc>
            </a:pPr>
            <a:r>
              <a:rPr lang="fr-CA" sz="1200" dirty="0" smtClean="0"/>
              <a:t>Réseautage</a:t>
            </a:r>
          </a:p>
          <a:p>
            <a:pPr>
              <a:lnSpc>
                <a:spcPct val="50000"/>
              </a:lnSpc>
            </a:pPr>
            <a:r>
              <a:rPr lang="fr-CA" sz="1200" dirty="0" smtClean="0"/>
              <a:t>Meilleur arrimage chef et DLP</a:t>
            </a:r>
          </a:p>
          <a:p>
            <a:pPr>
              <a:lnSpc>
                <a:spcPct val="50000"/>
              </a:lnSpc>
            </a:pPr>
            <a:r>
              <a:rPr lang="fr-CA" sz="1200" dirty="0" smtClean="0"/>
              <a:t>Impliquer les nouveaux professionnels</a:t>
            </a:r>
          </a:p>
          <a:p>
            <a:pPr>
              <a:lnSpc>
                <a:spcPct val="50000"/>
              </a:lnSpc>
            </a:pPr>
            <a:r>
              <a:rPr lang="fr-CA" sz="1200" dirty="0" smtClean="0"/>
              <a:t>Apprendre des autres milieux</a:t>
            </a:r>
          </a:p>
          <a:p>
            <a:pPr>
              <a:lnSpc>
                <a:spcPct val="50000"/>
              </a:lnSpc>
            </a:pPr>
            <a:endParaRPr lang="fr-CA" dirty="0"/>
          </a:p>
          <a:p>
            <a:pPr>
              <a:lnSpc>
                <a:spcPct val="50000"/>
              </a:lnSpc>
            </a:pPr>
            <a:r>
              <a:rPr lang="fr-CA" dirty="0" smtClean="0"/>
              <a:t>Menaces</a:t>
            </a:r>
          </a:p>
          <a:p>
            <a:pPr>
              <a:lnSpc>
                <a:spcPct val="50000"/>
              </a:lnSpc>
            </a:pPr>
            <a:r>
              <a:rPr lang="fr-CA" sz="1200" dirty="0" smtClean="0"/>
              <a:t>Difficulté de communication pour les gens en </a:t>
            </a:r>
            <a:r>
              <a:rPr lang="fr-CA" sz="1200" dirty="0" err="1" smtClean="0"/>
              <a:t>visio</a:t>
            </a:r>
            <a:endParaRPr lang="fr-CA" sz="1200" dirty="0" smtClean="0"/>
          </a:p>
          <a:p>
            <a:pPr>
              <a:lnSpc>
                <a:spcPct val="50000"/>
              </a:lnSpc>
            </a:pPr>
            <a:r>
              <a:rPr lang="fr-CA" sz="1200" dirty="0" smtClean="0">
                <a:solidFill>
                  <a:srgbClr val="FF0000"/>
                </a:solidFill>
              </a:rPr>
              <a:t>Budget pour les voyages des DLP de région</a:t>
            </a:r>
          </a:p>
          <a:p>
            <a:pPr>
              <a:lnSpc>
                <a:spcPct val="50000"/>
              </a:lnSpc>
            </a:pPr>
            <a:r>
              <a:rPr lang="fr-CA" sz="1200" dirty="0" smtClean="0">
                <a:solidFill>
                  <a:srgbClr val="FF0000"/>
                </a:solidFill>
              </a:rPr>
              <a:t>Réalité région souvent incomprises</a:t>
            </a:r>
          </a:p>
          <a:p>
            <a:pPr>
              <a:lnSpc>
                <a:spcPct val="50000"/>
              </a:lnSpc>
            </a:pPr>
            <a:r>
              <a:rPr lang="fr-CA" sz="1200" dirty="0" smtClean="0"/>
              <a:t>Applicabilité des grands principes/idées</a:t>
            </a:r>
          </a:p>
          <a:p>
            <a:pPr>
              <a:lnSpc>
                <a:spcPct val="50000"/>
              </a:lnSpc>
            </a:pPr>
            <a:r>
              <a:rPr lang="fr-CA" sz="1200" dirty="0" smtClean="0">
                <a:solidFill>
                  <a:srgbClr val="FF0000"/>
                </a:solidFill>
              </a:rPr>
              <a:t>Expérience moyenne des DLP diminue</a:t>
            </a:r>
          </a:p>
          <a:p>
            <a:pPr>
              <a:lnSpc>
                <a:spcPct val="50000"/>
              </a:lnSpc>
            </a:pPr>
            <a:r>
              <a:rPr lang="fr-CA" sz="1200" dirty="0"/>
              <a:t>Temps limite pour les échanges</a:t>
            </a:r>
          </a:p>
          <a:p>
            <a:pPr>
              <a:lnSpc>
                <a:spcPct val="50000"/>
              </a:lnSpc>
            </a:pPr>
            <a:r>
              <a:rPr lang="fr-CA" sz="1200" dirty="0"/>
              <a:t>Productivité attendue</a:t>
            </a:r>
          </a:p>
          <a:p>
            <a:pPr>
              <a:lnSpc>
                <a:spcPct val="50000"/>
              </a:lnSpc>
            </a:pPr>
            <a:endParaRPr lang="fr-CA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210699"/>
          </a:xfrm>
        </p:spPr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5182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Proposition du comité SAPA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2895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9"/>
          </p:nvPr>
        </p:nvSpPr>
        <p:spPr>
          <a:xfrm>
            <a:off x="715963" y="1080411"/>
            <a:ext cx="7739062" cy="4596490"/>
          </a:xfrm>
        </p:spPr>
        <p:txBody>
          <a:bodyPr/>
          <a:lstStyle/>
          <a:p>
            <a:r>
              <a:rPr lang="fr-CA" dirty="0"/>
              <a:t>Que l’exposition en soins à domicile et en hébergement soit d’un minimum de 12 à 15 jours, à domicile et en milieu d’hébergement, soit un total de 24 à 30 jours.</a:t>
            </a:r>
            <a:r>
              <a:rPr lang="fr-CA" dirty="0"/>
              <a:t> </a:t>
            </a:r>
            <a:r>
              <a:rPr lang="fr-CA" dirty="0" smtClean="0"/>
              <a:t> (</a:t>
            </a:r>
            <a:r>
              <a:rPr lang="fr-CA" dirty="0" smtClean="0">
                <a:solidFill>
                  <a:srgbClr val="FF0000"/>
                </a:solidFill>
              </a:rPr>
              <a:t>2015 intégration du stage SPA hospitalier 20 jours. Les SAD étaient déjà faits dans les stages bloc)</a:t>
            </a:r>
            <a:endParaRPr lang="fr-CA" dirty="0" smtClean="0"/>
          </a:p>
          <a:p>
            <a:r>
              <a:rPr lang="fr-CA" dirty="0"/>
              <a:t>Que ce nombre de jours inclut les journées intensives d’exposition mises en place en introduction aux activités.</a:t>
            </a:r>
          </a:p>
          <a:p>
            <a:r>
              <a:rPr lang="fr-CA" dirty="0"/>
              <a:t>Que, pour la consolidation des apprentissages et l’approfondissement de la réflexion des résidents sur les soins aux personnes âgées, cette exposition soit répétée sur les deux années de la résidence, à domicile et en milieu d’hébergement.</a:t>
            </a:r>
          </a:p>
          <a:p>
            <a:r>
              <a:rPr lang="fr-CA" dirty="0"/>
              <a:t>Que la répartition du nombre de journées entre la 1ère et la 2ème année du programme de résidence soit à la discrétion des milieux.</a:t>
            </a:r>
          </a:p>
          <a:p>
            <a:endParaRPr lang="fr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6572" y="642258"/>
            <a:ext cx="7722577" cy="163312"/>
          </a:xfrm>
        </p:spPr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6292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9"/>
          </p:nvPr>
        </p:nvSpPr>
        <p:spPr>
          <a:xfrm>
            <a:off x="715963" y="1468979"/>
            <a:ext cx="7739062" cy="4207921"/>
          </a:xfrm>
        </p:spPr>
        <p:txBody>
          <a:bodyPr/>
          <a:lstStyle/>
          <a:p>
            <a:r>
              <a:rPr lang="fr-CA" dirty="0"/>
              <a:t>Que les milieux s’assurent qu’une garde, à laquelle les résidents doivent participer, soit mise en place pour que ces derniers puissent répondre, avec leurs superviseurs enseignants, aux besoins aigus des usagers de leur unité de formation à domicile et en milieu d’hébergement.</a:t>
            </a:r>
          </a:p>
          <a:p>
            <a:r>
              <a:rPr lang="fr-CA" dirty="0"/>
              <a:t>Que s’applique la règle du « Critère de validité d’un stage » qui établit qu’un stage ou une exposition sera valide si le résident a complété 75% de cette exposition (cf. Cahier du programme). Le résident devra avoir complété minimalement 10 jours de travail en soins à domicile et 10 jours de travail en milieu d’hébergement sur les deux années de sa résidence pour que son exposition soit jugée valide</a:t>
            </a:r>
            <a:r>
              <a:rPr lang="fr-CA" dirty="0" smtClean="0"/>
              <a:t>. </a:t>
            </a:r>
            <a:r>
              <a:rPr lang="fr-CA" dirty="0" smtClean="0">
                <a:solidFill>
                  <a:srgbClr val="FF0000"/>
                </a:solidFill>
              </a:rPr>
              <a:t>(75% de 13 jours)</a:t>
            </a:r>
            <a:endParaRPr lang="fr-CA" dirty="0"/>
          </a:p>
          <a:p>
            <a:endParaRPr lang="fr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6572" y="642258"/>
            <a:ext cx="7722577" cy="485540"/>
          </a:xfrm>
        </p:spPr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7304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AB_pptUdeM-2017">
  <a:themeElements>
    <a:clrScheme name="GAB-UdeM2017-b">
      <a:dk1>
        <a:srgbClr val="4D4C4A"/>
      </a:dk1>
      <a:lt1>
        <a:srgbClr val="FFFFFF"/>
      </a:lt1>
      <a:dk2>
        <a:srgbClr val="006BB6"/>
      </a:dk2>
      <a:lt2>
        <a:srgbClr val="DBEEFC"/>
      </a:lt2>
      <a:accent1>
        <a:srgbClr val="006BB6"/>
      </a:accent1>
      <a:accent2>
        <a:srgbClr val="5BC2E7"/>
      </a:accent2>
      <a:accent3>
        <a:srgbClr val="003D5F"/>
      </a:accent3>
      <a:accent4>
        <a:srgbClr val="DBDCD8"/>
      </a:accent4>
      <a:accent5>
        <a:srgbClr val="FFCA05"/>
      </a:accent5>
      <a:accent6>
        <a:srgbClr val="8FA74A"/>
      </a:accent6>
      <a:hlink>
        <a:srgbClr val="A57C38"/>
      </a:hlink>
      <a:folHlink>
        <a:srgbClr val="585758"/>
      </a:folHlink>
    </a:clrScheme>
    <a:fontScheme name="ppt insitutuionn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B_pptUdeM-2017" id="{75D7DAA2-223F-4754-A153-E554C386799E}" vid="{975636CD-CFED-4A31-901C-C7F2BB9A155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GAB_pptUdeM-2017</Template>
  <TotalTime>1937</TotalTime>
  <Words>376</Words>
  <Application>Microsoft Macintosh PowerPoint</Application>
  <PresentationFormat>On-screen Show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GAB_pptUdeM-2017</vt:lpstr>
      <vt:lpstr>PowerPoint Presentation</vt:lpstr>
      <vt:lpstr>Priorités 2018-2019</vt:lpstr>
      <vt:lpstr>PowerPoint Presentation</vt:lpstr>
      <vt:lpstr>Exercice d’analyse du comité de programme</vt:lpstr>
      <vt:lpstr>PowerPoint Presentation</vt:lpstr>
      <vt:lpstr>PowerPoint Presentation</vt:lpstr>
      <vt:lpstr>Proposition du comité SAPA</vt:lpstr>
      <vt:lpstr>PowerPoint Presentation</vt:lpstr>
      <vt:lpstr>PowerPoint Presentation</vt:lpstr>
    </vt:vector>
  </TitlesOfParts>
  <Company>Universite de Montreal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Calvet Hélène</dc:creator>
  <cp:lastModifiedBy>Alain Papineau</cp:lastModifiedBy>
  <cp:revision>101</cp:revision>
  <cp:lastPrinted>2017-09-08T13:39:11Z</cp:lastPrinted>
  <dcterms:created xsi:type="dcterms:W3CDTF">2017-08-30T19:02:13Z</dcterms:created>
  <dcterms:modified xsi:type="dcterms:W3CDTF">2018-06-14T00:39:19Z</dcterms:modified>
</cp:coreProperties>
</file>