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23" r:id="rId2"/>
    <p:sldId id="361" r:id="rId3"/>
    <p:sldId id="360" r:id="rId4"/>
    <p:sldId id="359" r:id="rId5"/>
    <p:sldId id="292" r:id="rId6"/>
    <p:sldId id="355" r:id="rId7"/>
    <p:sldId id="356" r:id="rId8"/>
    <p:sldId id="357" r:id="rId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589E0A8-60B6-4C86-B39B-0F9A59E71C96}">
          <p14:sldIdLst>
            <p14:sldId id="323"/>
            <p14:sldId id="361"/>
            <p14:sldId id="360"/>
            <p14:sldId id="359"/>
            <p14:sldId id="292"/>
            <p14:sldId id="355"/>
            <p14:sldId id="35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8"/>
    <a:srgbClr val="006EAA"/>
    <a:srgbClr val="4CC7EC"/>
    <a:srgbClr val="005BBA"/>
    <a:srgbClr val="00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5" autoAdjust="0"/>
    <p:restoredTop sz="87604" autoAdjust="0"/>
  </p:normalViewPr>
  <p:slideViewPr>
    <p:cSldViewPr snapToGrid="0" showGuides="1">
      <p:cViewPr varScale="1">
        <p:scale>
          <a:sx n="65" d="100"/>
          <a:sy n="65" d="100"/>
        </p:scale>
        <p:origin x="576" y="2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EC4E97-FBA6-4F96-AB08-81C984925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454E3-4570-4D07-A4D3-7A91F3FB7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079674-7B15-428E-B766-8264B735E8FC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CB905-6DC9-42B2-8E98-9BA15EA4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99846-CC15-4925-A766-9BA0466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1D8E1B-E537-4689-805D-9DCAB24D4C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2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0C871E-3976-4589-977B-F53F8C859689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AAE2E4-D0D8-4037-BF21-48FEB6BF9D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6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3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104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292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74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775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7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784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5847347" y="745957"/>
            <a:ext cx="6344653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18" y="5588281"/>
            <a:ext cx="1347218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2" y="5294778"/>
            <a:ext cx="2877290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47345" y="5186635"/>
            <a:ext cx="3204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100" b="0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47345" y="4492897"/>
            <a:ext cx="6344654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600" b="1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47346" y="745956"/>
            <a:ext cx="6344653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4" y="5473764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17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27063" indent="-28733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077913" indent="-26987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53856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355600" indent="-174625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804863" indent="-17462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09600" y="0"/>
            <a:ext cx="55824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53856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5200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5200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t>18-06-13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4631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4632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t>18-06-13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40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23187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5936515" y="1227431"/>
            <a:ext cx="28404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5" y="2012435"/>
            <a:ext cx="2492380" cy="1246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7" y="1793560"/>
            <a:ext cx="2832853" cy="15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2900" y="552451"/>
            <a:ext cx="2520950" cy="54789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800">
                <a:solidFill>
                  <a:schemeClr val="tx2"/>
                </a:solidFill>
              </a:defRPr>
            </a:lvl1pPr>
            <a:lvl2pPr marL="171450" indent="0">
              <a:spcAft>
                <a:spcPts val="1200"/>
              </a:spcAft>
              <a:buNone/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077029"/>
            <a:ext cx="7559207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8148538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723900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t>18-06-13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78768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627063" indent="-228600"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627063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-1"/>
            <a:ext cx="316865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t>18-06-13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5327" y="1"/>
            <a:ext cx="838976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98400" y="6038849"/>
            <a:ext cx="7127291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8"/>
            <a:ext cx="7877699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10351" y="0"/>
            <a:ext cx="5581649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1" y="3000829"/>
            <a:ext cx="538664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1" y="365125"/>
            <a:ext cx="5386649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18-06-13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t>18-06-13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96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3" r:id="rId3"/>
    <p:sldLayoutId id="2147483718" r:id="rId4"/>
    <p:sldLayoutId id="2147483696" r:id="rId5"/>
    <p:sldLayoutId id="2147483689" r:id="rId6"/>
    <p:sldLayoutId id="2147483709" r:id="rId7"/>
    <p:sldLayoutId id="2147483710" r:id="rId8"/>
    <p:sldLayoutId id="2147483712" r:id="rId9"/>
    <p:sldLayoutId id="2147483711" r:id="rId10"/>
    <p:sldLayoutId id="2147483713" r:id="rId11"/>
    <p:sldLayoutId id="2147483692" r:id="rId12"/>
    <p:sldLayoutId id="2147483693" r:id="rId13"/>
    <p:sldLayoutId id="2147483700" r:id="rId14"/>
    <p:sldLayoutId id="2147483701" r:id="rId15"/>
    <p:sldLayoutId id="2147483725" r:id="rId16"/>
    <p:sldLayoutId id="2147483722" r:id="rId17"/>
    <p:sldLayoutId id="2147483723" r:id="rId18"/>
    <p:sldLayoutId id="2147483721" r:id="rId19"/>
    <p:sldLayoutId id="2147483724" r:id="rId20"/>
    <p:sldLayoutId id="2147483694" r:id="rId21"/>
    <p:sldLayoutId id="2147483707" r:id="rId22"/>
    <p:sldLayoutId id="214748371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00000"/>
        </a:lnSpc>
        <a:spcBef>
          <a:spcPts val="500"/>
        </a:spcBef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sz="2000" dirty="0">
                <a:solidFill>
                  <a:schemeClr val="accent5"/>
                </a:solidFill>
              </a:rPr>
              <a:t>Comité d’évaluation du programme</a:t>
            </a:r>
          </a:p>
          <a:p>
            <a:r>
              <a:rPr lang="fr-CA" sz="2000" dirty="0">
                <a:solidFill>
                  <a:schemeClr val="accent5"/>
                </a:solidFill>
              </a:rPr>
              <a:t>Mai 2018</a:t>
            </a:r>
            <a:endParaRPr lang="fr-CA" sz="2000" b="0" dirty="0">
              <a:solidFill>
                <a:schemeClr val="accent5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7346" y="1401416"/>
            <a:ext cx="6344653" cy="2841093"/>
          </a:xfrm>
        </p:spPr>
        <p:txBody>
          <a:bodyPr>
            <a:normAutofit/>
          </a:bodyPr>
          <a:lstStyle/>
          <a:p>
            <a:pPr lvl="0"/>
            <a:r>
              <a:rPr lang="fr-FR" sz="4400" dirty="0">
                <a:solidFill>
                  <a:schemeClr val="bg1"/>
                </a:solidFill>
              </a:rPr>
              <a:t>Des regards externes sur notre travail d’évaluation</a:t>
            </a:r>
          </a:p>
        </p:txBody>
      </p:sp>
    </p:spTree>
    <p:extLst>
      <p:ext uri="{BB962C8B-B14F-4D97-AF65-F5344CB8AC3E}">
        <p14:creationId xmlns:p14="http://schemas.microsoft.com/office/powerpoint/2010/main" val="32165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type="body" sz="quarter" idx="10"/>
          </p:nvPr>
        </p:nvSpPr>
        <p:spPr>
          <a:xfrm>
            <a:off x="576793" y="3348507"/>
            <a:ext cx="9637471" cy="2680522"/>
          </a:xfrm>
          <a:noFill/>
        </p:spPr>
        <p:txBody>
          <a:bodyPr>
            <a:normAutofit/>
          </a:bodyPr>
          <a:lstStyle/>
          <a:p>
            <a:pPr marL="360363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 dirty="0"/>
              <a:t>Le comité de révision de la Faculté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6000" y="438865"/>
            <a:ext cx="7931896" cy="2386800"/>
          </a:xfrm>
          <a:noFill/>
        </p:spPr>
        <p:txBody>
          <a:bodyPr>
            <a:normAutofit/>
          </a:bodyPr>
          <a:lstStyle/>
          <a:p>
            <a:r>
              <a:rPr lang="fr-CA" sz="6600" dirty="0">
                <a:solidFill>
                  <a:schemeClr val="accent5"/>
                </a:solidFill>
              </a:rPr>
              <a:t>Mise en contexte -1</a:t>
            </a:r>
          </a:p>
        </p:txBody>
      </p:sp>
    </p:spTree>
    <p:extLst>
      <p:ext uri="{BB962C8B-B14F-4D97-AF65-F5344CB8AC3E}">
        <p14:creationId xmlns:p14="http://schemas.microsoft.com/office/powerpoint/2010/main" val="34775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chemeClr val="tx2"/>
                </a:solidFill>
              </a:rPr>
              <a:t>Une décision d’échec de stage infirmée en raison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« …d’éléments discordants dans le processus d’évaluation (rétroactions journalières et évaluation </a:t>
            </a:r>
            <a:r>
              <a:rPr lang="fr-CA" sz="2800" i="1" dirty="0" err="1">
                <a:solidFill>
                  <a:schemeClr val="tx2"/>
                </a:solidFill>
              </a:rPr>
              <a:t>mi-stage</a:t>
            </a:r>
            <a:r>
              <a:rPr lang="fr-CA" sz="2800" i="1" dirty="0">
                <a:solidFill>
                  <a:schemeClr val="tx2"/>
                </a:solidFill>
              </a:rPr>
              <a:t> positives, mais une évaluation finale de stage soulevant plusieurs difficultés). »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Le comité de révision</a:t>
            </a:r>
          </a:p>
        </p:txBody>
      </p:sp>
    </p:spTree>
    <p:extLst>
      <p:ext uri="{BB962C8B-B14F-4D97-AF65-F5344CB8AC3E}">
        <p14:creationId xmlns:p14="http://schemas.microsoft.com/office/powerpoint/2010/main" val="4948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type="body" sz="quarter" idx="10"/>
          </p:nvPr>
        </p:nvSpPr>
        <p:spPr>
          <a:xfrm>
            <a:off x="576793" y="3348507"/>
            <a:ext cx="9637471" cy="2680522"/>
          </a:xfrm>
          <a:noFill/>
        </p:spPr>
        <p:txBody>
          <a:bodyPr>
            <a:normAutofit/>
          </a:bodyPr>
          <a:lstStyle/>
          <a:p>
            <a:pPr marL="360363" indent="-266700">
              <a:buFont typeface="Arial" panose="020B0604020202020204" pitchFamily="34" charset="0"/>
              <a:buChar char="•"/>
            </a:pPr>
            <a:r>
              <a:rPr lang="fr-CA" sz="3200" dirty="0"/>
              <a:t>Une décision arbitrale</a:t>
            </a:r>
          </a:p>
          <a:p>
            <a:pPr marL="1080363" lvl="1" indent="-266700"/>
            <a:r>
              <a:rPr lang="fr-CA" sz="2800" dirty="0"/>
              <a:t>La plainte : un cas exceptionnel</a:t>
            </a:r>
          </a:p>
          <a:p>
            <a:pPr marL="1083538" lvl="1" indent="-269875"/>
            <a:r>
              <a:rPr lang="fr-CA" sz="2800" dirty="0"/>
              <a:t>Un arbitre qui connaît mal notre réalité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5999" y="438865"/>
            <a:ext cx="7892139" cy="2386800"/>
          </a:xfrm>
          <a:noFill/>
        </p:spPr>
        <p:txBody>
          <a:bodyPr>
            <a:normAutofit/>
          </a:bodyPr>
          <a:lstStyle/>
          <a:p>
            <a:r>
              <a:rPr lang="fr-CA" sz="6600" dirty="0">
                <a:solidFill>
                  <a:schemeClr val="accent5"/>
                </a:solidFill>
              </a:rPr>
              <a:t>Mise en contexte - 2</a:t>
            </a:r>
          </a:p>
        </p:txBody>
      </p:sp>
    </p:spTree>
    <p:extLst>
      <p:ext uri="{BB962C8B-B14F-4D97-AF65-F5344CB8AC3E}">
        <p14:creationId xmlns:p14="http://schemas.microsoft.com/office/powerpoint/2010/main" val="12839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0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3200" dirty="0">
                <a:solidFill>
                  <a:schemeClr val="tx2"/>
                </a:solidFill>
              </a:rPr>
              <a:t>Deux affirmations :</a:t>
            </a:r>
          </a:p>
          <a:p>
            <a:pPr marL="1234350" lvl="1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CA" sz="2800" i="1" dirty="0">
                <a:solidFill>
                  <a:schemeClr val="tx2"/>
                </a:solidFill>
              </a:rPr>
              <a:t>Un plan de soutien boiteux avec double objectif</a:t>
            </a:r>
          </a:p>
          <a:p>
            <a:pPr marL="1234350" lvl="1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fr-CA" sz="2800" i="1" dirty="0">
                <a:solidFill>
                  <a:schemeClr val="tx2"/>
                </a:solidFill>
              </a:rPr>
              <a:t>Une évaluation formative </a:t>
            </a:r>
            <a:r>
              <a:rPr lang="fr-CA" sz="2800" i="1" dirty="0" err="1">
                <a:solidFill>
                  <a:schemeClr val="tx2"/>
                </a:solidFill>
              </a:rPr>
              <a:t>mi-stage</a:t>
            </a:r>
            <a:r>
              <a:rPr lang="fr-CA" sz="2800" i="1" dirty="0">
                <a:solidFill>
                  <a:schemeClr val="tx2"/>
                </a:solidFill>
              </a:rPr>
              <a:t> saugrenue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La décision arbitrale</a:t>
            </a:r>
          </a:p>
        </p:txBody>
      </p:sp>
    </p:spTree>
    <p:extLst>
      <p:ext uri="{BB962C8B-B14F-4D97-AF65-F5344CB8AC3E}">
        <p14:creationId xmlns:p14="http://schemas.microsoft.com/office/powerpoint/2010/main" val="24163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98A0204-02F3-E44B-9F14-D65269D31C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2126974"/>
            <a:ext cx="10999052" cy="359796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Non respect des phases de préparation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Diagnostic pédagogique non soutenu par la cueillette de données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Absence de description détaillée des difficultés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Pas de trace de suivi systématique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Pas de bilan final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451AE45-3E52-D645-873D-8981B8F4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Un plan de soutien boiteux</a:t>
            </a:r>
          </a:p>
        </p:txBody>
      </p:sp>
    </p:spTree>
    <p:extLst>
      <p:ext uri="{BB962C8B-B14F-4D97-AF65-F5344CB8AC3E}">
        <p14:creationId xmlns:p14="http://schemas.microsoft.com/office/powerpoint/2010/main" val="33803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6F6C5B-644D-C94A-BD76-E9F9DB60A5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1868557"/>
            <a:ext cx="10999052" cy="3975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La tutrice aussi rédactrice et signataire de l’évaluation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Une évaluation dichotomique avec la globalité des évaluations quotidiennes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En regard des nombreux diagnostics pédagogiques, absence de commentaires, d’exemples et d’explications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i="1" dirty="0">
                <a:solidFill>
                  <a:schemeClr val="tx2"/>
                </a:solidFill>
              </a:rPr>
              <a:t>Évaluation remise tardivement </a:t>
            </a:r>
            <a:r>
              <a:rPr lang="fr-CA" sz="2800" dirty="0">
                <a:solidFill>
                  <a:schemeClr val="tx2"/>
                </a:solidFill>
              </a:rPr>
              <a:t>(02-2012 plutôt que11-2011 comme planifié)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DF0D481-A3EE-3A4C-BB08-40E6EBA7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Une évaluation </a:t>
            </a:r>
            <a:r>
              <a:rPr lang="fr-CA" dirty="0" err="1">
                <a:solidFill>
                  <a:schemeClr val="bg1"/>
                </a:solidFill>
              </a:rPr>
              <a:t>mi-stage</a:t>
            </a:r>
            <a:r>
              <a:rPr lang="fr-CA" dirty="0">
                <a:solidFill>
                  <a:schemeClr val="bg1"/>
                </a:solidFill>
              </a:rPr>
              <a:t> saugrenue</a:t>
            </a:r>
          </a:p>
        </p:txBody>
      </p:sp>
    </p:spTree>
    <p:extLst>
      <p:ext uri="{BB962C8B-B14F-4D97-AF65-F5344CB8AC3E}">
        <p14:creationId xmlns:p14="http://schemas.microsoft.com/office/powerpoint/2010/main" val="24002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D72D504-9EBB-4048-B62C-AD978D42CC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327" y="1987826"/>
            <a:ext cx="10999052" cy="389613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chemeClr val="tx2"/>
                </a:solidFill>
              </a:rPr>
              <a:t>L’importance du respect des processus</a:t>
            </a:r>
          </a:p>
          <a:p>
            <a:pPr marL="11772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tx2"/>
                </a:solidFill>
              </a:rPr>
              <a:t>La politique d’évaluation</a:t>
            </a:r>
          </a:p>
          <a:p>
            <a:pPr marL="1177200" lvl="1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tx2"/>
                </a:solidFill>
              </a:rPr>
              <a:t>Le </a:t>
            </a:r>
            <a:r>
              <a:rPr lang="fr-CA" sz="2400" i="1" dirty="0">
                <a:solidFill>
                  <a:schemeClr val="tx2"/>
                </a:solidFill>
              </a:rPr>
              <a:t>Guide de rédaction d’un plan de soutien à la réussite</a:t>
            </a:r>
            <a:endParaRPr lang="fr-CA" sz="2800" i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chemeClr val="tx2"/>
                </a:solidFill>
              </a:rPr>
              <a:t>Nos écrits laissent des traces</a:t>
            </a:r>
          </a:p>
          <a:p>
            <a:pPr marL="10629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tx2"/>
                </a:solidFill>
              </a:rPr>
              <a:t>Documentez les rencontres</a:t>
            </a:r>
          </a:p>
          <a:p>
            <a:pPr marL="10629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tx2"/>
                </a:solidFill>
              </a:rPr>
              <a:t>Documentez les difficultés (FO-R et autres fiches terrain)</a:t>
            </a:r>
          </a:p>
          <a:p>
            <a:pPr marL="10629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tx2"/>
                </a:solidFill>
              </a:rPr>
              <a:t>Documentez les diagnostics et interventions</a:t>
            </a:r>
          </a:p>
          <a:p>
            <a:pPr marL="10629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tx2"/>
                </a:solidFill>
              </a:rPr>
              <a:t>Produisez un bilan final de vos plans</a:t>
            </a:r>
          </a:p>
          <a:p>
            <a:pPr marL="1177200" lvl="1" indent="-4572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CA" sz="2400" dirty="0">
              <a:solidFill>
                <a:schemeClr val="tx2">
                  <a:lumMod val="50000"/>
                </a:schemeClr>
              </a:solidFill>
            </a:endParaRPr>
          </a:p>
          <a:p>
            <a:pPr marL="1177200" lvl="1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CA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fr-CA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9C7A38A-80DF-A946-A092-D9E4DC97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Quelles leçons tirer?</a:t>
            </a:r>
          </a:p>
        </p:txBody>
      </p:sp>
    </p:spTree>
    <p:extLst>
      <p:ext uri="{BB962C8B-B14F-4D97-AF65-F5344CB8AC3E}">
        <p14:creationId xmlns:p14="http://schemas.microsoft.com/office/powerpoint/2010/main" val="922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220</Words>
  <Application>Microsoft Macintosh PowerPoint</Application>
  <PresentationFormat>Grand écran</PresentationFormat>
  <Paragraphs>44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Thème Office</vt:lpstr>
      <vt:lpstr>Présentation PowerPoint</vt:lpstr>
      <vt:lpstr>Mise en contexte -1</vt:lpstr>
      <vt:lpstr>Le comité de révision</vt:lpstr>
      <vt:lpstr>Mise en contexte - 2</vt:lpstr>
      <vt:lpstr>La décision arbitrale</vt:lpstr>
      <vt:lpstr>Un plan de soutien boiteux</vt:lpstr>
      <vt:lpstr>Une évaluation mi-stage saugrenue</vt:lpstr>
      <vt:lpstr>Quelles leçons tirer?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Riverin Annie</dc:creator>
  <cp:lastModifiedBy>Gilbert Sanche</cp:lastModifiedBy>
  <cp:revision>231</cp:revision>
  <cp:lastPrinted>2017-09-12T15:16:34Z</cp:lastPrinted>
  <dcterms:created xsi:type="dcterms:W3CDTF">2017-06-08T13:31:13Z</dcterms:created>
  <dcterms:modified xsi:type="dcterms:W3CDTF">2018-06-14T00:32:20Z</dcterms:modified>
</cp:coreProperties>
</file>