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8" r:id="rId3"/>
    <p:sldId id="257" r:id="rId4"/>
    <p:sldId id="261" r:id="rId5"/>
    <p:sldId id="268" r:id="rId6"/>
    <p:sldId id="262" r:id="rId7"/>
    <p:sldId id="270" r:id="rId8"/>
    <p:sldId id="269" r:id="rId9"/>
    <p:sldId id="263" r:id="rId10"/>
    <p:sldId id="266" r:id="rId11"/>
    <p:sldId id="264" r:id="rId12"/>
    <p:sldId id="265" r:id="rId13"/>
    <p:sldId id="27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94"/>
    <p:restoredTop sz="94393"/>
  </p:normalViewPr>
  <p:slideViewPr>
    <p:cSldViewPr snapToGrid="0" snapToObjects="1">
      <p:cViewPr varScale="1">
        <p:scale>
          <a:sx n="77" d="100"/>
          <a:sy n="77" d="100"/>
        </p:scale>
        <p:origin x="1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5653C-09E0-B14A-B2D9-7F65BE0AF7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CA" b="1" dirty="0"/>
            </a:lvl1pPr>
          </a:lstStyle>
          <a:p>
            <a:pPr algn="ctr"/>
            <a:r>
              <a:rPr lang="fr-CA" b="1" dirty="0">
                <a:latin typeface="+mn-lt"/>
              </a:rPr>
              <a:t>Journée de formation et de travail sur les APC du stage de médecine de famille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AB7D5D-C929-314D-BAB8-0FB5737DC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9" name="Rectangle-bas">
            <a:extLst>
              <a:ext uri="{FF2B5EF4-FFF2-40B4-BE49-F238E27FC236}">
                <a16:creationId xmlns:a16="http://schemas.microsoft.com/office/drawing/2014/main" id="{8F017D38-CE40-4842-B46E-80E0AC306D20}"/>
              </a:ext>
            </a:extLst>
          </p:cNvPr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0" name="logoUdeM-et-du-monde-FR">
            <a:extLst>
              <a:ext uri="{FF2B5EF4-FFF2-40B4-BE49-F238E27FC236}">
                <a16:creationId xmlns:a16="http://schemas.microsoft.com/office/drawing/2014/main" id="{64FBAC2E-012F-0747-8E95-A64AA0783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8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530C8-56AC-7E4F-ADCC-A814BE65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454799-A0A7-C84E-B73D-60C9286B1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456A70-F1C9-4846-BA84-275CC7843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FBE4-E504-3448-8260-074410BDF3DD}" type="datetimeFigureOut">
              <a:rPr lang="fr-CA" smtClean="0"/>
              <a:t>18-06-13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8CBC25-980C-6648-A3EC-ED09CF58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05C9E-2F72-484E-973E-4FD5E48B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2296-26CC-0247-9F72-897E8CC5F5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060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0AA995B-86F6-B545-871E-33A98065A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D6E9E8-A891-5843-B825-0E1C2FC9E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BD0B80-414E-4449-84F2-4A0A2614C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FBE4-E504-3448-8260-074410BDF3DD}" type="datetimeFigureOut">
              <a:rPr lang="fr-CA" smtClean="0"/>
              <a:t>18-06-13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D0E7F4-0E50-FB4D-BC15-50664225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BD9FCD-9866-D348-BBDC-F116D0F5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2296-26CC-0247-9F72-897E8CC5F5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512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1785F8-D57E-204D-B6BC-62606079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6CC063-251D-C64C-B2C1-BD14B0AF9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7346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fr-CA"/>
          </a:p>
        </p:txBody>
      </p:sp>
      <p:sp>
        <p:nvSpPr>
          <p:cNvPr id="10" name="Rectangle-bas">
            <a:extLst>
              <a:ext uri="{FF2B5EF4-FFF2-40B4-BE49-F238E27FC236}">
                <a16:creationId xmlns:a16="http://schemas.microsoft.com/office/drawing/2014/main" id="{CCE5651D-7B15-D741-982E-34D845107162}"/>
              </a:ext>
            </a:extLst>
          </p:cNvPr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1" name="logoUdeM-et-du-monde-FR">
            <a:extLst>
              <a:ext uri="{FF2B5EF4-FFF2-40B4-BE49-F238E27FC236}">
                <a16:creationId xmlns:a16="http://schemas.microsoft.com/office/drawing/2014/main" id="{F26AC96A-10A1-C44D-954C-C8B22B359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5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F2C11-8C5E-BE4E-A54F-08E36713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210A5C-AFC7-E042-81B2-AA2DF3C3B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051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  <a:endParaRPr lang="fr-CA" dirty="0"/>
          </a:p>
        </p:txBody>
      </p:sp>
      <p:sp>
        <p:nvSpPr>
          <p:cNvPr id="7" name="Rectangle-bas">
            <a:extLst>
              <a:ext uri="{FF2B5EF4-FFF2-40B4-BE49-F238E27FC236}">
                <a16:creationId xmlns:a16="http://schemas.microsoft.com/office/drawing/2014/main" id="{10787A19-0F1C-794C-8405-47DA10513BFB}"/>
              </a:ext>
            </a:extLst>
          </p:cNvPr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8" name="logoUdeM-et-du-monde-FR">
            <a:extLst>
              <a:ext uri="{FF2B5EF4-FFF2-40B4-BE49-F238E27FC236}">
                <a16:creationId xmlns:a16="http://schemas.microsoft.com/office/drawing/2014/main" id="{A5D2796E-F71D-A34A-9AB8-5420B9B04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5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8C051-8CFA-7F4D-960B-CB921A5C2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5E7D4D-3052-6B48-B713-19F73A054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B599FD-BB79-D84A-A84C-AEB9C8117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2ADB0F-D5A8-BB40-B35F-B80A66A7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FBE4-E504-3448-8260-074410BDF3DD}" type="datetimeFigureOut">
              <a:rPr lang="fr-CA" smtClean="0"/>
              <a:t>18-06-13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B955D9-D30C-7246-A5C0-585DFF83B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750B9D-83CA-0045-841C-2F066E77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2296-26CC-0247-9F72-897E8CC5F5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924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EDE5E-65CF-5A45-AB04-C1DB7250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0FB612-6D94-B54A-A68B-3808FECF2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1116BE-B81A-744F-8481-711ADCB9A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BD6680-E13F-4B4A-A09F-13DAFE800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fr-CA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3D3F64E-63B1-5341-9322-DD0ED9E4E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5532DB-4437-E542-89DB-A17B052F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FBE4-E504-3448-8260-074410BDF3DD}" type="datetimeFigureOut">
              <a:rPr lang="fr-CA" smtClean="0"/>
              <a:t>18-06-13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97420E-F896-F045-A695-C9F01336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C2FA9AA-9E23-4E45-B26A-6BEF025A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2296-26CC-0247-9F72-897E8CC5F5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064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E398F-53C6-A64A-962A-003A5316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6" name="Rectangle-bas">
            <a:extLst>
              <a:ext uri="{FF2B5EF4-FFF2-40B4-BE49-F238E27FC236}">
                <a16:creationId xmlns:a16="http://schemas.microsoft.com/office/drawing/2014/main" id="{67D97DE3-B85F-4A4E-A149-A4168D43FAFC}"/>
              </a:ext>
            </a:extLst>
          </p:cNvPr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7" name="logoUdeM-et-du-monde-FR">
            <a:extLst>
              <a:ext uri="{FF2B5EF4-FFF2-40B4-BE49-F238E27FC236}">
                <a16:creationId xmlns:a16="http://schemas.microsoft.com/office/drawing/2014/main" id="{F229F159-A857-7348-BB4B-F654318A6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5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-bas">
            <a:extLst>
              <a:ext uri="{FF2B5EF4-FFF2-40B4-BE49-F238E27FC236}">
                <a16:creationId xmlns:a16="http://schemas.microsoft.com/office/drawing/2014/main" id="{6437D30D-4E36-6C4C-8F5B-207FBF87BDEC}"/>
              </a:ext>
            </a:extLst>
          </p:cNvPr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6" name="logoUdeM-et-du-monde-FR">
            <a:extLst>
              <a:ext uri="{FF2B5EF4-FFF2-40B4-BE49-F238E27FC236}">
                <a16:creationId xmlns:a16="http://schemas.microsoft.com/office/drawing/2014/main" id="{89C6ECDB-8E94-3D41-B87A-AEEC1F379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0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491A0-50F9-B24C-9DFD-03DD958C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AEBE34-577C-4145-8805-CC740FFDE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A2C083-3E94-EE4B-869D-1DE7E641C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90FD69-7C4E-9641-94D1-6038AC36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FBE4-E504-3448-8260-074410BDF3DD}" type="datetimeFigureOut">
              <a:rPr lang="fr-CA" smtClean="0"/>
              <a:t>18-06-13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4E62F5-B55A-2744-8167-A1C936C37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7F2B6C-A660-324A-A2EF-DAC2B76C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2296-26CC-0247-9F72-897E8CC5F5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121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B0F037-72EB-F744-9B02-000AD7A0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AE7852E-548E-8343-A695-EBA4C8928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DF8A86-3D42-8A46-B971-6AB96581D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fr-CA"/>
          </a:p>
        </p:txBody>
      </p:sp>
      <p:sp>
        <p:nvSpPr>
          <p:cNvPr id="8" name="Rectangle-bas">
            <a:extLst>
              <a:ext uri="{FF2B5EF4-FFF2-40B4-BE49-F238E27FC236}">
                <a16:creationId xmlns:a16="http://schemas.microsoft.com/office/drawing/2014/main" id="{EF2CD13C-5CBE-AC4D-AB62-B09A0327D5EC}"/>
              </a:ext>
            </a:extLst>
          </p:cNvPr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9" name="logoUdeM-et-du-monde-FR">
            <a:extLst>
              <a:ext uri="{FF2B5EF4-FFF2-40B4-BE49-F238E27FC236}">
                <a16:creationId xmlns:a16="http://schemas.microsoft.com/office/drawing/2014/main" id="{5E698CFF-5A4F-8148-8639-48DBC9A281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2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6B0AEB-3CC4-3A41-964E-BEB17717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5B8885-C331-3C4A-94E9-C67F7D7D5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5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20B8F6-5DD9-1942-A40B-D03AE0BC5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AFBE4-E504-3448-8260-074410BDF3DD}" type="datetimeFigureOut">
              <a:rPr lang="fr-CA" smtClean="0"/>
              <a:t>18-06-13</a:t>
            </a:fld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F92814-F751-EF4D-B05F-6297528EF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E2296-26CC-0247-9F72-897E8CC5F559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Rectangle-bas">
            <a:extLst>
              <a:ext uri="{FF2B5EF4-FFF2-40B4-BE49-F238E27FC236}">
                <a16:creationId xmlns:a16="http://schemas.microsoft.com/office/drawing/2014/main" id="{147FF662-D92E-884C-A7A1-EEEECB76E9FB}"/>
              </a:ext>
            </a:extLst>
          </p:cNvPr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8" name="logoUdeM-et-du-monde-FR">
            <a:extLst>
              <a:ext uri="{FF2B5EF4-FFF2-40B4-BE49-F238E27FC236}">
                <a16:creationId xmlns:a16="http://schemas.microsoft.com/office/drawing/2014/main" id="{45B13C54-B752-2846-99F8-7C87B56AC8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4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(null)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A174C-4B3B-474F-B2D9-42E6583D5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4400" dirty="0">
                <a:latin typeface="+mn-lt"/>
              </a:rPr>
              <a:t>FASC du stage de médecine de famille et son Guide de notation</a:t>
            </a:r>
            <a:br>
              <a:rPr lang="fr-CA" sz="9600" dirty="0"/>
            </a:br>
            <a:endParaRPr lang="fr-CA" sz="4000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30B0FA-ECBE-A945-9C32-0A9BDA7096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Conseil pédagogique</a:t>
            </a:r>
          </a:p>
          <a:p>
            <a:r>
              <a:rPr lang="fr-CA" dirty="0"/>
              <a:t>Programme de résidence de médecine de famille</a:t>
            </a:r>
          </a:p>
          <a:p>
            <a:r>
              <a:rPr lang="fr-CA" dirty="0"/>
              <a:t>14 juin 2018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51143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D4081-E0A6-0847-8302-1561A2A5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Guide de notation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28DBBF-BD24-9E42-AA68-5407724F2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3810"/>
            <a:ext cx="4634580" cy="365517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/>
              <a:t>Section II : Les commentaires</a:t>
            </a:r>
          </a:p>
          <a:p>
            <a:pPr marL="490538" lvl="1" indent="-179388">
              <a:buFont typeface="Arial" panose="020B0604020202020204" pitchFamily="34" charset="0"/>
              <a:buChar char="•"/>
            </a:pPr>
            <a:r>
              <a:rPr lang="fr-CA" sz="2200" dirty="0"/>
              <a:t>Des recommandations pour écrire des commentaires utiles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1800" dirty="0"/>
              <a:t>Congruence avec les cotes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1800" dirty="0"/>
              <a:t>Explicite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1800" dirty="0"/>
              <a:t>Univoque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1800" dirty="0"/>
              <a:t>Explicatif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1800" dirty="0"/>
              <a:t>Pertinent en sommatif</a:t>
            </a:r>
          </a:p>
          <a:p>
            <a:pPr marL="947738" lvl="2" indent="-179388">
              <a:buFont typeface="Arial" panose="020B0604020202020204" pitchFamily="34" charset="0"/>
              <a:buChar char="•"/>
            </a:pPr>
            <a:endParaRPr lang="fr-CA" sz="1800" dirty="0"/>
          </a:p>
          <a:p>
            <a:pPr marL="947738" lvl="2" indent="-179388">
              <a:buFont typeface="Arial" panose="020B0604020202020204" pitchFamily="34" charset="0"/>
              <a:buChar char="•"/>
            </a:pPr>
            <a:endParaRPr lang="fr-CA" sz="1600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68A5EF8-AA77-7447-B988-0695DA1787C8}"/>
              </a:ext>
            </a:extLst>
          </p:cNvPr>
          <p:cNvCxnSpPr/>
          <p:nvPr/>
        </p:nvCxnSpPr>
        <p:spPr>
          <a:xfrm>
            <a:off x="839788" y="2057400"/>
            <a:ext cx="5031623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606D0541-500E-F947-B5C3-8C9A9C505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3" r="3469" b="29215"/>
          <a:stretch/>
        </p:blipFill>
        <p:spPr>
          <a:xfrm>
            <a:off x="5979695" y="1328282"/>
            <a:ext cx="6015790" cy="3516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951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D4081-E0A6-0847-8302-1561A2A5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Guide de notation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28DBBF-BD24-9E42-AA68-5407724F2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3810"/>
            <a:ext cx="5284286" cy="36551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Section III : les APC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dirty="0"/>
              <a:t>Une marche à suivre pour évaluer: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sz="1800" dirty="0"/>
              <a:t>D’abord holistique et intuitif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sz="1800" dirty="0"/>
              <a:t>Si discordance, hésitation ou pour justifier : utilisez le tableau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68A5EF8-AA77-7447-B988-0695DA1787C8}"/>
              </a:ext>
            </a:extLst>
          </p:cNvPr>
          <p:cNvCxnSpPr/>
          <p:nvPr/>
        </p:nvCxnSpPr>
        <p:spPr>
          <a:xfrm>
            <a:off x="839788" y="2057400"/>
            <a:ext cx="5031623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86AE7E0-E4D5-7742-8B8D-EE40CD71F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7" t="4944" r="4444" b="26187"/>
          <a:stretch/>
        </p:blipFill>
        <p:spPr>
          <a:xfrm>
            <a:off x="6124074" y="96251"/>
            <a:ext cx="5775158" cy="3284621"/>
          </a:xfr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F6DF3BF-0059-9D47-BB6E-163BAA4106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99" b="12858"/>
          <a:stretch/>
        </p:blipFill>
        <p:spPr>
          <a:xfrm>
            <a:off x="6006383" y="3380873"/>
            <a:ext cx="6161553" cy="264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91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D4081-E0A6-0847-8302-1561A2A5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Guide de notation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28DBBF-BD24-9E42-AA68-5407724F2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213810"/>
            <a:ext cx="4020970" cy="365517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/>
              <a:t>Section IV : les compétences</a:t>
            </a:r>
          </a:p>
          <a:p>
            <a:pPr marL="490538" lvl="1" indent="-179388">
              <a:buFont typeface="Arial" panose="020B0604020202020204" pitchFamily="34" charset="0"/>
              <a:buChar char="•"/>
              <a:tabLst>
                <a:tab pos="3905250" algn="l"/>
              </a:tabLst>
            </a:pPr>
            <a:r>
              <a:rPr lang="fr-CA" sz="2000" dirty="0"/>
              <a:t>Des indicateurs qui définissent le « conforme aux attentes » à chaque temps jalons pour chaque item de toutes les compétences.</a:t>
            </a:r>
            <a:endParaRPr lang="fr-CA" sz="1800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68A5EF8-AA77-7447-B988-0695DA1787C8}"/>
              </a:ext>
            </a:extLst>
          </p:cNvPr>
          <p:cNvCxnSpPr/>
          <p:nvPr/>
        </p:nvCxnSpPr>
        <p:spPr>
          <a:xfrm>
            <a:off x="839788" y="2057400"/>
            <a:ext cx="5031623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1A57B6F-9494-CD44-9463-5A9D0D860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19" t="3430" r="11071" b="28711"/>
          <a:stretch/>
        </p:blipFill>
        <p:spPr>
          <a:xfrm>
            <a:off x="5474368" y="1203158"/>
            <a:ext cx="6318323" cy="3934326"/>
          </a:xfrm>
        </p:spPr>
      </p:pic>
    </p:spTree>
    <p:extLst>
      <p:ext uri="{BB962C8B-B14F-4D97-AF65-F5344CB8AC3E}">
        <p14:creationId xmlns:p14="http://schemas.microsoft.com/office/powerpoint/2010/main" val="2468871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F4D9D-869E-B149-9783-FA04B57B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MERCI aux membres du </a:t>
            </a:r>
            <a:r>
              <a:rPr lang="fr-CA" i="1" dirty="0"/>
              <a:t>Conseil pédagogique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D21DB6-96EE-2847-BF55-1D3A4DAC1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422" y="1825625"/>
            <a:ext cx="9641378" cy="3987346"/>
          </a:xfrm>
        </p:spPr>
        <p:txBody>
          <a:bodyPr/>
          <a:lstStyle/>
          <a:p>
            <a:r>
              <a:rPr lang="fr-CA" dirty="0"/>
              <a:t>Louise AUTHIER</a:t>
            </a:r>
          </a:p>
          <a:p>
            <a:r>
              <a:rPr lang="fr-CA" dirty="0"/>
              <a:t>Marie-Pierre CODSI</a:t>
            </a:r>
          </a:p>
          <a:p>
            <a:r>
              <a:rPr lang="fr-CA" dirty="0"/>
              <a:t>Louis-Xavier DAOUST</a:t>
            </a:r>
          </a:p>
          <a:p>
            <a:r>
              <a:rPr lang="fr-CA" dirty="0"/>
              <a:t>Réjean DUPLAIN</a:t>
            </a:r>
          </a:p>
          <a:p>
            <a:r>
              <a:rPr lang="fr-CA" dirty="0"/>
              <a:t>Nicolas FERNANDES</a:t>
            </a:r>
          </a:p>
          <a:p>
            <a:r>
              <a:rPr lang="fr-CA" dirty="0"/>
              <a:t>Diane ROBERT</a:t>
            </a:r>
          </a:p>
          <a:p>
            <a:r>
              <a:rPr lang="fr-CA" dirty="0"/>
              <a:t>Daniela JOUBI (résidente)</a:t>
            </a:r>
          </a:p>
        </p:txBody>
      </p:sp>
    </p:spTree>
    <p:extLst>
      <p:ext uri="{BB962C8B-B14F-4D97-AF65-F5344CB8AC3E}">
        <p14:creationId xmlns:p14="http://schemas.microsoft.com/office/powerpoint/2010/main" val="316484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E97B3-9A01-0748-867E-7B7DC46B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Objectifs et cahier des charges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E504D8-DF09-5C4C-B5FD-A50A6A39B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Produire une nouvelle FASC</a:t>
            </a:r>
          </a:p>
          <a:p>
            <a:pPr lvl="1"/>
            <a:r>
              <a:rPr lang="fr-CA" dirty="0"/>
              <a:t>Garder l’évaluation des APC et compétences</a:t>
            </a:r>
          </a:p>
          <a:p>
            <a:pPr lvl="1"/>
            <a:r>
              <a:rPr lang="fr-CA" dirty="0"/>
              <a:t>Restaurer les APC</a:t>
            </a:r>
          </a:p>
          <a:p>
            <a:pPr lvl="1">
              <a:spcAft>
                <a:spcPts val="1200"/>
              </a:spcAft>
            </a:pPr>
            <a:r>
              <a:rPr lang="fr-CA" dirty="0"/>
              <a:t>Élaguer les Compétences</a:t>
            </a:r>
          </a:p>
          <a:p>
            <a:r>
              <a:rPr lang="fr-CA" dirty="0"/>
              <a:t>Produire un Guide de notation</a:t>
            </a:r>
          </a:p>
          <a:p>
            <a:pPr lvl="1"/>
            <a:r>
              <a:rPr lang="fr-CA" dirty="0"/>
              <a:t>Un référentiel des attentes pour :</a:t>
            </a:r>
          </a:p>
          <a:p>
            <a:pPr lvl="2"/>
            <a:r>
              <a:rPr lang="fr-CA" sz="2400" dirty="0"/>
              <a:t>Une évaluation valide et reproductible des APC et des Compétences</a:t>
            </a:r>
          </a:p>
          <a:p>
            <a:pPr lvl="2"/>
            <a:r>
              <a:rPr lang="fr-CA" sz="2400" dirty="0"/>
              <a:t>Donner des mots pour justifier l’évaluation auprès des résidents</a:t>
            </a:r>
          </a:p>
        </p:txBody>
      </p:sp>
    </p:spTree>
    <p:extLst>
      <p:ext uri="{BB962C8B-B14F-4D97-AF65-F5344CB8AC3E}">
        <p14:creationId xmlns:p14="http://schemas.microsoft.com/office/powerpoint/2010/main" val="13781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9E59ACB3-8C4B-8440-AAEA-A94DCB757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3299" y="365125"/>
            <a:ext cx="7549619" cy="567891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68ED2F3-4DB1-FF44-BDD5-EA9CBE2B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94" y="1032987"/>
            <a:ext cx="4035902" cy="4569791"/>
          </a:xfrm>
        </p:spPr>
        <p:txBody>
          <a:bodyPr anchor="t"/>
          <a:lstStyle/>
          <a:p>
            <a:r>
              <a:rPr lang="fr-CA" dirty="0"/>
              <a:t>La démarche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9452D0F-111F-9244-9CFF-E4FCEC0EE11D}"/>
              </a:ext>
            </a:extLst>
          </p:cNvPr>
          <p:cNvSpPr txBox="1"/>
          <p:nvPr/>
        </p:nvSpPr>
        <p:spPr>
          <a:xfrm>
            <a:off x="7837714" y="1240972"/>
            <a:ext cx="1171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/>
              <a:t>Printemps 2017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120E10-4C78-A846-B1A1-7B439E1AED69}"/>
              </a:ext>
            </a:extLst>
          </p:cNvPr>
          <p:cNvSpPr txBox="1"/>
          <p:nvPr/>
        </p:nvSpPr>
        <p:spPr>
          <a:xfrm>
            <a:off x="8619498" y="2854166"/>
            <a:ext cx="965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/>
              <a:t>Février 2018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1A93B6-884D-6E4D-8722-B0DD138931AA}"/>
              </a:ext>
            </a:extLst>
          </p:cNvPr>
          <p:cNvSpPr txBox="1"/>
          <p:nvPr/>
        </p:nvSpPr>
        <p:spPr>
          <a:xfrm>
            <a:off x="9286538" y="1770570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/>
              <a:t>Juin 2017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AD59E9C-0924-EB46-B310-DA165D8BB0AC}"/>
              </a:ext>
            </a:extLst>
          </p:cNvPr>
          <p:cNvSpPr txBox="1"/>
          <p:nvPr/>
        </p:nvSpPr>
        <p:spPr>
          <a:xfrm>
            <a:off x="7943992" y="4638496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/>
              <a:t>7 juin 2018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F2DD07-06EF-1348-A4AA-EE067FF2B2DE}"/>
              </a:ext>
            </a:extLst>
          </p:cNvPr>
          <p:cNvSpPr txBox="1"/>
          <p:nvPr/>
        </p:nvSpPr>
        <p:spPr>
          <a:xfrm>
            <a:off x="7943992" y="5186146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/>
              <a:t>14 juin 2018</a:t>
            </a:r>
          </a:p>
        </p:txBody>
      </p:sp>
    </p:spTree>
    <p:extLst>
      <p:ext uri="{BB962C8B-B14F-4D97-AF65-F5344CB8AC3E}">
        <p14:creationId xmlns:p14="http://schemas.microsoft.com/office/powerpoint/2010/main" val="356253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D4081-E0A6-0847-8302-1561A2A5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FASC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28DBBF-BD24-9E42-AA68-5407724F2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3810"/>
            <a:ext cx="5284286" cy="36551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Les APC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dirty="0"/>
              <a:t>Plus conformes au concept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dirty="0"/>
              <a:t>Qui représentent bien notre discipline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dirty="0"/>
              <a:t>Plus faciles à utiliser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1">
                    <a:lumMod val="75000"/>
                  </a:schemeClr>
                </a:solidFill>
              </a:rPr>
              <a:t>Les compétences</a:t>
            </a:r>
          </a:p>
          <a:p>
            <a:endParaRPr lang="fr-CA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68A5EF8-AA77-7447-B988-0695DA1787C8}"/>
              </a:ext>
            </a:extLst>
          </p:cNvPr>
          <p:cNvCxnSpPr/>
          <p:nvPr/>
        </p:nvCxnSpPr>
        <p:spPr>
          <a:xfrm>
            <a:off x="839788" y="2057400"/>
            <a:ext cx="5031623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0147ADF6-F8D7-4D48-9173-C8C58F8AF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96" t="7713" r="9115" b="62950"/>
          <a:stretch/>
        </p:blipFill>
        <p:spPr>
          <a:xfrm>
            <a:off x="5583008" y="2175857"/>
            <a:ext cx="6306028" cy="2963487"/>
          </a:xfrm>
        </p:spPr>
      </p:pic>
    </p:spTree>
    <p:extLst>
      <p:ext uri="{BB962C8B-B14F-4D97-AF65-F5344CB8AC3E}">
        <p14:creationId xmlns:p14="http://schemas.microsoft.com/office/powerpoint/2010/main" val="19234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D4081-E0A6-0847-8302-1561A2A5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FASC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28DBBF-BD24-9E42-AA68-5407724F2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3810"/>
            <a:ext cx="5284286" cy="36551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1">
                    <a:lumMod val="75000"/>
                  </a:schemeClr>
                </a:solidFill>
              </a:rPr>
              <a:t>Les APC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>
                    <a:lumMod val="75000"/>
                  </a:schemeClr>
                </a:solidFill>
              </a:rPr>
              <a:t>Plus conformes au concept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>
                    <a:lumMod val="75000"/>
                  </a:schemeClr>
                </a:solidFill>
              </a:rPr>
              <a:t>Qui représentent bien notre discipline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>
                    <a:lumMod val="75000"/>
                  </a:schemeClr>
                </a:solidFill>
              </a:rPr>
              <a:t>Plus faciles à utiliser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Les compétences</a:t>
            </a:r>
          </a:p>
          <a:p>
            <a:endParaRPr lang="fr-CA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68A5EF8-AA77-7447-B988-0695DA1787C8}"/>
              </a:ext>
            </a:extLst>
          </p:cNvPr>
          <p:cNvCxnSpPr/>
          <p:nvPr/>
        </p:nvCxnSpPr>
        <p:spPr>
          <a:xfrm>
            <a:off x="839788" y="2057400"/>
            <a:ext cx="5031623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94FBB7FA-C96C-324E-BBEB-AD1618946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8507" y="337719"/>
            <a:ext cx="5778598" cy="542540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FDE91E-98B5-BC45-B0FF-35C5FF3C122D}"/>
              </a:ext>
            </a:extLst>
          </p:cNvPr>
          <p:cNvSpPr/>
          <p:nvPr/>
        </p:nvSpPr>
        <p:spPr>
          <a:xfrm>
            <a:off x="6038381" y="5403273"/>
            <a:ext cx="5599437" cy="359853"/>
          </a:xfrm>
          <a:prstGeom prst="rect">
            <a:avLst/>
          </a:prstGeom>
          <a:solidFill>
            <a:srgbClr val="FFFF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4376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D4081-E0A6-0847-8302-1561A2A5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Guide de notation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28DBBF-BD24-9E42-AA68-5407724F2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3810"/>
            <a:ext cx="6294938" cy="36551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Section I : Comment apprécier les APC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68A5EF8-AA77-7447-B988-0695DA1787C8}"/>
              </a:ext>
            </a:extLst>
          </p:cNvPr>
          <p:cNvCxnSpPr/>
          <p:nvPr/>
        </p:nvCxnSpPr>
        <p:spPr>
          <a:xfrm>
            <a:off x="839788" y="2057400"/>
            <a:ext cx="5031623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02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DAFFA19-5B9B-C242-B9D8-26B70E8D9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52" y="316237"/>
            <a:ext cx="10085084" cy="5424999"/>
          </a:xfrm>
        </p:spPr>
      </p:pic>
    </p:spTree>
    <p:extLst>
      <p:ext uri="{BB962C8B-B14F-4D97-AF65-F5344CB8AC3E}">
        <p14:creationId xmlns:p14="http://schemas.microsoft.com/office/powerpoint/2010/main" val="391331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D4081-E0A6-0847-8302-1561A2A5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Guide de notation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28DBBF-BD24-9E42-AA68-5407724F2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3810"/>
            <a:ext cx="4848090" cy="36551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Une matrice APC – </a:t>
            </a:r>
            <a:r>
              <a:rPr lang="fr-CA" sz="2400" dirty="0" err="1"/>
              <a:t>NiCDeR</a:t>
            </a:r>
            <a:r>
              <a:rPr lang="fr-CA" sz="2400" dirty="0"/>
              <a:t> – Temps jalons</a:t>
            </a:r>
          </a:p>
          <a:p>
            <a:endParaRPr lang="fr-CA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68A5EF8-AA77-7447-B988-0695DA1787C8}"/>
              </a:ext>
            </a:extLst>
          </p:cNvPr>
          <p:cNvCxnSpPr/>
          <p:nvPr/>
        </p:nvCxnSpPr>
        <p:spPr>
          <a:xfrm>
            <a:off x="839788" y="2057400"/>
            <a:ext cx="5031623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C0963D09-74E1-8C44-94B0-2732785B9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48" t="13269" r="6394" b="28458"/>
          <a:stretch/>
        </p:blipFill>
        <p:spPr>
          <a:xfrm>
            <a:off x="5558590" y="1756610"/>
            <a:ext cx="6452189" cy="3226096"/>
          </a:xfrm>
        </p:spPr>
      </p:pic>
    </p:spTree>
    <p:extLst>
      <p:ext uri="{BB962C8B-B14F-4D97-AF65-F5344CB8AC3E}">
        <p14:creationId xmlns:p14="http://schemas.microsoft.com/office/powerpoint/2010/main" val="2888229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D4081-E0A6-0847-8302-1561A2A5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Guide de notation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28DBBF-BD24-9E42-AA68-5407724F2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3810"/>
            <a:ext cx="5284286" cy="36551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Un rappel des </a:t>
            </a:r>
            <a:r>
              <a:rPr lang="fr-CA" sz="2400" dirty="0" err="1"/>
              <a:t>NicDeR</a:t>
            </a:r>
            <a:endParaRPr lang="fr-CA" sz="2400" dirty="0"/>
          </a:p>
          <a:p>
            <a:endParaRPr lang="fr-CA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68A5EF8-AA77-7447-B988-0695DA1787C8}"/>
              </a:ext>
            </a:extLst>
          </p:cNvPr>
          <p:cNvCxnSpPr/>
          <p:nvPr/>
        </p:nvCxnSpPr>
        <p:spPr>
          <a:xfrm>
            <a:off x="839788" y="2057400"/>
            <a:ext cx="5031623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4B13060-B32D-854B-B389-84D87EA6C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260" b="35521"/>
          <a:stretch/>
        </p:blipFill>
        <p:spPr>
          <a:xfrm>
            <a:off x="4161290" y="2213809"/>
            <a:ext cx="7792115" cy="3144187"/>
          </a:xfrm>
        </p:spPr>
      </p:pic>
    </p:spTree>
    <p:extLst>
      <p:ext uri="{BB962C8B-B14F-4D97-AF65-F5344CB8AC3E}">
        <p14:creationId xmlns:p14="http://schemas.microsoft.com/office/powerpoint/2010/main" val="2288811614"/>
      </p:ext>
    </p:extLst>
  </p:cSld>
  <p:clrMapOvr>
    <a:masterClrMapping/>
  </p:clrMapOvr>
</p:sld>
</file>

<file path=ppt/theme/theme1.xml><?xml version="1.0" encoding="utf-8"?>
<a:theme xmlns:a="http://schemas.openxmlformats.org/drawingml/2006/main" name="U de M pers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3117</TotalTime>
  <Words>256</Words>
  <Application>Microsoft Macintosh PowerPoint</Application>
  <PresentationFormat>Grand écran</PresentationFormat>
  <Paragraphs>61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U de M perso</vt:lpstr>
      <vt:lpstr>FASC du stage de médecine de famille et son Guide de notation </vt:lpstr>
      <vt:lpstr>Objectifs et cahier des charges</vt:lpstr>
      <vt:lpstr>La démarche</vt:lpstr>
      <vt:lpstr>La FASC</vt:lpstr>
      <vt:lpstr>La FASC</vt:lpstr>
      <vt:lpstr>Le Guide de notation</vt:lpstr>
      <vt:lpstr>Présentation PowerPoint</vt:lpstr>
      <vt:lpstr>Le Guide de notation</vt:lpstr>
      <vt:lpstr>Le Guide de notation</vt:lpstr>
      <vt:lpstr>Le Guide de notation</vt:lpstr>
      <vt:lpstr>Le Guide de notation</vt:lpstr>
      <vt:lpstr>Le Guide de notation</vt:lpstr>
      <vt:lpstr>MERCI aux membres du Conseil pédagogique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Gilbert Sanche</cp:lastModifiedBy>
  <cp:revision>19</cp:revision>
  <dcterms:created xsi:type="dcterms:W3CDTF">2018-05-16T00:00:03Z</dcterms:created>
  <dcterms:modified xsi:type="dcterms:W3CDTF">2018-06-14T00:27:52Z</dcterms:modified>
</cp:coreProperties>
</file>