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282" r:id="rId2"/>
    <p:sldId id="288" r:id="rId3"/>
    <p:sldId id="277" r:id="rId4"/>
    <p:sldId id="306" r:id="rId5"/>
    <p:sldId id="307" r:id="rId6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282"/>
            <p14:sldId id="288"/>
            <p14:sldId id="277"/>
            <p14:sldId id="306"/>
            <p14:sldId id="307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4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2018-05-03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2018-05-03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xmlns="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2018-05-03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q.org/pdf/agrement/agrements-progr.pdf?t=1523025533038" TargetMode="External"/><Relationship Id="rId2" Type="http://schemas.openxmlformats.org/officeDocument/2006/relationships/hyperlink" Target="https://medfam.umontreal.ca/wp-content/uploads/sites/16/2017/12/Cahier_stages_optionnels_2017-2018_MAJ_22_12_17-1.pd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Document_Microsoft_Word1.docx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Sous-titre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Milieux non agrées et stages à option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78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708329" y="1779638"/>
            <a:ext cx="7739062" cy="412954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Cahier de stages optionnels</a:t>
            </a:r>
          </a:p>
          <a:p>
            <a:r>
              <a:rPr lang="fr-CA" dirty="0">
                <a:solidFill>
                  <a:schemeClr val="bg2">
                    <a:lumMod val="75000"/>
                  </a:schemeClr>
                </a:solidFill>
                <a:hlinkClick r:id="rId2"/>
              </a:rPr>
              <a:t>https://</a:t>
            </a:r>
            <a:r>
              <a:rPr lang="fr-CA" dirty="0" smtClean="0">
                <a:solidFill>
                  <a:schemeClr val="bg2">
                    <a:lumMod val="75000"/>
                  </a:schemeClr>
                </a:solidFill>
                <a:hlinkClick r:id="rId2"/>
              </a:rPr>
              <a:t>medfam.umontreal.ca/wp-content/uploads/sites/16/2017/12/Cahier_stages_optionnels_2017-2018_MAJ_22_12_17-1.pdf</a:t>
            </a:r>
            <a:endParaRPr lang="fr-CA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3 stages optionnels</a:t>
            </a:r>
          </a:p>
          <a:p>
            <a:pPr marL="825750" lvl="1" indent="-285750">
              <a:buFont typeface="Wingdings" panose="05000000000000000000" pitchFamily="2" charset="2"/>
              <a:buChar char="Ø"/>
            </a:pPr>
            <a:r>
              <a:rPr lang="fr-CA" sz="1600" dirty="0" smtClean="0"/>
              <a:t>Maximum 1 en milieu non agréé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Pour savoir si stage agrée ou non</a:t>
            </a:r>
          </a:p>
          <a:p>
            <a:pPr marL="825750" lvl="1" indent="-285750">
              <a:buFont typeface="Wingdings" panose="05000000000000000000" pitchFamily="2" charset="2"/>
              <a:buChar char="Ø"/>
            </a:pPr>
            <a:r>
              <a:rPr lang="fr-CA" sz="1600" dirty="0" smtClean="0"/>
              <a:t>Cahier de stages</a:t>
            </a:r>
          </a:p>
          <a:p>
            <a:pPr marL="825750" lvl="1" indent="-285750">
              <a:buFont typeface="Wingdings" panose="05000000000000000000" pitchFamily="2" charset="2"/>
              <a:buChar char="Ø"/>
            </a:pPr>
            <a:r>
              <a:rPr lang="fr-CA" sz="1600" dirty="0" smtClean="0"/>
              <a:t>Liste des agrément du CMQ</a:t>
            </a:r>
          </a:p>
          <a:p>
            <a:r>
              <a:rPr lang="fr-CA" dirty="0">
                <a:hlinkClick r:id="rId3"/>
              </a:rPr>
              <a:t>http://</a:t>
            </a:r>
            <a:r>
              <a:rPr lang="fr-CA" dirty="0" smtClean="0">
                <a:hlinkClick r:id="rId3"/>
              </a:rPr>
              <a:t>www.cmq.org/pdf/agrement/agrements-progr.pdf?t=1523025533038</a:t>
            </a:r>
            <a:endParaRPr lang="fr-CA" dirty="0" smtClean="0"/>
          </a:p>
          <a:p>
            <a:endParaRPr lang="fr-CA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642258"/>
            <a:ext cx="7722577" cy="852246"/>
          </a:xfrm>
        </p:spPr>
        <p:txBody>
          <a:bodyPr/>
          <a:lstStyle/>
          <a:p>
            <a:r>
              <a:rPr lang="fr-CA" dirty="0" smtClean="0"/>
              <a:t>Stages optionnels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25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412956"/>
            <a:ext cx="7722577" cy="540773"/>
          </a:xfrm>
        </p:spPr>
        <p:txBody>
          <a:bodyPr/>
          <a:lstStyle/>
          <a:p>
            <a:r>
              <a:rPr lang="fr-CA" dirty="0" smtClean="0"/>
              <a:t>Formulaire à remplir</a:t>
            </a:r>
            <a:endParaRPr lang="fr-CA" dirty="0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14165"/>
              </p:ext>
            </p:extLst>
          </p:nvPr>
        </p:nvGraphicFramePr>
        <p:xfrm>
          <a:off x="834920" y="1150375"/>
          <a:ext cx="4929492" cy="477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4" imgW="8830110" imgH="8126508" progId="Word.Document.12">
                  <p:embed/>
                </p:oleObj>
              </mc:Choice>
              <mc:Fallback>
                <p:oleObj name="Document" r:id="rId4" imgW="8830110" imgH="81265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4920" y="1150375"/>
                        <a:ext cx="4929492" cy="4778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5499304" y="1268361"/>
            <a:ext cx="2939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/>
              <a:t>**Le formulaire de demande de stage en milieu non agréé doit être reçu du CMQ </a:t>
            </a:r>
            <a:r>
              <a:rPr lang="fr-CA" b="1" dirty="0" smtClean="0"/>
              <a:t>60 jours avant le début du stage</a:t>
            </a:r>
            <a:r>
              <a:rPr lang="fr-CA" dirty="0" smtClean="0"/>
              <a:t>.**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7576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708329" y="1494504"/>
            <a:ext cx="7739062" cy="441468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Envoi du formulaire à la TGDE académique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Approbation du directeur de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Approbation du vice-décanat aux études médicales postdoctorales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Approbation du Collège des médecins de Québec (CMQ)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Entrée du stage dans </a:t>
            </a:r>
            <a:r>
              <a:rPr lang="fr-CA" dirty="0" err="1" smtClean="0"/>
              <a:t>Medsis</a:t>
            </a: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825750" lvl="1" indent="-285750">
              <a:buFont typeface="Wingdings" panose="05000000000000000000" pitchFamily="2" charset="2"/>
              <a:buChar char="Ø"/>
            </a:pPr>
            <a:r>
              <a:rPr lang="fr-CA" sz="1600" dirty="0" smtClean="0"/>
              <a:t>Pour </a:t>
            </a:r>
            <a:r>
              <a:rPr lang="fr-CA" sz="1600" dirty="0"/>
              <a:t>les demandes de stage en milieu non agréé: les objectifs de stage qui accompagnent la demande doivent être précis et détaillés</a:t>
            </a:r>
            <a:r>
              <a:rPr lang="fr-CA" sz="1600" dirty="0" smtClean="0"/>
              <a:t>.</a:t>
            </a:r>
            <a:endParaRPr lang="fr-CA" sz="1600" dirty="0"/>
          </a:p>
          <a:p>
            <a:pPr marL="825750" lvl="1" indent="-285750">
              <a:buFont typeface="Wingdings" panose="05000000000000000000" pitchFamily="2" charset="2"/>
              <a:buChar char="Ø"/>
            </a:pPr>
            <a:r>
              <a:rPr lang="fr-CA" sz="1600" dirty="0" smtClean="0"/>
              <a:t>Pour les demandes de stage hors Québec, il est très important de préciser en quoi le milieu de stage où doit se rendre le résident permet à celui-ci de bénéficier d’une exposition unique à des situations cliniques.</a:t>
            </a:r>
            <a:endParaRPr lang="fr-CA" sz="1600" dirty="0"/>
          </a:p>
          <a:p>
            <a:endParaRPr lang="fr-CA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560439"/>
            <a:ext cx="7722577" cy="825909"/>
          </a:xfrm>
        </p:spPr>
        <p:txBody>
          <a:bodyPr/>
          <a:lstStyle/>
          <a:p>
            <a:r>
              <a:rPr lang="fr-CA" dirty="0" smtClean="0"/>
              <a:t>Étapes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96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>
          <a:xfrm>
            <a:off x="708329" y="1494504"/>
            <a:ext cx="7739062" cy="4414684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Lorsqu’un résident souhaite faire un stage dans un autre université du Québec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Approbation préalable du DLP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Le résident fait lui-même ses propres démarches (disponibilité du milieu)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Envoyer l’information suivante à la TGDE académique:</a:t>
            </a:r>
          </a:p>
          <a:p>
            <a:pPr marL="825750" lvl="1" indent="-285750">
              <a:buFont typeface="Wingdings" panose="05000000000000000000" pitchFamily="2" charset="2"/>
              <a:buChar char="Ø"/>
            </a:pPr>
            <a:r>
              <a:rPr lang="fr-CA" sz="1500" dirty="0" smtClean="0"/>
              <a:t>Période de stage</a:t>
            </a:r>
          </a:p>
          <a:p>
            <a:pPr marL="825750" lvl="1" indent="-285750">
              <a:buFont typeface="Wingdings" panose="05000000000000000000" pitchFamily="2" charset="2"/>
              <a:buChar char="Ø"/>
            </a:pPr>
            <a:r>
              <a:rPr lang="fr-CA" sz="1500" dirty="0" smtClean="0"/>
              <a:t>Nom du stage</a:t>
            </a:r>
          </a:p>
          <a:p>
            <a:pPr marL="825750" lvl="1" indent="-285750">
              <a:buFont typeface="Wingdings" panose="05000000000000000000" pitchFamily="2" charset="2"/>
              <a:buChar char="Ø"/>
            </a:pPr>
            <a:r>
              <a:rPr lang="fr-CA" sz="1500" dirty="0" smtClean="0"/>
              <a:t>Superviseur du stage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Demande au BCI par la TGDE académique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Confirmation du BCI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Entrée du stage dans </a:t>
            </a:r>
            <a:r>
              <a:rPr lang="fr-CA" dirty="0" err="1" smtClean="0"/>
              <a:t>Medsis</a:t>
            </a:r>
            <a:endParaRPr lang="fr-CA" dirty="0" smtClean="0"/>
          </a:p>
          <a:p>
            <a:endParaRPr lang="fr-CA" u="sng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560439"/>
            <a:ext cx="7722577" cy="825909"/>
          </a:xfrm>
        </p:spPr>
        <p:txBody>
          <a:bodyPr/>
          <a:lstStyle/>
          <a:p>
            <a:r>
              <a:rPr lang="fr-CA" dirty="0" smtClean="0"/>
              <a:t>Ententes interuniversitaires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9924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1977</TotalTime>
  <Words>230</Words>
  <Application>Microsoft Office PowerPoint</Application>
  <PresentationFormat>Affichage à l'écran (4:3)</PresentationFormat>
  <Paragraphs>33</Paragraphs>
  <Slides>5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Symbol</vt:lpstr>
      <vt:lpstr>Wingdings</vt:lpstr>
      <vt:lpstr>GAB_pptUdeM-2017</vt:lpstr>
      <vt:lpstr>Document</vt:lpstr>
      <vt:lpstr>Milieux non agrées et stages à option</vt:lpstr>
      <vt:lpstr>Stages optionnels</vt:lpstr>
      <vt:lpstr>Formulaire à remplir</vt:lpstr>
      <vt:lpstr>Étapes </vt:lpstr>
      <vt:lpstr>Ententes interuniversitaires </vt:lpstr>
    </vt:vector>
  </TitlesOfParts>
  <Company>Universite de Montreal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Héroux Mylène</cp:lastModifiedBy>
  <cp:revision>124</cp:revision>
  <cp:lastPrinted>2017-09-08T13:39:11Z</cp:lastPrinted>
  <dcterms:created xsi:type="dcterms:W3CDTF">2017-08-30T19:02:13Z</dcterms:created>
  <dcterms:modified xsi:type="dcterms:W3CDTF">2018-05-03T17:53:49Z</dcterms:modified>
</cp:coreProperties>
</file>