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65" r:id="rId5"/>
    <p:sldId id="261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DFF"/>
    <a:srgbClr val="D0DCFF"/>
    <a:srgbClr val="B8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68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5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15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90800" y="6388100"/>
            <a:ext cx="4572000" cy="35052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latin typeface="Verdana"/>
                <a:cs typeface="Verdana"/>
              </a:defRPr>
            </a:lvl2pPr>
            <a:lvl3pPr>
              <a:buNone/>
              <a:defRPr sz="1600">
                <a:latin typeface="Verdana"/>
                <a:cs typeface="Verdana"/>
              </a:defRPr>
            </a:lvl3pPr>
            <a:lvl4pPr>
              <a:buNone/>
              <a:defRPr sz="1600">
                <a:latin typeface="Verdana"/>
                <a:cs typeface="Verdana"/>
              </a:defRPr>
            </a:lvl4pPr>
            <a:lvl5pPr>
              <a:buNone/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43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39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97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37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86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9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22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25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95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3A40-9BC5-5741-AFA5-77C67DF1DCE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5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ion.umontreal.ca/secgen/pdf/reglem/francais/sec_50/pens50_8.pdf" TargetMode="External"/><Relationship Id="rId2" Type="http://schemas.openxmlformats.org/officeDocument/2006/relationships/hyperlink" Target="http://medfam.umontreal.ca/departement/vie-professorale/carriere-professeur/processus/nomination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edecine.umontreal.ca/communaute/les-professeurs/guides-pour-les-professeurs/" TargetMode="External"/><Relationship Id="rId4" Type="http://schemas.openxmlformats.org/officeDocument/2006/relationships/hyperlink" Target="https://medfam.umontreal.ca/departement/vie-professorale/nouveaux-professeur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0768" y="304800"/>
            <a:ext cx="8444771" cy="1073217"/>
          </a:xfrm>
        </p:spPr>
        <p:txBody>
          <a:bodyPr>
            <a:normAutofit/>
          </a:bodyPr>
          <a:lstStyle/>
          <a:p>
            <a:r>
              <a:rPr lang="fr-CA" sz="3200" b="1" dirty="0" smtClean="0"/>
              <a:t>NOMINATION DE PROFESSEURS ET RENOUVELLEMENT DE TITRES UNIVERSITAIRES</a:t>
            </a:r>
            <a:endParaRPr lang="fr-CA" sz="3200" b="1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540465" y="2134575"/>
            <a:ext cx="8242098" cy="36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Un rappel sur le processus</a:t>
            </a:r>
            <a:br>
              <a:rPr lang="fr-CA" sz="2700" b="1" dirty="0" smtClean="0"/>
            </a:br>
            <a:endParaRPr lang="fr-CA" sz="2700" b="1" dirty="0" smtClean="0"/>
          </a:p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Le processus de nomination-promotion : les titres</a:t>
            </a:r>
          </a:p>
          <a:p>
            <a:pPr marL="457200" indent="-457200" algn="l">
              <a:buFont typeface="Wingdings" charset="0"/>
              <a:buChar char="è"/>
            </a:pPr>
            <a:endParaRPr lang="fr-CA" sz="2700" b="1" dirty="0"/>
          </a:p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Liste des titres</a:t>
            </a:r>
          </a:p>
          <a:p>
            <a:pPr marL="457200" indent="-457200" algn="l">
              <a:buFont typeface="Wingdings" charset="0"/>
              <a:buChar char="è"/>
            </a:pPr>
            <a:endParaRPr lang="fr-CA" sz="2700" b="1" dirty="0"/>
          </a:p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Quelques liens de sites web utiles</a:t>
            </a:r>
          </a:p>
          <a:p>
            <a:pPr marL="457200" indent="-457200" algn="l">
              <a:buFont typeface="Wingdings" charset="0"/>
              <a:buChar char="è"/>
            </a:pPr>
            <a:endParaRPr lang="fr-CA" sz="2700" b="1" dirty="0"/>
          </a:p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Discussion</a:t>
            </a:r>
          </a:p>
          <a:p>
            <a:pPr marL="457200" indent="-457200" algn="l">
              <a:buFont typeface="Wingdings" charset="0"/>
              <a:buChar char="è"/>
            </a:pPr>
            <a:endParaRPr lang="fr-CA" sz="2700" b="1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797187" y="2900557"/>
            <a:ext cx="797186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A" sz="2900" b="1" dirty="0"/>
          </a:p>
        </p:txBody>
      </p:sp>
      <p:sp>
        <p:nvSpPr>
          <p:cNvPr id="3" name="Rectangle 2"/>
          <p:cNvSpPr/>
          <p:nvPr/>
        </p:nvSpPr>
        <p:spPr>
          <a:xfrm>
            <a:off x="585288" y="1329767"/>
            <a:ext cx="7931182" cy="89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0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942" y="215886"/>
            <a:ext cx="7375525" cy="533400"/>
          </a:xfrm>
        </p:spPr>
        <p:txBody>
          <a:bodyPr>
            <a:noAutofit/>
          </a:bodyPr>
          <a:lstStyle/>
          <a:p>
            <a:r>
              <a:rPr lang="fr-CA" sz="3200" b="1" dirty="0" smtClean="0"/>
              <a:t>RAPPEL SUR LE PROCESSUS</a:t>
            </a:r>
            <a:endParaRPr lang="fr-CA" sz="32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70383" y="4440833"/>
            <a:ext cx="1455241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 smtClean="0">
                <a:latin typeface="Bernard MT Condensed" panose="02050806060905020404" pitchFamily="18" charset="0"/>
              </a:rPr>
              <a:t>PRÉPARATION</a:t>
            </a:r>
            <a:br>
              <a:rPr lang="fr-CA" sz="1400" dirty="0" smtClean="0">
                <a:latin typeface="Bernard MT Condensed" panose="02050806060905020404" pitchFamily="18" charset="0"/>
              </a:rPr>
            </a:br>
            <a:r>
              <a:rPr lang="fr-CA" sz="1400" dirty="0" smtClean="0">
                <a:latin typeface="Bernard MT Condensed" panose="02050806060905020404" pitchFamily="18" charset="0"/>
              </a:rPr>
              <a:t>DU </a:t>
            </a:r>
            <a:r>
              <a:rPr lang="fr-CA" sz="1400" dirty="0">
                <a:latin typeface="Bernard MT Condensed" panose="02050806060905020404" pitchFamily="18" charset="0"/>
              </a:rPr>
              <a:t>DOSSIER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346717" y="3496010"/>
            <a:ext cx="152958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>
                <a:latin typeface="Bernard MT Condensed" panose="02050806060905020404" pitchFamily="18" charset="0"/>
              </a:rPr>
              <a:t>COMITÉ DE NOMINATION-PROMOTION DMFMU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644803" y="2577948"/>
            <a:ext cx="1667860" cy="1408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>
                <a:latin typeface="Bernard MT Condensed" panose="02050806060905020404" pitchFamily="18" charset="0"/>
              </a:rPr>
              <a:t>COMITÉ DE </a:t>
            </a:r>
            <a:r>
              <a:rPr lang="fr-CA" sz="1400" dirty="0" smtClean="0">
                <a:latin typeface="Bernard MT Condensed" panose="02050806060905020404" pitchFamily="18" charset="0"/>
              </a:rPr>
              <a:t>NOMINATION et COMITÉ DEPROMOTION </a:t>
            </a:r>
            <a:r>
              <a:rPr lang="fr-CA" sz="1400" dirty="0">
                <a:latin typeface="Bernard MT Condensed" panose="02050806060905020404" pitchFamily="18" charset="0"/>
              </a:rPr>
              <a:t>FACULTAIRE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023586" y="1750565"/>
            <a:ext cx="1615831" cy="12456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>
                <a:latin typeface="Bernard MT Condensed" panose="02050806060905020404" pitchFamily="18" charset="0"/>
              </a:rPr>
              <a:t>COMITÉ DE NOMINATION-PROMOTION UNIVERSITAIRE</a:t>
            </a:r>
          </a:p>
        </p:txBody>
      </p:sp>
      <p:sp>
        <p:nvSpPr>
          <p:cNvPr id="9" name="Virage 8"/>
          <p:cNvSpPr/>
          <p:nvPr/>
        </p:nvSpPr>
        <p:spPr>
          <a:xfrm>
            <a:off x="1403648" y="3622176"/>
            <a:ext cx="813816" cy="67538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44B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43" y="2758083"/>
            <a:ext cx="914400" cy="7683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6" y="1843683"/>
            <a:ext cx="914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égende à une bordure 1 12"/>
          <p:cNvSpPr/>
          <p:nvPr/>
        </p:nvSpPr>
        <p:spPr>
          <a:xfrm>
            <a:off x="3696633" y="4571996"/>
            <a:ext cx="3420593" cy="1058045"/>
          </a:xfrm>
          <a:prstGeom prst="accentCallout1">
            <a:avLst>
              <a:gd name="adj1" fmla="val 18750"/>
              <a:gd name="adj2" fmla="val -8333"/>
              <a:gd name="adj3" fmla="val -14203"/>
              <a:gd name="adj4" fmla="val -223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b="1" dirty="0" smtClean="0"/>
              <a:t>Octobre</a:t>
            </a:r>
            <a:r>
              <a:rPr lang="fr-CA" sz="1400" dirty="0" smtClean="0"/>
              <a:t>:  renouvellements  et nominations</a:t>
            </a:r>
          </a:p>
          <a:p>
            <a:r>
              <a:rPr lang="fr-CA" sz="1400" b="1" dirty="0" smtClean="0"/>
              <a:t>Avril</a:t>
            </a:r>
            <a:r>
              <a:rPr lang="fr-CA" sz="1400" dirty="0" smtClean="0"/>
              <a:t>: promotions et nominations</a:t>
            </a:r>
            <a:endParaRPr lang="fr-CA" sz="1400" dirty="0"/>
          </a:p>
        </p:txBody>
      </p:sp>
      <p:sp>
        <p:nvSpPr>
          <p:cNvPr id="15" name="Flèche droite 14"/>
          <p:cNvSpPr/>
          <p:nvPr/>
        </p:nvSpPr>
        <p:spPr>
          <a:xfrm>
            <a:off x="248929" y="892558"/>
            <a:ext cx="1694081" cy="7003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 smtClean="0"/>
              <a:t>LE MÉDECIN</a:t>
            </a:r>
            <a:endParaRPr lang="fr-CA" dirty="0"/>
          </a:p>
        </p:txBody>
      </p:sp>
      <p:sp>
        <p:nvSpPr>
          <p:cNvPr id="16" name="Flèche droite 15"/>
          <p:cNvSpPr/>
          <p:nvPr/>
        </p:nvSpPr>
        <p:spPr>
          <a:xfrm>
            <a:off x="2123094" y="892558"/>
            <a:ext cx="2168993" cy="7003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 smtClean="0"/>
              <a:t>DMFMU</a:t>
            </a:r>
            <a:endParaRPr lang="fr-CA" dirty="0"/>
          </a:p>
        </p:txBody>
      </p:sp>
      <p:sp>
        <p:nvSpPr>
          <p:cNvPr id="17" name="Flèche droite 16"/>
          <p:cNvSpPr/>
          <p:nvPr/>
        </p:nvSpPr>
        <p:spPr>
          <a:xfrm>
            <a:off x="4484618" y="919346"/>
            <a:ext cx="1864670" cy="6735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 smtClean="0"/>
              <a:t>FACULTÉ</a:t>
            </a:r>
            <a:endParaRPr lang="fr-CA" dirty="0"/>
          </a:p>
        </p:txBody>
      </p:sp>
      <p:sp>
        <p:nvSpPr>
          <p:cNvPr id="18" name="Flèche droite 17"/>
          <p:cNvSpPr/>
          <p:nvPr/>
        </p:nvSpPr>
        <p:spPr>
          <a:xfrm>
            <a:off x="6566385" y="919346"/>
            <a:ext cx="2212245" cy="6735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 smtClean="0"/>
              <a:t>UNIVERSITÉ</a:t>
            </a:r>
            <a:endParaRPr lang="fr-CA" dirty="0"/>
          </a:p>
        </p:txBody>
      </p:sp>
      <p:sp>
        <p:nvSpPr>
          <p:cNvPr id="19" name="ZoneTexte 18"/>
          <p:cNvSpPr txBox="1"/>
          <p:nvPr/>
        </p:nvSpPr>
        <p:spPr>
          <a:xfrm>
            <a:off x="321220" y="5791644"/>
            <a:ext cx="81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Prendre note qu’un renouvellement, un octroi de permanence et une promotion </a:t>
            </a:r>
            <a:r>
              <a:rPr lang="fr-FR" sz="1400" dirty="0" smtClean="0"/>
              <a:t>débute toujours </a:t>
            </a:r>
            <a:r>
              <a:rPr lang="fr-FR" sz="1400" dirty="0"/>
              <a:t>au 1er juin. Dans le cas d’un professeur nommé pour 3 ans ou 5 ans, la période </a:t>
            </a:r>
            <a:r>
              <a:rPr lang="fr-FR" sz="1400" dirty="0" smtClean="0"/>
              <a:t>se termine </a:t>
            </a:r>
            <a:r>
              <a:rPr lang="fr-FR" sz="1400" dirty="0"/>
              <a:t>toujours au 31 mai.</a:t>
            </a:r>
          </a:p>
        </p:txBody>
      </p:sp>
    </p:spTree>
    <p:extLst>
      <p:ext uri="{BB962C8B-B14F-4D97-AF65-F5344CB8AC3E}">
        <p14:creationId xmlns:p14="http://schemas.microsoft.com/office/powerpoint/2010/main" val="23348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192" y="304800"/>
            <a:ext cx="8434958" cy="472141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PROCESSUS DE NOMINATION-PROMOTION: LES TITRES</a:t>
            </a:r>
            <a:endParaRPr lang="fr-CA" sz="2400" b="1" dirty="0"/>
          </a:p>
        </p:txBody>
      </p:sp>
      <p:sp>
        <p:nvSpPr>
          <p:cNvPr id="5" name="Rectangle avec flèche vers la droite 4"/>
          <p:cNvSpPr/>
          <p:nvPr/>
        </p:nvSpPr>
        <p:spPr>
          <a:xfrm>
            <a:off x="385192" y="1133647"/>
            <a:ext cx="2314600" cy="41604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150"/>
            </a:avLst>
          </a:prstGeom>
          <a:solidFill>
            <a:srgbClr val="CDD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ENGAGEMENT</a:t>
            </a:r>
          </a:p>
          <a:p>
            <a:pPr algn="ctr"/>
            <a:endParaRPr lang="fr-CA" sz="1000" b="1" dirty="0" smtClean="0"/>
          </a:p>
          <a:p>
            <a:pPr algn="ctr"/>
            <a:r>
              <a:rPr lang="fr-CA" b="1" dirty="0" smtClean="0">
                <a:solidFill>
                  <a:srgbClr val="0000FF"/>
                </a:solidFill>
              </a:rPr>
              <a:t>C</a:t>
            </a:r>
            <a:r>
              <a:rPr lang="fr-CA" sz="1200" b="1" dirty="0" smtClean="0">
                <a:solidFill>
                  <a:srgbClr val="0000FF"/>
                </a:solidFill>
              </a:rPr>
              <a:t>HARGÉS D’</a:t>
            </a:r>
            <a:r>
              <a:rPr lang="fr-CA" b="1" dirty="0" smtClean="0">
                <a:solidFill>
                  <a:srgbClr val="0000FF"/>
                </a:solidFill>
              </a:rPr>
              <a:t>E</a:t>
            </a:r>
            <a:r>
              <a:rPr lang="fr-CA" sz="1200" b="1" dirty="0" smtClean="0">
                <a:solidFill>
                  <a:srgbClr val="0000FF"/>
                </a:solidFill>
              </a:rPr>
              <a:t>NSEIGNEMENT </a:t>
            </a:r>
            <a:r>
              <a:rPr lang="fr-CA" b="1" dirty="0" smtClean="0">
                <a:solidFill>
                  <a:srgbClr val="0000FF"/>
                </a:solidFill>
              </a:rPr>
              <a:t>C</a:t>
            </a:r>
            <a:r>
              <a:rPr lang="fr-CA" sz="1200" b="1" dirty="0" smtClean="0">
                <a:solidFill>
                  <a:srgbClr val="0000FF"/>
                </a:solidFill>
              </a:rPr>
              <a:t>LINIQUE</a:t>
            </a:r>
          </a:p>
          <a:p>
            <a:pPr algn="ctr"/>
            <a:endParaRPr lang="fr-CA" sz="1200" b="1" dirty="0">
              <a:solidFill>
                <a:srgbClr val="0000FF"/>
              </a:solidFill>
            </a:endParaRPr>
          </a:p>
          <a:p>
            <a:pPr algn="ctr"/>
            <a:endParaRPr lang="fr-CA" sz="1200" b="1" dirty="0" smtClean="0">
              <a:solidFill>
                <a:srgbClr val="0000FF"/>
              </a:solidFill>
            </a:endParaRPr>
          </a:p>
          <a:p>
            <a:pPr algn="ctr"/>
            <a:endParaRPr lang="fr-CA" sz="1200" b="1" dirty="0">
              <a:solidFill>
                <a:srgbClr val="0000FF"/>
              </a:solidFill>
            </a:endParaRPr>
          </a:p>
          <a:p>
            <a:pPr algn="ctr"/>
            <a:endParaRPr lang="fr-CA" sz="1200" b="1" dirty="0" smtClean="0">
              <a:solidFill>
                <a:srgbClr val="0000FF"/>
              </a:solidFill>
            </a:endParaRPr>
          </a:p>
          <a:p>
            <a:pPr algn="ctr"/>
            <a:endParaRPr lang="fr-CA" sz="1200" b="1" dirty="0">
              <a:solidFill>
                <a:srgbClr val="0000FF"/>
              </a:solidFill>
            </a:endParaRPr>
          </a:p>
        </p:txBody>
      </p:sp>
      <p:sp>
        <p:nvSpPr>
          <p:cNvPr id="6" name="Rectangle avec flèche vers la droite 5"/>
          <p:cNvSpPr/>
          <p:nvPr/>
        </p:nvSpPr>
        <p:spPr>
          <a:xfrm>
            <a:off x="2699792" y="1133647"/>
            <a:ext cx="2284958" cy="41604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104"/>
            </a:avLst>
          </a:prstGeom>
          <a:solidFill>
            <a:srgbClr val="CDD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NOMINATION</a:t>
            </a:r>
          </a:p>
          <a:p>
            <a:pPr algn="ctr"/>
            <a:endParaRPr lang="fr-CA" sz="1000" dirty="0"/>
          </a:p>
          <a:p>
            <a:pPr algn="ctr"/>
            <a:r>
              <a:rPr lang="fr-CA" b="1" dirty="0" smtClean="0">
                <a:solidFill>
                  <a:srgbClr val="0000FF"/>
                </a:solidFill>
              </a:rPr>
              <a:t>P</a:t>
            </a:r>
            <a:r>
              <a:rPr lang="fr-CA" sz="1400" b="1" dirty="0" smtClean="0">
                <a:solidFill>
                  <a:srgbClr val="0000FF"/>
                </a:solidFill>
              </a:rPr>
              <a:t>ROFESSEURS </a:t>
            </a:r>
            <a:r>
              <a:rPr lang="fr-CA" b="1" dirty="0" smtClean="0">
                <a:solidFill>
                  <a:srgbClr val="0000FF"/>
                </a:solidFill>
              </a:rPr>
              <a:t>A</a:t>
            </a:r>
            <a:r>
              <a:rPr lang="fr-CA" sz="1400" b="1" dirty="0" smtClean="0">
                <a:solidFill>
                  <a:srgbClr val="0000FF"/>
                </a:solidFill>
              </a:rPr>
              <a:t>DJOINTS DE </a:t>
            </a:r>
            <a:r>
              <a:rPr lang="fr-CA" b="1" dirty="0" smtClean="0">
                <a:solidFill>
                  <a:srgbClr val="0000FF"/>
                </a:solidFill>
              </a:rPr>
              <a:t>C</a:t>
            </a:r>
            <a:r>
              <a:rPr lang="fr-CA" sz="1400" b="1" dirty="0" smtClean="0">
                <a:solidFill>
                  <a:srgbClr val="0000FF"/>
                </a:solidFill>
              </a:rPr>
              <a:t>LINIQUE</a:t>
            </a:r>
          </a:p>
          <a:p>
            <a:pPr algn="ctr"/>
            <a:endParaRPr lang="fr-CA" sz="1400" dirty="0">
              <a:solidFill>
                <a:srgbClr val="0000FF"/>
              </a:solidFill>
            </a:endParaRPr>
          </a:p>
          <a:p>
            <a:pPr algn="ctr"/>
            <a:r>
              <a:rPr lang="fr-CA" sz="1400" b="1" dirty="0" smtClean="0">
                <a:solidFill>
                  <a:schemeClr val="tx1"/>
                </a:solidFill>
              </a:rPr>
              <a:t>Implication significative </a:t>
            </a:r>
          </a:p>
          <a:p>
            <a:pPr algn="ctr"/>
            <a:endParaRPr lang="fr-CA" sz="1400" dirty="0" smtClean="0">
              <a:solidFill>
                <a:srgbClr val="0000FF"/>
              </a:solidFill>
            </a:endParaRPr>
          </a:p>
          <a:p>
            <a:pPr algn="ctr"/>
            <a:r>
              <a:rPr lang="fr-CA" sz="1200" dirty="0">
                <a:solidFill>
                  <a:srgbClr val="0000FF"/>
                </a:solidFill>
              </a:rPr>
              <a:t>E</a:t>
            </a:r>
            <a:r>
              <a:rPr lang="fr-CA" sz="1200" dirty="0" smtClean="0">
                <a:solidFill>
                  <a:srgbClr val="0000FF"/>
                </a:solidFill>
              </a:rPr>
              <a:t>nseignement</a:t>
            </a: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Contribution</a:t>
            </a: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Érudition</a:t>
            </a: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Rayonnement</a:t>
            </a:r>
          </a:p>
          <a:p>
            <a:pPr algn="ctr"/>
            <a:endParaRPr lang="fr-CA" sz="1400" dirty="0">
              <a:solidFill>
                <a:srgbClr val="0000FF"/>
              </a:solidFill>
            </a:endParaRPr>
          </a:p>
        </p:txBody>
      </p:sp>
      <p:sp>
        <p:nvSpPr>
          <p:cNvPr id="7" name="Rectangle avec flèche vers la droite 6"/>
          <p:cNvSpPr/>
          <p:nvPr/>
        </p:nvSpPr>
        <p:spPr>
          <a:xfrm>
            <a:off x="4984750" y="1133647"/>
            <a:ext cx="2233736" cy="41604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73"/>
            </a:avLst>
          </a:prstGeom>
          <a:solidFill>
            <a:srgbClr val="CDD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PROMOTION</a:t>
            </a:r>
          </a:p>
          <a:p>
            <a:pPr algn="ctr"/>
            <a:endParaRPr lang="fr-CA" sz="1000" b="1" dirty="0"/>
          </a:p>
          <a:p>
            <a:pPr algn="ctr"/>
            <a:r>
              <a:rPr lang="fr-CA" b="1" dirty="0" smtClean="0">
                <a:solidFill>
                  <a:srgbClr val="0000FF"/>
                </a:solidFill>
              </a:rPr>
              <a:t>P</a:t>
            </a:r>
            <a:r>
              <a:rPr lang="fr-CA" sz="1400" b="1" dirty="0" smtClean="0">
                <a:solidFill>
                  <a:srgbClr val="0000FF"/>
                </a:solidFill>
              </a:rPr>
              <a:t>ROFESSEURS </a:t>
            </a:r>
            <a:r>
              <a:rPr lang="fr-CA" b="1" dirty="0" smtClean="0">
                <a:solidFill>
                  <a:srgbClr val="0000FF"/>
                </a:solidFill>
              </a:rPr>
              <a:t>A</a:t>
            </a:r>
            <a:r>
              <a:rPr lang="fr-CA" sz="1400" b="1" dirty="0" smtClean="0">
                <a:solidFill>
                  <a:srgbClr val="0000FF"/>
                </a:solidFill>
              </a:rPr>
              <a:t>GRÉGÉS DE CLINIQUE</a:t>
            </a:r>
          </a:p>
          <a:p>
            <a:pPr algn="ctr"/>
            <a:endParaRPr lang="fr-CA" sz="1400" dirty="0">
              <a:solidFill>
                <a:srgbClr val="0000FF"/>
              </a:solidFill>
            </a:endParaRPr>
          </a:p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Implication  majeure et soutenue </a:t>
            </a:r>
          </a:p>
          <a:p>
            <a:pPr algn="ctr"/>
            <a:endParaRPr lang="fr-CA" sz="1400" b="1" dirty="0" smtClean="0">
              <a:solidFill>
                <a:srgbClr val="0000FF"/>
              </a:solidFill>
            </a:endParaRP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dans toutes les  facettes de la carrière professorale</a:t>
            </a:r>
          </a:p>
          <a:p>
            <a:pPr algn="ctr"/>
            <a:endParaRPr lang="fr-CA" sz="1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4875" y="1133647"/>
            <a:ext cx="1565275" cy="4128740"/>
          </a:xfrm>
          <a:prstGeom prst="rect">
            <a:avLst/>
          </a:prstGeom>
          <a:solidFill>
            <a:srgbClr val="CDD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PROMOTION</a:t>
            </a:r>
          </a:p>
          <a:p>
            <a:pPr algn="ctr"/>
            <a:endParaRPr lang="fr-CA" sz="1400" b="1" dirty="0"/>
          </a:p>
          <a:p>
            <a:pPr algn="ctr"/>
            <a:r>
              <a:rPr lang="fr-CA" sz="1400" b="1" dirty="0" smtClean="0">
                <a:solidFill>
                  <a:srgbClr val="0000FF"/>
                </a:solidFill>
              </a:rPr>
              <a:t>PROFESSEURS TITULAIRES DE CLINIQUE</a:t>
            </a:r>
          </a:p>
          <a:p>
            <a:pPr algn="ctr"/>
            <a:endParaRPr lang="fr-CA" sz="1400" b="1" dirty="0">
              <a:solidFill>
                <a:srgbClr val="0000FF"/>
              </a:solidFill>
            </a:endParaRPr>
          </a:p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Implication majeure</a:t>
            </a:r>
          </a:p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sur le campus</a:t>
            </a:r>
          </a:p>
          <a:p>
            <a:pPr algn="ctr"/>
            <a:endParaRPr lang="fr-CA" sz="1400" b="1" dirty="0" smtClean="0">
              <a:solidFill>
                <a:srgbClr val="0000FF"/>
              </a:solidFill>
            </a:endParaRP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au moins </a:t>
            </a: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à mi-temps</a:t>
            </a:r>
          </a:p>
          <a:p>
            <a:pPr algn="ctr"/>
            <a:endParaRPr lang="fr-CA" sz="1400" b="1" dirty="0">
              <a:solidFill>
                <a:srgbClr val="0000FF"/>
              </a:solidFill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04243" y="4516916"/>
            <a:ext cx="1601130" cy="75680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endParaRPr lang="fr-CA" sz="1200" dirty="0">
              <a:solidFill>
                <a:srgbClr val="0000FF"/>
              </a:solidFill>
              <a:latin typeface="Arial Narrow"/>
              <a:cs typeface="Arial Narrow"/>
            </a:endParaRPr>
          </a:p>
          <a:p>
            <a:pPr algn="ctr">
              <a:spcBef>
                <a:spcPts val="0"/>
              </a:spcBef>
            </a:pPr>
            <a: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  <a:t>Renouvellement </a:t>
            </a:r>
            <a:b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</a:br>
            <a: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  <a:t>aux 5 ans</a:t>
            </a:r>
          </a:p>
          <a:p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728369" y="4516916"/>
            <a:ext cx="1564926" cy="74728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endParaRPr lang="fr-CA" sz="1200" dirty="0">
              <a:solidFill>
                <a:srgbClr val="0000FF"/>
              </a:solidFill>
              <a:latin typeface="Arial Narrow"/>
              <a:cs typeface="Arial Narrow"/>
            </a:endParaRPr>
          </a:p>
          <a:p>
            <a:pPr algn="ctr">
              <a:spcBef>
                <a:spcPts val="0"/>
              </a:spcBef>
            </a:pPr>
            <a: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  <a:t>Renouvellement </a:t>
            </a:r>
            <a:b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</a:br>
            <a: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  <a:t>aux 5 ans</a:t>
            </a:r>
          </a:p>
          <a:p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013328" y="4516916"/>
            <a:ext cx="1539118" cy="74728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spcBef>
                <a:spcPts val="0"/>
              </a:spcBef>
            </a:pPr>
            <a:r>
              <a:rPr lang="fr-CA" sz="1600" dirty="0" smtClean="0">
                <a:solidFill>
                  <a:srgbClr val="0000FF"/>
                </a:solidFill>
                <a:latin typeface="Arial Narrow"/>
                <a:cs typeface="Arial Narrow"/>
              </a:rPr>
              <a:t>Alors le PAC </a:t>
            </a:r>
            <a:br>
              <a:rPr lang="fr-CA" sz="1600" dirty="0" smtClean="0">
                <a:solidFill>
                  <a:srgbClr val="0000FF"/>
                </a:solidFill>
                <a:latin typeface="Arial Narrow"/>
                <a:cs typeface="Arial Narrow"/>
              </a:rPr>
            </a:br>
            <a:r>
              <a:rPr lang="fr-CA" sz="1600" dirty="0" smtClean="0">
                <a:solidFill>
                  <a:srgbClr val="0000FF"/>
                </a:solidFill>
                <a:latin typeface="Arial Narrow"/>
                <a:cs typeface="Arial Narrow"/>
              </a:rPr>
              <a:t>depuis 5 ans;</a:t>
            </a:r>
            <a:endParaRPr lang="fr-CA" sz="1600" dirty="0">
              <a:solidFill>
                <a:srgbClr val="0000FF"/>
              </a:solidFill>
              <a:latin typeface="Arial Narrow"/>
              <a:cs typeface="Arial Narrow"/>
            </a:endParaRPr>
          </a:p>
          <a:p>
            <a:pPr algn="ctr">
              <a:spcBef>
                <a:spcPts val="0"/>
              </a:spcBef>
            </a:pPr>
            <a:r>
              <a:rPr lang="fr-CA" sz="1600" dirty="0" smtClean="0">
                <a:solidFill>
                  <a:srgbClr val="0000FF"/>
                </a:solidFill>
                <a:latin typeface="Arial Narrow"/>
                <a:cs typeface="Arial Narrow"/>
              </a:rPr>
              <a:t>Permanence du titre de cette promotion!</a:t>
            </a:r>
            <a:endParaRPr lang="fr-CA" sz="1600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9470" y="5532735"/>
            <a:ext cx="81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Prendre note qu’un renouvellement, un octroi de permanence et une promotion </a:t>
            </a:r>
            <a:r>
              <a:rPr lang="fr-FR" sz="1400" dirty="0" smtClean="0"/>
              <a:t>débute toujours </a:t>
            </a:r>
            <a:r>
              <a:rPr lang="fr-FR" sz="1400" dirty="0"/>
              <a:t>au 1er juin. Dans le cas d’un professeur nommé pour 3 ans ou 5 ans, la période </a:t>
            </a:r>
            <a:r>
              <a:rPr lang="fr-FR" sz="1400" dirty="0" smtClean="0"/>
              <a:t>se termine </a:t>
            </a:r>
            <a:r>
              <a:rPr lang="fr-FR" sz="1400" dirty="0"/>
              <a:t>toujours au 31 mai.</a:t>
            </a:r>
          </a:p>
        </p:txBody>
      </p:sp>
    </p:spTree>
    <p:extLst>
      <p:ext uri="{BB962C8B-B14F-4D97-AF65-F5344CB8AC3E}">
        <p14:creationId xmlns:p14="http://schemas.microsoft.com/office/powerpoint/2010/main" val="8406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11" y="797116"/>
            <a:ext cx="5238808" cy="589500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523024" y="82072"/>
            <a:ext cx="4389779" cy="99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46" y="195742"/>
            <a:ext cx="4147252" cy="7728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211" y="483182"/>
            <a:ext cx="14763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1888219"/>
            <a:ext cx="8458200" cy="3869419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endParaRPr lang="fr-FR" sz="1400" dirty="0" smtClean="0"/>
          </a:p>
          <a:p>
            <a:pPr marL="285750" indent="-285750">
              <a:buFont typeface="Wingdings" charset="2"/>
              <a:buChar char="Ø"/>
            </a:pPr>
            <a:r>
              <a:rPr lang="fr-FR" sz="1400" dirty="0" smtClean="0"/>
              <a:t>La vie professorale (carrière/développement/soutien) </a:t>
            </a:r>
            <a:r>
              <a:rPr lang="fr-FR" sz="1400" dirty="0" smtClean="0">
                <a:hlinkClick r:id="rId2"/>
              </a:rPr>
              <a:t>http</a:t>
            </a:r>
            <a:r>
              <a:rPr lang="fr-FR" sz="1400" dirty="0">
                <a:hlinkClick r:id="rId2"/>
              </a:rPr>
              <a:t>://medfam.umontreal.ca/departement/vie-professorale/carriere-professeur/processus/</a:t>
            </a:r>
            <a:r>
              <a:rPr lang="fr-FR" sz="1400" dirty="0" smtClean="0">
                <a:hlinkClick r:id="rId2"/>
              </a:rPr>
              <a:t>nomination</a:t>
            </a:r>
            <a:endParaRPr lang="fr-FR" sz="1400" dirty="0" smtClean="0"/>
          </a:p>
          <a:p>
            <a:endParaRPr lang="fr-FR" sz="1400" dirty="0"/>
          </a:p>
          <a:p>
            <a:pPr marL="285750" indent="-285750">
              <a:buFont typeface="Wingdings" charset="2"/>
              <a:buChar char="Ø"/>
            </a:pPr>
            <a:r>
              <a:rPr lang="fr-FR" sz="1400" dirty="0" smtClean="0"/>
              <a:t>Règlement </a:t>
            </a:r>
            <a:r>
              <a:rPr lang="fr-FR" sz="1400" dirty="0"/>
              <a:t>concernant la nomination et la promotion des professeurs à la Faculté des </a:t>
            </a:r>
            <a:r>
              <a:rPr lang="fr-FR" sz="1400" dirty="0" smtClean="0"/>
              <a:t>arts et </a:t>
            </a:r>
            <a:r>
              <a:rPr lang="fr-FR" sz="1400" dirty="0"/>
              <a:t>sciences et à la Faculté de médecine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://www.direction.umontreal.ca/secgen/pdf/reglem/francais/sec_50/pens50_8.</a:t>
            </a:r>
            <a:r>
              <a:rPr lang="en-US" sz="1400" dirty="0" smtClean="0">
                <a:hlinkClick r:id="rId3"/>
              </a:rPr>
              <a:t>pdf</a:t>
            </a:r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Wingdings" charset="2"/>
              <a:buChar char="Ø"/>
            </a:pPr>
            <a:r>
              <a:rPr lang="fr-FR" sz="1400" dirty="0" smtClean="0"/>
              <a:t>Guide </a:t>
            </a:r>
            <a:r>
              <a:rPr lang="fr-FR" sz="1400" dirty="0"/>
              <a:t>de présentation du </a:t>
            </a:r>
            <a:r>
              <a:rPr lang="fr-FR" sz="1400" dirty="0" smtClean="0"/>
              <a:t>CV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</a:t>
            </a:r>
            <a:r>
              <a:rPr lang="fr-FR" sz="1400" dirty="0" smtClean="0">
                <a:hlinkClick r:id="rId4"/>
              </a:rPr>
              <a:t>https</a:t>
            </a:r>
            <a:r>
              <a:rPr lang="fr-FR" sz="1400" dirty="0">
                <a:hlinkClick r:id="rId4"/>
              </a:rPr>
              <a:t>://medfam.umontreal.ca/departement/vie-professorale/nouveaux-professeurs/</a:t>
            </a:r>
            <a:endParaRPr lang="fr-FR" sz="1400" dirty="0"/>
          </a:p>
          <a:p>
            <a:endParaRPr lang="fr-FR" sz="1400" dirty="0"/>
          </a:p>
          <a:p>
            <a:pPr marL="285750" indent="-285750">
              <a:buFont typeface="Wingdings" charset="2"/>
              <a:buChar char="Ø"/>
            </a:pPr>
            <a:r>
              <a:rPr lang="fr-FR" sz="1400" dirty="0" smtClean="0"/>
              <a:t>Vice</a:t>
            </a:r>
            <a:r>
              <a:rPr lang="fr-FR" sz="1400" dirty="0"/>
              <a:t>-décanat aux affaires </a:t>
            </a:r>
            <a:r>
              <a:rPr lang="fr-FR" sz="1400" dirty="0" smtClean="0"/>
              <a:t>professorales  </a:t>
            </a:r>
            <a:r>
              <a:rPr lang="fr-FR" sz="1400" dirty="0">
                <a:hlinkClick r:id="rId5"/>
              </a:rPr>
              <a:t>https://medecine.umontreal.ca/communaute/les-professeurs/guides-pour-les-professeurs</a:t>
            </a:r>
            <a:r>
              <a:rPr lang="fr-FR" sz="1400" dirty="0" smtClean="0">
                <a:hlinkClick r:id="rId5"/>
              </a:rPr>
              <a:t>/</a:t>
            </a:r>
            <a:endParaRPr lang="fr-FR" sz="1400" dirty="0" smtClean="0"/>
          </a:p>
          <a:p>
            <a:pPr marL="285750" indent="-285750">
              <a:buFont typeface="Wingdings" charset="2"/>
              <a:buChar char="Ø"/>
            </a:pPr>
            <a:endParaRPr lang="fr-FR" sz="1400" dirty="0"/>
          </a:p>
          <a:p>
            <a:endParaRPr lang="en-US" sz="1400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10768" y="304800"/>
            <a:ext cx="8444771" cy="1073217"/>
          </a:xfrm>
        </p:spPr>
        <p:txBody>
          <a:bodyPr>
            <a:normAutofit/>
          </a:bodyPr>
          <a:lstStyle/>
          <a:p>
            <a:r>
              <a:rPr lang="fr-CA" sz="3200" b="1" dirty="0" smtClean="0"/>
              <a:t>Liens utiles</a:t>
            </a:r>
            <a:endParaRPr lang="fr-CA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85288" y="1075770"/>
            <a:ext cx="7931182" cy="89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33249" y="1516466"/>
            <a:ext cx="731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 plus d’informations et modèles des documents à fournir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75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10768" y="304800"/>
            <a:ext cx="8444771" cy="1073217"/>
          </a:xfrm>
        </p:spPr>
        <p:txBody>
          <a:bodyPr>
            <a:normAutofit/>
          </a:bodyPr>
          <a:lstStyle/>
          <a:p>
            <a:r>
              <a:rPr lang="fr-CA" sz="3200" b="1" dirty="0" smtClean="0"/>
              <a:t>Questions - Suggestions - Améliorations</a:t>
            </a:r>
            <a:endParaRPr lang="fr-CA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85288" y="1075770"/>
            <a:ext cx="7931182" cy="89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6" descr="http://www.trickedbythelight.com/tbtl/images/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62948"/>
            <a:ext cx="3829050" cy="28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mbre.lameilleuresolution.promety.net/file/lameilleuresolution.promety.net/soluti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08" y="2740150"/>
            <a:ext cx="2077018" cy="20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sets.kingletas.com/wp-content/uploads/2013/04/Question-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3" y="1200150"/>
            <a:ext cx="254004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irage 9"/>
          <p:cNvSpPr/>
          <p:nvPr/>
        </p:nvSpPr>
        <p:spPr>
          <a:xfrm flipV="1">
            <a:off x="1219200" y="3569999"/>
            <a:ext cx="1268953" cy="430500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44B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1" name="Virage 10"/>
          <p:cNvSpPr/>
          <p:nvPr/>
        </p:nvSpPr>
        <p:spPr>
          <a:xfrm flipV="1">
            <a:off x="4076417" y="4779674"/>
            <a:ext cx="1268953" cy="430500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44B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255</Words>
  <Application>Microsoft Office PowerPoint</Application>
  <PresentationFormat>Affichage à l'écran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Bernard MT Condensed</vt:lpstr>
      <vt:lpstr>Calibri</vt:lpstr>
      <vt:lpstr>Verdana</vt:lpstr>
      <vt:lpstr>Wingdings</vt:lpstr>
      <vt:lpstr>Thème Office</vt:lpstr>
      <vt:lpstr>NOMINATION DE PROFESSEURS ET RENOUVELLEMENT DE TITRES UNIVERSITAIRES</vt:lpstr>
      <vt:lpstr>RAPPEL SUR LE PROCESSUS</vt:lpstr>
      <vt:lpstr>PROCESSUS DE NOMINATION-PROMOTION: LES TITRES</vt:lpstr>
      <vt:lpstr>Présentation PowerPoint</vt:lpstr>
      <vt:lpstr>Liens utiles</vt:lpstr>
      <vt:lpstr>Questions - Suggestions - Améliorations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RAPPEL SUR LE PROCESSUS:</dc:title>
  <dc:creator>Lise Cusson</dc:creator>
  <cp:lastModifiedBy>Héroux Mylène</cp:lastModifiedBy>
  <cp:revision>56</cp:revision>
  <dcterms:created xsi:type="dcterms:W3CDTF">2016-03-14T20:21:39Z</dcterms:created>
  <dcterms:modified xsi:type="dcterms:W3CDTF">2018-05-08T14:26:03Z</dcterms:modified>
</cp:coreProperties>
</file>