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77" r:id="rId2"/>
    <p:sldId id="278" r:id="rId3"/>
    <p:sldId id="260" r:id="rId4"/>
    <p:sldId id="258" r:id="rId5"/>
    <p:sldId id="272" r:id="rId6"/>
    <p:sldId id="265" r:id="rId7"/>
    <p:sldId id="306" r:id="rId8"/>
    <p:sldId id="264" r:id="rId9"/>
    <p:sldId id="262" r:id="rId10"/>
    <p:sldId id="257" r:id="rId11"/>
    <p:sldId id="279" r:id="rId12"/>
    <p:sldId id="282" r:id="rId13"/>
    <p:sldId id="303" r:id="rId14"/>
    <p:sldId id="305" r:id="rId15"/>
    <p:sldId id="304" r:id="rId16"/>
    <p:sldId id="293" r:id="rId17"/>
    <p:sldId id="307" r:id="rId18"/>
    <p:sldId id="300" r:id="rId19"/>
    <p:sldId id="308" r:id="rId20"/>
    <p:sldId id="309" r:id="rId21"/>
    <p:sldId id="273" r:id="rId22"/>
    <p:sldId id="301" r:id="rId23"/>
    <p:sldId id="302"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2"/>
  </p:normalViewPr>
  <p:slideViewPr>
    <p:cSldViewPr snapToGrid="0" snapToObjects="1">
      <p:cViewPr varScale="1">
        <p:scale>
          <a:sx n="80" d="100"/>
          <a:sy n="80" d="100"/>
        </p:scale>
        <p:origin x="1264"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8E9430-3893-B042-82EC-821F4653B01F}" type="datetimeFigureOut">
              <a:rPr lang="fr-FR" smtClean="0"/>
              <a:t>13/04/2018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815DB-25EA-004E-B403-23186B8BD9C9}" type="slidenum">
              <a:rPr lang="fr-FR" smtClean="0"/>
              <a:t>‹N°›</a:t>
            </a:fld>
            <a:endParaRPr lang="fr-FR"/>
          </a:p>
        </p:txBody>
      </p:sp>
    </p:spTree>
    <p:extLst>
      <p:ext uri="{BB962C8B-B14F-4D97-AF65-F5344CB8AC3E}">
        <p14:creationId xmlns:p14="http://schemas.microsoft.com/office/powerpoint/2010/main" val="146829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pPr>
              <a:defRPr/>
            </a:pPr>
            <a:fld id="{12B5B9CA-1D67-43CE-85DE-155EE1C5B75D}" type="slidenum">
              <a:rPr lang="fr-BE" smtClean="0"/>
              <a:pPr>
                <a:defRPr/>
              </a:pPr>
              <a:t>1</a:t>
            </a:fld>
            <a:endParaRPr lang="fr-BE"/>
          </a:p>
        </p:txBody>
      </p:sp>
    </p:spTree>
    <p:extLst>
      <p:ext uri="{BB962C8B-B14F-4D97-AF65-F5344CB8AC3E}">
        <p14:creationId xmlns:p14="http://schemas.microsoft.com/office/powerpoint/2010/main" val="1019886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12</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1810856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13</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162255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14</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756888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15</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2638352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21</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2956028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22</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2559388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23</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3125865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BB7991D-5E61-421C-A59E-436E9EDF4671}" type="slidenum">
              <a:rPr lang="fr-FR">
                <a:latin typeface="Times New Roman" charset="0"/>
                <a:cs typeface="Times New Roman" charset="0"/>
              </a:rPr>
              <a:pPr/>
              <a:t>2</a:t>
            </a:fld>
            <a:endParaRPr lang="fr-FR">
              <a:latin typeface="Times New Roman" charset="0"/>
              <a:cs typeface="Times New Roman"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FR">
              <a:latin typeface="Times New Roman" charset="0"/>
              <a:cs typeface="Times New Roman" charset="0"/>
            </a:endParaRPr>
          </a:p>
        </p:txBody>
      </p:sp>
    </p:spTree>
    <p:extLst>
      <p:ext uri="{BB962C8B-B14F-4D97-AF65-F5344CB8AC3E}">
        <p14:creationId xmlns:p14="http://schemas.microsoft.com/office/powerpoint/2010/main" val="119121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BA5539-B9DB-4519-A790-40BAA5532E27}" type="slidenum">
              <a:rPr lang="fr-FR">
                <a:latin typeface="Times New Roman" pitchFamily="18" charset="0"/>
                <a:cs typeface="Times New Roman" pitchFamily="18" charset="0"/>
              </a:rPr>
              <a:pPr fontAlgn="base">
                <a:spcBef>
                  <a:spcPct val="0"/>
                </a:spcBef>
                <a:spcAft>
                  <a:spcPct val="0"/>
                </a:spcAft>
              </a:pPr>
              <a:t>4</a:t>
            </a:fld>
            <a:endParaRPr lang="fr-FR">
              <a:latin typeface="Times New Roman" pitchFamily="18" charset="0"/>
              <a:cs typeface="Times New Roman" pitchFamily="18" charset="0"/>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374717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9AD16C-33EA-40F4-A0C1-E77A919B593E}" type="slidenum">
              <a:rPr lang="fr-FR">
                <a:latin typeface="Times New Roman" pitchFamily="18" charset="0"/>
                <a:cs typeface="Times New Roman" pitchFamily="18" charset="0"/>
              </a:rPr>
              <a:pPr fontAlgn="base">
                <a:spcBef>
                  <a:spcPct val="0"/>
                </a:spcBef>
                <a:spcAft>
                  <a:spcPct val="0"/>
                </a:spcAft>
              </a:pPr>
              <a:t>5</a:t>
            </a:fld>
            <a:endParaRPr lang="fr-FR">
              <a:latin typeface="Times New Roman" pitchFamily="18" charset="0"/>
              <a:cs typeface="Times New Roman" pitchFamily="18" charset="0"/>
            </a:endParaRPr>
          </a:p>
        </p:txBody>
      </p:sp>
      <p:sp>
        <p:nvSpPr>
          <p:cNvPr id="28674"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158190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9AD16C-33EA-40F4-A0C1-E77A919B593E}" type="slidenum">
              <a:rPr lang="fr-FR">
                <a:latin typeface="Times New Roman" pitchFamily="18" charset="0"/>
                <a:cs typeface="Times New Roman" pitchFamily="18" charset="0"/>
              </a:rPr>
              <a:pPr fontAlgn="base">
                <a:spcBef>
                  <a:spcPct val="0"/>
                </a:spcBef>
                <a:spcAft>
                  <a:spcPct val="0"/>
                </a:spcAft>
              </a:pPr>
              <a:t>7</a:t>
            </a:fld>
            <a:endParaRPr lang="fr-FR">
              <a:latin typeface="Times New Roman" pitchFamily="18" charset="0"/>
              <a:cs typeface="Times New Roman" pitchFamily="18" charset="0"/>
            </a:endParaRPr>
          </a:p>
        </p:txBody>
      </p:sp>
      <p:sp>
        <p:nvSpPr>
          <p:cNvPr id="28674"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3973025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BB7991D-5E61-421C-A59E-436E9EDF4671}" type="slidenum">
              <a:rPr lang="fr-FR">
                <a:latin typeface="Times New Roman" charset="0"/>
                <a:cs typeface="Times New Roman" charset="0"/>
              </a:rPr>
              <a:pPr/>
              <a:t>8</a:t>
            </a:fld>
            <a:endParaRPr lang="fr-FR">
              <a:latin typeface="Times New Roman" charset="0"/>
              <a:cs typeface="Times New Roman"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FR">
              <a:latin typeface="Times New Roman" charset="0"/>
              <a:cs typeface="Times New Roman" charset="0"/>
            </a:endParaRPr>
          </a:p>
        </p:txBody>
      </p:sp>
    </p:spTree>
    <p:extLst>
      <p:ext uri="{BB962C8B-B14F-4D97-AF65-F5344CB8AC3E}">
        <p14:creationId xmlns:p14="http://schemas.microsoft.com/office/powerpoint/2010/main" val="455161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Un stimulus supplémentaire pour s'assurer que les normes et processus des agences d'accréditation sont satisfaisants est venue de la politique de ECFMG sur l'accréditation. ECFMG a déclaré que «... efficace en 2023, les médecins demandent la certification ECFMG seront nécessaires pour obtenir leur diplôme d'une école de médecine qui a été dûment accrédité. Pour satisfaire à cette exigence, l'école de médecine du médecin doit être accrédité par un processus formel qui utilise des critères comparables à ceux établis pour les écoles de médecine aux États-Unis par le Comité de liaison sur l'éducation médicale (CLEM) ou qui utilise d'autres critères universellement acceptés, tels que ceux mis en avant par la Fédération mondiale pour l'éducation médicale (WFME)</a:t>
            </a:r>
          </a:p>
          <a:p>
            <a:endParaRPr lang="fr-FR"/>
          </a:p>
          <a:p>
            <a:endParaRPr lang="fr-FR"/>
          </a:p>
        </p:txBody>
      </p:sp>
      <p:sp>
        <p:nvSpPr>
          <p:cNvPr id="4" name="Espace réservé du numéro de diapositive 3"/>
          <p:cNvSpPr>
            <a:spLocks noGrp="1"/>
          </p:cNvSpPr>
          <p:nvPr>
            <p:ph type="sldNum" sz="quarter" idx="10"/>
          </p:nvPr>
        </p:nvSpPr>
        <p:spPr/>
        <p:txBody>
          <a:bodyPr/>
          <a:lstStyle/>
          <a:p>
            <a:pPr>
              <a:defRPr/>
            </a:pPr>
            <a:fld id="{12B5B9CA-1D67-43CE-85DE-155EE1C5B75D}" type="slidenum">
              <a:rPr lang="fr-BE" smtClean="0"/>
              <a:pPr>
                <a:defRPr/>
              </a:pPr>
              <a:t>9</a:t>
            </a:fld>
            <a:endParaRPr lang="fr-BE"/>
          </a:p>
        </p:txBody>
      </p:sp>
    </p:spTree>
    <p:extLst>
      <p:ext uri="{BB962C8B-B14F-4D97-AF65-F5344CB8AC3E}">
        <p14:creationId xmlns:p14="http://schemas.microsoft.com/office/powerpoint/2010/main" val="76239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10</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790054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3D1E4-33A8-4E05-9781-D71893F36281}" type="slidenum">
              <a:rPr lang="fr-FR">
                <a:latin typeface="Times New Roman" pitchFamily="18" charset="0"/>
                <a:cs typeface="Times New Roman" pitchFamily="18" charset="0"/>
              </a:rPr>
              <a:pPr fontAlgn="base">
                <a:spcBef>
                  <a:spcPct val="0"/>
                </a:spcBef>
                <a:spcAft>
                  <a:spcPct val="0"/>
                </a:spcAft>
              </a:pPr>
              <a:t>11</a:t>
            </a:fld>
            <a:endParaRPr lang="fr-FR">
              <a:latin typeface="Times New Roman" pitchFamily="18" charset="0"/>
              <a:cs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latin typeface="Times New Roman" pitchFamily="18" charset="0"/>
              <a:cs typeface="Times New Roman" pitchFamily="18" charset="0"/>
            </a:endParaRPr>
          </a:p>
        </p:txBody>
      </p:sp>
    </p:spTree>
    <p:extLst>
      <p:ext uri="{BB962C8B-B14F-4D97-AF65-F5344CB8AC3E}">
        <p14:creationId xmlns:p14="http://schemas.microsoft.com/office/powerpoint/2010/main" val="3767786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AFFE4-0874-214D-AD82-90C4E597FAB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0B41E47-BB8A-A141-B28D-5F0AE369BD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94AD2643-8FDD-4741-ADB4-FBE35BE22B1B}"/>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5" name="Espace réservé du pied de page 4">
            <a:extLst>
              <a:ext uri="{FF2B5EF4-FFF2-40B4-BE49-F238E27FC236}">
                <a16:creationId xmlns:a16="http://schemas.microsoft.com/office/drawing/2014/main" id="{2424F715-0706-EA46-BCB9-720EDB9929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A0D100-DD0C-B74F-B2A8-DDD0D283A95C}"/>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50530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57515-9873-7349-8A5C-D5B02BE98BD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3F59D93-E357-7D47-8B33-A54EF473B27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FE2916-DD69-2647-9D74-1F763E51069B}"/>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5" name="Espace réservé du pied de page 4">
            <a:extLst>
              <a:ext uri="{FF2B5EF4-FFF2-40B4-BE49-F238E27FC236}">
                <a16:creationId xmlns:a16="http://schemas.microsoft.com/office/drawing/2014/main" id="{EB7644C0-8184-E745-B790-C0D2EF0346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768589-F87D-774B-BAF5-2F904FEACB31}"/>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7841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79BB59-CA87-0E4B-9AC7-C97159F3B2C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727B51B-C157-9E4E-8ABA-8534545C739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133929-209A-F946-A043-A6A580267657}"/>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5" name="Espace réservé du pied de page 4">
            <a:extLst>
              <a:ext uri="{FF2B5EF4-FFF2-40B4-BE49-F238E27FC236}">
                <a16:creationId xmlns:a16="http://schemas.microsoft.com/office/drawing/2014/main" id="{793E7B9E-260E-1948-9C31-1E91128D22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FFB7E9-02F3-4E40-9600-38F0E3955C86}"/>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228078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p:spTree>
      <p:nvGrpSpPr>
        <p:cNvPr id="1" name=""/>
        <p:cNvGrpSpPr/>
        <p:nvPr/>
      </p:nvGrpSpPr>
      <p:grpSpPr>
        <a:xfrm>
          <a:off x="0" y="0"/>
          <a:ext cx="0" cy="0"/>
          <a:chOff x="0" y="0"/>
          <a:chExt cx="0" cy="0"/>
        </a:xfrm>
      </p:grpSpPr>
      <p:sp>
        <p:nvSpPr>
          <p:cNvPr id="3" name="Titre 2"/>
          <p:cNvSpPr>
            <a:spLocks noGrp="1"/>
          </p:cNvSpPr>
          <p:nvPr>
            <p:ph type="title"/>
          </p:nvPr>
        </p:nvSpPr>
        <p:spPr>
          <a:xfrm>
            <a:off x="609600" y="274638"/>
            <a:ext cx="10972800" cy="1143000"/>
          </a:xfrm>
          <a:prstGeom prst="rect">
            <a:avLst/>
          </a:prstGeom>
        </p:spPr>
        <p:txBody>
          <a:bodyPr/>
          <a:lstStyle/>
          <a:p>
            <a:r>
              <a:rPr lang="fr-FR"/>
              <a:t>Modifiez le style du titre</a:t>
            </a:r>
            <a:endParaRPr lang="fr-CA"/>
          </a:p>
        </p:txBody>
      </p:sp>
    </p:spTree>
    <p:extLst>
      <p:ext uri="{BB962C8B-B14F-4D97-AF65-F5344CB8AC3E}">
        <p14:creationId xmlns:p14="http://schemas.microsoft.com/office/powerpoint/2010/main" val="1919680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BE0A16-9838-8A4B-A910-A74A8EEE442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BA8C49-B803-EA4E-BA5B-038EE060BFB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673BCFA-F96D-7046-A793-3557062285D6}"/>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5" name="Espace réservé du pied de page 4">
            <a:extLst>
              <a:ext uri="{FF2B5EF4-FFF2-40B4-BE49-F238E27FC236}">
                <a16:creationId xmlns:a16="http://schemas.microsoft.com/office/drawing/2014/main" id="{45C58A3B-2327-324A-9ACC-D14289719B7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91F679-1EE7-A549-87C2-2A30DF765B63}"/>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82736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14A40-8EEA-C54E-BF74-FFDD8B153E1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B05849E-E0AD-F948-B76A-6C59338EE2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D656F93-4D2A-1C46-A64B-E52942D2382F}"/>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5" name="Espace réservé du pied de page 4">
            <a:extLst>
              <a:ext uri="{FF2B5EF4-FFF2-40B4-BE49-F238E27FC236}">
                <a16:creationId xmlns:a16="http://schemas.microsoft.com/office/drawing/2014/main" id="{0E470F93-4C60-F44E-9C00-850D430D20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6EE957-9510-EF45-B0CA-DA9D05F3EE6D}"/>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203165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D8AE5F-18EE-3B43-9658-A54C85B4726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6753CB5-3769-FE41-B4AA-65B03B404240}"/>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D314FBF-ECBA-BC4E-A946-AB1A9BF4B72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4F7A698-54AD-C14C-8DB8-71421FD76FE4}"/>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6" name="Espace réservé du pied de page 5">
            <a:extLst>
              <a:ext uri="{FF2B5EF4-FFF2-40B4-BE49-F238E27FC236}">
                <a16:creationId xmlns:a16="http://schemas.microsoft.com/office/drawing/2014/main" id="{55DDC52B-77E5-B447-A561-0C7837A8650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C0E599C-5AF8-8C4E-AFB5-8AF4510A8AC3}"/>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47195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B8906-E3A4-B949-86F0-CE07F1F7CAF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954BCAB-5DA4-AC42-A126-9A3FC4E98D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A2E7D8DA-2CD9-644A-8B77-44E44A8F3E3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104A318-4CBE-6A4D-9290-A6E337F78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597A3A4F-229B-6446-8934-91D2FE5DB80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AFFE7D4-DF32-C543-BBE7-EFC0311523FF}"/>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8" name="Espace réservé du pied de page 7">
            <a:extLst>
              <a:ext uri="{FF2B5EF4-FFF2-40B4-BE49-F238E27FC236}">
                <a16:creationId xmlns:a16="http://schemas.microsoft.com/office/drawing/2014/main" id="{B2C298E4-373A-DD43-BD7D-A1B6EE5EF3D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245630B-2896-C143-9C93-880A0D3FEB4D}"/>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177192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7EC06A-A8E2-254C-9846-E7B1EAAA9D9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198692C-477A-2542-AC79-A79CF60CA5CE}"/>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4" name="Espace réservé du pied de page 3">
            <a:extLst>
              <a:ext uri="{FF2B5EF4-FFF2-40B4-BE49-F238E27FC236}">
                <a16:creationId xmlns:a16="http://schemas.microsoft.com/office/drawing/2014/main" id="{A0B63F09-DE74-9243-B79C-DFC5AE78A33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A3448CF-73A3-1A46-9CD0-255494AF6145}"/>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28329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437D5F6-C536-814F-84A7-40A6BBEE23B5}"/>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3" name="Espace réservé du pied de page 2">
            <a:extLst>
              <a:ext uri="{FF2B5EF4-FFF2-40B4-BE49-F238E27FC236}">
                <a16:creationId xmlns:a16="http://schemas.microsoft.com/office/drawing/2014/main" id="{D38E5C73-5A61-BD42-B035-B88D6FA99C0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F065121-F30E-4E47-A6C7-B47D2206EFC7}"/>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64131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B8A7C-E286-524B-8F6D-194B74F000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3472928-760F-E949-9B09-9D5E4D2E73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226A438-69EA-E546-A6C2-7C169C700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C98A522-289D-5144-A2D5-5C65ADAAD596}"/>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6" name="Espace réservé du pied de page 5">
            <a:extLst>
              <a:ext uri="{FF2B5EF4-FFF2-40B4-BE49-F238E27FC236}">
                <a16:creationId xmlns:a16="http://schemas.microsoft.com/office/drawing/2014/main" id="{EE9DAB82-B68E-BA4C-88D6-E4CFEF3E67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1D2BD54-4527-F445-8661-9A832B9BA168}"/>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329052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199498-1112-8049-B2C3-D41364653C7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e l’image 2">
            <a:extLst>
              <a:ext uri="{FF2B5EF4-FFF2-40B4-BE49-F238E27FC236}">
                <a16:creationId xmlns:a16="http://schemas.microsoft.com/office/drawing/2014/main" id="{4B1F4F0D-1A59-7846-B757-0E53F5DF5F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89C84C3-46EB-DA4A-9BFB-A7FAB2F36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CBF6727-0E36-444B-A807-7765EE0C86DC}"/>
              </a:ext>
            </a:extLst>
          </p:cNvPr>
          <p:cNvSpPr>
            <a:spLocks noGrp="1"/>
          </p:cNvSpPr>
          <p:nvPr>
            <p:ph type="dt" sz="half" idx="10"/>
          </p:nvPr>
        </p:nvSpPr>
        <p:spPr/>
        <p:txBody>
          <a:bodyPr/>
          <a:lstStyle/>
          <a:p>
            <a:fld id="{5732CD21-1745-6B47-8C3F-8BD6197C8B98}" type="datetimeFigureOut">
              <a:rPr lang="fr-FR" smtClean="0"/>
              <a:t>13/04/2018</a:t>
            </a:fld>
            <a:endParaRPr lang="fr-FR"/>
          </a:p>
        </p:txBody>
      </p:sp>
      <p:sp>
        <p:nvSpPr>
          <p:cNvPr id="6" name="Espace réservé du pied de page 5">
            <a:extLst>
              <a:ext uri="{FF2B5EF4-FFF2-40B4-BE49-F238E27FC236}">
                <a16:creationId xmlns:a16="http://schemas.microsoft.com/office/drawing/2014/main" id="{0132868C-8B41-AC4F-9608-00ECEFB2737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D11654D-2679-F24D-A380-062D2138EFC7}"/>
              </a:ext>
            </a:extLst>
          </p:cNvPr>
          <p:cNvSpPr>
            <a:spLocks noGrp="1"/>
          </p:cNvSpPr>
          <p:nvPr>
            <p:ph type="sldNum" sz="quarter" idx="12"/>
          </p:nvPr>
        </p:nvSpPr>
        <p:spPr/>
        <p:txBody>
          <a:bodyPr/>
          <a:lstStyle/>
          <a:p>
            <a:fld id="{583FA552-9548-2A4C-A62A-89925EF9FDDF}" type="slidenum">
              <a:rPr lang="fr-FR" smtClean="0"/>
              <a:t>‹N°›</a:t>
            </a:fld>
            <a:endParaRPr lang="fr-FR"/>
          </a:p>
        </p:txBody>
      </p:sp>
    </p:spTree>
    <p:extLst>
      <p:ext uri="{BB962C8B-B14F-4D97-AF65-F5344CB8AC3E}">
        <p14:creationId xmlns:p14="http://schemas.microsoft.com/office/powerpoint/2010/main" val="199097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49C5092-4E21-6D4A-9C37-CC78A59C25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EE1D00B-36C8-4742-895B-D7556B9E24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A2758E0-F129-BF49-8792-4CB8975ECF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2CD21-1745-6B47-8C3F-8BD6197C8B98}" type="datetimeFigureOut">
              <a:rPr lang="fr-FR" smtClean="0"/>
              <a:t>13/04/2018</a:t>
            </a:fld>
            <a:endParaRPr lang="fr-FR"/>
          </a:p>
        </p:txBody>
      </p:sp>
      <p:sp>
        <p:nvSpPr>
          <p:cNvPr id="5" name="Espace réservé du pied de page 4">
            <a:extLst>
              <a:ext uri="{FF2B5EF4-FFF2-40B4-BE49-F238E27FC236}">
                <a16:creationId xmlns:a16="http://schemas.microsoft.com/office/drawing/2014/main" id="{F2627617-2ACA-5D48-BCB6-0C07CE7033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B5F4641-335C-DA49-9291-A50BEFF3A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FA552-9548-2A4C-A62A-89925EF9FDDF}" type="slidenum">
              <a:rPr lang="fr-FR" smtClean="0"/>
              <a:t>‹N°›</a:t>
            </a:fld>
            <a:endParaRPr lang="fr-FR"/>
          </a:p>
        </p:txBody>
      </p:sp>
    </p:spTree>
    <p:extLst>
      <p:ext uri="{BB962C8B-B14F-4D97-AF65-F5344CB8AC3E}">
        <p14:creationId xmlns:p14="http://schemas.microsoft.com/office/powerpoint/2010/main" val="3227985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ctrTitle"/>
          </p:nvPr>
        </p:nvSpPr>
        <p:spPr>
          <a:xfrm>
            <a:off x="1703389" y="981076"/>
            <a:ext cx="8785225" cy="2303463"/>
          </a:xfrm>
        </p:spPr>
        <p:txBody>
          <a:bodyPr/>
          <a:lstStyle/>
          <a:p>
            <a:br>
              <a:rPr lang="fr-BE" sz="1400" b="1" dirty="0">
                <a:solidFill>
                  <a:srgbClr val="800000"/>
                </a:solidFill>
                <a:latin typeface="Arial" charset="0"/>
                <a:cs typeface="Arial" charset="0"/>
              </a:rPr>
            </a:br>
            <a:endParaRPr lang="fr-BE" sz="2800" b="1" dirty="0">
              <a:solidFill>
                <a:srgbClr val="000090"/>
              </a:solidFill>
              <a:latin typeface="Arial" charset="0"/>
              <a:cs typeface="Arial" charset="0"/>
            </a:endParaRPr>
          </a:p>
        </p:txBody>
      </p:sp>
      <p:sp>
        <p:nvSpPr>
          <p:cNvPr id="15362" name="Rectangle 2"/>
          <p:cNvSpPr txBox="1">
            <a:spLocks noChangeArrowheads="1"/>
          </p:cNvSpPr>
          <p:nvPr/>
        </p:nvSpPr>
        <p:spPr bwMode="auto">
          <a:xfrm>
            <a:off x="1793280" y="927403"/>
            <a:ext cx="8839200" cy="3559651"/>
          </a:xfrm>
          <a:prstGeom prst="rect">
            <a:avLst/>
          </a:prstGeom>
          <a:noFill/>
          <a:ln w="9525">
            <a:noFill/>
            <a:miter lim="800000"/>
            <a:headEnd/>
            <a:tailEnd/>
          </a:ln>
        </p:spPr>
        <p:txBody>
          <a:bodyPr anchor="ctr"/>
          <a:lstStyle/>
          <a:p>
            <a:pPr algn="ctr">
              <a:lnSpc>
                <a:spcPct val="120000"/>
              </a:lnSpc>
            </a:pPr>
            <a:r>
              <a:rPr lang="fr-FR" sz="3200" b="1" dirty="0">
                <a:solidFill>
                  <a:srgbClr val="6C0000"/>
                </a:solidFill>
              </a:rPr>
              <a:t>La responsabilité sociale: une nouvelle mission </a:t>
            </a:r>
          </a:p>
          <a:p>
            <a:pPr algn="ctr">
              <a:lnSpc>
                <a:spcPct val="120000"/>
              </a:lnSpc>
            </a:pPr>
            <a:r>
              <a:rPr lang="fr-FR" sz="3200" b="1" dirty="0">
                <a:solidFill>
                  <a:srgbClr val="6C0000"/>
                </a:solidFill>
              </a:rPr>
              <a:t>de la faculté de médecine</a:t>
            </a:r>
          </a:p>
        </p:txBody>
      </p:sp>
      <p:sp>
        <p:nvSpPr>
          <p:cNvPr id="15368" name="ZoneTexte 8"/>
          <p:cNvSpPr txBox="1">
            <a:spLocks noChangeArrowheads="1"/>
          </p:cNvSpPr>
          <p:nvPr/>
        </p:nvSpPr>
        <p:spPr bwMode="auto">
          <a:xfrm>
            <a:off x="2927648" y="3563724"/>
            <a:ext cx="6570464" cy="923330"/>
          </a:xfrm>
          <a:prstGeom prst="rect">
            <a:avLst/>
          </a:prstGeom>
          <a:noFill/>
          <a:ln w="9525">
            <a:noFill/>
            <a:miter lim="800000"/>
            <a:headEnd/>
            <a:tailEnd/>
          </a:ln>
        </p:spPr>
        <p:txBody>
          <a:bodyPr wrap="square">
            <a:spAutoFit/>
          </a:bodyPr>
          <a:lstStyle/>
          <a:p>
            <a:r>
              <a:rPr lang="fr-FR" b="1" dirty="0">
                <a:latin typeface="Calibri" pitchFamily="34" charset="0"/>
              </a:rPr>
              <a:t> 		      Ahmed </a:t>
            </a:r>
            <a:r>
              <a:rPr lang="fr-FR" b="1" dirty="0" err="1">
                <a:latin typeface="Calibri" pitchFamily="34" charset="0"/>
              </a:rPr>
              <a:t>Maherzi</a:t>
            </a:r>
            <a:endParaRPr lang="fr-FR" b="1" dirty="0">
              <a:latin typeface="Calibri" pitchFamily="34" charset="0"/>
            </a:endParaRPr>
          </a:p>
          <a:p>
            <a:r>
              <a:rPr lang="fr-FR" b="1" dirty="0">
                <a:latin typeface="Calibri" pitchFamily="34" charset="0"/>
              </a:rPr>
              <a:t>      </a:t>
            </a:r>
            <a:r>
              <a:rPr lang="fr-FR" i="1" dirty="0">
                <a:latin typeface="Calibri" pitchFamily="34" charset="0"/>
              </a:rPr>
              <a:t>Bureau de la Responsabilité Sociale de la Faculté de Médecine </a:t>
            </a:r>
          </a:p>
          <a:p>
            <a:r>
              <a:rPr lang="fr-FR" i="1" dirty="0">
                <a:latin typeface="Calibri" pitchFamily="34" charset="0"/>
              </a:rPr>
              <a:t>                            de l’Université de Montréal </a:t>
            </a:r>
            <a:endParaRPr lang="fr-FR" dirty="0">
              <a:latin typeface="Calibri" pitchFamily="34" charset="0"/>
            </a:endParaRPr>
          </a:p>
        </p:txBody>
      </p:sp>
      <p:sp>
        <p:nvSpPr>
          <p:cNvPr id="15369" name="ZoneTexte 9"/>
          <p:cNvSpPr txBox="1">
            <a:spLocks noChangeArrowheads="1"/>
          </p:cNvSpPr>
          <p:nvPr/>
        </p:nvSpPr>
        <p:spPr bwMode="auto">
          <a:xfrm>
            <a:off x="7414171" y="6309320"/>
            <a:ext cx="4420826" cy="369332"/>
          </a:xfrm>
          <a:prstGeom prst="rect">
            <a:avLst/>
          </a:prstGeom>
          <a:noFill/>
          <a:ln w="9525">
            <a:noFill/>
            <a:miter lim="800000"/>
            <a:headEnd/>
            <a:tailEnd/>
          </a:ln>
        </p:spPr>
        <p:txBody>
          <a:bodyPr wrap="none">
            <a:spAutoFit/>
          </a:bodyPr>
          <a:lstStyle/>
          <a:p>
            <a:r>
              <a:rPr lang="fr-FR" i="1" dirty="0"/>
              <a:t>Département de MF ,Montréal, 13  avril 2018</a:t>
            </a:r>
          </a:p>
        </p:txBody>
      </p:sp>
      <p:pic>
        <p:nvPicPr>
          <p:cNvPr id="3" name="Image 2"/>
          <p:cNvPicPr>
            <a:picLocks noChangeAspect="1"/>
          </p:cNvPicPr>
          <p:nvPr/>
        </p:nvPicPr>
        <p:blipFill>
          <a:blip r:embed="rId3"/>
          <a:stretch>
            <a:fillRect/>
          </a:stretch>
        </p:blipFill>
        <p:spPr>
          <a:xfrm>
            <a:off x="4583832" y="173996"/>
            <a:ext cx="2088000" cy="806733"/>
          </a:xfrm>
          <a:prstGeom prst="rect">
            <a:avLst/>
          </a:prstGeom>
        </p:spPr>
      </p:pic>
      <p:sp>
        <p:nvSpPr>
          <p:cNvPr id="2" name="ZoneTexte 1">
            <a:extLst>
              <a:ext uri="{FF2B5EF4-FFF2-40B4-BE49-F238E27FC236}">
                <a16:creationId xmlns:a16="http://schemas.microsoft.com/office/drawing/2014/main" id="{47B2CE39-345C-EC45-AB73-14DABF054CA0}"/>
              </a:ext>
            </a:extLst>
          </p:cNvPr>
          <p:cNvSpPr txBox="1"/>
          <p:nvPr/>
        </p:nvSpPr>
        <p:spPr>
          <a:xfrm>
            <a:off x="8277726" y="368968"/>
            <a:ext cx="3428631" cy="923330"/>
          </a:xfrm>
          <a:prstGeom prst="rect">
            <a:avLst/>
          </a:prstGeom>
          <a:noFill/>
        </p:spPr>
        <p:txBody>
          <a:bodyPr wrap="none" rtlCol="0">
            <a:spAutoFit/>
          </a:bodyPr>
          <a:lstStyle/>
          <a:p>
            <a:r>
              <a:rPr lang="fr-CA" b="1" dirty="0"/>
              <a:t>Faculté de médecine</a:t>
            </a:r>
            <a:endParaRPr lang="fr-FR" b="1" dirty="0"/>
          </a:p>
          <a:p>
            <a:r>
              <a:rPr lang="fr-CA" dirty="0"/>
              <a:t>Bureau de la responsabilité sociale</a:t>
            </a:r>
            <a:endParaRPr lang="fr-FR" dirty="0"/>
          </a:p>
          <a:p>
            <a:endParaRPr lang="fr-FR" dirty="0"/>
          </a:p>
        </p:txBody>
      </p:sp>
    </p:spTree>
    <p:extLst>
      <p:ext uri="{BB962C8B-B14F-4D97-AF65-F5344CB8AC3E}">
        <p14:creationId xmlns:p14="http://schemas.microsoft.com/office/powerpoint/2010/main" val="35208176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128156" y="3217679"/>
            <a:ext cx="10422160" cy="2433821"/>
          </a:xfrm>
        </p:spPr>
        <p:txBody>
          <a:bodyPr rtlCol="0">
            <a:normAutofit/>
          </a:bodyPr>
          <a:lstStyle/>
          <a:p>
            <a:pPr>
              <a:buFont typeface="Arial" pitchFamily="34" charset="0"/>
              <a:buChar char="•"/>
              <a:defRPr/>
            </a:pPr>
            <a:r>
              <a:rPr lang="fr-FR" b="1" dirty="0">
                <a:solidFill>
                  <a:srgbClr val="000046"/>
                </a:solidFill>
                <a:latin typeface="Arial" charset="0"/>
              </a:rPr>
              <a:t>Priorité du décanat: rendre plus visible et développer la RS dans la faculté</a:t>
            </a:r>
          </a:p>
          <a:p>
            <a:pPr>
              <a:buFont typeface="Arial" pitchFamily="34" charset="0"/>
              <a:buChar char="•"/>
              <a:defRPr/>
            </a:pPr>
            <a:r>
              <a:rPr lang="fr-FR" b="1" dirty="0">
                <a:solidFill>
                  <a:srgbClr val="000046"/>
                </a:solidFill>
                <a:latin typeface="Arial" charset="0"/>
              </a:rPr>
              <a:t>Création du Bureau RS</a:t>
            </a:r>
          </a:p>
        </p:txBody>
      </p:sp>
      <p:sp>
        <p:nvSpPr>
          <p:cNvPr id="18434" name="Rectangle 4"/>
          <p:cNvSpPr>
            <a:spLocks noGrp="1" noChangeArrowheads="1"/>
          </p:cNvSpPr>
          <p:nvPr>
            <p:ph type="title"/>
          </p:nvPr>
        </p:nvSpPr>
        <p:spPr>
          <a:xfrm>
            <a:off x="1330035" y="1592795"/>
            <a:ext cx="10107986" cy="1091027"/>
          </a:xfrm>
          <a:solidFill>
            <a:srgbClr val="A1A1FF"/>
          </a:solidFill>
        </p:spPr>
        <p:txBody>
          <a:bodyPr>
            <a:normAutofit fontScale="90000"/>
          </a:bodyPr>
          <a:lstStyle/>
          <a:p>
            <a:r>
              <a:rPr lang="fr-FR" sz="1800" b="1" dirty="0">
                <a:solidFill>
                  <a:srgbClr val="000046"/>
                </a:solidFill>
                <a:latin typeface="Arial" charset="0"/>
              </a:rPr>
              <a:t>	</a:t>
            </a:r>
            <a:br>
              <a:rPr lang="fr-FR" sz="1800" b="1" dirty="0">
                <a:solidFill>
                  <a:srgbClr val="000046"/>
                </a:solidFill>
                <a:latin typeface="Arial" charset="0"/>
              </a:rPr>
            </a:br>
            <a:r>
              <a:rPr lang="fr-FR" sz="1800" b="1" dirty="0">
                <a:solidFill>
                  <a:srgbClr val="000046"/>
                </a:solidFill>
                <a:latin typeface="Arial" charset="0"/>
              </a:rPr>
              <a:t> </a:t>
            </a:r>
            <a:r>
              <a:rPr lang="fr-FR" sz="3100" b="1" dirty="0">
                <a:solidFill>
                  <a:srgbClr val="000046"/>
                </a:solidFill>
                <a:latin typeface="Arial" charset="0"/>
              </a:rPr>
              <a:t>Faculté de médecine de l’</a:t>
            </a:r>
            <a:r>
              <a:rPr lang="fr-FR" sz="3100" b="1" dirty="0" err="1">
                <a:solidFill>
                  <a:srgbClr val="000046"/>
                </a:solidFill>
                <a:latin typeface="Arial" charset="0"/>
              </a:rPr>
              <a:t>UdeM</a:t>
            </a:r>
            <a:r>
              <a:rPr lang="fr-FR" sz="3100" b="1" dirty="0">
                <a:solidFill>
                  <a:srgbClr val="000046"/>
                </a:solidFill>
                <a:latin typeface="Arial" charset="0"/>
              </a:rPr>
              <a:t> et Responsabilité Sociale</a:t>
            </a:r>
            <a:br>
              <a:rPr lang="fr-FR" sz="1800" b="1" dirty="0">
                <a:solidFill>
                  <a:srgbClr val="000046"/>
                </a:solidFill>
                <a:latin typeface="Arial" charset="0"/>
              </a:rPr>
            </a:br>
            <a:endParaRPr lang="fr-FR" sz="1800"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425039" y="346573"/>
            <a:ext cx="2537583" cy="980441"/>
          </a:xfrm>
          <a:prstGeom prst="rect">
            <a:avLst/>
          </a:prstGeom>
        </p:spPr>
      </p:pic>
    </p:spTree>
    <p:extLst>
      <p:ext uri="{BB962C8B-B14F-4D97-AF65-F5344CB8AC3E}">
        <p14:creationId xmlns:p14="http://schemas.microsoft.com/office/powerpoint/2010/main" val="3201064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1942555"/>
            <a:ext cx="10699668" cy="4239492"/>
          </a:xfrm>
        </p:spPr>
        <p:txBody>
          <a:bodyPr rtlCol="0">
            <a:normAutofit/>
          </a:bodyPr>
          <a:lstStyle/>
          <a:p>
            <a:pPr marL="514350" indent="-514350">
              <a:buFont typeface="+mj-lt"/>
              <a:buAutoNum type="arabicPeriod"/>
            </a:pPr>
            <a:r>
              <a:rPr lang="fr-FR" b="1" dirty="0"/>
              <a:t>La RS de la FM est exprimée dans son énoncé de mission</a:t>
            </a:r>
            <a:r>
              <a:rPr lang="fr-FR" dirty="0">
                <a:solidFill>
                  <a:schemeClr val="accent2"/>
                </a:solidFill>
              </a:rPr>
              <a:t>: fait</a:t>
            </a:r>
          </a:p>
          <a:p>
            <a:pPr marL="514350" indent="-514350">
              <a:buFont typeface="+mj-lt"/>
              <a:buAutoNum type="arabicPeriod"/>
            </a:pPr>
            <a:r>
              <a:rPr lang="fr-FR" b="1" dirty="0"/>
              <a:t>Définir la population de référence servie par la FM de l’</a:t>
            </a:r>
            <a:r>
              <a:rPr lang="fr-FR" b="1" dirty="0" err="1"/>
              <a:t>UdeM</a:t>
            </a:r>
            <a:r>
              <a:rPr lang="fr-FR" dirty="0"/>
              <a:t>: </a:t>
            </a:r>
            <a:r>
              <a:rPr lang="fr-FR" dirty="0">
                <a:solidFill>
                  <a:srgbClr val="FF0000"/>
                </a:solidFill>
              </a:rPr>
              <a:t>fait</a:t>
            </a:r>
          </a:p>
          <a:p>
            <a:pPr lvl="1"/>
            <a:r>
              <a:rPr lang="fr-FR" sz="2800" dirty="0"/>
              <a:t>Territoire (Montréal, région)</a:t>
            </a:r>
          </a:p>
          <a:p>
            <a:pPr lvl="1"/>
            <a:r>
              <a:rPr lang="fr-FR" sz="2800" dirty="0"/>
              <a:t>Populations vulnérables ou sous-desservies</a:t>
            </a:r>
          </a:p>
          <a:p>
            <a:pPr marL="514350" indent="-514350">
              <a:buFont typeface="+mj-lt"/>
              <a:buAutoNum type="arabicPeriod"/>
            </a:pPr>
            <a:r>
              <a:rPr lang="fr-FR" b="1" dirty="0"/>
              <a:t>Evaluation des besoins prioritaires de santé  des populations de référence      </a:t>
            </a:r>
          </a:p>
          <a:p>
            <a:pPr lvl="1"/>
            <a:r>
              <a:rPr lang="fr-FR" sz="2800" dirty="0"/>
              <a:t>Etat des lieux (MF </a:t>
            </a:r>
            <a:r>
              <a:rPr lang="fr-FR" sz="2800" dirty="0" err="1"/>
              <a:t>Raynault</a:t>
            </a:r>
            <a:r>
              <a:rPr lang="fr-FR" sz="2800" dirty="0"/>
              <a:t>, MP Laflamme)</a:t>
            </a:r>
          </a:p>
          <a:p>
            <a:pPr lvl="1"/>
            <a:r>
              <a:rPr lang="fr-FR" sz="2800" dirty="0"/>
              <a:t>Quelle démarche adopter? Forum citoyen?                                Expérience-pilote auprès d’une population sous-desservie?</a:t>
            </a:r>
            <a:endParaRPr lang="fr-FR" sz="2000" dirty="0"/>
          </a:p>
          <a:p>
            <a:pPr lvl="1"/>
            <a:endParaRPr lang="fr-FR" sz="2000" dirty="0"/>
          </a:p>
          <a:p>
            <a:pPr lvl="1"/>
            <a:endParaRPr lang="fr-FR" sz="2000" dirty="0"/>
          </a:p>
          <a:p>
            <a:endParaRPr lang="fr-FR" sz="2400" dirty="0"/>
          </a:p>
          <a:p>
            <a:pPr>
              <a:buFont typeface="Arial" pitchFamily="34" charset="0"/>
              <a:buChar char="•"/>
              <a:defRPr/>
            </a:pPr>
            <a:endParaRPr lang="fr-FR" sz="2250" dirty="0">
              <a:solidFill>
                <a:srgbClr val="000066"/>
              </a:solidFill>
              <a:latin typeface="Arial" charset="0"/>
            </a:endParaRPr>
          </a:p>
        </p:txBody>
      </p:sp>
      <p:sp>
        <p:nvSpPr>
          <p:cNvPr id="18434" name="Rectangle 4"/>
          <p:cNvSpPr>
            <a:spLocks noGrp="1" noChangeArrowheads="1"/>
          </p:cNvSpPr>
          <p:nvPr>
            <p:ph type="title"/>
          </p:nvPr>
        </p:nvSpPr>
        <p:spPr>
          <a:xfrm>
            <a:off x="1559497" y="864856"/>
            <a:ext cx="8973916" cy="602438"/>
          </a:xfrm>
          <a:solidFill>
            <a:srgbClr val="A1A1FF"/>
          </a:solidFill>
        </p:spPr>
        <p:txBody>
          <a:bodyPr>
            <a:noAutofit/>
          </a:bodyPr>
          <a:lstStyle/>
          <a:p>
            <a:pPr algn="ctr"/>
            <a:r>
              <a:rPr lang="fr-FR" sz="3600" b="1" dirty="0">
                <a:solidFill>
                  <a:srgbClr val="000046"/>
                </a:solidFill>
                <a:latin typeface="Arial" charset="0"/>
              </a:rPr>
              <a:t>Premières actions</a:t>
            </a:r>
            <a:endParaRPr lang="fr-FR" sz="3600"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
        <p:nvSpPr>
          <p:cNvPr id="2" name="ZoneTexte 1">
            <a:extLst>
              <a:ext uri="{FF2B5EF4-FFF2-40B4-BE49-F238E27FC236}">
                <a16:creationId xmlns:a16="http://schemas.microsoft.com/office/drawing/2014/main" id="{B10938A2-B1C8-C74D-ABEB-88360DDC2BE1}"/>
              </a:ext>
            </a:extLst>
          </p:cNvPr>
          <p:cNvSpPr txBox="1"/>
          <p:nvPr/>
        </p:nvSpPr>
        <p:spPr>
          <a:xfrm>
            <a:off x="8422107" y="48128"/>
            <a:ext cx="3428631" cy="923330"/>
          </a:xfrm>
          <a:prstGeom prst="rect">
            <a:avLst/>
          </a:prstGeom>
          <a:noFill/>
        </p:spPr>
        <p:txBody>
          <a:bodyPr wrap="none" rtlCol="0">
            <a:spAutoFit/>
          </a:bodyPr>
          <a:lstStyle/>
          <a:p>
            <a:r>
              <a:rPr lang="fr-CA" b="1" dirty="0"/>
              <a:t>Faculté de médecine</a:t>
            </a:r>
            <a:endParaRPr lang="fr-FR" b="1" dirty="0"/>
          </a:p>
          <a:p>
            <a:r>
              <a:rPr lang="fr-CA" dirty="0"/>
              <a:t>Bureau de la responsabilité sociale</a:t>
            </a:r>
            <a:endParaRPr lang="fr-FR" dirty="0"/>
          </a:p>
          <a:p>
            <a:endParaRPr lang="fr-FR" dirty="0"/>
          </a:p>
        </p:txBody>
      </p:sp>
    </p:spTree>
    <p:extLst>
      <p:ext uri="{BB962C8B-B14F-4D97-AF65-F5344CB8AC3E}">
        <p14:creationId xmlns:p14="http://schemas.microsoft.com/office/powerpoint/2010/main" val="229007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1263436"/>
            <a:ext cx="10699668" cy="5724238"/>
          </a:xfrm>
        </p:spPr>
        <p:txBody>
          <a:bodyPr rtlCol="0">
            <a:noAutofit/>
          </a:bodyPr>
          <a:lstStyle/>
          <a:p>
            <a:pPr marL="0" indent="0">
              <a:buNone/>
            </a:pPr>
            <a:r>
              <a:rPr lang="fr-FR" sz="2000" b="1" u="sng" dirty="0"/>
              <a:t>1/ Territoires :</a:t>
            </a:r>
          </a:p>
          <a:p>
            <a:pPr marL="0" indent="0">
              <a:buNone/>
            </a:pPr>
            <a:r>
              <a:rPr lang="fr-FR" sz="2000" b="1" dirty="0"/>
              <a:t>•Montréal</a:t>
            </a:r>
          </a:p>
          <a:p>
            <a:r>
              <a:rPr lang="fr-FR" sz="2000" dirty="0"/>
              <a:t>Centre-Sud (territoire bien desservi au niveau de l’offre médicale, mais plusieurs populations vulnérables n’ayant pas accès aux soins)</a:t>
            </a:r>
          </a:p>
          <a:p>
            <a:r>
              <a:rPr lang="fr-FR" sz="2000" dirty="0"/>
              <a:t>Hochelaga-Maisonneuve, Montréal-Nord, St-Michel, Ahuntsic, Verdun – Pointe-St-Charles</a:t>
            </a:r>
          </a:p>
          <a:p>
            <a:pPr marL="0" indent="0">
              <a:buNone/>
            </a:pPr>
            <a:r>
              <a:rPr lang="fr-FR" sz="2000" b="1" dirty="0"/>
              <a:t>•Région:</a:t>
            </a:r>
          </a:p>
          <a:p>
            <a:r>
              <a:rPr lang="fr-FR" sz="2000" dirty="0"/>
              <a:t>Mauricie</a:t>
            </a:r>
          </a:p>
          <a:p>
            <a:pPr marL="0" indent="0">
              <a:buNone/>
            </a:pPr>
            <a:r>
              <a:rPr lang="fr-FR" sz="2000" b="1" u="sng" dirty="0"/>
              <a:t>2/ Populations vulnérables ou sous-desservies :</a:t>
            </a:r>
          </a:p>
          <a:p>
            <a:pPr marL="0" indent="0">
              <a:buNone/>
            </a:pPr>
            <a:r>
              <a:rPr lang="fr-FR" sz="2000" b="1" dirty="0"/>
              <a:t>•Populations autochtones</a:t>
            </a:r>
          </a:p>
          <a:p>
            <a:r>
              <a:rPr lang="fr-FR" sz="2000" dirty="0"/>
              <a:t>Urbain (quartiers de Montréal)</a:t>
            </a:r>
          </a:p>
          <a:p>
            <a:r>
              <a:rPr lang="fr-FR" sz="2000" dirty="0" err="1"/>
              <a:t>Manawan</a:t>
            </a:r>
            <a:r>
              <a:rPr lang="fr-FR" sz="2000" dirty="0"/>
              <a:t>, </a:t>
            </a:r>
            <a:r>
              <a:rPr lang="fr-FR" sz="2000" dirty="0" err="1"/>
              <a:t>Wemontaci</a:t>
            </a:r>
            <a:r>
              <a:rPr lang="fr-FR" sz="2000" dirty="0"/>
              <a:t>, Mauricie (Trois-Rivières, La Tuque)</a:t>
            </a:r>
          </a:p>
          <a:p>
            <a:pPr marL="0" indent="0">
              <a:buNone/>
            </a:pPr>
            <a:r>
              <a:rPr lang="fr-FR" sz="2000" b="1" dirty="0"/>
              <a:t>•Autres Populations vulnérables: </a:t>
            </a:r>
          </a:p>
          <a:p>
            <a:r>
              <a:rPr lang="fr-FR" sz="2000" dirty="0"/>
              <a:t>Pauvreté</a:t>
            </a:r>
          </a:p>
          <a:p>
            <a:r>
              <a:rPr lang="fr-FR" sz="2000" dirty="0"/>
              <a:t>Toxicomanes, Population carcérale/</a:t>
            </a:r>
            <a:r>
              <a:rPr lang="fr-FR" sz="2000" dirty="0" err="1"/>
              <a:t>péricarcérale</a:t>
            </a:r>
            <a:r>
              <a:rPr lang="fr-FR" sz="2000" dirty="0"/>
              <a:t>, Migrants, LGTBQ</a:t>
            </a:r>
            <a:r>
              <a:rPr lang="mr-IN" sz="2000" dirty="0"/>
              <a:t>…</a:t>
            </a:r>
            <a:endParaRPr lang="fr-FR" sz="2000" dirty="0"/>
          </a:p>
          <a:p>
            <a:endParaRPr lang="fr-FR" sz="2000" dirty="0"/>
          </a:p>
          <a:p>
            <a:pPr lvl="1"/>
            <a:endParaRPr lang="fr-FR" sz="1000" dirty="0"/>
          </a:p>
          <a:p>
            <a:pPr lvl="1"/>
            <a:endParaRPr lang="fr-FR" sz="1000" b="1" dirty="0"/>
          </a:p>
          <a:p>
            <a:pPr lvl="1"/>
            <a:endParaRPr lang="fr-FR" sz="1000" b="1" dirty="0"/>
          </a:p>
        </p:txBody>
      </p:sp>
      <p:sp>
        <p:nvSpPr>
          <p:cNvPr id="18434" name="Rectangle 4"/>
          <p:cNvSpPr>
            <a:spLocks noGrp="1" noChangeArrowheads="1"/>
          </p:cNvSpPr>
          <p:nvPr>
            <p:ph type="title"/>
          </p:nvPr>
        </p:nvSpPr>
        <p:spPr>
          <a:xfrm>
            <a:off x="2296097" y="467810"/>
            <a:ext cx="8973916" cy="602438"/>
          </a:xfrm>
          <a:solidFill>
            <a:srgbClr val="A1A1FF"/>
          </a:solidFill>
        </p:spPr>
        <p:txBody>
          <a:bodyPr>
            <a:noAutofit/>
          </a:bodyPr>
          <a:lstStyle/>
          <a:p>
            <a:pPr algn="ctr"/>
            <a:r>
              <a:rPr lang="fr-FR" sz="3600" b="1" dirty="0">
                <a:solidFill>
                  <a:srgbClr val="000046"/>
                </a:solidFill>
                <a:latin typeface="Arial" charset="0"/>
              </a:rPr>
              <a:t>Population de référence servie par la FM</a:t>
            </a:r>
            <a:endParaRPr lang="fr-FR" sz="3600"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35496" y="-27384"/>
            <a:ext cx="1692000" cy="653734"/>
          </a:xfrm>
          <a:prstGeom prst="rect">
            <a:avLst/>
          </a:prstGeom>
        </p:spPr>
      </p:pic>
    </p:spTree>
    <p:extLst>
      <p:ext uri="{BB962C8B-B14F-4D97-AF65-F5344CB8AC3E}">
        <p14:creationId xmlns:p14="http://schemas.microsoft.com/office/powerpoint/2010/main" val="189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1942555"/>
            <a:ext cx="10699668" cy="4239492"/>
          </a:xfrm>
        </p:spPr>
        <p:txBody>
          <a:bodyPr rtlCol="0">
            <a:normAutofit/>
          </a:bodyPr>
          <a:lstStyle/>
          <a:p>
            <a:pPr marL="514350" indent="-514350">
              <a:buFont typeface="+mj-lt"/>
              <a:buAutoNum type="arabicPeriod"/>
            </a:pPr>
            <a:r>
              <a:rPr lang="fr-FR" b="1" dirty="0"/>
              <a:t>La RS de la FM est exprimée dans son énoncé de mission</a:t>
            </a:r>
            <a:r>
              <a:rPr lang="fr-FR" dirty="0">
                <a:solidFill>
                  <a:schemeClr val="accent2"/>
                </a:solidFill>
              </a:rPr>
              <a:t>: fait</a:t>
            </a:r>
          </a:p>
          <a:p>
            <a:pPr marL="514350" indent="-514350">
              <a:buFont typeface="+mj-lt"/>
              <a:buAutoNum type="arabicPeriod"/>
            </a:pPr>
            <a:r>
              <a:rPr lang="fr-FR" b="1" dirty="0"/>
              <a:t>Définir la population de référence servie par la FM de l’</a:t>
            </a:r>
            <a:r>
              <a:rPr lang="fr-FR" b="1" dirty="0" err="1"/>
              <a:t>UdeM</a:t>
            </a:r>
            <a:r>
              <a:rPr lang="fr-FR" dirty="0"/>
              <a:t>: </a:t>
            </a:r>
            <a:r>
              <a:rPr lang="fr-FR" dirty="0">
                <a:solidFill>
                  <a:srgbClr val="FF0000"/>
                </a:solidFill>
              </a:rPr>
              <a:t>fait</a:t>
            </a:r>
          </a:p>
          <a:p>
            <a:pPr lvl="1"/>
            <a:r>
              <a:rPr lang="fr-FR" sz="2800" dirty="0"/>
              <a:t>Territoire (Montréal, région)</a:t>
            </a:r>
          </a:p>
          <a:p>
            <a:pPr lvl="1"/>
            <a:r>
              <a:rPr lang="fr-FR" sz="2800" dirty="0"/>
              <a:t>Populations vulnérables ou sous-desservies</a:t>
            </a:r>
          </a:p>
          <a:p>
            <a:pPr marL="514350" indent="-514350">
              <a:buFont typeface="+mj-lt"/>
              <a:buAutoNum type="arabicPeriod"/>
            </a:pPr>
            <a:r>
              <a:rPr lang="fr-FR" b="1" dirty="0"/>
              <a:t>Evaluation des besoins prioritaires de santé  des populations de référence      </a:t>
            </a:r>
          </a:p>
          <a:p>
            <a:pPr lvl="1"/>
            <a:r>
              <a:rPr lang="fr-FR" sz="2800" dirty="0"/>
              <a:t>Etat des lieux (MF </a:t>
            </a:r>
            <a:r>
              <a:rPr lang="fr-FR" sz="2800" dirty="0" err="1"/>
              <a:t>Raynault</a:t>
            </a:r>
            <a:r>
              <a:rPr lang="fr-FR" sz="2800" dirty="0"/>
              <a:t>, MP Laflamme)</a:t>
            </a:r>
          </a:p>
          <a:p>
            <a:pPr lvl="1"/>
            <a:r>
              <a:rPr lang="fr-FR" sz="2800" dirty="0"/>
              <a:t>Quelle démarche adopter? Forum citoyen?                                Expérience-pilote auprès d’une population sous-desservie?</a:t>
            </a:r>
            <a:endParaRPr lang="fr-FR" sz="2000" dirty="0"/>
          </a:p>
          <a:p>
            <a:pPr lvl="1"/>
            <a:endParaRPr lang="fr-FR" sz="2000" dirty="0"/>
          </a:p>
          <a:p>
            <a:pPr lvl="1"/>
            <a:endParaRPr lang="fr-FR" sz="2000" dirty="0"/>
          </a:p>
          <a:p>
            <a:endParaRPr lang="fr-FR" sz="2400" dirty="0"/>
          </a:p>
          <a:p>
            <a:pPr>
              <a:buFont typeface="Arial" pitchFamily="34" charset="0"/>
              <a:buChar char="•"/>
              <a:defRPr/>
            </a:pPr>
            <a:endParaRPr lang="fr-FR" sz="2250" dirty="0">
              <a:solidFill>
                <a:srgbClr val="000066"/>
              </a:solidFill>
              <a:latin typeface="Arial" charset="0"/>
            </a:endParaRPr>
          </a:p>
        </p:txBody>
      </p:sp>
      <p:sp>
        <p:nvSpPr>
          <p:cNvPr id="18434" name="Rectangle 4"/>
          <p:cNvSpPr>
            <a:spLocks noGrp="1" noChangeArrowheads="1"/>
          </p:cNvSpPr>
          <p:nvPr>
            <p:ph type="title"/>
          </p:nvPr>
        </p:nvSpPr>
        <p:spPr>
          <a:xfrm>
            <a:off x="1559497" y="864856"/>
            <a:ext cx="8973916" cy="602438"/>
          </a:xfrm>
          <a:solidFill>
            <a:srgbClr val="A1A1FF"/>
          </a:solidFill>
        </p:spPr>
        <p:txBody>
          <a:bodyPr>
            <a:noAutofit/>
          </a:bodyPr>
          <a:lstStyle/>
          <a:p>
            <a:pPr algn="ctr"/>
            <a:r>
              <a:rPr lang="fr-FR" sz="3600" b="1" dirty="0">
                <a:solidFill>
                  <a:srgbClr val="000046"/>
                </a:solidFill>
                <a:latin typeface="Arial" charset="0"/>
              </a:rPr>
              <a:t>Premières actions</a:t>
            </a:r>
            <a:endParaRPr lang="fr-FR" sz="3600"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
        <p:nvSpPr>
          <p:cNvPr id="2" name="ZoneTexte 1">
            <a:extLst>
              <a:ext uri="{FF2B5EF4-FFF2-40B4-BE49-F238E27FC236}">
                <a16:creationId xmlns:a16="http://schemas.microsoft.com/office/drawing/2014/main" id="{B10938A2-B1C8-C74D-ABEB-88360DDC2BE1}"/>
              </a:ext>
            </a:extLst>
          </p:cNvPr>
          <p:cNvSpPr txBox="1"/>
          <p:nvPr/>
        </p:nvSpPr>
        <p:spPr>
          <a:xfrm>
            <a:off x="8422107" y="48128"/>
            <a:ext cx="3428631" cy="923330"/>
          </a:xfrm>
          <a:prstGeom prst="rect">
            <a:avLst/>
          </a:prstGeom>
          <a:noFill/>
        </p:spPr>
        <p:txBody>
          <a:bodyPr wrap="none" rtlCol="0">
            <a:spAutoFit/>
          </a:bodyPr>
          <a:lstStyle/>
          <a:p>
            <a:r>
              <a:rPr lang="fr-CA" b="1" dirty="0"/>
              <a:t>Faculté de médecine</a:t>
            </a:r>
            <a:endParaRPr lang="fr-FR" b="1" dirty="0"/>
          </a:p>
          <a:p>
            <a:r>
              <a:rPr lang="fr-CA" dirty="0"/>
              <a:t>Bureau de la responsabilité sociale</a:t>
            </a:r>
            <a:endParaRPr lang="fr-FR" dirty="0"/>
          </a:p>
          <a:p>
            <a:endParaRPr lang="fr-FR" dirty="0"/>
          </a:p>
        </p:txBody>
      </p:sp>
    </p:spTree>
    <p:extLst>
      <p:ext uri="{BB962C8B-B14F-4D97-AF65-F5344CB8AC3E}">
        <p14:creationId xmlns:p14="http://schemas.microsoft.com/office/powerpoint/2010/main" val="3644598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559497" y="1140909"/>
            <a:ext cx="8973916" cy="869153"/>
          </a:xfrm>
          <a:solidFill>
            <a:srgbClr val="A1A1FF"/>
          </a:solidFill>
        </p:spPr>
        <p:txBody>
          <a:bodyPr>
            <a:noAutofit/>
          </a:bodyPr>
          <a:lstStyle/>
          <a:p>
            <a:pPr algn="ctr"/>
            <a:r>
              <a:rPr lang="fr-FR" sz="3600" b="1" dirty="0"/>
              <a:t>Domaines d’intérêt </a:t>
            </a:r>
            <a:br>
              <a:rPr lang="fr-FR" sz="3600" b="1" dirty="0"/>
            </a:br>
            <a:r>
              <a:rPr lang="fr-FR" sz="1400" b="1" dirty="0"/>
              <a:t>(sont soulignés les projets prioritaires en 2018)</a:t>
            </a:r>
            <a:endParaRPr lang="fr-FR" sz="1400" b="1"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
        <p:nvSpPr>
          <p:cNvPr id="2" name="ZoneTexte 1">
            <a:extLst>
              <a:ext uri="{FF2B5EF4-FFF2-40B4-BE49-F238E27FC236}">
                <a16:creationId xmlns:a16="http://schemas.microsoft.com/office/drawing/2014/main" id="{E46F070B-1D10-7440-8D35-FDFE1629997D}"/>
              </a:ext>
            </a:extLst>
          </p:cNvPr>
          <p:cNvSpPr txBox="1"/>
          <p:nvPr/>
        </p:nvSpPr>
        <p:spPr>
          <a:xfrm>
            <a:off x="7924800" y="176463"/>
            <a:ext cx="3428631" cy="646331"/>
          </a:xfrm>
          <a:prstGeom prst="rect">
            <a:avLst/>
          </a:prstGeom>
          <a:noFill/>
        </p:spPr>
        <p:txBody>
          <a:bodyPr wrap="none" rtlCol="0">
            <a:spAutoFit/>
          </a:bodyPr>
          <a:lstStyle/>
          <a:p>
            <a:r>
              <a:rPr lang="fr-CA" b="1" dirty="0"/>
              <a:t>Faculté de médecine</a:t>
            </a:r>
            <a:endParaRPr lang="fr-FR" b="1" dirty="0"/>
          </a:p>
          <a:p>
            <a:r>
              <a:rPr lang="fr-CA" dirty="0"/>
              <a:t>Bureau de la responsabilité sociale</a:t>
            </a:r>
            <a:endParaRPr lang="fr-FR" dirty="0"/>
          </a:p>
        </p:txBody>
      </p:sp>
      <p:sp>
        <p:nvSpPr>
          <p:cNvPr id="4098" name="Rectangle 3"/>
          <p:cNvSpPr>
            <a:spLocks noGrp="1" noChangeArrowheads="1"/>
          </p:cNvSpPr>
          <p:nvPr>
            <p:ph type="body" idx="1"/>
          </p:nvPr>
        </p:nvSpPr>
        <p:spPr>
          <a:xfrm>
            <a:off x="1377537" y="2438399"/>
            <a:ext cx="10699668" cy="4267200"/>
          </a:xfrm>
        </p:spPr>
        <p:txBody>
          <a:bodyPr rtlCol="0">
            <a:normAutofit fontScale="62500" lnSpcReduction="20000"/>
          </a:bodyPr>
          <a:lstStyle/>
          <a:p>
            <a:pPr marL="342900" indent="-342900"/>
            <a:r>
              <a:rPr lang="fr-FR" sz="2400" b="1" u="sng" dirty="0"/>
              <a:t>Projet santé des populations autochtones </a:t>
            </a:r>
            <a:r>
              <a:rPr lang="fr-FR" sz="2400" dirty="0"/>
              <a:t>(</a:t>
            </a:r>
            <a:r>
              <a:rPr lang="fr-FR" sz="2400" dirty="0" err="1"/>
              <a:t>evaluation</a:t>
            </a:r>
            <a:r>
              <a:rPr lang="fr-FR" sz="2400" dirty="0"/>
              <a:t> des besoins/forums citoyens, exposition des étudiants, formation des professionnels, actions de soins, recherche sur le diabète…)</a:t>
            </a:r>
          </a:p>
          <a:p>
            <a:pPr marL="342900" indent="-342900"/>
            <a:r>
              <a:rPr lang="fr-FR" sz="2400" b="1" u="sng" dirty="0"/>
              <a:t>Impact de la création du campus sur la santé de la population en Mauricie </a:t>
            </a:r>
            <a:r>
              <a:rPr lang="fr-FR" sz="2400" dirty="0"/>
              <a:t>: satisfaction des besoins de la population/UMF (accès aux soins), indicateur d’un problème de santé/ diabète, santé mentale..), bien-être des étudiants…</a:t>
            </a:r>
          </a:p>
          <a:p>
            <a:pPr marL="342900" indent="-342900"/>
            <a:r>
              <a:rPr lang="fr-FR" sz="2400" b="1" dirty="0"/>
              <a:t>Admissions</a:t>
            </a:r>
            <a:r>
              <a:rPr lang="fr-FR" sz="2400" dirty="0"/>
              <a:t> / projet accès médecine</a:t>
            </a:r>
          </a:p>
          <a:p>
            <a:pPr marL="342900" indent="-342900"/>
            <a:r>
              <a:rPr lang="fr-FR" sz="2400" b="1" dirty="0"/>
              <a:t>Intégration des  nouvelles compétences  dans un continuum pré, post-doc, DPC </a:t>
            </a:r>
            <a:r>
              <a:rPr lang="fr-FR" sz="2400" dirty="0"/>
              <a:t>(éthique, collaboration, communication, diversité , leadership, travail en équipe)</a:t>
            </a:r>
          </a:p>
          <a:p>
            <a:pPr marL="342900" indent="-342900"/>
            <a:r>
              <a:rPr lang="fr-FR" sz="2400" b="1" dirty="0"/>
              <a:t>Devenir de nos gradués (</a:t>
            </a:r>
            <a:r>
              <a:rPr lang="fr-FR" sz="2400" dirty="0">
                <a:cs typeface="Arial"/>
              </a:rPr>
              <a:t>choix de spécialité, mode de pratique et implantation géographique, analyser la situation en fonction des besoins de santé concernés..)</a:t>
            </a:r>
          </a:p>
          <a:p>
            <a:r>
              <a:rPr lang="fr-FR" sz="2400" b="1" dirty="0"/>
              <a:t>Autres projets visant les populations vulnérables </a:t>
            </a:r>
            <a:r>
              <a:rPr lang="fr-FR" sz="2400" dirty="0"/>
              <a:t>(toxicomanie, population carcérale, migrants, LGTBQ..), </a:t>
            </a:r>
            <a:r>
              <a:rPr lang="fr-FR" sz="2400" b="1" dirty="0"/>
              <a:t>Projet « empathie des étudiants » </a:t>
            </a:r>
          </a:p>
          <a:p>
            <a:endParaRPr lang="fr-FR" sz="2400" dirty="0"/>
          </a:p>
          <a:p>
            <a:r>
              <a:rPr lang="fr-FR" sz="2400" b="1" u="sng" dirty="0"/>
              <a:t>Actions à l’échelle des 4 FM du Québec</a:t>
            </a:r>
            <a:r>
              <a:rPr lang="fr-FR" sz="2400" b="1" dirty="0"/>
              <a:t>: </a:t>
            </a:r>
          </a:p>
          <a:p>
            <a:pPr lvl="1"/>
            <a:r>
              <a:rPr lang="fr-FR" sz="2000" b="1" dirty="0"/>
              <a:t>Comité </a:t>
            </a:r>
            <a:r>
              <a:rPr lang="fr-FR" sz="2000" b="1" dirty="0" err="1"/>
              <a:t>interfacultaire</a:t>
            </a:r>
            <a:r>
              <a:rPr lang="fr-FR" sz="2000" b="1" dirty="0"/>
              <a:t> dur l’enseignement en région</a:t>
            </a:r>
          </a:p>
          <a:p>
            <a:pPr lvl="1"/>
            <a:r>
              <a:rPr lang="fr-FR" sz="2000" b="1" dirty="0"/>
              <a:t>CIQ-RESOSANTE (Symposium RS le 5 juin à TR)/ Etats Généraux de la RS </a:t>
            </a:r>
          </a:p>
          <a:p>
            <a:pPr marL="342900" indent="-342900"/>
            <a:r>
              <a:rPr lang="fr-FR" sz="2400" b="1" u="sng" dirty="0"/>
              <a:t>Actions à l’international</a:t>
            </a:r>
            <a:r>
              <a:rPr lang="fr-FR" sz="2400" dirty="0"/>
              <a:t>: Haïti/ Tunisie/ RIFRESS/AUF</a:t>
            </a:r>
          </a:p>
          <a:p>
            <a:pPr marL="342900" indent="-342900"/>
            <a:r>
              <a:rPr lang="fr-FR" sz="2400" b="1" u="sng" dirty="0"/>
              <a:t>Agrément</a:t>
            </a:r>
            <a:r>
              <a:rPr lang="fr-FR" sz="2400" b="1" dirty="0"/>
              <a:t> (Norme 1.1.1)</a:t>
            </a:r>
          </a:p>
          <a:p>
            <a:pPr marL="457200" lvl="1" indent="0">
              <a:buNone/>
            </a:pPr>
            <a:endParaRPr lang="fr-FR" sz="3200" b="1" dirty="0"/>
          </a:p>
          <a:p>
            <a:pPr lvl="1"/>
            <a:endParaRPr lang="fr-FR" sz="3200" b="1" dirty="0"/>
          </a:p>
          <a:p>
            <a:pPr marL="0" indent="0">
              <a:buNone/>
            </a:pPr>
            <a:endParaRPr lang="fr-FR" sz="2000" dirty="0"/>
          </a:p>
          <a:p>
            <a:endParaRPr lang="fr-FR" sz="2400" dirty="0"/>
          </a:p>
          <a:p>
            <a:pPr>
              <a:buFont typeface="Arial" pitchFamily="34" charset="0"/>
              <a:buChar char="•"/>
              <a:defRPr/>
            </a:pPr>
            <a:endParaRPr lang="fr-FR" sz="2250" dirty="0">
              <a:solidFill>
                <a:srgbClr val="000066"/>
              </a:solidFill>
              <a:latin typeface="Arial" charset="0"/>
            </a:endParaRPr>
          </a:p>
        </p:txBody>
      </p:sp>
    </p:spTree>
    <p:extLst>
      <p:ext uri="{BB962C8B-B14F-4D97-AF65-F5344CB8AC3E}">
        <p14:creationId xmlns:p14="http://schemas.microsoft.com/office/powerpoint/2010/main" val="279265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2327563"/>
            <a:ext cx="10699668" cy="4239492"/>
          </a:xfrm>
        </p:spPr>
        <p:txBody>
          <a:bodyPr rtlCol="0">
            <a:normAutofit fontScale="62500" lnSpcReduction="20000"/>
          </a:bodyPr>
          <a:lstStyle/>
          <a:p>
            <a:pPr marL="514350" indent="-514350">
              <a:buFont typeface="+mj-lt"/>
              <a:buAutoNum type="arabicPeriod"/>
            </a:pPr>
            <a:r>
              <a:rPr lang="fr-FR" b="1" dirty="0"/>
              <a:t>Planification stratégique du projet du Bureau RS: </a:t>
            </a:r>
            <a:r>
              <a:rPr lang="fr-FR" b="1" dirty="0">
                <a:solidFill>
                  <a:schemeClr val="accent2"/>
                </a:solidFill>
              </a:rPr>
              <a:t>6 avril 2018 </a:t>
            </a:r>
            <a:endParaRPr lang="fr-FR" b="1" dirty="0"/>
          </a:p>
          <a:p>
            <a:pPr lvl="1"/>
            <a:r>
              <a:rPr lang="fr-FR" dirty="0"/>
              <a:t>PS basée </a:t>
            </a:r>
            <a:r>
              <a:rPr lang="fr-FR" b="1" u="sng" dirty="0">
                <a:solidFill>
                  <a:srgbClr val="FF0000"/>
                </a:solidFill>
              </a:rPr>
              <a:t>sur une approche par projets</a:t>
            </a:r>
          </a:p>
          <a:p>
            <a:pPr lvl="1"/>
            <a:r>
              <a:rPr lang="fr-FR" dirty="0"/>
              <a:t>Agenda: fin juin 2018 </a:t>
            </a:r>
          </a:p>
          <a:p>
            <a:pPr marL="457200" lvl="1" indent="0">
              <a:buNone/>
            </a:pPr>
            <a:endParaRPr lang="fr-FR" dirty="0"/>
          </a:p>
          <a:p>
            <a:pPr marL="514350" indent="-514350">
              <a:buFont typeface="+mj-lt"/>
              <a:buAutoNum type="arabicPeriod"/>
            </a:pPr>
            <a:r>
              <a:rPr lang="fr-FR" b="1" dirty="0"/>
              <a:t>La santé des populations autochtones servies par l’</a:t>
            </a:r>
            <a:r>
              <a:rPr lang="fr-FR" b="1" dirty="0" err="1"/>
              <a:t>UdeM</a:t>
            </a:r>
            <a:r>
              <a:rPr lang="fr-FR" b="1" dirty="0"/>
              <a:t>: </a:t>
            </a:r>
          </a:p>
          <a:p>
            <a:pPr marL="457200" lvl="1" indent="0">
              <a:buNone/>
            </a:pPr>
            <a:r>
              <a:rPr lang="fr-FR" b="1" dirty="0">
                <a:solidFill>
                  <a:schemeClr val="accent2"/>
                </a:solidFill>
              </a:rPr>
              <a:t>     Réflexion sur un projet global ( 12 mars 2018): </a:t>
            </a:r>
          </a:p>
          <a:p>
            <a:pPr lvl="1"/>
            <a:r>
              <a:rPr lang="fr-FR" b="1" dirty="0">
                <a:solidFill>
                  <a:schemeClr val="accent2"/>
                </a:solidFill>
              </a:rPr>
              <a:t>Organiser </a:t>
            </a:r>
            <a:r>
              <a:rPr lang="fr-FR" b="1" u="sng" dirty="0">
                <a:solidFill>
                  <a:schemeClr val="accent2"/>
                </a:solidFill>
              </a:rPr>
              <a:t>des forums citoyens </a:t>
            </a:r>
            <a:r>
              <a:rPr lang="fr-FR" b="1" dirty="0">
                <a:solidFill>
                  <a:schemeClr val="accent2"/>
                </a:solidFill>
              </a:rPr>
              <a:t>pour identifier les besoins prioritaires de santé</a:t>
            </a:r>
          </a:p>
          <a:p>
            <a:pPr lvl="1"/>
            <a:r>
              <a:rPr lang="fr-FR" b="1" dirty="0">
                <a:solidFill>
                  <a:schemeClr val="accent2"/>
                </a:solidFill>
              </a:rPr>
              <a:t>Identifier des actions de formation, recherche, soins </a:t>
            </a:r>
          </a:p>
          <a:p>
            <a:pPr lvl="1"/>
            <a:r>
              <a:rPr lang="fr-FR" b="1" dirty="0">
                <a:solidFill>
                  <a:schemeClr val="accent2"/>
                </a:solidFill>
              </a:rPr>
              <a:t>Projet à préparer pour financement</a:t>
            </a:r>
          </a:p>
          <a:p>
            <a:pPr lvl="1"/>
            <a:endParaRPr lang="fr-FR" b="1" dirty="0">
              <a:solidFill>
                <a:schemeClr val="accent2"/>
              </a:solidFill>
            </a:endParaRPr>
          </a:p>
          <a:p>
            <a:pPr marL="514350" indent="-514350">
              <a:buFont typeface="+mj-lt"/>
              <a:buAutoNum type="arabicPeriod"/>
            </a:pPr>
            <a:r>
              <a:rPr lang="fr-FR" b="1" dirty="0"/>
              <a:t>Le Campus de l’</a:t>
            </a:r>
            <a:r>
              <a:rPr lang="fr-FR" b="1" dirty="0" err="1"/>
              <a:t>UdeM</a:t>
            </a:r>
            <a:r>
              <a:rPr lang="fr-FR" b="1" dirty="0"/>
              <a:t> en Mauricie: Evaluation de l’impact sur la santé de la population locale:  </a:t>
            </a:r>
          </a:p>
          <a:p>
            <a:pPr lvl="1"/>
            <a:r>
              <a:rPr lang="fr-FR" b="1" dirty="0">
                <a:solidFill>
                  <a:schemeClr val="accent2"/>
                </a:solidFill>
              </a:rPr>
              <a:t>Réflexion sur le projet (Trois-Rivières 19 mars 2018)</a:t>
            </a:r>
          </a:p>
          <a:p>
            <a:pPr lvl="1"/>
            <a:r>
              <a:rPr lang="fr-FR" b="1" dirty="0">
                <a:solidFill>
                  <a:schemeClr val="accent2"/>
                </a:solidFill>
              </a:rPr>
              <a:t>Devenir des Gradués(MF et spécialistes) /pratique en régions</a:t>
            </a:r>
          </a:p>
          <a:p>
            <a:pPr lvl="1"/>
            <a:endParaRPr lang="fr-FR" b="1" dirty="0">
              <a:solidFill>
                <a:schemeClr val="accent2"/>
              </a:solidFill>
            </a:endParaRPr>
          </a:p>
          <a:p>
            <a:pPr marL="514350" indent="-514350">
              <a:buFont typeface="+mj-lt"/>
              <a:buAutoNum type="arabicPeriod"/>
            </a:pPr>
            <a:r>
              <a:rPr lang="fr-FR" b="1" dirty="0"/>
              <a:t> Adéquation aux normes d’agrément </a:t>
            </a:r>
            <a:r>
              <a:rPr lang="fr-FR" i="1" dirty="0"/>
              <a:t>(réunions mensuelles)</a:t>
            </a:r>
            <a:endParaRPr lang="fr-FR" b="1" dirty="0">
              <a:solidFill>
                <a:srgbClr val="FF0000"/>
              </a:solidFill>
            </a:endParaRPr>
          </a:p>
          <a:p>
            <a:pPr lvl="1"/>
            <a:r>
              <a:rPr lang="fr-FR" dirty="0"/>
              <a:t>Agrément à mi-parcours (1</a:t>
            </a:r>
            <a:r>
              <a:rPr lang="fr-FR" baseline="30000" dirty="0"/>
              <a:t>er</a:t>
            </a:r>
            <a:r>
              <a:rPr lang="fr-FR" dirty="0"/>
              <a:t> semestre 2018): </a:t>
            </a:r>
            <a:r>
              <a:rPr lang="fr-FR" dirty="0">
                <a:solidFill>
                  <a:srgbClr val="FF0000"/>
                </a:solidFill>
              </a:rPr>
              <a:t>finalisé</a:t>
            </a:r>
          </a:p>
          <a:p>
            <a:pPr marL="457200" lvl="1" indent="0">
              <a:buNone/>
            </a:pPr>
            <a:endParaRPr lang="fr-FR" dirty="0"/>
          </a:p>
          <a:p>
            <a:pPr marL="457200" lvl="1" indent="0">
              <a:buNone/>
            </a:pPr>
            <a:endParaRPr lang="fr-FR" sz="2000" dirty="0"/>
          </a:p>
          <a:p>
            <a:pPr lvl="1"/>
            <a:endParaRPr lang="fr-FR" sz="2000" dirty="0"/>
          </a:p>
          <a:p>
            <a:endParaRPr lang="fr-FR" sz="2400" dirty="0"/>
          </a:p>
          <a:p>
            <a:pPr>
              <a:buFont typeface="Arial" pitchFamily="34" charset="0"/>
              <a:buChar char="•"/>
              <a:defRPr/>
            </a:pPr>
            <a:endParaRPr lang="fr-FR" sz="2250" dirty="0">
              <a:solidFill>
                <a:srgbClr val="000066"/>
              </a:solidFill>
              <a:latin typeface="Arial" charset="0"/>
            </a:endParaRPr>
          </a:p>
        </p:txBody>
      </p:sp>
      <p:sp>
        <p:nvSpPr>
          <p:cNvPr id="18434" name="Rectangle 4"/>
          <p:cNvSpPr>
            <a:spLocks noGrp="1" noChangeArrowheads="1"/>
          </p:cNvSpPr>
          <p:nvPr>
            <p:ph type="title"/>
          </p:nvPr>
        </p:nvSpPr>
        <p:spPr>
          <a:xfrm>
            <a:off x="1559497" y="1140909"/>
            <a:ext cx="8973916" cy="869153"/>
          </a:xfrm>
          <a:solidFill>
            <a:srgbClr val="A1A1FF"/>
          </a:solidFill>
        </p:spPr>
        <p:txBody>
          <a:bodyPr>
            <a:noAutofit/>
          </a:bodyPr>
          <a:lstStyle/>
          <a:p>
            <a:pPr algn="ctr"/>
            <a:r>
              <a:rPr lang="fr-FR" sz="3600" b="1" dirty="0">
                <a:solidFill>
                  <a:srgbClr val="000046"/>
                </a:solidFill>
                <a:latin typeface="Arial" charset="0"/>
              </a:rPr>
              <a:t>Priorités en 2018</a:t>
            </a:r>
            <a:br>
              <a:rPr lang="fr-FR" sz="3600" b="1" dirty="0">
                <a:solidFill>
                  <a:srgbClr val="000046"/>
                </a:solidFill>
                <a:latin typeface="Arial" charset="0"/>
              </a:rPr>
            </a:br>
            <a:r>
              <a:rPr lang="fr-FR" sz="2800" b="1" dirty="0">
                <a:solidFill>
                  <a:srgbClr val="000046"/>
                </a:solidFill>
                <a:latin typeface="Arial" charset="0"/>
              </a:rPr>
              <a:t>4 groupes de travail:</a:t>
            </a:r>
            <a:endParaRPr lang="fr-FR" sz="2800"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
        <p:nvSpPr>
          <p:cNvPr id="6" name="Flèche vers la droite 5"/>
          <p:cNvSpPr/>
          <p:nvPr/>
        </p:nvSpPr>
        <p:spPr>
          <a:xfrm>
            <a:off x="3486192" y="1732079"/>
            <a:ext cx="612000" cy="28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248F7B59-7C8E-0348-BBE1-0FD0D54A522F}"/>
              </a:ext>
            </a:extLst>
          </p:cNvPr>
          <p:cNvSpPr txBox="1"/>
          <p:nvPr/>
        </p:nvSpPr>
        <p:spPr>
          <a:xfrm>
            <a:off x="8341895" y="128340"/>
            <a:ext cx="3429144" cy="923330"/>
          </a:xfrm>
          <a:prstGeom prst="rect">
            <a:avLst/>
          </a:prstGeom>
          <a:noFill/>
        </p:spPr>
        <p:txBody>
          <a:bodyPr wrap="none" rtlCol="0">
            <a:spAutoFit/>
          </a:bodyPr>
          <a:lstStyle/>
          <a:p>
            <a:r>
              <a:rPr lang="fr-CA" b="1" dirty="0"/>
              <a:t>Faculté de médecine</a:t>
            </a:r>
            <a:endParaRPr lang="fr-FR" b="1" dirty="0"/>
          </a:p>
          <a:p>
            <a:r>
              <a:rPr lang="fr-CA" dirty="0"/>
              <a:t>Bureau de la responsabilité sociale</a:t>
            </a:r>
            <a:endParaRPr lang="fr-FR" dirty="0"/>
          </a:p>
          <a:p>
            <a:endParaRPr lang="fr-FR" dirty="0"/>
          </a:p>
        </p:txBody>
      </p:sp>
    </p:spTree>
    <p:extLst>
      <p:ext uri="{BB962C8B-B14F-4D97-AF65-F5344CB8AC3E}">
        <p14:creationId xmlns:p14="http://schemas.microsoft.com/office/powerpoint/2010/main" val="1629450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325274-7AEB-6041-9094-C45B6F2FB002}"/>
              </a:ext>
            </a:extLst>
          </p:cNvPr>
          <p:cNvSpPr>
            <a:spLocks noGrp="1"/>
          </p:cNvSpPr>
          <p:nvPr>
            <p:ph type="title"/>
          </p:nvPr>
        </p:nvSpPr>
        <p:spPr/>
        <p:txBody>
          <a:bodyPr/>
          <a:lstStyle/>
          <a:p>
            <a:r>
              <a:rPr lang="fr-FR" dirty="0"/>
              <a:t>			Groupes de Travail </a:t>
            </a:r>
          </a:p>
        </p:txBody>
      </p:sp>
      <p:graphicFrame>
        <p:nvGraphicFramePr>
          <p:cNvPr id="4" name="Espace réservé du contenu 3">
            <a:extLst>
              <a:ext uri="{FF2B5EF4-FFF2-40B4-BE49-F238E27FC236}">
                <a16:creationId xmlns:a16="http://schemas.microsoft.com/office/drawing/2014/main" id="{271E226E-2C5C-A645-8D9C-2067CBD0A25E}"/>
              </a:ext>
            </a:extLst>
          </p:cNvPr>
          <p:cNvGraphicFramePr>
            <a:graphicFrameLocks noGrp="1"/>
          </p:cNvGraphicFramePr>
          <p:nvPr>
            <p:ph idx="1"/>
            <p:extLst>
              <p:ext uri="{D42A27DB-BD31-4B8C-83A1-F6EECF244321}">
                <p14:modId xmlns:p14="http://schemas.microsoft.com/office/powerpoint/2010/main" val="662707353"/>
              </p:ext>
            </p:extLst>
          </p:nvPr>
        </p:nvGraphicFramePr>
        <p:xfrm>
          <a:off x="609600" y="1909011"/>
          <a:ext cx="10491538" cy="4347410"/>
        </p:xfrm>
        <a:graphic>
          <a:graphicData uri="http://schemas.openxmlformats.org/drawingml/2006/table">
            <a:tbl>
              <a:tblPr firstRow="1" firstCol="1" bandRow="1">
                <a:tableStyleId>{5C22544A-7EE6-4342-B048-85BDC9FD1C3A}</a:tableStyleId>
              </a:tblPr>
              <a:tblGrid>
                <a:gridCol w="3304674">
                  <a:extLst>
                    <a:ext uri="{9D8B030D-6E8A-4147-A177-3AD203B41FA5}">
                      <a16:colId xmlns:a16="http://schemas.microsoft.com/office/drawing/2014/main" val="439516470"/>
                    </a:ext>
                  </a:extLst>
                </a:gridCol>
                <a:gridCol w="7186864">
                  <a:extLst>
                    <a:ext uri="{9D8B030D-6E8A-4147-A177-3AD203B41FA5}">
                      <a16:colId xmlns:a16="http://schemas.microsoft.com/office/drawing/2014/main" val="3351736427"/>
                    </a:ext>
                  </a:extLst>
                </a:gridCol>
              </a:tblGrid>
              <a:tr h="289828">
                <a:tc>
                  <a:txBody>
                    <a:bodyPr/>
                    <a:lstStyle/>
                    <a:p>
                      <a:pPr algn="just">
                        <a:spcAft>
                          <a:spcPts val="0"/>
                        </a:spcAft>
                      </a:pPr>
                      <a:r>
                        <a:rPr lang="fr-FR" sz="1200" dirty="0">
                          <a:effectLst/>
                        </a:rPr>
                        <a:t>Groupes de travail</a:t>
                      </a:r>
                      <a:endParaRPr lang="fr-FR" sz="1000" dirty="0">
                        <a:effectLst/>
                        <a:latin typeface="Charlotte Book"/>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1200">
                          <a:effectLst/>
                        </a:rPr>
                        <a:t>Membres </a:t>
                      </a:r>
                      <a:endParaRPr lang="fr-FR" sz="1000">
                        <a:effectLst/>
                        <a:latin typeface="Charlotte Book"/>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48048748"/>
                  </a:ext>
                </a:extLst>
              </a:tr>
              <a:tr h="1159309">
                <a:tc>
                  <a:txBody>
                    <a:bodyPr/>
                    <a:lstStyle/>
                    <a:p>
                      <a:pPr>
                        <a:spcAft>
                          <a:spcPts val="0"/>
                        </a:spcAft>
                      </a:pPr>
                      <a:r>
                        <a:rPr lang="fr-FR" sz="1600" dirty="0">
                          <a:effectLst/>
                        </a:rPr>
                        <a:t>Santé des populations autochtones G1</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600" dirty="0" err="1">
                          <a:effectLst/>
                        </a:rPr>
                        <a:t>Eric</a:t>
                      </a:r>
                      <a:r>
                        <a:rPr lang="fr-FR" sz="1600" dirty="0">
                          <a:effectLst/>
                        </a:rPr>
                        <a:t> Drouin, Stanley </a:t>
                      </a:r>
                      <a:r>
                        <a:rPr lang="fr-FR" sz="1600" dirty="0" err="1">
                          <a:effectLst/>
                        </a:rPr>
                        <a:t>Vollant</a:t>
                      </a:r>
                      <a:r>
                        <a:rPr lang="fr-FR" sz="1600" dirty="0">
                          <a:effectLst/>
                        </a:rPr>
                        <a:t>, Samuel Blain, Marie-Ève </a:t>
                      </a:r>
                      <a:r>
                        <a:rPr lang="fr-FR" sz="1600" dirty="0" err="1">
                          <a:effectLst/>
                        </a:rPr>
                        <a:t>Goyer</a:t>
                      </a:r>
                      <a:r>
                        <a:rPr lang="fr-FR" sz="1600" dirty="0">
                          <a:effectLst/>
                        </a:rPr>
                        <a:t>, Anne-Sophie </a:t>
                      </a:r>
                      <a:r>
                        <a:rPr lang="fr-FR" sz="1600" dirty="0" err="1">
                          <a:effectLst/>
                        </a:rPr>
                        <a:t>Thommeret</a:t>
                      </a:r>
                      <a:r>
                        <a:rPr lang="fr-FR" sz="1600" dirty="0">
                          <a:effectLst/>
                        </a:rPr>
                        <a:t> </a:t>
                      </a:r>
                      <a:r>
                        <a:rPr lang="fr-FR" sz="1600" dirty="0" err="1">
                          <a:effectLst/>
                        </a:rPr>
                        <a:t>Carriere</a:t>
                      </a:r>
                      <a:r>
                        <a:rPr lang="fr-FR" sz="1600" dirty="0">
                          <a:effectLst/>
                        </a:rPr>
                        <a:t>, Vincent Dumez, étudiants, Tony Leroux, Christian </a:t>
                      </a:r>
                      <a:r>
                        <a:rPr lang="fr-FR" sz="1600" dirty="0" err="1">
                          <a:effectLst/>
                        </a:rPr>
                        <a:t>Bourdy</a:t>
                      </a:r>
                      <a:r>
                        <a:rPr lang="fr-FR" sz="1600" dirty="0">
                          <a:effectLst/>
                        </a:rPr>
                        <a:t>, Réjean </a:t>
                      </a:r>
                      <a:r>
                        <a:rPr lang="fr-FR" sz="1600" dirty="0" err="1">
                          <a:effectLst/>
                        </a:rPr>
                        <a:t>Duplain</a:t>
                      </a:r>
                      <a:r>
                        <a:rPr lang="fr-FR" sz="1600" dirty="0">
                          <a:effectLst/>
                        </a:rPr>
                        <a:t>, Alain Papineau, Ahmed </a:t>
                      </a:r>
                      <a:r>
                        <a:rPr lang="fr-FR" sz="1600" dirty="0" err="1">
                          <a:effectLst/>
                        </a:rPr>
                        <a:t>Maherzi</a:t>
                      </a:r>
                      <a:r>
                        <a:rPr lang="fr-FR" sz="1600" dirty="0">
                          <a:effectLst/>
                        </a:rPr>
                        <a:t>…..</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25120244"/>
                  </a:ext>
                </a:extLst>
              </a:tr>
              <a:tr h="869482">
                <a:tc>
                  <a:txBody>
                    <a:bodyPr/>
                    <a:lstStyle/>
                    <a:p>
                      <a:pPr>
                        <a:spcAft>
                          <a:spcPts val="0"/>
                        </a:spcAft>
                      </a:pPr>
                      <a:r>
                        <a:rPr lang="fr-FR" sz="1600" dirty="0">
                          <a:effectLst/>
                        </a:rPr>
                        <a:t>Campus de Mauricie G2</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600" dirty="0">
                          <a:effectLst/>
                        </a:rPr>
                        <a:t>Marie-Hélène </a:t>
                      </a:r>
                      <a:r>
                        <a:rPr lang="fr-FR" sz="1600" dirty="0" err="1">
                          <a:effectLst/>
                        </a:rPr>
                        <a:t>Girouard</a:t>
                      </a:r>
                      <a:r>
                        <a:rPr lang="fr-FR" sz="1600" dirty="0">
                          <a:effectLst/>
                        </a:rPr>
                        <a:t>, Réjean </a:t>
                      </a:r>
                      <a:r>
                        <a:rPr lang="fr-FR" sz="1600" dirty="0" err="1">
                          <a:effectLst/>
                        </a:rPr>
                        <a:t>Duplain</a:t>
                      </a:r>
                      <a:r>
                        <a:rPr lang="fr-FR" sz="1600" dirty="0">
                          <a:effectLst/>
                        </a:rPr>
                        <a:t>, Patrice </a:t>
                      </a:r>
                      <a:r>
                        <a:rPr lang="fr-FR" sz="1600" dirty="0" err="1">
                          <a:effectLst/>
                        </a:rPr>
                        <a:t>LeVasseur</a:t>
                      </a:r>
                      <a:r>
                        <a:rPr lang="fr-FR" sz="1600" dirty="0">
                          <a:effectLst/>
                        </a:rPr>
                        <a:t>, Audrey </a:t>
                      </a:r>
                      <a:r>
                        <a:rPr lang="fr-FR" sz="1600" dirty="0" err="1">
                          <a:effectLst/>
                        </a:rPr>
                        <a:t>Lespérance</a:t>
                      </a:r>
                      <a:r>
                        <a:rPr lang="fr-FR" sz="1600" dirty="0">
                          <a:effectLst/>
                        </a:rPr>
                        <a:t>, Christian </a:t>
                      </a:r>
                      <a:r>
                        <a:rPr lang="fr-FR" sz="1600" dirty="0" err="1">
                          <a:effectLst/>
                        </a:rPr>
                        <a:t>Bourdy</a:t>
                      </a:r>
                      <a:r>
                        <a:rPr lang="fr-FR" sz="1600" dirty="0">
                          <a:effectLst/>
                        </a:rPr>
                        <a:t>, Ahmed </a:t>
                      </a:r>
                      <a:r>
                        <a:rPr lang="fr-FR" sz="1600" dirty="0" err="1">
                          <a:effectLst/>
                        </a:rPr>
                        <a:t>Maherzi</a:t>
                      </a:r>
                      <a:r>
                        <a:rPr lang="fr-FR" sz="1600" dirty="0">
                          <a:effectLst/>
                        </a:rPr>
                        <a:t> Diane Robert, Samuel Blain…..</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2495074"/>
                  </a:ext>
                </a:extLst>
              </a:tr>
              <a:tr h="1159309">
                <a:tc>
                  <a:txBody>
                    <a:bodyPr/>
                    <a:lstStyle/>
                    <a:p>
                      <a:pPr>
                        <a:spcAft>
                          <a:spcPts val="0"/>
                        </a:spcAft>
                      </a:pPr>
                      <a:r>
                        <a:rPr lang="fr-FR" sz="1600" dirty="0">
                          <a:effectLst/>
                        </a:rPr>
                        <a:t>Planification des actions  G3</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600" dirty="0">
                          <a:effectLst/>
                        </a:rPr>
                        <a:t>Alexandre </a:t>
                      </a:r>
                      <a:r>
                        <a:rPr lang="fr-FR" sz="1600" dirty="0" err="1">
                          <a:effectLst/>
                        </a:rPr>
                        <a:t>Bekresse</a:t>
                      </a:r>
                      <a:r>
                        <a:rPr lang="fr-FR" sz="1600" dirty="0">
                          <a:effectLst/>
                        </a:rPr>
                        <a:t>,  , Philippe </a:t>
                      </a:r>
                      <a:r>
                        <a:rPr lang="fr-FR" sz="1600" dirty="0" err="1">
                          <a:effectLst/>
                        </a:rPr>
                        <a:t>Karazivan</a:t>
                      </a:r>
                      <a:r>
                        <a:rPr lang="fr-FR" sz="1600" dirty="0">
                          <a:effectLst/>
                        </a:rPr>
                        <a:t>, Nicolas Bergeron, Marie-Ève </a:t>
                      </a:r>
                      <a:r>
                        <a:rPr lang="fr-FR" sz="1600" dirty="0" err="1">
                          <a:effectLst/>
                        </a:rPr>
                        <a:t>Goyer</a:t>
                      </a:r>
                      <a:r>
                        <a:rPr lang="fr-FR" sz="1600" dirty="0">
                          <a:effectLst/>
                        </a:rPr>
                        <a:t>, </a:t>
                      </a:r>
                      <a:r>
                        <a:rPr lang="fr-FR" sz="1600" dirty="0" err="1">
                          <a:effectLst/>
                        </a:rPr>
                        <a:t>Ramses</a:t>
                      </a:r>
                      <a:r>
                        <a:rPr lang="fr-FR" sz="1600" dirty="0">
                          <a:effectLst/>
                        </a:rPr>
                        <a:t> </a:t>
                      </a:r>
                      <a:r>
                        <a:rPr lang="fr-FR" sz="1600" dirty="0" err="1">
                          <a:effectLst/>
                        </a:rPr>
                        <a:t>Wassef</a:t>
                      </a:r>
                      <a:r>
                        <a:rPr lang="fr-FR" sz="1600" dirty="0">
                          <a:effectLst/>
                        </a:rPr>
                        <a:t>, Marie-Pierre </a:t>
                      </a:r>
                      <a:r>
                        <a:rPr lang="fr-FR" sz="1600" dirty="0" err="1">
                          <a:effectLst/>
                        </a:rPr>
                        <a:t>Codsi</a:t>
                      </a:r>
                      <a:r>
                        <a:rPr lang="fr-FR" sz="1600" dirty="0">
                          <a:effectLst/>
                        </a:rPr>
                        <a:t>, étudiants, Christian </a:t>
                      </a:r>
                      <a:r>
                        <a:rPr lang="fr-FR" sz="1600" dirty="0" err="1">
                          <a:effectLst/>
                        </a:rPr>
                        <a:t>Bourdy</a:t>
                      </a:r>
                      <a:r>
                        <a:rPr lang="fr-FR" sz="1600" dirty="0">
                          <a:effectLst/>
                        </a:rPr>
                        <a:t>, Réjean </a:t>
                      </a:r>
                      <a:r>
                        <a:rPr lang="fr-FR" sz="1600" dirty="0" err="1">
                          <a:effectLst/>
                        </a:rPr>
                        <a:t>Duplain</a:t>
                      </a:r>
                      <a:r>
                        <a:rPr lang="fr-FR" sz="1600" dirty="0">
                          <a:effectLst/>
                        </a:rPr>
                        <a:t> Ahmed </a:t>
                      </a:r>
                      <a:r>
                        <a:rPr lang="fr-FR" sz="1600" dirty="0" err="1">
                          <a:effectLst/>
                        </a:rPr>
                        <a:t>Maherzi</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1280245"/>
                  </a:ext>
                </a:extLst>
              </a:tr>
              <a:tr h="869482">
                <a:tc>
                  <a:txBody>
                    <a:bodyPr/>
                    <a:lstStyle/>
                    <a:p>
                      <a:pPr>
                        <a:spcAft>
                          <a:spcPts val="0"/>
                        </a:spcAft>
                      </a:pPr>
                      <a:r>
                        <a:rPr lang="fr-FR" sz="1600" dirty="0">
                          <a:effectLst/>
                        </a:rPr>
                        <a:t>Agrément G4</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400" dirty="0">
                          <a:effectLst/>
                        </a:rPr>
                        <a:t>S</a:t>
                      </a:r>
                      <a:r>
                        <a:rPr lang="fr-FR" sz="1600" dirty="0">
                          <a:effectLst/>
                        </a:rPr>
                        <a:t>erge </a:t>
                      </a:r>
                      <a:r>
                        <a:rPr lang="fr-FR" sz="1600" dirty="0" err="1">
                          <a:effectLst/>
                        </a:rPr>
                        <a:t>Quérin</a:t>
                      </a:r>
                      <a:r>
                        <a:rPr lang="fr-FR" sz="1600" dirty="0">
                          <a:effectLst/>
                        </a:rPr>
                        <a:t>, </a:t>
                      </a:r>
                      <a:r>
                        <a:rPr lang="fr-FR" sz="1600" dirty="0" err="1">
                          <a:effectLst/>
                        </a:rPr>
                        <a:t>Joanie</a:t>
                      </a:r>
                      <a:r>
                        <a:rPr lang="fr-FR" sz="1600" dirty="0">
                          <a:effectLst/>
                        </a:rPr>
                        <a:t> </a:t>
                      </a:r>
                      <a:r>
                        <a:rPr lang="fr-FR" sz="1600" dirty="0" err="1">
                          <a:effectLst/>
                        </a:rPr>
                        <a:t>Cyrenne-Tourigny</a:t>
                      </a:r>
                      <a:r>
                        <a:rPr lang="fr-FR" sz="1600" dirty="0">
                          <a:effectLst/>
                        </a:rPr>
                        <a:t>, Alexandre </a:t>
                      </a:r>
                      <a:r>
                        <a:rPr lang="fr-FR" sz="1600" dirty="0" err="1">
                          <a:effectLst/>
                        </a:rPr>
                        <a:t>Berkesse</a:t>
                      </a:r>
                      <a:r>
                        <a:rPr lang="fr-FR" sz="1600" dirty="0">
                          <a:effectLst/>
                        </a:rPr>
                        <a:t>, Christian </a:t>
                      </a:r>
                      <a:r>
                        <a:rPr lang="fr-FR" sz="1600" dirty="0" err="1">
                          <a:effectLst/>
                        </a:rPr>
                        <a:t>Bourdy</a:t>
                      </a:r>
                      <a:r>
                        <a:rPr lang="fr-FR" sz="1600" dirty="0">
                          <a:effectLst/>
                        </a:rPr>
                        <a:t>, Réjean </a:t>
                      </a:r>
                      <a:r>
                        <a:rPr lang="fr-FR" sz="1600" dirty="0" err="1">
                          <a:effectLst/>
                        </a:rPr>
                        <a:t>Duplain</a:t>
                      </a:r>
                      <a:r>
                        <a:rPr lang="fr-FR" sz="1600" dirty="0">
                          <a:effectLst/>
                        </a:rPr>
                        <a:t> Ahmed </a:t>
                      </a:r>
                      <a:r>
                        <a:rPr lang="fr-FR" sz="1600" dirty="0" err="1">
                          <a:effectLst/>
                        </a:rPr>
                        <a:t>Maherzi</a:t>
                      </a:r>
                      <a:r>
                        <a:rPr lang="fr-FR" sz="1600" dirty="0">
                          <a:effectLst/>
                        </a:rPr>
                        <a:t>……</a:t>
                      </a:r>
                      <a:endParaRPr lang="fr-FR" sz="1600" dirty="0">
                        <a:effectLst/>
                        <a:latin typeface="Charlotte Book"/>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05715429"/>
                  </a:ext>
                </a:extLst>
              </a:tr>
            </a:tbl>
          </a:graphicData>
        </a:graphic>
      </p:graphicFrame>
      <p:sp>
        <p:nvSpPr>
          <p:cNvPr id="5" name="Rectangle 1">
            <a:extLst>
              <a:ext uri="{FF2B5EF4-FFF2-40B4-BE49-F238E27FC236}">
                <a16:creationId xmlns:a16="http://schemas.microsoft.com/office/drawing/2014/main" id="{AD48B96D-2299-034D-8FBB-8DCB2EEF1CC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17983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5137E4-AB25-6341-B8C6-1ADD125C61DF}"/>
              </a:ext>
            </a:extLst>
          </p:cNvPr>
          <p:cNvSpPr>
            <a:spLocks noGrp="1"/>
          </p:cNvSpPr>
          <p:nvPr>
            <p:ph type="title"/>
          </p:nvPr>
        </p:nvSpPr>
        <p:spPr/>
        <p:txBody>
          <a:bodyPr/>
          <a:lstStyle/>
          <a:p>
            <a:endParaRPr lang="fr-FR"/>
          </a:p>
        </p:txBody>
      </p:sp>
      <p:graphicFrame>
        <p:nvGraphicFramePr>
          <p:cNvPr id="3" name="Tableau 2">
            <a:extLst>
              <a:ext uri="{FF2B5EF4-FFF2-40B4-BE49-F238E27FC236}">
                <a16:creationId xmlns:a16="http://schemas.microsoft.com/office/drawing/2014/main" id="{94775C5D-3FE3-E946-A263-4ACB26FE7105}"/>
              </a:ext>
            </a:extLst>
          </p:cNvPr>
          <p:cNvGraphicFramePr>
            <a:graphicFrameLocks noGrp="1"/>
          </p:cNvGraphicFramePr>
          <p:nvPr>
            <p:extLst>
              <p:ext uri="{D42A27DB-BD31-4B8C-83A1-F6EECF244321}">
                <p14:modId xmlns:p14="http://schemas.microsoft.com/office/powerpoint/2010/main" val="2742669601"/>
              </p:ext>
            </p:extLst>
          </p:nvPr>
        </p:nvGraphicFramePr>
        <p:xfrm>
          <a:off x="304800" y="488206"/>
          <a:ext cx="11582400" cy="5996692"/>
        </p:xfrm>
        <a:graphic>
          <a:graphicData uri="http://schemas.openxmlformats.org/drawingml/2006/table">
            <a:tbl>
              <a:tblPr/>
              <a:tblGrid>
                <a:gridCol w="3254243">
                  <a:extLst>
                    <a:ext uri="{9D8B030D-6E8A-4147-A177-3AD203B41FA5}">
                      <a16:colId xmlns:a16="http://schemas.microsoft.com/office/drawing/2014/main" val="3711850913"/>
                    </a:ext>
                  </a:extLst>
                </a:gridCol>
                <a:gridCol w="2198104">
                  <a:extLst>
                    <a:ext uri="{9D8B030D-6E8A-4147-A177-3AD203B41FA5}">
                      <a16:colId xmlns:a16="http://schemas.microsoft.com/office/drawing/2014/main" val="3627299965"/>
                    </a:ext>
                  </a:extLst>
                </a:gridCol>
                <a:gridCol w="2047256">
                  <a:extLst>
                    <a:ext uri="{9D8B030D-6E8A-4147-A177-3AD203B41FA5}">
                      <a16:colId xmlns:a16="http://schemas.microsoft.com/office/drawing/2014/main" val="1864435588"/>
                    </a:ext>
                  </a:extLst>
                </a:gridCol>
                <a:gridCol w="1172109">
                  <a:extLst>
                    <a:ext uri="{9D8B030D-6E8A-4147-A177-3AD203B41FA5}">
                      <a16:colId xmlns:a16="http://schemas.microsoft.com/office/drawing/2014/main" val="4277000253"/>
                    </a:ext>
                  </a:extLst>
                </a:gridCol>
                <a:gridCol w="1332968">
                  <a:extLst>
                    <a:ext uri="{9D8B030D-6E8A-4147-A177-3AD203B41FA5}">
                      <a16:colId xmlns:a16="http://schemas.microsoft.com/office/drawing/2014/main" val="2802034993"/>
                    </a:ext>
                  </a:extLst>
                </a:gridCol>
                <a:gridCol w="37676">
                  <a:extLst>
                    <a:ext uri="{9D8B030D-6E8A-4147-A177-3AD203B41FA5}">
                      <a16:colId xmlns:a16="http://schemas.microsoft.com/office/drawing/2014/main" val="1917476893"/>
                    </a:ext>
                  </a:extLst>
                </a:gridCol>
                <a:gridCol w="1540044">
                  <a:extLst>
                    <a:ext uri="{9D8B030D-6E8A-4147-A177-3AD203B41FA5}">
                      <a16:colId xmlns:a16="http://schemas.microsoft.com/office/drawing/2014/main" val="439455290"/>
                    </a:ext>
                  </a:extLst>
                </a:gridCol>
              </a:tblGrid>
              <a:tr h="558976">
                <a:tc rowSpan="2">
                  <a:txBody>
                    <a:bodyPr/>
                    <a:lstStyle/>
                    <a:p>
                      <a:pPr algn="ctr" fontAlgn="ctr"/>
                      <a:r>
                        <a:rPr lang="fr-CA" sz="1600" b="1" i="0" u="none" strike="noStrike" dirty="0">
                          <a:solidFill>
                            <a:srgbClr val="FFFFFF"/>
                          </a:solidFill>
                          <a:effectLst/>
                          <a:latin typeface="Arial" panose="020B0604020202020204" pitchFamily="34" charset="0"/>
                          <a:cs typeface="Arial" panose="020B0604020202020204" pitchFamily="34" charset="0"/>
                        </a:rPr>
                        <a:t>Chantiers prioritaires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gridSpan="2">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Suivi de la mise en œuvre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hMerge="1">
                  <a:txBody>
                    <a:bodyPr/>
                    <a:lstStyle/>
                    <a:p>
                      <a:endParaRPr lang="fr-CA"/>
                    </a:p>
                  </a:txBody>
                  <a:tcPr/>
                </a:tc>
                <a:tc gridSpan="3">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Équipe de réalisation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3C0C"/>
                    </a:solidFill>
                  </a:tcPr>
                </a:tc>
                <a:tc hMerge="1">
                  <a:txBody>
                    <a:bodyPr/>
                    <a:lstStyle/>
                    <a:p>
                      <a:endParaRPr lang="fr-CA"/>
                    </a:p>
                  </a:txBody>
                  <a:tcPr/>
                </a:tc>
                <a:tc hMerge="1">
                  <a:txBody>
                    <a:bodyPr/>
                    <a:lstStyle/>
                    <a:p>
                      <a:endParaRPr lang="fr-CA"/>
                    </a:p>
                  </a:txBody>
                  <a:tcPr/>
                </a:tc>
                <a:tc>
                  <a:txBody>
                    <a:bodyPr/>
                    <a:lstStyle/>
                    <a:p>
                      <a:pPr algn="l" fontAlgn="b"/>
                      <a:r>
                        <a:rPr lang="fr-CA" sz="1800" b="1" i="0" u="none" strike="noStrike" dirty="0">
                          <a:solidFill>
                            <a:srgbClr val="FFFFFF"/>
                          </a:solidFill>
                          <a:effectLst/>
                          <a:latin typeface="Arial" panose="020B0604020202020204" pitchFamily="34" charset="0"/>
                          <a:cs typeface="Arial" panose="020B0604020202020204" pitchFamily="34" charset="0"/>
                        </a:rPr>
                        <a:t>Échéancier</a:t>
                      </a:r>
                      <a:endParaRPr lang="fr-CA" sz="1200" b="1" i="0" u="none" strike="noStrike" dirty="0">
                        <a:solidFill>
                          <a:srgbClr val="FFFFFF"/>
                        </a:solidFill>
                        <a:effectLst/>
                        <a:latin typeface="Arial" panose="020B0604020202020204" pitchFamily="34" charset="0"/>
                        <a:cs typeface="Arial" panose="020B0604020202020204" pitchFamily="34" charset="0"/>
                      </a:endParaRP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3152479431"/>
                  </a:ext>
                </a:extLst>
              </a:tr>
              <a:tr h="220669">
                <a:tc vMerge="1">
                  <a:txBody>
                    <a:bodyPr/>
                    <a:lstStyle/>
                    <a:p>
                      <a:endParaRPr lang="fr-CA"/>
                    </a:p>
                  </a:txBody>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Actions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FR" sz="1800" b="1" dirty="0">
                          <a:latin typeface="Arial" panose="020B0604020202020204" pitchFamily="34" charset="0"/>
                          <a:cs typeface="Arial" panose="020B0604020202020204" pitchFamily="34" charset="0"/>
                        </a:rPr>
                        <a:t>Indicateurs</a:t>
                      </a: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Porteur(s)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r>
                        <a:rPr lang="fr-FR" sz="1800" dirty="0">
                          <a:latin typeface="Arial" panose="020B0604020202020204" pitchFamily="34" charset="0"/>
                          <a:cs typeface="Arial" panose="020B0604020202020204" pitchFamily="34" charset="0"/>
                        </a:rPr>
                        <a:t> </a:t>
                      </a:r>
                      <a:r>
                        <a:rPr lang="fr-FR" sz="1800" b="1" dirty="0">
                          <a:latin typeface="Arial" panose="020B0604020202020204" pitchFamily="34" charset="0"/>
                          <a:cs typeface="Arial" panose="020B0604020202020204" pitchFamily="34" charset="0"/>
                        </a:rPr>
                        <a:t>Partenaires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2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2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76894355"/>
                  </a:ext>
                </a:extLst>
              </a:tr>
              <a:tr h="4033839">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r>
                        <a:rPr lang="fr-FR" sz="1600" b="1" dirty="0">
                          <a:latin typeface="Arial" panose="020B0604020202020204" pitchFamily="34" charset="0"/>
                          <a:cs typeface="Arial" panose="020B0604020202020204" pitchFamily="34" charset="0"/>
                        </a:rPr>
                        <a:t>Projet santé des populations autochtones </a:t>
                      </a:r>
                      <a:endParaRPr lang="fr-CA" sz="1600" b="0"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r>
                        <a:rPr kumimoji="0" lang="fr-FR" sz="1200" b="1" i="0" u="none" strike="noStrike" cap="none" normalizeH="0" baseline="0" dirty="0">
                          <a:ln>
                            <a:noFill/>
                          </a:ln>
                          <a:solidFill>
                            <a:schemeClr val="tx1"/>
                          </a:solidFill>
                          <a:effectLst/>
                          <a:latin typeface="Arial" charset="0"/>
                        </a:rPr>
                        <a:t>Définir la population autochtone servie par la faculté</a:t>
                      </a: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r>
                        <a:rPr kumimoji="0" lang="fr-FR" sz="1200" b="1" i="0" u="none" strike="noStrike" cap="none" normalizeH="0" baseline="0" dirty="0">
                          <a:ln>
                            <a:noFill/>
                          </a:ln>
                          <a:solidFill>
                            <a:schemeClr val="tx1"/>
                          </a:solidFill>
                          <a:effectLst/>
                          <a:latin typeface="Arial" charset="0"/>
                        </a:rPr>
                        <a:t>Identifier les besoins prioritaires de santé en collaboration avec les communautés et les autres acteurs clés de la santé par           l’Organisation de FORUMS CITOYENS</a:t>
                      </a: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r>
                        <a:rPr kumimoji="0" lang="fr-FR" sz="1200" b="1" i="0" u="none" strike="noStrike" cap="none" normalizeH="0" baseline="0" dirty="0">
                          <a:ln>
                            <a:noFill/>
                          </a:ln>
                          <a:solidFill>
                            <a:schemeClr val="tx1"/>
                          </a:solidFill>
                          <a:effectLst/>
                          <a:latin typeface="Arial" charset="0"/>
                        </a:rPr>
                        <a:t>Planifier des actions de formation et de recherche adaptés aux besoins prioritaires de santé identifiés</a:t>
                      </a:r>
                    </a:p>
                  </a:txBody>
                  <a:tcPr marL="36000" marR="36000" marT="35994" marB="3599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t"/>
                      <a:r>
                        <a:rPr lang="fr-CA" sz="1400" b="0" i="0" u="none" strike="noStrike" dirty="0">
                          <a:solidFill>
                            <a:srgbClr val="000000"/>
                          </a:solidFill>
                          <a:effectLst/>
                          <a:latin typeface="Arial" panose="020B0604020202020204" pitchFamily="34" charset="0"/>
                          <a:cs typeface="Arial" panose="020B0604020202020204" pitchFamily="34" charset="0"/>
                        </a:rPr>
                        <a:t> </a:t>
                      </a:r>
                      <a:r>
                        <a:rPr lang="fr-CA" sz="1200" b="0" i="0" u="none" strike="noStrike" dirty="0">
                          <a:solidFill>
                            <a:srgbClr val="000000"/>
                          </a:solidFill>
                          <a:effectLst/>
                          <a:latin typeface="Arial" panose="020B0604020202020204" pitchFamily="34" charset="0"/>
                          <a:cs typeface="Arial" panose="020B0604020202020204" pitchFamily="34" charset="0"/>
                        </a:rPr>
                        <a:t>Justification claire pour l’identification de la population</a:t>
                      </a: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Populations bien définies et bénéficiant d’une attention particulière</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Besoins prioritaires de santé identifiés et revus régulièrement</a:t>
                      </a: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Sensibilisation et compréhension de la population autochtone par les étudiants et personnel de la faculté</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La faculté s’implique activement dans le plaidoyer et l’élaboration de pratiques essentielles à l’amélioration de la santé des populations autochtones (formation, stage, recherche, soins cliniques?..)</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Bureau RS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r>
                        <a:rPr lang="fr-FR" dirty="0"/>
                        <a:t> </a:t>
                      </a:r>
                      <a:r>
                        <a:rPr lang="fr-FR" sz="1200" dirty="0">
                          <a:latin typeface="Arial" panose="020B0604020202020204" pitchFamily="34" charset="0"/>
                          <a:cs typeface="Arial" panose="020B0604020202020204" pitchFamily="34" charset="0"/>
                        </a:rPr>
                        <a:t>DCPP, MMC,</a:t>
                      </a:r>
                    </a:p>
                    <a:p>
                      <a:r>
                        <a:rPr lang="fr-FR" sz="1200" dirty="0">
                          <a:latin typeface="Arial" panose="020B0604020202020204" pitchFamily="34" charset="0"/>
                          <a:cs typeface="Arial" panose="020B0604020202020204" pitchFamily="34" charset="0"/>
                        </a:rPr>
                        <a:t>vice-décanat 1</a:t>
                      </a:r>
                      <a:r>
                        <a:rPr lang="fr-FR" sz="1200" baseline="30000" dirty="0">
                          <a:latin typeface="Arial" panose="020B0604020202020204" pitchFamily="34" charset="0"/>
                          <a:cs typeface="Arial" panose="020B0604020202020204" pitchFamily="34" charset="0"/>
                        </a:rPr>
                        <a:t>er</a:t>
                      </a:r>
                      <a:r>
                        <a:rPr lang="fr-FR" sz="1200" dirty="0">
                          <a:latin typeface="Arial" panose="020B0604020202020204" pitchFamily="34" charset="0"/>
                          <a:cs typeface="Arial" panose="020B0604020202020204" pitchFamily="34" charset="0"/>
                        </a:rPr>
                        <a:t>cycle….., organismes communautaires….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Mars 2018</a:t>
                      </a: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Octobre 2018</a:t>
                      </a: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Janvier 2019</a:t>
                      </a: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987700668"/>
                  </a:ext>
                </a:extLst>
              </a:tr>
            </a:tbl>
          </a:graphicData>
        </a:graphic>
      </p:graphicFrame>
    </p:spTree>
    <p:extLst>
      <p:ext uri="{BB962C8B-B14F-4D97-AF65-F5344CB8AC3E}">
        <p14:creationId xmlns:p14="http://schemas.microsoft.com/office/powerpoint/2010/main" val="315735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5137E4-AB25-6341-B8C6-1ADD125C61DF}"/>
              </a:ext>
            </a:extLst>
          </p:cNvPr>
          <p:cNvSpPr>
            <a:spLocks noGrp="1"/>
          </p:cNvSpPr>
          <p:nvPr>
            <p:ph type="title"/>
          </p:nvPr>
        </p:nvSpPr>
        <p:spPr/>
        <p:txBody>
          <a:bodyPr/>
          <a:lstStyle/>
          <a:p>
            <a:endParaRPr lang="fr-FR" dirty="0"/>
          </a:p>
        </p:txBody>
      </p:sp>
      <p:graphicFrame>
        <p:nvGraphicFramePr>
          <p:cNvPr id="3" name="Tableau 2">
            <a:extLst>
              <a:ext uri="{FF2B5EF4-FFF2-40B4-BE49-F238E27FC236}">
                <a16:creationId xmlns:a16="http://schemas.microsoft.com/office/drawing/2014/main" id="{94775C5D-3FE3-E946-A263-4ACB26FE7105}"/>
              </a:ext>
            </a:extLst>
          </p:cNvPr>
          <p:cNvGraphicFramePr>
            <a:graphicFrameLocks noGrp="1"/>
          </p:cNvGraphicFramePr>
          <p:nvPr>
            <p:extLst>
              <p:ext uri="{D42A27DB-BD31-4B8C-83A1-F6EECF244321}">
                <p14:modId xmlns:p14="http://schemas.microsoft.com/office/powerpoint/2010/main" val="1125223150"/>
              </p:ext>
            </p:extLst>
          </p:nvPr>
        </p:nvGraphicFramePr>
        <p:xfrm>
          <a:off x="304800" y="274640"/>
          <a:ext cx="11582400" cy="6303581"/>
        </p:xfrm>
        <a:graphic>
          <a:graphicData uri="http://schemas.openxmlformats.org/drawingml/2006/table">
            <a:tbl>
              <a:tblPr/>
              <a:tblGrid>
                <a:gridCol w="3254243">
                  <a:extLst>
                    <a:ext uri="{9D8B030D-6E8A-4147-A177-3AD203B41FA5}">
                      <a16:colId xmlns:a16="http://schemas.microsoft.com/office/drawing/2014/main" val="3711850913"/>
                    </a:ext>
                  </a:extLst>
                </a:gridCol>
                <a:gridCol w="2198104">
                  <a:extLst>
                    <a:ext uri="{9D8B030D-6E8A-4147-A177-3AD203B41FA5}">
                      <a16:colId xmlns:a16="http://schemas.microsoft.com/office/drawing/2014/main" val="3627299965"/>
                    </a:ext>
                  </a:extLst>
                </a:gridCol>
                <a:gridCol w="2047256">
                  <a:extLst>
                    <a:ext uri="{9D8B030D-6E8A-4147-A177-3AD203B41FA5}">
                      <a16:colId xmlns:a16="http://schemas.microsoft.com/office/drawing/2014/main" val="1864435588"/>
                    </a:ext>
                  </a:extLst>
                </a:gridCol>
                <a:gridCol w="1172109">
                  <a:extLst>
                    <a:ext uri="{9D8B030D-6E8A-4147-A177-3AD203B41FA5}">
                      <a16:colId xmlns:a16="http://schemas.microsoft.com/office/drawing/2014/main" val="4277000253"/>
                    </a:ext>
                  </a:extLst>
                </a:gridCol>
                <a:gridCol w="1332968">
                  <a:extLst>
                    <a:ext uri="{9D8B030D-6E8A-4147-A177-3AD203B41FA5}">
                      <a16:colId xmlns:a16="http://schemas.microsoft.com/office/drawing/2014/main" val="2802034993"/>
                    </a:ext>
                  </a:extLst>
                </a:gridCol>
                <a:gridCol w="37676">
                  <a:extLst>
                    <a:ext uri="{9D8B030D-6E8A-4147-A177-3AD203B41FA5}">
                      <a16:colId xmlns:a16="http://schemas.microsoft.com/office/drawing/2014/main" val="1917476893"/>
                    </a:ext>
                  </a:extLst>
                </a:gridCol>
                <a:gridCol w="1540044">
                  <a:extLst>
                    <a:ext uri="{9D8B030D-6E8A-4147-A177-3AD203B41FA5}">
                      <a16:colId xmlns:a16="http://schemas.microsoft.com/office/drawing/2014/main" val="439455290"/>
                    </a:ext>
                  </a:extLst>
                </a:gridCol>
              </a:tblGrid>
              <a:tr h="771508">
                <a:tc rowSpan="2">
                  <a:txBody>
                    <a:bodyPr/>
                    <a:lstStyle/>
                    <a:p>
                      <a:pPr algn="ctr" fontAlgn="ctr"/>
                      <a:r>
                        <a:rPr lang="fr-CA" sz="1800" b="1" i="0" u="none" strike="noStrike" dirty="0">
                          <a:solidFill>
                            <a:srgbClr val="FFFFFF"/>
                          </a:solidFill>
                          <a:effectLst/>
                          <a:latin typeface="Arial" panose="020B0604020202020204" pitchFamily="34" charset="0"/>
                          <a:cs typeface="Arial" panose="020B0604020202020204" pitchFamily="34" charset="0"/>
                        </a:rPr>
                        <a:t>Chantiers prioritaires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gridSpan="2">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Suivi de la mise en œuvre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hMerge="1">
                  <a:txBody>
                    <a:bodyPr/>
                    <a:lstStyle/>
                    <a:p>
                      <a:endParaRPr lang="fr-CA"/>
                    </a:p>
                  </a:txBody>
                  <a:tcPr/>
                </a:tc>
                <a:tc gridSpan="3">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Équipe de réalisation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3C0C"/>
                    </a:solidFill>
                  </a:tcPr>
                </a:tc>
                <a:tc hMerge="1">
                  <a:txBody>
                    <a:bodyPr/>
                    <a:lstStyle/>
                    <a:p>
                      <a:endParaRPr lang="fr-CA"/>
                    </a:p>
                  </a:txBody>
                  <a:tcPr/>
                </a:tc>
                <a:tc hMerge="1">
                  <a:txBody>
                    <a:bodyPr/>
                    <a:lstStyle/>
                    <a:p>
                      <a:endParaRPr lang="fr-CA"/>
                    </a:p>
                  </a:txBody>
                  <a:tcPr/>
                </a:tc>
                <a:tc>
                  <a:txBody>
                    <a:bodyPr/>
                    <a:lstStyle/>
                    <a:p>
                      <a:pPr algn="l" fontAlgn="b"/>
                      <a:r>
                        <a:rPr lang="fr-CA" sz="1800" b="1" i="0" u="none" strike="noStrike" dirty="0">
                          <a:solidFill>
                            <a:srgbClr val="FFFFFF"/>
                          </a:solidFill>
                          <a:effectLst/>
                          <a:latin typeface="Arial" panose="020B0604020202020204" pitchFamily="34" charset="0"/>
                          <a:cs typeface="Arial" panose="020B0604020202020204" pitchFamily="34" charset="0"/>
                        </a:rPr>
                        <a:t>Échéancier</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3152479431"/>
                  </a:ext>
                </a:extLst>
              </a:tr>
              <a:tr h="351747">
                <a:tc vMerge="1">
                  <a:txBody>
                    <a:bodyPr/>
                    <a:lstStyle/>
                    <a:p>
                      <a:endParaRPr lang="fr-CA"/>
                    </a:p>
                  </a:txBody>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Actions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FR" sz="1800" b="1" dirty="0">
                          <a:latin typeface="Arial" panose="020B0604020202020204" pitchFamily="34" charset="0"/>
                          <a:cs typeface="Arial" panose="020B0604020202020204" pitchFamily="34" charset="0"/>
                        </a:rPr>
                        <a:t>Indicateurs</a:t>
                      </a: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Porteur(s)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r>
                        <a:rPr lang="fr-FR" sz="1800" dirty="0">
                          <a:latin typeface="Arial" panose="020B0604020202020204" pitchFamily="34" charset="0"/>
                          <a:cs typeface="Arial" panose="020B0604020202020204" pitchFamily="34" charset="0"/>
                        </a:rPr>
                        <a:t> Partenaires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76894355"/>
                  </a:ext>
                </a:extLst>
              </a:tr>
              <a:tr h="4125085">
                <a:tc>
                  <a:txBody>
                    <a:bodyPr/>
                    <a:lstStyle/>
                    <a:p>
                      <a:pPr algn="l" fontAlgn="t"/>
                      <a:r>
                        <a:rPr lang="fr-FR" sz="1200" b="1" dirty="0">
                          <a:latin typeface="Arial" panose="020B0604020202020204" pitchFamily="34" charset="0"/>
                          <a:cs typeface="Arial" panose="020B0604020202020204" pitchFamily="34" charset="0"/>
                        </a:rPr>
                        <a:t> </a:t>
                      </a:r>
                      <a:r>
                        <a:rPr lang="fr-FR" sz="1600" b="1" dirty="0">
                          <a:latin typeface="Arial" panose="020B0604020202020204" pitchFamily="34" charset="0"/>
                          <a:cs typeface="Arial" panose="020B0604020202020204" pitchFamily="34" charset="0"/>
                        </a:rPr>
                        <a:t>Impact de la création du campus sur la santé de la population en Mauricie</a:t>
                      </a:r>
                      <a:endParaRPr lang="fr-CA" sz="1600" b="0"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r>
                        <a:rPr lang="fr-CA" sz="1000" b="1" baseline="0" dirty="0">
                          <a:latin typeface="Arial" panose="020B0604020202020204" pitchFamily="34" charset="0"/>
                          <a:cs typeface="Arial" panose="020B0604020202020204" pitchFamily="34" charset="0"/>
                        </a:rPr>
                        <a:t>Revoir les motivations premières des créateurs du Campus et la méthode utilisée pour la mise en place du Campus</a:t>
                      </a:r>
                    </a:p>
                    <a:p>
                      <a:endParaRPr lang="fr-CA" sz="1000" b="1" baseline="0" dirty="0">
                        <a:latin typeface="Arial" panose="020B0604020202020204" pitchFamily="34" charset="0"/>
                        <a:cs typeface="Arial" panose="020B0604020202020204" pitchFamily="34" charset="0"/>
                      </a:endParaRPr>
                    </a:p>
                    <a:p>
                      <a:endParaRPr lang="fr-CA" sz="1000" b="1" baseline="0" dirty="0">
                        <a:latin typeface="Arial" panose="020B0604020202020204" pitchFamily="34" charset="0"/>
                        <a:cs typeface="Arial" panose="020B0604020202020204" pitchFamily="34" charset="0"/>
                      </a:endParaRPr>
                    </a:p>
                    <a:p>
                      <a:endParaRPr lang="fr-CA" sz="1000" b="1" baseline="0" dirty="0">
                        <a:latin typeface="Arial" panose="020B0604020202020204" pitchFamily="34" charset="0"/>
                        <a:cs typeface="Arial" panose="020B0604020202020204" pitchFamily="34" charset="0"/>
                      </a:endParaRPr>
                    </a:p>
                    <a:p>
                      <a:r>
                        <a:rPr lang="fr-CA" sz="1000" b="1" baseline="0" dirty="0">
                          <a:latin typeface="Arial" panose="020B0604020202020204" pitchFamily="34" charset="0"/>
                          <a:cs typeface="Arial" panose="020B0604020202020204" pitchFamily="34" charset="0"/>
                        </a:rPr>
                        <a:t>Mesurer les impacts des actions réalisées dans les dernières années</a:t>
                      </a:r>
                      <a:endParaRPr lang="fr-CA" sz="1000" b="1" dirty="0">
                        <a:latin typeface="Arial" panose="020B0604020202020204" pitchFamily="34" charset="0"/>
                        <a:cs typeface="Arial" panose="020B0604020202020204" pitchFamily="34"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txBody>
                  <a:tcPr marL="36000" marR="36000" marT="35994" marB="3599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Rétention des médecins de famille en région …</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Proportions des gradués du Campus travaillant en région</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Bureau RS</a:t>
                      </a: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Direction du Campus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r>
                        <a:rPr lang="fr-FR" sz="1200" dirty="0">
                          <a:latin typeface="Arial" panose="020B0604020202020204" pitchFamily="34" charset="0"/>
                          <a:cs typeface="Arial" panose="020B0604020202020204" pitchFamily="34" charset="0"/>
                        </a:rPr>
                        <a:t>vice-décanat 1</a:t>
                      </a:r>
                      <a:r>
                        <a:rPr lang="fr-FR" sz="1200" baseline="30000" dirty="0">
                          <a:latin typeface="Arial" panose="020B0604020202020204" pitchFamily="34" charset="0"/>
                          <a:cs typeface="Arial" panose="020B0604020202020204" pitchFamily="34" charset="0"/>
                        </a:rPr>
                        <a:t>er</a:t>
                      </a:r>
                      <a:r>
                        <a:rPr lang="fr-FR" sz="1200" dirty="0">
                          <a:latin typeface="Arial" panose="020B0604020202020204" pitchFamily="34" charset="0"/>
                          <a:cs typeface="Arial" panose="020B0604020202020204" pitchFamily="34" charset="0"/>
                        </a:rPr>
                        <a:t>cycle, Département de MF, DCPP, …..,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Octobre 2019</a:t>
                      </a: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Janvier 2019</a:t>
                      </a: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987700668"/>
                  </a:ext>
                </a:extLst>
              </a:tr>
              <a:tr h="351747">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txBody>
                  <a:tcPr marL="36000" marR="36000" marT="35994" marB="3599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fr-FR" dirty="0"/>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065109"/>
                  </a:ext>
                </a:extLst>
              </a:tr>
              <a:tr h="351747">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r>
                        <a:rPr kumimoji="0" lang="fr-FR" sz="1000" b="1" i="0" u="none" strike="noStrike" cap="none" normalizeH="0" baseline="0" dirty="0">
                          <a:ln>
                            <a:noFill/>
                          </a:ln>
                          <a:solidFill>
                            <a:schemeClr val="tx1"/>
                          </a:solidFill>
                          <a:effectLst/>
                          <a:latin typeface="Arial" charset="0"/>
                        </a:rPr>
                        <a:t> </a:t>
                      </a:r>
                    </a:p>
                  </a:txBody>
                  <a:tcPr marL="36000" marR="36000" marT="35994" marB="3599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endParaRPr lang="fr-F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668975399"/>
                  </a:ext>
                </a:extLst>
              </a:tr>
              <a:tr h="351747">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dirty="0"/>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3421080"/>
                  </a:ext>
                </a:extLst>
              </a:tr>
            </a:tbl>
          </a:graphicData>
        </a:graphic>
      </p:graphicFrame>
    </p:spTree>
    <p:extLst>
      <p:ext uri="{BB962C8B-B14F-4D97-AF65-F5344CB8AC3E}">
        <p14:creationId xmlns:p14="http://schemas.microsoft.com/office/powerpoint/2010/main" val="45915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5137E4-AB25-6341-B8C6-1ADD125C61DF}"/>
              </a:ext>
            </a:extLst>
          </p:cNvPr>
          <p:cNvSpPr>
            <a:spLocks noGrp="1"/>
          </p:cNvSpPr>
          <p:nvPr>
            <p:ph type="title"/>
          </p:nvPr>
        </p:nvSpPr>
        <p:spPr/>
        <p:txBody>
          <a:bodyPr/>
          <a:lstStyle/>
          <a:p>
            <a:endParaRPr lang="fr-FR"/>
          </a:p>
        </p:txBody>
      </p:sp>
      <p:graphicFrame>
        <p:nvGraphicFramePr>
          <p:cNvPr id="3" name="Tableau 2">
            <a:extLst>
              <a:ext uri="{FF2B5EF4-FFF2-40B4-BE49-F238E27FC236}">
                <a16:creationId xmlns:a16="http://schemas.microsoft.com/office/drawing/2014/main" id="{94775C5D-3FE3-E946-A263-4ACB26FE7105}"/>
              </a:ext>
            </a:extLst>
          </p:cNvPr>
          <p:cNvGraphicFramePr>
            <a:graphicFrameLocks noGrp="1"/>
          </p:cNvGraphicFramePr>
          <p:nvPr>
            <p:extLst/>
          </p:nvPr>
        </p:nvGraphicFramePr>
        <p:xfrm>
          <a:off x="304800" y="144379"/>
          <a:ext cx="11582400" cy="6075947"/>
        </p:xfrm>
        <a:graphic>
          <a:graphicData uri="http://schemas.openxmlformats.org/drawingml/2006/table">
            <a:tbl>
              <a:tblPr/>
              <a:tblGrid>
                <a:gridCol w="2679032">
                  <a:extLst>
                    <a:ext uri="{9D8B030D-6E8A-4147-A177-3AD203B41FA5}">
                      <a16:colId xmlns:a16="http://schemas.microsoft.com/office/drawing/2014/main" val="3711850913"/>
                    </a:ext>
                  </a:extLst>
                </a:gridCol>
                <a:gridCol w="2646947">
                  <a:extLst>
                    <a:ext uri="{9D8B030D-6E8A-4147-A177-3AD203B41FA5}">
                      <a16:colId xmlns:a16="http://schemas.microsoft.com/office/drawing/2014/main" val="3627299965"/>
                    </a:ext>
                  </a:extLst>
                </a:gridCol>
                <a:gridCol w="2173624">
                  <a:extLst>
                    <a:ext uri="{9D8B030D-6E8A-4147-A177-3AD203B41FA5}">
                      <a16:colId xmlns:a16="http://schemas.microsoft.com/office/drawing/2014/main" val="1864435588"/>
                    </a:ext>
                  </a:extLst>
                </a:gridCol>
                <a:gridCol w="1172109">
                  <a:extLst>
                    <a:ext uri="{9D8B030D-6E8A-4147-A177-3AD203B41FA5}">
                      <a16:colId xmlns:a16="http://schemas.microsoft.com/office/drawing/2014/main" val="4277000253"/>
                    </a:ext>
                  </a:extLst>
                </a:gridCol>
                <a:gridCol w="1332968">
                  <a:extLst>
                    <a:ext uri="{9D8B030D-6E8A-4147-A177-3AD203B41FA5}">
                      <a16:colId xmlns:a16="http://schemas.microsoft.com/office/drawing/2014/main" val="2802034993"/>
                    </a:ext>
                  </a:extLst>
                </a:gridCol>
                <a:gridCol w="37676">
                  <a:extLst>
                    <a:ext uri="{9D8B030D-6E8A-4147-A177-3AD203B41FA5}">
                      <a16:colId xmlns:a16="http://schemas.microsoft.com/office/drawing/2014/main" val="1917476893"/>
                    </a:ext>
                  </a:extLst>
                </a:gridCol>
                <a:gridCol w="1540044">
                  <a:extLst>
                    <a:ext uri="{9D8B030D-6E8A-4147-A177-3AD203B41FA5}">
                      <a16:colId xmlns:a16="http://schemas.microsoft.com/office/drawing/2014/main" val="439455290"/>
                    </a:ext>
                  </a:extLst>
                </a:gridCol>
              </a:tblGrid>
              <a:tr h="1185044">
                <a:tc rowSpan="2">
                  <a:txBody>
                    <a:bodyPr/>
                    <a:lstStyle/>
                    <a:p>
                      <a:pPr algn="ctr" fontAlgn="ctr"/>
                      <a:r>
                        <a:rPr lang="fr-CA" sz="1800" b="1" i="0" u="none" strike="noStrike" dirty="0">
                          <a:solidFill>
                            <a:srgbClr val="FFFFFF"/>
                          </a:solidFill>
                          <a:effectLst/>
                          <a:latin typeface="Arial" panose="020B0604020202020204" pitchFamily="34" charset="0"/>
                          <a:cs typeface="Arial" panose="020B0604020202020204" pitchFamily="34" charset="0"/>
                        </a:rPr>
                        <a:t>Chantiers prioritaires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gridSpan="2">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Suivi de la mise en œuvre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hMerge="1">
                  <a:txBody>
                    <a:bodyPr/>
                    <a:lstStyle/>
                    <a:p>
                      <a:endParaRPr lang="fr-CA"/>
                    </a:p>
                  </a:txBody>
                  <a:tcPr/>
                </a:tc>
                <a:tc gridSpan="3">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Équipe de réalisation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3C0C"/>
                    </a:solidFill>
                  </a:tcPr>
                </a:tc>
                <a:tc hMerge="1">
                  <a:txBody>
                    <a:bodyPr/>
                    <a:lstStyle/>
                    <a:p>
                      <a:endParaRPr lang="fr-CA"/>
                    </a:p>
                  </a:txBody>
                  <a:tcPr/>
                </a:tc>
                <a:tc hMerge="1">
                  <a:txBody>
                    <a:bodyPr/>
                    <a:lstStyle/>
                    <a:p>
                      <a:endParaRPr lang="fr-CA"/>
                    </a:p>
                  </a:txBody>
                  <a:tcPr/>
                </a:tc>
                <a:tc>
                  <a:txBody>
                    <a:bodyPr/>
                    <a:lstStyle/>
                    <a:p>
                      <a:pPr algn="l" fontAlgn="b"/>
                      <a:r>
                        <a:rPr lang="fr-CA" sz="1800" b="1" i="0" u="none" strike="noStrike" dirty="0">
                          <a:solidFill>
                            <a:srgbClr val="FFFFFF"/>
                          </a:solidFill>
                          <a:effectLst/>
                          <a:latin typeface="Arial" panose="020B0604020202020204" pitchFamily="34" charset="0"/>
                          <a:cs typeface="Arial" panose="020B0604020202020204" pitchFamily="34" charset="0"/>
                        </a:rPr>
                        <a:t>Échéancier</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3152479431"/>
                  </a:ext>
                </a:extLst>
              </a:tr>
              <a:tr h="562393">
                <a:tc vMerge="1">
                  <a:txBody>
                    <a:bodyPr/>
                    <a:lstStyle/>
                    <a:p>
                      <a:endParaRPr lang="fr-CA"/>
                    </a:p>
                  </a:txBody>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Actions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FR" sz="1800" b="1" dirty="0">
                          <a:latin typeface="Arial" panose="020B0604020202020204" pitchFamily="34" charset="0"/>
                          <a:cs typeface="Arial" panose="020B0604020202020204" pitchFamily="34" charset="0"/>
                        </a:rPr>
                        <a:t>Indicateurs</a:t>
                      </a: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Porteur(s)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r>
                        <a:rPr lang="fr-FR" sz="1800" dirty="0">
                          <a:latin typeface="Arial" panose="020B0604020202020204" pitchFamily="34" charset="0"/>
                          <a:cs typeface="Arial" panose="020B0604020202020204" pitchFamily="34" charset="0"/>
                        </a:rPr>
                        <a:t> Partenaires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76894355"/>
                  </a:ext>
                </a:extLst>
              </a:tr>
              <a:tr h="4328510">
                <a:tc>
                  <a:txBody>
                    <a:bodyPr/>
                    <a:lstStyle/>
                    <a:p>
                      <a:pPr algn="l" fontAlgn="t"/>
                      <a:r>
                        <a:rPr lang="fr-FR" sz="1200" b="1" dirty="0">
                          <a:latin typeface="Arial" panose="020B0604020202020204" pitchFamily="34" charset="0"/>
                          <a:cs typeface="Arial" panose="020B0604020202020204" pitchFamily="34" charset="0"/>
                        </a:rPr>
                        <a:t>  </a:t>
                      </a:r>
                      <a:r>
                        <a:rPr lang="fr-FR" sz="1600" b="1" dirty="0">
                          <a:latin typeface="Arial" panose="020B0604020202020204" pitchFamily="34" charset="0"/>
                          <a:cs typeface="Arial" panose="020B0604020202020204" pitchFamily="34" charset="0"/>
                        </a:rPr>
                        <a:t>Admissions</a:t>
                      </a:r>
                      <a:endParaRPr lang="fr-CA" sz="1200" b="0"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r>
                        <a:rPr lang="fr-CA" sz="1200" b="1" baseline="0" dirty="0">
                          <a:latin typeface="Arial" panose="020B0604020202020204" pitchFamily="34" charset="0"/>
                          <a:cs typeface="Arial" panose="020B0604020202020204" pitchFamily="34" charset="0"/>
                        </a:rPr>
                        <a:t>Revoir les données sur l’impact des critères d’admissibilité et de sélection (cote R, TECT, MEM)</a:t>
                      </a:r>
                    </a:p>
                    <a:p>
                      <a:endParaRPr lang="fr-CA" sz="1200" b="1" baseline="0" dirty="0">
                        <a:latin typeface="Arial" panose="020B0604020202020204" pitchFamily="34" charset="0"/>
                        <a:cs typeface="Arial" panose="020B0604020202020204" pitchFamily="34" charset="0"/>
                      </a:endParaRPr>
                    </a:p>
                    <a:p>
                      <a:r>
                        <a:rPr lang="fr-CA" sz="1200" b="1" baseline="0" dirty="0">
                          <a:latin typeface="Arial" panose="020B0604020202020204" pitchFamily="34" charset="0"/>
                          <a:cs typeface="Arial" panose="020B0604020202020204" pitchFamily="34" charset="0"/>
                        </a:rPr>
                        <a:t>Recruter et sélectionner les étudiants qui reflètent la diversité sociale et les groupes défavorisés</a:t>
                      </a:r>
                      <a:endParaRPr lang="fr-CA" sz="1200" b="1" dirty="0">
                        <a:latin typeface="Arial" panose="020B0604020202020204" pitchFamily="34" charset="0"/>
                        <a:cs typeface="Arial" panose="020B0604020202020204" pitchFamily="34"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endParaRPr kumimoji="0" lang="fr-FR"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endParaRPr kumimoji="0" lang="fr-FR"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fr-FR" sz="1200" b="1" i="0" u="none" strike="noStrike" cap="none" normalizeH="0" baseline="0" dirty="0">
                          <a:ln>
                            <a:noFill/>
                          </a:ln>
                          <a:solidFill>
                            <a:schemeClr val="tx1"/>
                          </a:solidFill>
                          <a:effectLst/>
                          <a:latin typeface="Arial" charset="0"/>
                        </a:rPr>
                        <a:t>Aider (soutien académique) </a:t>
                      </a:r>
                      <a:r>
                        <a:rPr lang="fr-CA" sz="1200" b="1" baseline="0" dirty="0">
                          <a:latin typeface="Arial" panose="020B0604020202020204" pitchFamily="34" charset="0"/>
                          <a:cs typeface="Arial" panose="020B0604020202020204" pitchFamily="34" charset="0"/>
                        </a:rPr>
                        <a:t>les étudiants qui reflètent la diversité sociale et les groupes défavorisés</a:t>
                      </a: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p>
                      <a:pPr marL="166688" marR="0" lvl="0" indent="-166688" algn="l" defTabSz="914400" rtl="0" eaLnBrk="1" fontAlgn="base" latinLnBrk="0" hangingPunct="1">
                        <a:lnSpc>
                          <a:spcPct val="100000"/>
                        </a:lnSpc>
                        <a:spcBef>
                          <a:spcPct val="20000"/>
                        </a:spcBef>
                        <a:spcAft>
                          <a:spcPct val="0"/>
                        </a:spcAft>
                        <a:buClr>
                          <a:schemeClr val="bg2"/>
                        </a:buClr>
                        <a:buSzPct val="70000"/>
                        <a:buFont typeface="Wingdings" pitchFamily="2" charset="2"/>
                        <a:buChar char="w"/>
                        <a:tabLst/>
                        <a:defRPr/>
                      </a:pPr>
                      <a:endParaRPr kumimoji="0" lang="fr-FR" sz="1000" b="1" i="0" u="none" strike="noStrike" cap="none" normalizeH="0" baseline="0" dirty="0">
                        <a:ln>
                          <a:noFill/>
                        </a:ln>
                        <a:solidFill>
                          <a:schemeClr val="tx1"/>
                        </a:solidFill>
                        <a:effectLst/>
                        <a:latin typeface="Arial" charset="0"/>
                      </a:endParaRPr>
                    </a:p>
                  </a:txBody>
                  <a:tcPr marL="36000" marR="36000" marT="35994" marB="3599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Proportion des étudiants issus des groupes sous-desservis</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Soutien et voies d’accès explicites et ciblées pour les populations sous-desservies</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Taux de progression et de réussite équivalent au sein des groupes d’étudiants</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Plaidoyer pour le soutien de l’enseignement médical des groupes sous-desservis</a:t>
                      </a: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Comités d’admission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dirty="0">
                          <a:solidFill>
                            <a:srgbClr val="000000"/>
                          </a:solidFill>
                          <a:effectLst/>
                          <a:latin typeface="Arial" panose="020B0604020202020204" pitchFamily="34" charset="0"/>
                          <a:cs typeface="Arial" panose="020B0604020202020204" pitchFamily="34" charset="0"/>
                        </a:rPr>
                        <a:t>Bureau 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Arial" panose="020B0604020202020204" pitchFamily="34" charset="0"/>
                          <a:cs typeface="Arial" panose="020B0604020202020204" pitchFamily="34" charset="0"/>
                        </a:rPr>
                        <a:t>CIQ-RESOsanté,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Arial" panose="020B0604020202020204" pitchFamily="34" charset="0"/>
                          <a:cs typeface="Arial" panose="020B0604020202020204" pitchFamily="34" charset="0"/>
                        </a:rPr>
                        <a:t>Comité équité/diversité…..,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Septembre 2020</a:t>
                      </a: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Septembre 2019</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987700668"/>
                  </a:ext>
                </a:extLst>
              </a:tr>
            </a:tbl>
          </a:graphicData>
        </a:graphic>
      </p:graphicFrame>
    </p:spTree>
    <p:extLst>
      <p:ext uri="{BB962C8B-B14F-4D97-AF65-F5344CB8AC3E}">
        <p14:creationId xmlns:p14="http://schemas.microsoft.com/office/powerpoint/2010/main" val="205543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0" y="0"/>
            <a:ext cx="9144000" cy="1143000"/>
          </a:xfrm>
          <a:solidFill>
            <a:srgbClr val="A1A1FF"/>
          </a:solidFill>
        </p:spPr>
        <p:txBody>
          <a:bodyPr/>
          <a:lstStyle/>
          <a:p>
            <a:pPr algn="ctr" eaLnBrk="1" hangingPunct="1"/>
            <a:r>
              <a:rPr lang="fr-FR" sz="3200" b="1" dirty="0">
                <a:solidFill>
                  <a:srgbClr val="000066"/>
                </a:solidFill>
                <a:latin typeface="Arial" charset="0"/>
              </a:rPr>
              <a:t>Responsabilité sociale des facultés de médecine (OMS 1995)</a:t>
            </a:r>
          </a:p>
        </p:txBody>
      </p:sp>
      <p:sp>
        <p:nvSpPr>
          <p:cNvPr id="3075" name="Rectangle 3"/>
          <p:cNvSpPr>
            <a:spLocks noGrp="1" noChangeArrowheads="1"/>
          </p:cNvSpPr>
          <p:nvPr>
            <p:ph type="body" idx="1"/>
          </p:nvPr>
        </p:nvSpPr>
        <p:spPr>
          <a:xfrm>
            <a:off x="1828800" y="1371600"/>
            <a:ext cx="8610600" cy="4387516"/>
          </a:xfrm>
          <a:ln w="28575">
            <a:solidFill>
              <a:srgbClr val="000046"/>
            </a:solidFill>
          </a:ln>
        </p:spPr>
        <p:txBody>
          <a:bodyPr>
            <a:normAutofit/>
          </a:bodyPr>
          <a:lstStyle/>
          <a:p>
            <a:pPr eaLnBrk="1" hangingPunct="1">
              <a:lnSpc>
                <a:spcPct val="110000"/>
              </a:lnSpc>
              <a:buFontTx/>
              <a:buNone/>
            </a:pPr>
            <a:endParaRPr lang="fr-FR" dirty="0">
              <a:solidFill>
                <a:srgbClr val="000066"/>
              </a:solidFill>
              <a:latin typeface="Arial" charset="0"/>
            </a:endParaRPr>
          </a:p>
          <a:p>
            <a:pPr eaLnBrk="1" hangingPunct="1">
              <a:lnSpc>
                <a:spcPct val="110000"/>
              </a:lnSpc>
              <a:buFontTx/>
              <a:buNone/>
            </a:pPr>
            <a:r>
              <a:rPr lang="fr-FR" dirty="0">
                <a:solidFill>
                  <a:srgbClr val="000066"/>
                </a:solidFill>
                <a:latin typeface="Arial" charset="0"/>
              </a:rPr>
              <a:t>« </a:t>
            </a:r>
            <a:r>
              <a:rPr lang="fr-FR" sz="2000" dirty="0">
                <a:solidFill>
                  <a:srgbClr val="000066"/>
                </a:solidFill>
                <a:latin typeface="Arial" charset="0"/>
              </a:rPr>
              <a:t>L’obligation d’orienter la formation qu’elles donnent, les recherches qu’elles poursuivent et les services qu’elles dispensent, vers </a:t>
            </a:r>
            <a:r>
              <a:rPr lang="fr-FR" sz="2000" b="1" dirty="0">
                <a:solidFill>
                  <a:srgbClr val="6C0000"/>
                </a:solidFill>
                <a:latin typeface="Arial" charset="0"/>
              </a:rPr>
              <a:t>les principaux problèmes de santé de la communauté, région et/ou nation</a:t>
            </a:r>
            <a:r>
              <a:rPr lang="fr-FR" sz="2000" dirty="0">
                <a:solidFill>
                  <a:srgbClr val="000066"/>
                </a:solidFill>
                <a:latin typeface="Arial" charset="0"/>
              </a:rPr>
              <a:t> qu’elles ont comme mandat de desservir </a:t>
            </a:r>
          </a:p>
          <a:p>
            <a:pPr>
              <a:lnSpc>
                <a:spcPct val="110000"/>
              </a:lnSpc>
              <a:buNone/>
            </a:pPr>
            <a:r>
              <a:rPr lang="fr-FR" sz="2000" dirty="0">
                <a:solidFill>
                  <a:srgbClr val="000066"/>
                </a:solidFill>
                <a:latin typeface="Arial" charset="0"/>
              </a:rPr>
              <a:t>	</a:t>
            </a:r>
            <a:r>
              <a:rPr lang="fr-CA" sz="2400" i="1" dirty="0">
                <a:solidFill>
                  <a:srgbClr val="000000"/>
                </a:solidFill>
              </a:rPr>
              <a:t>Ces préoccupations doivent être déterminées conjointement par les gouvernements, les organismes de santé, les professionnels de la santé et le public. ». </a:t>
            </a:r>
          </a:p>
          <a:p>
            <a:pPr eaLnBrk="1" hangingPunct="1">
              <a:lnSpc>
                <a:spcPct val="110000"/>
              </a:lnSpc>
              <a:buFontTx/>
              <a:buNone/>
            </a:pPr>
            <a:endParaRPr lang="fr-FR" sz="2400" b="1" dirty="0">
              <a:solidFill>
                <a:srgbClr val="000066"/>
              </a:solidFill>
              <a:latin typeface="Arial" charset="0"/>
            </a:endParaRPr>
          </a:p>
        </p:txBody>
      </p:sp>
    </p:spTree>
    <p:extLst>
      <p:ext uri="{BB962C8B-B14F-4D97-AF65-F5344CB8AC3E}">
        <p14:creationId xmlns:p14="http://schemas.microsoft.com/office/powerpoint/2010/main" val="3210842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5137E4-AB25-6341-B8C6-1ADD125C61DF}"/>
              </a:ext>
            </a:extLst>
          </p:cNvPr>
          <p:cNvSpPr>
            <a:spLocks noGrp="1"/>
          </p:cNvSpPr>
          <p:nvPr>
            <p:ph type="title"/>
          </p:nvPr>
        </p:nvSpPr>
        <p:spPr/>
        <p:txBody>
          <a:bodyPr/>
          <a:lstStyle/>
          <a:p>
            <a:endParaRPr lang="fr-FR"/>
          </a:p>
        </p:txBody>
      </p:sp>
      <p:graphicFrame>
        <p:nvGraphicFramePr>
          <p:cNvPr id="3" name="Tableau 2">
            <a:extLst>
              <a:ext uri="{FF2B5EF4-FFF2-40B4-BE49-F238E27FC236}">
                <a16:creationId xmlns:a16="http://schemas.microsoft.com/office/drawing/2014/main" id="{94775C5D-3FE3-E946-A263-4ACB26FE7105}"/>
              </a:ext>
            </a:extLst>
          </p:cNvPr>
          <p:cNvGraphicFramePr>
            <a:graphicFrameLocks noGrp="1"/>
          </p:cNvGraphicFramePr>
          <p:nvPr>
            <p:extLst>
              <p:ext uri="{D42A27DB-BD31-4B8C-83A1-F6EECF244321}">
                <p14:modId xmlns:p14="http://schemas.microsoft.com/office/powerpoint/2010/main" val="663005072"/>
              </p:ext>
            </p:extLst>
          </p:nvPr>
        </p:nvGraphicFramePr>
        <p:xfrm>
          <a:off x="220579" y="278566"/>
          <a:ext cx="11582400" cy="6058322"/>
        </p:xfrm>
        <a:graphic>
          <a:graphicData uri="http://schemas.openxmlformats.org/drawingml/2006/table">
            <a:tbl>
              <a:tblPr/>
              <a:tblGrid>
                <a:gridCol w="3254243">
                  <a:extLst>
                    <a:ext uri="{9D8B030D-6E8A-4147-A177-3AD203B41FA5}">
                      <a16:colId xmlns:a16="http://schemas.microsoft.com/office/drawing/2014/main" val="3711850913"/>
                    </a:ext>
                  </a:extLst>
                </a:gridCol>
                <a:gridCol w="2198104">
                  <a:extLst>
                    <a:ext uri="{9D8B030D-6E8A-4147-A177-3AD203B41FA5}">
                      <a16:colId xmlns:a16="http://schemas.microsoft.com/office/drawing/2014/main" val="3627299965"/>
                    </a:ext>
                  </a:extLst>
                </a:gridCol>
                <a:gridCol w="2047256">
                  <a:extLst>
                    <a:ext uri="{9D8B030D-6E8A-4147-A177-3AD203B41FA5}">
                      <a16:colId xmlns:a16="http://schemas.microsoft.com/office/drawing/2014/main" val="1864435588"/>
                    </a:ext>
                  </a:extLst>
                </a:gridCol>
                <a:gridCol w="1172109">
                  <a:extLst>
                    <a:ext uri="{9D8B030D-6E8A-4147-A177-3AD203B41FA5}">
                      <a16:colId xmlns:a16="http://schemas.microsoft.com/office/drawing/2014/main" val="4277000253"/>
                    </a:ext>
                  </a:extLst>
                </a:gridCol>
                <a:gridCol w="1332968">
                  <a:extLst>
                    <a:ext uri="{9D8B030D-6E8A-4147-A177-3AD203B41FA5}">
                      <a16:colId xmlns:a16="http://schemas.microsoft.com/office/drawing/2014/main" val="2802034993"/>
                    </a:ext>
                  </a:extLst>
                </a:gridCol>
                <a:gridCol w="37676">
                  <a:extLst>
                    <a:ext uri="{9D8B030D-6E8A-4147-A177-3AD203B41FA5}">
                      <a16:colId xmlns:a16="http://schemas.microsoft.com/office/drawing/2014/main" val="1917476893"/>
                    </a:ext>
                  </a:extLst>
                </a:gridCol>
                <a:gridCol w="1540044">
                  <a:extLst>
                    <a:ext uri="{9D8B030D-6E8A-4147-A177-3AD203B41FA5}">
                      <a16:colId xmlns:a16="http://schemas.microsoft.com/office/drawing/2014/main" val="439455290"/>
                    </a:ext>
                  </a:extLst>
                </a:gridCol>
              </a:tblGrid>
              <a:tr h="802363">
                <a:tc rowSpan="2">
                  <a:txBody>
                    <a:bodyPr/>
                    <a:lstStyle/>
                    <a:p>
                      <a:pPr algn="ctr" fontAlgn="ctr"/>
                      <a:r>
                        <a:rPr lang="fr-CA" sz="1800" b="1" i="0" u="none" strike="noStrike" dirty="0">
                          <a:solidFill>
                            <a:srgbClr val="FFFFFF"/>
                          </a:solidFill>
                          <a:effectLst/>
                          <a:latin typeface="Arial" panose="020B0604020202020204" pitchFamily="34" charset="0"/>
                          <a:cs typeface="Arial" panose="020B0604020202020204" pitchFamily="34" charset="0"/>
                        </a:rPr>
                        <a:t>Chantiers prioritaires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gridSpan="2">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Suivi de la mise en œuvre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hMerge="1">
                  <a:txBody>
                    <a:bodyPr/>
                    <a:lstStyle/>
                    <a:p>
                      <a:endParaRPr lang="fr-CA"/>
                    </a:p>
                  </a:txBody>
                  <a:tcPr/>
                </a:tc>
                <a:tc gridSpan="3">
                  <a:txBody>
                    <a:bodyPr/>
                    <a:lstStyle/>
                    <a:p>
                      <a:pPr algn="ctr" fontAlgn="b"/>
                      <a:r>
                        <a:rPr lang="fr-CA" sz="1800" b="1" i="0" u="none" strike="noStrike" dirty="0">
                          <a:solidFill>
                            <a:srgbClr val="FFFFFF"/>
                          </a:solidFill>
                          <a:effectLst/>
                          <a:latin typeface="Arial" panose="020B0604020202020204" pitchFamily="34" charset="0"/>
                          <a:cs typeface="Arial" panose="020B0604020202020204" pitchFamily="34" charset="0"/>
                        </a:rPr>
                        <a:t>Équipe de réalisation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3C0C"/>
                    </a:solidFill>
                  </a:tcPr>
                </a:tc>
                <a:tc hMerge="1">
                  <a:txBody>
                    <a:bodyPr/>
                    <a:lstStyle/>
                    <a:p>
                      <a:endParaRPr lang="fr-CA"/>
                    </a:p>
                  </a:txBody>
                  <a:tcPr/>
                </a:tc>
                <a:tc hMerge="1">
                  <a:txBody>
                    <a:bodyPr/>
                    <a:lstStyle/>
                    <a:p>
                      <a:endParaRPr lang="fr-CA"/>
                    </a:p>
                  </a:txBody>
                  <a:tcPr/>
                </a:tc>
                <a:tc>
                  <a:txBody>
                    <a:bodyPr/>
                    <a:lstStyle/>
                    <a:p>
                      <a:pPr algn="l" fontAlgn="b"/>
                      <a:r>
                        <a:rPr lang="fr-CA" sz="1800" b="1" i="0" u="none" strike="noStrike" dirty="0">
                          <a:solidFill>
                            <a:srgbClr val="FFFFFF"/>
                          </a:solidFill>
                          <a:effectLst/>
                          <a:latin typeface="Arial" panose="020B0604020202020204" pitchFamily="34" charset="0"/>
                          <a:cs typeface="Arial" panose="020B0604020202020204" pitchFamily="34" charset="0"/>
                        </a:rPr>
                        <a:t>Échéancier</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3152479431"/>
                  </a:ext>
                </a:extLst>
              </a:tr>
              <a:tr h="272182">
                <a:tc vMerge="1">
                  <a:txBody>
                    <a:bodyPr/>
                    <a:lstStyle/>
                    <a:p>
                      <a:endParaRPr lang="fr-CA"/>
                    </a:p>
                  </a:txBody>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Actions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FR" sz="1800" b="1" dirty="0">
                          <a:latin typeface="Arial" panose="020B0604020202020204" pitchFamily="34" charset="0"/>
                          <a:cs typeface="Arial" panose="020B0604020202020204" pitchFamily="34" charset="0"/>
                        </a:rPr>
                        <a:t>Indicateurs</a:t>
                      </a: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800" b="1" i="0" u="none" strike="noStrike" dirty="0">
                          <a:solidFill>
                            <a:srgbClr val="000000"/>
                          </a:solidFill>
                          <a:effectLst/>
                          <a:latin typeface="Arial" panose="020B0604020202020204" pitchFamily="34" charset="0"/>
                          <a:cs typeface="Arial" panose="020B0604020202020204" pitchFamily="34" charset="0"/>
                        </a:rPr>
                        <a:t>Porteur(s)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r>
                        <a:rPr lang="fr-FR" sz="1800" dirty="0">
                          <a:latin typeface="Arial" panose="020B0604020202020204" pitchFamily="34" charset="0"/>
                          <a:cs typeface="Arial" panose="020B0604020202020204" pitchFamily="34" charset="0"/>
                        </a:rPr>
                        <a:t> Partenaires</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endParaRPr lang="fr-CA" sz="1800" b="1"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76894355"/>
                  </a:ext>
                </a:extLst>
              </a:tr>
              <a:tr h="4975501">
                <a:tc>
                  <a:txBody>
                    <a:bodyPr/>
                    <a:lstStyle/>
                    <a:p>
                      <a:pPr algn="l" fontAlgn="t"/>
                      <a:r>
                        <a:rPr lang="fr-FR" sz="1200" b="1" dirty="0">
                          <a:latin typeface="Arial" panose="020B0604020202020204" pitchFamily="34" charset="0"/>
                          <a:cs typeface="Arial" panose="020B0604020202020204" pitchFamily="34" charset="0"/>
                        </a:rPr>
                        <a:t> </a:t>
                      </a:r>
                      <a:r>
                        <a:rPr lang="fr-FR" sz="1600" b="1" dirty="0">
                          <a:latin typeface="Arial" panose="020B0604020202020204" pitchFamily="34" charset="0"/>
                          <a:cs typeface="Arial" panose="020B0604020202020204" pitchFamily="34" charset="0"/>
                        </a:rPr>
                        <a:t>Impact de la FM/UdeM sur les autres facultés (actions au</a:t>
                      </a:r>
                      <a:r>
                        <a:rPr lang="fr-FR" sz="1600" b="1" baseline="0" dirty="0">
                          <a:latin typeface="Arial" panose="020B0604020202020204" pitchFamily="34" charset="0"/>
                          <a:cs typeface="Arial" panose="020B0604020202020204" pitchFamily="34" charset="0"/>
                        </a:rPr>
                        <a:t> niveau</a:t>
                      </a:r>
                      <a:r>
                        <a:rPr lang="fr-FR" sz="1600" b="1" dirty="0">
                          <a:latin typeface="Arial" panose="020B0604020202020204" pitchFamily="34" charset="0"/>
                          <a:cs typeface="Arial" panose="020B0604020202020204" pitchFamily="34" charset="0"/>
                        </a:rPr>
                        <a:t> international)</a:t>
                      </a:r>
                      <a:endParaRPr lang="fr-CA" sz="1600" b="0"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r>
                        <a:rPr lang="fr-CA" sz="1200" baseline="0" dirty="0">
                          <a:latin typeface="Arial" panose="020B0604020202020204" pitchFamily="34" charset="0"/>
                          <a:cs typeface="Arial" panose="020B0604020202020204" pitchFamily="34" charset="0"/>
                        </a:rPr>
                        <a:t> </a:t>
                      </a:r>
                      <a:r>
                        <a:rPr lang="fr-FR" sz="1200" b="1" baseline="0" dirty="0">
                          <a:latin typeface="Arial" panose="020B0604020202020204" pitchFamily="34" charset="0"/>
                          <a:cs typeface="Arial" panose="020B0604020202020204" pitchFamily="34" charset="0"/>
                        </a:rPr>
                        <a:t>Soutenir d’autres facultés au-delà des frontières nationales pour atteindre des objectifs communs de RS (Haïti, Tunisie)</a:t>
                      </a:r>
                      <a:endParaRPr kumimoji="0" lang="fr-FR" sz="1200" b="1" i="0" u="none" strike="noStrike" cap="none" normalizeH="0" baseline="0" dirty="0">
                        <a:ln>
                          <a:noFill/>
                        </a:ln>
                        <a:solidFill>
                          <a:schemeClr val="tx1"/>
                        </a:solidFill>
                        <a:effectLst/>
                        <a:latin typeface="Arial" charset="0"/>
                      </a:endParaRPr>
                    </a:p>
                  </a:txBody>
                  <a:tcPr marL="36000" marR="36000" marT="35994" marB="3599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 Nombre de facultés partenaires</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Facultés aidées dans l’adoption d’un enseignement socialement responsable</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r>
                        <a:rPr lang="fr-CA" sz="1200" b="0" i="0" u="none" strike="noStrike" dirty="0">
                          <a:solidFill>
                            <a:srgbClr val="000000"/>
                          </a:solidFill>
                          <a:effectLst/>
                          <a:latin typeface="Arial" panose="020B0604020202020204" pitchFamily="34" charset="0"/>
                          <a:cs typeface="Arial" panose="020B0604020202020204" pitchFamily="34" charset="0"/>
                        </a:rPr>
                        <a:t>Nombre et sites de visite d’enseignement</a:t>
                      </a: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fr-CA" sz="1200" b="0" i="0" u="none" strike="noStrike" dirty="0">
                        <a:solidFill>
                          <a:srgbClr val="000000"/>
                        </a:solidFill>
                        <a:effectLst/>
                        <a:latin typeface="Arial" panose="020B0604020202020204" pitchFamily="34" charset="0"/>
                        <a:cs typeface="Arial" panose="020B0604020202020204" pitchFamily="34" charset="0"/>
                      </a:endParaRPr>
                    </a:p>
                  </a:txBody>
                  <a:tcPr marL="6138" marR="6138" marT="61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Bureau RS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Arial" panose="020B0604020202020204" pitchFamily="34" charset="0"/>
                          <a:cs typeface="Arial" panose="020B0604020202020204" pitchFamily="34" charset="0"/>
                        </a:rPr>
                        <a:t>Département de MF, DPC…</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endParaRPr lang="fr-CA" sz="1200" b="0" i="0" u="none" strike="noStrike" dirty="0">
                        <a:solidFill>
                          <a:srgbClr val="000000"/>
                        </a:solidFill>
                        <a:effectLst/>
                        <a:latin typeface="Arial" panose="020B0604020202020204" pitchFamily="34" charset="0"/>
                        <a:cs typeface="Arial" panose="020B0604020202020204" pitchFamily="34" charset="0"/>
                      </a:endParaRPr>
                    </a:p>
                    <a:p>
                      <a:pPr algn="ctr" fontAlgn="ctr"/>
                      <a:r>
                        <a:rPr lang="fr-CA" sz="1200" b="0" i="0" u="none" strike="noStrike" dirty="0">
                          <a:solidFill>
                            <a:srgbClr val="000000"/>
                          </a:solidFill>
                          <a:effectLst/>
                          <a:latin typeface="Arial" panose="020B0604020202020204" pitchFamily="34" charset="0"/>
                          <a:cs typeface="Arial" panose="020B0604020202020204" pitchFamily="34" charset="0"/>
                        </a:rPr>
                        <a:t> </a:t>
                      </a:r>
                    </a:p>
                  </a:txBody>
                  <a:tcPr marL="6138" marR="6138" marT="61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987700668"/>
                  </a:ext>
                </a:extLst>
              </a:tr>
            </a:tbl>
          </a:graphicData>
        </a:graphic>
      </p:graphicFrame>
    </p:spTree>
    <p:extLst>
      <p:ext uri="{BB962C8B-B14F-4D97-AF65-F5344CB8AC3E}">
        <p14:creationId xmlns:p14="http://schemas.microsoft.com/office/powerpoint/2010/main" val="120825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2327563"/>
            <a:ext cx="10699668" cy="4239492"/>
          </a:xfrm>
        </p:spPr>
        <p:txBody>
          <a:bodyPr rtlCol="0">
            <a:normAutofit/>
          </a:bodyPr>
          <a:lstStyle/>
          <a:p>
            <a:r>
              <a:rPr lang="fr-FR" b="1" dirty="0"/>
              <a:t>À court terme</a:t>
            </a:r>
            <a:r>
              <a:rPr lang="fr-FR" b="1" dirty="0">
                <a:sym typeface="Wingdings"/>
              </a:rPr>
              <a:t> </a:t>
            </a:r>
            <a:r>
              <a:rPr lang="fr-FR" dirty="0">
                <a:sym typeface="Wingdings"/>
              </a:rPr>
              <a:t>(juin 2018)</a:t>
            </a:r>
            <a:r>
              <a:rPr lang="fr-FR" dirty="0"/>
              <a:t>:</a:t>
            </a:r>
          </a:p>
          <a:p>
            <a:pPr lvl="1"/>
            <a:r>
              <a:rPr lang="fr-FR" sz="2800" dirty="0"/>
              <a:t>Plaidoyer intra-facultaire (enseignants, étudiants, administrateurs)</a:t>
            </a:r>
          </a:p>
          <a:p>
            <a:pPr lvl="1"/>
            <a:r>
              <a:rPr lang="fr-FR" sz="2800" dirty="0"/>
              <a:t>Planification stratégique du projet RS</a:t>
            </a:r>
          </a:p>
          <a:p>
            <a:r>
              <a:rPr lang="fr-FR" b="1" dirty="0"/>
              <a:t>À moyen terme </a:t>
            </a:r>
            <a:r>
              <a:rPr lang="fr-FR" dirty="0"/>
              <a:t>(Septembre 2018): mise en œuvre du plan d’action</a:t>
            </a:r>
          </a:p>
          <a:p>
            <a:r>
              <a:rPr lang="fr-FR" b="1" dirty="0"/>
              <a:t>À plus long terme </a:t>
            </a:r>
            <a:r>
              <a:rPr lang="fr-FR" dirty="0"/>
              <a:t>(2019-2020)</a:t>
            </a:r>
          </a:p>
          <a:p>
            <a:pPr lvl="1"/>
            <a:r>
              <a:rPr lang="fr-FR" sz="2800" dirty="0"/>
              <a:t>Reconnaissance académique d’Excellence en RS (ASPIRE/AMEE)</a:t>
            </a:r>
          </a:p>
          <a:p>
            <a:pPr lvl="1"/>
            <a:r>
              <a:rPr lang="fr-FR" sz="2800" dirty="0"/>
              <a:t>Objectifs/actions en adéquation avec la norme 1.1.1 du CAFMC</a:t>
            </a:r>
          </a:p>
          <a:p>
            <a:pPr lvl="1"/>
            <a:r>
              <a:rPr lang="fr-FR" sz="2800" dirty="0"/>
              <a:t>Etats généraux de la RS (Québec)</a:t>
            </a:r>
          </a:p>
          <a:p>
            <a:pPr lvl="1"/>
            <a:endParaRPr lang="fr-FR" sz="2000" dirty="0"/>
          </a:p>
          <a:p>
            <a:pPr lvl="1"/>
            <a:endParaRPr lang="fr-FR" sz="2000" dirty="0"/>
          </a:p>
          <a:p>
            <a:pPr lvl="1"/>
            <a:endParaRPr lang="fr-FR" sz="2000" dirty="0"/>
          </a:p>
          <a:p>
            <a:endParaRPr lang="fr-FR" sz="2400" dirty="0"/>
          </a:p>
          <a:p>
            <a:pPr>
              <a:buFont typeface="Arial" pitchFamily="34" charset="0"/>
              <a:buChar char="•"/>
              <a:defRPr/>
            </a:pPr>
            <a:endParaRPr lang="fr-FR" sz="2250" dirty="0">
              <a:solidFill>
                <a:srgbClr val="000066"/>
              </a:solidFill>
              <a:latin typeface="Arial" charset="0"/>
            </a:endParaRPr>
          </a:p>
        </p:txBody>
      </p:sp>
      <p:sp>
        <p:nvSpPr>
          <p:cNvPr id="18434" name="Rectangle 4"/>
          <p:cNvSpPr>
            <a:spLocks noGrp="1" noChangeArrowheads="1"/>
          </p:cNvSpPr>
          <p:nvPr>
            <p:ph type="title"/>
          </p:nvPr>
        </p:nvSpPr>
        <p:spPr>
          <a:xfrm>
            <a:off x="1559497" y="1458410"/>
            <a:ext cx="8973916" cy="602438"/>
          </a:xfrm>
          <a:solidFill>
            <a:srgbClr val="A1A1FF"/>
          </a:solidFill>
        </p:spPr>
        <p:txBody>
          <a:bodyPr>
            <a:noAutofit/>
          </a:bodyPr>
          <a:lstStyle/>
          <a:p>
            <a:pPr algn="ctr"/>
            <a:r>
              <a:rPr lang="fr-FR" sz="3600" b="1" dirty="0">
                <a:solidFill>
                  <a:srgbClr val="000046"/>
                </a:solidFill>
                <a:latin typeface="Arial" charset="0"/>
              </a:rPr>
              <a:t>Objectifs à court, moyen et long terme</a:t>
            </a:r>
            <a:endParaRPr lang="fr-FR" sz="3600"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
        <p:nvSpPr>
          <p:cNvPr id="2" name="ZoneTexte 1">
            <a:extLst>
              <a:ext uri="{FF2B5EF4-FFF2-40B4-BE49-F238E27FC236}">
                <a16:creationId xmlns:a16="http://schemas.microsoft.com/office/drawing/2014/main" id="{D8D66633-211D-CD47-BBB8-A1A9D521AA1C}"/>
              </a:ext>
            </a:extLst>
          </p:cNvPr>
          <p:cNvSpPr txBox="1"/>
          <p:nvPr/>
        </p:nvSpPr>
        <p:spPr>
          <a:xfrm>
            <a:off x="7844589" y="160424"/>
            <a:ext cx="3428631" cy="923330"/>
          </a:xfrm>
          <a:prstGeom prst="rect">
            <a:avLst/>
          </a:prstGeom>
          <a:noFill/>
        </p:spPr>
        <p:txBody>
          <a:bodyPr wrap="none" rtlCol="0">
            <a:spAutoFit/>
          </a:bodyPr>
          <a:lstStyle/>
          <a:p>
            <a:r>
              <a:rPr lang="fr-CA" b="1" dirty="0"/>
              <a:t>Faculté de médecine</a:t>
            </a:r>
            <a:endParaRPr lang="fr-FR" b="1" dirty="0"/>
          </a:p>
          <a:p>
            <a:r>
              <a:rPr lang="fr-CA" dirty="0"/>
              <a:t>Bureau de la responsabilité sociale</a:t>
            </a:r>
            <a:endParaRPr lang="fr-FR" dirty="0"/>
          </a:p>
          <a:p>
            <a:endParaRPr lang="fr-FR" dirty="0"/>
          </a:p>
        </p:txBody>
      </p:sp>
    </p:spTree>
    <p:extLst>
      <p:ext uri="{BB962C8B-B14F-4D97-AF65-F5344CB8AC3E}">
        <p14:creationId xmlns:p14="http://schemas.microsoft.com/office/powerpoint/2010/main" val="2451753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2327563"/>
            <a:ext cx="10699668" cy="4239492"/>
          </a:xfrm>
        </p:spPr>
        <p:txBody>
          <a:bodyPr rtlCol="0">
            <a:normAutofit/>
          </a:bodyPr>
          <a:lstStyle/>
          <a:p>
            <a:pPr marL="457200" lvl="1" indent="0">
              <a:buNone/>
            </a:pPr>
            <a:endParaRPr lang="fr-FR" b="1" dirty="0"/>
          </a:p>
          <a:p>
            <a:pPr lvl="1"/>
            <a:endParaRPr lang="fr-FR" b="1" dirty="0"/>
          </a:p>
          <a:p>
            <a:pPr marL="0" indent="0">
              <a:buNone/>
            </a:pPr>
            <a:r>
              <a:rPr lang="fr-FR" b="1" dirty="0"/>
              <a:t> </a:t>
            </a:r>
            <a:endParaRPr lang="fr-FR" sz="2000" dirty="0"/>
          </a:p>
          <a:p>
            <a:pPr lvl="1"/>
            <a:endParaRPr lang="fr-FR" sz="2000" dirty="0"/>
          </a:p>
          <a:p>
            <a:endParaRPr lang="fr-FR" sz="2400" dirty="0"/>
          </a:p>
          <a:p>
            <a:pPr>
              <a:buFont typeface="Arial" pitchFamily="34" charset="0"/>
              <a:buChar char="•"/>
              <a:defRPr/>
            </a:pPr>
            <a:endParaRPr lang="fr-FR" sz="2250" dirty="0">
              <a:solidFill>
                <a:srgbClr val="000066"/>
              </a:solidFill>
              <a:latin typeface="Arial" charset="0"/>
            </a:endParaRPr>
          </a:p>
        </p:txBody>
      </p:sp>
      <p:sp>
        <p:nvSpPr>
          <p:cNvPr id="18434" name="Rectangle 4"/>
          <p:cNvSpPr>
            <a:spLocks noGrp="1" noChangeArrowheads="1"/>
          </p:cNvSpPr>
          <p:nvPr>
            <p:ph type="title"/>
          </p:nvPr>
        </p:nvSpPr>
        <p:spPr>
          <a:xfrm>
            <a:off x="1559497" y="1140909"/>
            <a:ext cx="8973916" cy="869153"/>
          </a:xfrm>
          <a:solidFill>
            <a:srgbClr val="A1A1FF"/>
          </a:solidFill>
        </p:spPr>
        <p:txBody>
          <a:bodyPr>
            <a:noAutofit/>
          </a:bodyPr>
          <a:lstStyle/>
          <a:p>
            <a:pPr algn="ctr"/>
            <a:r>
              <a:rPr lang="fr-FR" sz="3200" b="1" dirty="0"/>
              <a:t>Planification stratégique de la faculté 2017-2021</a:t>
            </a:r>
            <a:br>
              <a:rPr lang="fr-FR" sz="3600" b="1" dirty="0"/>
            </a:br>
            <a:r>
              <a:rPr lang="fr-FR" sz="3200" b="1" dirty="0"/>
              <a:t>7 Thématiques transversales</a:t>
            </a:r>
            <a:endParaRPr lang="fr-FR" sz="3200" b="1"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
        <p:nvSpPr>
          <p:cNvPr id="2" name="Rectangle 1">
            <a:extLst>
              <a:ext uri="{FF2B5EF4-FFF2-40B4-BE49-F238E27FC236}">
                <a16:creationId xmlns:a16="http://schemas.microsoft.com/office/drawing/2014/main" id="{BC9A0136-8AA3-564B-A65C-D03734017444}"/>
              </a:ext>
            </a:extLst>
          </p:cNvPr>
          <p:cNvSpPr/>
          <p:nvPr/>
        </p:nvSpPr>
        <p:spPr>
          <a:xfrm>
            <a:off x="1559497" y="2216474"/>
            <a:ext cx="8973916" cy="3754874"/>
          </a:xfrm>
          <a:prstGeom prst="rect">
            <a:avLst/>
          </a:prstGeom>
        </p:spPr>
        <p:txBody>
          <a:bodyPr wrap="square">
            <a:spAutoFit/>
          </a:bodyPr>
          <a:lstStyle/>
          <a:p>
            <a:pPr>
              <a:buFont typeface="+mj-lt"/>
              <a:buAutoNum type="arabicPeriod"/>
            </a:pPr>
            <a:r>
              <a:rPr lang="fr-FR" sz="2000" dirty="0">
                <a:latin typeface="GothamHTF"/>
              </a:rPr>
              <a:t>Ancrer et </a:t>
            </a:r>
            <a:r>
              <a:rPr lang="fr-FR" sz="2000" dirty="0" err="1">
                <a:latin typeface="GothamHTF"/>
              </a:rPr>
              <a:t>protéger</a:t>
            </a:r>
            <a:r>
              <a:rPr lang="fr-FR" sz="2000" dirty="0">
                <a:latin typeface="GothamHTF"/>
              </a:rPr>
              <a:t> la mission </a:t>
            </a:r>
            <a:r>
              <a:rPr lang="fr-FR" sz="2000" dirty="0" err="1">
                <a:latin typeface="GothamHTF"/>
              </a:rPr>
              <a:t>académique</a:t>
            </a:r>
            <a:r>
              <a:rPr lang="fr-FR" sz="2000" dirty="0">
                <a:latin typeface="GothamHTF"/>
              </a:rPr>
              <a:t> de notre </a:t>
            </a:r>
            <a:r>
              <a:rPr lang="fr-FR" sz="2000" dirty="0" err="1">
                <a:latin typeface="GothamHTF"/>
              </a:rPr>
              <a:t>réseau</a:t>
            </a:r>
            <a:r>
              <a:rPr lang="fr-FR" sz="2000" dirty="0">
                <a:latin typeface="GothamHTF"/>
              </a:rPr>
              <a:t> clinique et de recherche.</a:t>
            </a:r>
          </a:p>
          <a:p>
            <a:pPr>
              <a:buFont typeface="+mj-lt"/>
              <a:buAutoNum type="arabicPeriod"/>
            </a:pPr>
            <a:r>
              <a:rPr lang="fr-FR" sz="2000" dirty="0" err="1">
                <a:latin typeface="GothamHTF"/>
              </a:rPr>
              <a:t>Intégrer</a:t>
            </a:r>
            <a:r>
              <a:rPr lang="fr-FR" sz="2000" dirty="0">
                <a:latin typeface="GothamHTF"/>
              </a:rPr>
              <a:t> l’</a:t>
            </a:r>
            <a:r>
              <a:rPr lang="fr-FR" sz="2000" dirty="0" err="1">
                <a:latin typeface="GothamHTF"/>
              </a:rPr>
              <a:t>interdisciplinarite</a:t>
            </a:r>
            <a:r>
              <a:rPr lang="fr-FR" sz="2000" dirty="0">
                <a:latin typeface="GothamHTF"/>
              </a:rPr>
              <a:t>́ et l’</a:t>
            </a:r>
            <a:r>
              <a:rPr lang="fr-FR" sz="2000" dirty="0" err="1">
                <a:latin typeface="GothamHTF"/>
              </a:rPr>
              <a:t>interprofessionnalisme</a:t>
            </a:r>
            <a:r>
              <a:rPr lang="fr-FR" sz="2000" dirty="0">
                <a:latin typeface="GothamHTF"/>
              </a:rPr>
              <a:t> dans l’ensemble de notre mission.</a:t>
            </a:r>
          </a:p>
          <a:p>
            <a:pPr>
              <a:buFont typeface="+mj-lt"/>
              <a:buAutoNum type="arabicPeriod"/>
            </a:pPr>
            <a:r>
              <a:rPr lang="fr-FR" sz="2000" dirty="0">
                <a:latin typeface="GothamHTF"/>
              </a:rPr>
              <a:t>Cultiver le professionnalisme (engagement, respect, bienveillance).</a:t>
            </a:r>
          </a:p>
          <a:p>
            <a:pPr>
              <a:buFont typeface="+mj-lt"/>
              <a:buAutoNum type="arabicPeriod"/>
            </a:pPr>
            <a:r>
              <a:rPr lang="fr-FR" sz="2000" b="1" dirty="0">
                <a:latin typeface="GothamHTF"/>
              </a:rPr>
              <a:t>Consolider les </a:t>
            </a:r>
            <a:r>
              <a:rPr lang="fr-FR" sz="2000" b="1" dirty="0" err="1">
                <a:latin typeface="GothamHTF"/>
              </a:rPr>
              <a:t>unités</a:t>
            </a:r>
            <a:r>
              <a:rPr lang="fr-FR" sz="2000" b="1" dirty="0">
                <a:latin typeface="GothamHTF"/>
              </a:rPr>
              <a:t> facultaires à vocation humaniste (</a:t>
            </a:r>
            <a:r>
              <a:rPr lang="fr-FR" sz="2000" b="1" dirty="0" err="1">
                <a:latin typeface="GothamHTF"/>
              </a:rPr>
              <a:t>DCPP,BEC,Bien</a:t>
            </a:r>
            <a:r>
              <a:rPr lang="fr-FR" sz="2000" b="1" dirty="0">
                <a:latin typeface="GothamHTF"/>
              </a:rPr>
              <a:t>-être, RS)</a:t>
            </a:r>
          </a:p>
          <a:p>
            <a:pPr>
              <a:buFont typeface="+mj-lt"/>
              <a:buAutoNum type="arabicPeriod"/>
            </a:pPr>
            <a:r>
              <a:rPr lang="fr-FR" sz="2000" dirty="0">
                <a:latin typeface="GothamHTF"/>
              </a:rPr>
              <a:t>Rehausser les Infrastructures </a:t>
            </a:r>
            <a:r>
              <a:rPr lang="fr-FR" sz="2000" dirty="0" err="1">
                <a:latin typeface="GothamHTF"/>
              </a:rPr>
              <a:t>numériques</a:t>
            </a:r>
            <a:r>
              <a:rPr lang="fr-FR" sz="2000" dirty="0">
                <a:latin typeface="GothamHTF"/>
              </a:rPr>
              <a:t> et les infrastructures physiques d’</a:t>
            </a:r>
            <a:r>
              <a:rPr lang="fr-FR" sz="2000" dirty="0" err="1">
                <a:latin typeface="GothamHTF"/>
              </a:rPr>
              <a:t>enseignement,de</a:t>
            </a:r>
            <a:r>
              <a:rPr lang="fr-FR" sz="2000" dirty="0">
                <a:latin typeface="GothamHTF"/>
              </a:rPr>
              <a:t> recherche et de milieux de vie.</a:t>
            </a:r>
          </a:p>
          <a:p>
            <a:pPr>
              <a:buFont typeface="+mj-lt"/>
              <a:buAutoNum type="arabicPeriod"/>
            </a:pPr>
            <a:r>
              <a:rPr lang="fr-FR" sz="2000" dirty="0">
                <a:latin typeface="GothamHTF"/>
              </a:rPr>
              <a:t>Poursuivre le </a:t>
            </a:r>
            <a:r>
              <a:rPr lang="fr-FR" sz="2000" dirty="0" err="1">
                <a:latin typeface="GothamHTF"/>
              </a:rPr>
              <a:t>développement</a:t>
            </a:r>
            <a:r>
              <a:rPr lang="fr-FR" sz="2000" dirty="0">
                <a:latin typeface="GothamHTF"/>
              </a:rPr>
              <a:t> des partenariats à l’international.</a:t>
            </a:r>
          </a:p>
          <a:p>
            <a:pPr>
              <a:buFont typeface="+mj-lt"/>
              <a:buAutoNum type="arabicPeriod"/>
            </a:pPr>
            <a:r>
              <a:rPr lang="fr-FR" sz="2000" dirty="0">
                <a:latin typeface="GothamHTF"/>
              </a:rPr>
              <a:t>Poursuivre le </a:t>
            </a:r>
            <a:r>
              <a:rPr lang="fr-FR" sz="2000" dirty="0" err="1">
                <a:latin typeface="GothamHTF"/>
              </a:rPr>
              <a:t>développement</a:t>
            </a:r>
            <a:r>
              <a:rPr lang="fr-FR" sz="2000" dirty="0">
                <a:latin typeface="GothamHTF"/>
              </a:rPr>
              <a:t> philanthropique en soutien à nos programmes et initiatives.</a:t>
            </a:r>
          </a:p>
          <a:p>
            <a:endParaRPr lang="fr-FR" dirty="0">
              <a:effectLst/>
            </a:endParaRPr>
          </a:p>
        </p:txBody>
      </p:sp>
    </p:spTree>
    <p:extLst>
      <p:ext uri="{BB962C8B-B14F-4D97-AF65-F5344CB8AC3E}">
        <p14:creationId xmlns:p14="http://schemas.microsoft.com/office/powerpoint/2010/main" val="865096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377537" y="2327563"/>
            <a:ext cx="10699668" cy="4239492"/>
          </a:xfrm>
        </p:spPr>
        <p:txBody>
          <a:bodyPr rtlCol="0">
            <a:normAutofit/>
          </a:bodyPr>
          <a:lstStyle/>
          <a:p>
            <a:pPr marL="0" indent="0">
              <a:buNone/>
            </a:pPr>
            <a:endParaRPr lang="fr-FR" dirty="0"/>
          </a:p>
          <a:p>
            <a:pPr marL="0" indent="0">
              <a:buNone/>
            </a:pPr>
            <a:r>
              <a:rPr lang="fr-FR" dirty="0"/>
              <a:t>STRATÉGIES</a:t>
            </a:r>
          </a:p>
          <a:p>
            <a:r>
              <a:rPr lang="fr-FR" dirty="0"/>
              <a:t>S’assurer de </a:t>
            </a:r>
            <a:r>
              <a:rPr lang="fr-FR" b="1" dirty="0"/>
              <a:t>l’</a:t>
            </a:r>
            <a:r>
              <a:rPr lang="fr-FR" b="1" dirty="0" err="1"/>
              <a:t>adéquation</a:t>
            </a:r>
            <a:r>
              <a:rPr lang="fr-FR" b="1" dirty="0"/>
              <a:t> de nos programmes avec les besoins de la </a:t>
            </a:r>
            <a:r>
              <a:rPr lang="fr-FR" b="1" dirty="0" err="1"/>
              <a:t>sociéte</a:t>
            </a:r>
            <a:r>
              <a:rPr lang="fr-FR" b="1" dirty="0"/>
              <a:t>́</a:t>
            </a:r>
            <a:r>
              <a:rPr lang="fr-FR" dirty="0"/>
              <a:t> et maintenir leur </a:t>
            </a:r>
            <a:r>
              <a:rPr lang="fr-FR" dirty="0" err="1"/>
              <a:t>caractère</a:t>
            </a:r>
            <a:r>
              <a:rPr lang="fr-FR" dirty="0"/>
              <a:t> innovateur tout au long du continuum de formation.</a:t>
            </a:r>
          </a:p>
          <a:p>
            <a:r>
              <a:rPr lang="fr-FR" b="1" dirty="0"/>
              <a:t>Mieux </a:t>
            </a:r>
            <a:r>
              <a:rPr lang="fr-FR" b="1" dirty="0" err="1"/>
              <a:t>intégrer</a:t>
            </a:r>
            <a:r>
              <a:rPr lang="fr-FR" b="1" dirty="0"/>
              <a:t> la formation à l’</a:t>
            </a:r>
            <a:r>
              <a:rPr lang="fr-FR" b="1" dirty="0" err="1"/>
              <a:t>interdisciplinarite</a:t>
            </a:r>
            <a:r>
              <a:rPr lang="fr-FR" b="1" dirty="0"/>
              <a:t>́ et aux </a:t>
            </a:r>
            <a:r>
              <a:rPr lang="fr-FR" b="1" dirty="0" err="1"/>
              <a:t>compétences</a:t>
            </a:r>
            <a:r>
              <a:rPr lang="fr-FR" b="1" dirty="0"/>
              <a:t> transversales</a:t>
            </a:r>
            <a:r>
              <a:rPr lang="fr-FR" dirty="0"/>
              <a:t>(</a:t>
            </a:r>
            <a:r>
              <a:rPr lang="fr-FR" dirty="0" err="1"/>
              <a:t>responsabilite</a:t>
            </a:r>
            <a:r>
              <a:rPr lang="fr-FR" dirty="0"/>
              <a:t>́ sociale, </a:t>
            </a:r>
            <a:r>
              <a:rPr lang="fr-FR" dirty="0" err="1"/>
              <a:t>éthique</a:t>
            </a:r>
            <a:r>
              <a:rPr lang="fr-FR" dirty="0"/>
              <a:t>, partenariat patient et promotion du </a:t>
            </a:r>
            <a:r>
              <a:rPr lang="fr-FR" dirty="0" err="1"/>
              <a:t>bien-être</a:t>
            </a:r>
            <a:r>
              <a:rPr lang="fr-FR" dirty="0"/>
              <a:t>) </a:t>
            </a:r>
            <a:r>
              <a:rPr lang="fr-FR" b="1" dirty="0"/>
              <a:t>dans nos programmes d’enseignement.</a:t>
            </a:r>
          </a:p>
          <a:p>
            <a:endParaRPr lang="fr-FR" dirty="0"/>
          </a:p>
        </p:txBody>
      </p:sp>
      <p:sp>
        <p:nvSpPr>
          <p:cNvPr id="18434" name="Rectangle 4"/>
          <p:cNvSpPr>
            <a:spLocks noGrp="1" noChangeArrowheads="1"/>
          </p:cNvSpPr>
          <p:nvPr>
            <p:ph type="title"/>
          </p:nvPr>
        </p:nvSpPr>
        <p:spPr>
          <a:xfrm>
            <a:off x="1559497" y="866271"/>
            <a:ext cx="8973916" cy="1657136"/>
          </a:xfrm>
          <a:solidFill>
            <a:srgbClr val="A1A1FF"/>
          </a:solidFill>
        </p:spPr>
        <p:txBody>
          <a:bodyPr>
            <a:noAutofit/>
          </a:bodyPr>
          <a:lstStyle/>
          <a:p>
            <a:pPr algn="ctr"/>
            <a:r>
              <a:rPr lang="fr-FR" sz="3600" b="1" dirty="0"/>
              <a:t>Planification stratégique 2017-2021</a:t>
            </a:r>
            <a:br>
              <a:rPr lang="fr-FR" sz="3600" b="1" dirty="0"/>
            </a:br>
            <a:r>
              <a:rPr lang="fr-FR" sz="3600" dirty="0"/>
              <a:t>ORIENTATION 1 –L’ENSEIGNEMENT</a:t>
            </a:r>
            <a:br>
              <a:rPr lang="fr-FR" sz="3600" dirty="0"/>
            </a:br>
            <a:r>
              <a:rPr lang="fr-FR" sz="2800" dirty="0"/>
              <a:t>Assurer la pertinence et l’innovation de notre enseignement</a:t>
            </a:r>
            <a:br>
              <a:rPr lang="fr-FR" sz="2800" dirty="0"/>
            </a:br>
            <a:endParaRPr lang="fr-FR" sz="2800" b="1" i="1" dirty="0">
              <a:solidFill>
                <a:srgbClr val="000046"/>
              </a:solidFill>
              <a:latin typeface="Arial" charset="0"/>
            </a:endParaRPr>
          </a:p>
        </p:txBody>
      </p:sp>
      <p:pic>
        <p:nvPicPr>
          <p:cNvPr id="5" name="Image 4"/>
          <p:cNvPicPr>
            <a:picLocks noChangeAspect="1"/>
          </p:cNvPicPr>
          <p:nvPr/>
        </p:nvPicPr>
        <p:blipFill>
          <a:blip r:embed="rId3"/>
          <a:stretch>
            <a:fillRect/>
          </a:stretch>
        </p:blipFill>
        <p:spPr>
          <a:xfrm>
            <a:off x="1559496" y="-27384"/>
            <a:ext cx="1692000" cy="653734"/>
          </a:xfrm>
          <a:prstGeom prst="rect">
            <a:avLst/>
          </a:prstGeom>
        </p:spPr>
      </p:pic>
    </p:spTree>
    <p:extLst>
      <p:ext uri="{BB962C8B-B14F-4D97-AF65-F5344CB8AC3E}">
        <p14:creationId xmlns:p14="http://schemas.microsoft.com/office/powerpoint/2010/main" val="396052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a:xfrm>
            <a:off x="1631504" y="629816"/>
            <a:ext cx="8229600" cy="1143000"/>
          </a:xfrm>
        </p:spPr>
        <p:txBody>
          <a:bodyPr>
            <a:normAutofit fontScale="90000"/>
          </a:bodyPr>
          <a:lstStyle/>
          <a:p>
            <a:r>
              <a:rPr lang="fr-FR" sz="2800" b="1" dirty="0">
                <a:solidFill>
                  <a:srgbClr val="000046"/>
                </a:solidFill>
                <a:latin typeface="Arial" charset="0"/>
              </a:rPr>
              <a:t>	</a:t>
            </a:r>
            <a:r>
              <a:rPr lang="fr-FR" sz="3600" b="1" dirty="0">
                <a:solidFill>
                  <a:srgbClr val="000046"/>
                </a:solidFill>
                <a:latin typeface="Arial" charset="0"/>
              </a:rPr>
              <a:t>Principes de Responsabilité Sociale</a:t>
            </a:r>
            <a:br>
              <a:rPr lang="fr-FR" sz="2800" b="1" dirty="0">
                <a:solidFill>
                  <a:srgbClr val="000046"/>
                </a:solidFill>
                <a:latin typeface="Arial" charset="0"/>
              </a:rPr>
            </a:br>
            <a:endParaRPr lang="fr-FR" sz="3200" dirty="0"/>
          </a:p>
        </p:txBody>
      </p:sp>
      <p:sp>
        <p:nvSpPr>
          <p:cNvPr id="3" name="Espace réservé du contenu 2"/>
          <p:cNvSpPr>
            <a:spLocks noGrp="1"/>
          </p:cNvSpPr>
          <p:nvPr>
            <p:ph idx="1"/>
          </p:nvPr>
        </p:nvSpPr>
        <p:spPr>
          <a:xfrm>
            <a:off x="1981200" y="1600201"/>
            <a:ext cx="9632867" cy="4525963"/>
          </a:xfrm>
          <a:ln>
            <a:solidFill>
              <a:schemeClr val="accent1">
                <a:lumMod val="75000"/>
              </a:schemeClr>
            </a:solidFill>
          </a:ln>
        </p:spPr>
        <p:txBody>
          <a:bodyPr rtlCol="0">
            <a:normAutofit/>
          </a:bodyPr>
          <a:lstStyle/>
          <a:p>
            <a:pPr>
              <a:buNone/>
              <a:defRPr/>
            </a:pPr>
            <a:endParaRPr lang="fr-FR" dirty="0">
              <a:solidFill>
                <a:schemeClr val="bg1"/>
              </a:solidFill>
            </a:endParaRPr>
          </a:p>
          <a:p>
            <a:pPr>
              <a:buNone/>
              <a:defRPr/>
            </a:pPr>
            <a:r>
              <a:rPr lang="fr-FR" dirty="0"/>
              <a:t>               </a:t>
            </a:r>
            <a:r>
              <a:rPr lang="fr-FR" sz="3600" dirty="0"/>
              <a:t>FACULTÉ                         SOCIÉTÉ  </a:t>
            </a:r>
            <a:endParaRPr lang="fr-FR" dirty="0"/>
          </a:p>
          <a:p>
            <a:pPr>
              <a:buNone/>
              <a:defRPr/>
            </a:pPr>
            <a:endParaRPr lang="fr-FR" dirty="0">
              <a:solidFill>
                <a:srgbClr val="FFFF00"/>
              </a:solidFill>
            </a:endParaRPr>
          </a:p>
          <a:p>
            <a:pPr>
              <a:buNone/>
              <a:defRPr/>
            </a:pPr>
            <a:r>
              <a:rPr lang="fr-FR" dirty="0">
                <a:solidFill>
                  <a:srgbClr val="FFFF00"/>
                </a:solidFill>
              </a:rPr>
              <a:t>         </a:t>
            </a:r>
          </a:p>
          <a:p>
            <a:pPr>
              <a:buNone/>
              <a:defRPr/>
            </a:pPr>
            <a:r>
              <a:rPr lang="fr-FR" dirty="0">
                <a:solidFill>
                  <a:schemeClr val="bg1"/>
                </a:solidFill>
              </a:rPr>
              <a:t>                                                  </a:t>
            </a:r>
            <a:r>
              <a:rPr lang="fr-FR" sz="3600" b="1" dirty="0">
                <a:solidFill>
                  <a:schemeClr val="tx2">
                    <a:lumMod val="75000"/>
                  </a:schemeClr>
                </a:solidFill>
              </a:rPr>
              <a:t>Quels impacts sur la santé ?</a:t>
            </a:r>
            <a:endParaRPr lang="fr-FR" b="1" dirty="0"/>
          </a:p>
        </p:txBody>
      </p:sp>
      <p:sp>
        <p:nvSpPr>
          <p:cNvPr id="4" name="Flèche droite 3"/>
          <p:cNvSpPr/>
          <p:nvPr/>
        </p:nvSpPr>
        <p:spPr>
          <a:xfrm>
            <a:off x="5551975" y="2044853"/>
            <a:ext cx="1143000"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p:cNvSpPr/>
          <p:nvPr/>
        </p:nvSpPr>
        <p:spPr>
          <a:xfrm>
            <a:off x="2206402" y="3327401"/>
            <a:ext cx="2285990" cy="2090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5061" name="ZoneTexte 6"/>
          <p:cNvSpPr txBox="1">
            <a:spLocks noChangeArrowheads="1"/>
          </p:cNvSpPr>
          <p:nvPr/>
        </p:nvSpPr>
        <p:spPr bwMode="auto">
          <a:xfrm>
            <a:off x="2267416" y="3575413"/>
            <a:ext cx="2713059" cy="1569660"/>
          </a:xfrm>
          <a:prstGeom prst="rect">
            <a:avLst/>
          </a:prstGeom>
          <a:noFill/>
          <a:ln w="9525">
            <a:noFill/>
            <a:miter lim="800000"/>
            <a:headEnd/>
            <a:tailEnd/>
          </a:ln>
        </p:spPr>
        <p:txBody>
          <a:bodyPr wrap="square">
            <a:spAutoFit/>
          </a:bodyPr>
          <a:lstStyle/>
          <a:p>
            <a:r>
              <a:rPr lang="fr-FR" sz="3200" b="1" dirty="0">
                <a:solidFill>
                  <a:srgbClr val="FFFF00"/>
                </a:solidFill>
                <a:latin typeface="Calibri" pitchFamily="34" charset="0"/>
              </a:rPr>
              <a:t>* Éducation</a:t>
            </a:r>
          </a:p>
          <a:p>
            <a:r>
              <a:rPr lang="fr-FR" sz="3200" b="1" dirty="0">
                <a:solidFill>
                  <a:srgbClr val="FFFF00"/>
                </a:solidFill>
                <a:latin typeface="Calibri" pitchFamily="34" charset="0"/>
              </a:rPr>
              <a:t>* Recherche</a:t>
            </a:r>
          </a:p>
          <a:p>
            <a:r>
              <a:rPr lang="fr-FR" sz="3200" b="1" dirty="0">
                <a:solidFill>
                  <a:srgbClr val="FFFF00"/>
                </a:solidFill>
                <a:latin typeface="Calibri" pitchFamily="34" charset="0"/>
              </a:rPr>
              <a:t>* Soins</a:t>
            </a:r>
          </a:p>
        </p:txBody>
      </p:sp>
      <p:sp>
        <p:nvSpPr>
          <p:cNvPr id="8" name="Flèche droite 7"/>
          <p:cNvSpPr/>
          <p:nvPr/>
        </p:nvSpPr>
        <p:spPr>
          <a:xfrm rot="10800000">
            <a:off x="5551975" y="2353820"/>
            <a:ext cx="1143000"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10" name="Connecteur droit avec flèche 9"/>
          <p:cNvCxnSpPr/>
          <p:nvPr/>
        </p:nvCxnSpPr>
        <p:spPr>
          <a:xfrm>
            <a:off x="4667240" y="4051142"/>
            <a:ext cx="129540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pic>
        <p:nvPicPr>
          <p:cNvPr id="9" name="Picture 1029"/>
          <p:cNvPicPr>
            <a:picLocks noChangeAspect="1" noChangeArrowheads="1"/>
          </p:cNvPicPr>
          <p:nvPr/>
        </p:nvPicPr>
        <p:blipFill>
          <a:blip r:embed="rId2" cstate="print"/>
          <a:srcRect/>
          <a:stretch>
            <a:fillRect/>
          </a:stretch>
        </p:blipFill>
        <p:spPr bwMode="auto">
          <a:xfrm>
            <a:off x="10090067" y="186372"/>
            <a:ext cx="1524000" cy="1295400"/>
          </a:xfrm>
          <a:prstGeom prst="rect">
            <a:avLst/>
          </a:prstGeom>
          <a:noFill/>
          <a:ln w="9525">
            <a:noFill/>
            <a:miter lim="800000"/>
            <a:headEnd/>
            <a:tailEnd/>
          </a:ln>
        </p:spPr>
      </p:pic>
    </p:spTree>
    <p:extLst>
      <p:ext uri="{BB962C8B-B14F-4D97-AF65-F5344CB8AC3E}">
        <p14:creationId xmlns:p14="http://schemas.microsoft.com/office/powerpoint/2010/main" val="357206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6"/>
          <p:cNvPicPr>
            <a:picLocks noChangeAspect="1" noChangeArrowheads="1"/>
          </p:cNvPicPr>
          <p:nvPr/>
        </p:nvPicPr>
        <p:blipFill>
          <a:blip r:embed="rId3" cstate="print"/>
          <a:srcRect/>
          <a:stretch>
            <a:fillRect/>
          </a:stretch>
        </p:blipFill>
        <p:spPr bwMode="auto">
          <a:xfrm>
            <a:off x="1524000" y="0"/>
            <a:ext cx="9144000" cy="6858000"/>
          </a:xfrm>
          <a:prstGeom prst="rect">
            <a:avLst/>
          </a:prstGeom>
          <a:noFill/>
          <a:ln w="9525">
            <a:noFill/>
            <a:miter lim="800000"/>
            <a:headEnd/>
            <a:tailEnd/>
          </a:ln>
        </p:spPr>
      </p:pic>
      <p:sp>
        <p:nvSpPr>
          <p:cNvPr id="25602" name="Text Box 17"/>
          <p:cNvSpPr txBox="1">
            <a:spLocks noChangeArrowheads="1"/>
          </p:cNvSpPr>
          <p:nvPr/>
        </p:nvSpPr>
        <p:spPr bwMode="auto">
          <a:xfrm>
            <a:off x="1524000" y="0"/>
            <a:ext cx="9144000" cy="641350"/>
          </a:xfrm>
          <a:prstGeom prst="rect">
            <a:avLst/>
          </a:prstGeom>
          <a:solidFill>
            <a:srgbClr val="A1A1FF"/>
          </a:solidFill>
          <a:ln w="9525">
            <a:noFill/>
            <a:miter lim="800000"/>
            <a:headEnd/>
            <a:tailEnd/>
          </a:ln>
        </p:spPr>
        <p:txBody>
          <a:bodyPr>
            <a:spAutoFit/>
          </a:bodyPr>
          <a:lstStyle/>
          <a:p>
            <a:pPr algn="ctr">
              <a:spcBef>
                <a:spcPct val="50000"/>
              </a:spcBef>
            </a:pPr>
            <a:r>
              <a:rPr lang="fr-FR" sz="3600" b="1">
                <a:solidFill>
                  <a:srgbClr val="000090"/>
                </a:solidFill>
              </a:rPr>
              <a:t>www.healthsocialaccountability.org</a:t>
            </a:r>
          </a:p>
        </p:txBody>
      </p:sp>
      <p:sp>
        <p:nvSpPr>
          <p:cNvPr id="25603" name="ZoneTexte 3"/>
          <p:cNvSpPr txBox="1">
            <a:spLocks noChangeArrowheads="1"/>
          </p:cNvSpPr>
          <p:nvPr/>
        </p:nvSpPr>
        <p:spPr bwMode="auto">
          <a:xfrm>
            <a:off x="5211763" y="6453189"/>
            <a:ext cx="1676400" cy="369887"/>
          </a:xfrm>
          <a:prstGeom prst="rect">
            <a:avLst/>
          </a:prstGeom>
          <a:noFill/>
          <a:ln w="9525">
            <a:noFill/>
            <a:miter lim="800000"/>
            <a:headEnd/>
            <a:tailEnd/>
          </a:ln>
        </p:spPr>
        <p:txBody>
          <a:bodyPr wrap="none">
            <a:spAutoFit/>
          </a:bodyPr>
          <a:lstStyle/>
          <a:p>
            <a:r>
              <a:rPr lang="fr-FR" b="1">
                <a:latin typeface="Calibri" pitchFamily="34" charset="0"/>
              </a:rPr>
              <a:t>Décembre 2010</a:t>
            </a:r>
          </a:p>
        </p:txBody>
      </p:sp>
    </p:spTree>
    <p:extLst>
      <p:ext uri="{BB962C8B-B14F-4D97-AF65-F5344CB8AC3E}">
        <p14:creationId xmlns:p14="http://schemas.microsoft.com/office/powerpoint/2010/main" val="1469365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nvPr>
        </p:nvSpPr>
        <p:spPr>
          <a:xfrm>
            <a:off x="1828800" y="1219200"/>
            <a:ext cx="8458200" cy="4876800"/>
          </a:xfrm>
        </p:spPr>
        <p:txBody>
          <a:bodyPr rtlCol="0">
            <a:normAutofit fontScale="92500" lnSpcReduction="20000"/>
          </a:bodyPr>
          <a:lstStyle/>
          <a:p>
            <a:pPr marL="533400" indent="-533400" algn="just">
              <a:buFontTx/>
              <a:buAutoNum type="arabicPeriod"/>
              <a:defRPr/>
            </a:pPr>
            <a:r>
              <a:rPr lang="fr-CA" sz="2400" dirty="0">
                <a:solidFill>
                  <a:srgbClr val="000090"/>
                </a:solidFill>
                <a:latin typeface="Arial" charset="0"/>
                <a:cs typeface="Arial" charset="0"/>
              </a:rPr>
              <a:t>Anticipation des besoins en santé de la société</a:t>
            </a:r>
            <a:endParaRPr lang="fr-FR" sz="2400" dirty="0">
              <a:solidFill>
                <a:srgbClr val="000090"/>
              </a:solidFill>
              <a:latin typeface="Arial" charset="0"/>
            </a:endParaRPr>
          </a:p>
          <a:p>
            <a:pPr marL="533400" indent="-533400" algn="just">
              <a:buFontTx/>
              <a:buAutoNum type="arabicPeriod"/>
              <a:defRPr/>
            </a:pPr>
            <a:r>
              <a:rPr lang="fr-CA" sz="2400" dirty="0">
                <a:solidFill>
                  <a:srgbClr val="000090"/>
                </a:solidFill>
                <a:latin typeface="Arial" charset="0"/>
                <a:cs typeface="Arial" charset="0"/>
              </a:rPr>
              <a:t>Création de </a:t>
            </a:r>
            <a:r>
              <a:rPr lang="fr-CA" sz="2400" b="1" dirty="0">
                <a:solidFill>
                  <a:srgbClr val="000090"/>
                </a:solidFill>
                <a:latin typeface="Arial" charset="0"/>
                <a:cs typeface="Arial" charset="0"/>
              </a:rPr>
              <a:t>Partenariats</a:t>
            </a:r>
            <a:r>
              <a:rPr lang="fr-CA" sz="2400" dirty="0">
                <a:solidFill>
                  <a:srgbClr val="000090"/>
                </a:solidFill>
                <a:latin typeface="Arial" charset="0"/>
                <a:cs typeface="Arial" charset="0"/>
              </a:rPr>
              <a:t> avec le système de santé et autres acteurs</a:t>
            </a:r>
            <a:endParaRPr lang="fr-FR" sz="2400" dirty="0">
              <a:solidFill>
                <a:srgbClr val="000090"/>
              </a:solidFill>
              <a:latin typeface="Arial" charset="0"/>
            </a:endParaRPr>
          </a:p>
          <a:p>
            <a:pPr marL="533400" indent="-533400" algn="just">
              <a:buFontTx/>
              <a:buAutoNum type="arabicPeriod"/>
              <a:defRPr/>
            </a:pPr>
            <a:r>
              <a:rPr lang="fr-CA" sz="2400" b="1" dirty="0">
                <a:solidFill>
                  <a:srgbClr val="000090"/>
                </a:solidFill>
                <a:latin typeface="Arial" charset="0"/>
                <a:cs typeface="Arial" charset="0"/>
              </a:rPr>
              <a:t>Adaptation aux rôles nouveaux des médecins </a:t>
            </a:r>
            <a:r>
              <a:rPr lang="fr-CA" sz="2400" dirty="0">
                <a:solidFill>
                  <a:srgbClr val="000090"/>
                </a:solidFill>
                <a:latin typeface="Arial" charset="0"/>
                <a:cs typeface="Arial" charset="0"/>
              </a:rPr>
              <a:t>et autres professionnels de santé</a:t>
            </a:r>
            <a:endParaRPr lang="fr-FR" sz="2400" dirty="0">
              <a:solidFill>
                <a:srgbClr val="000090"/>
              </a:solidFill>
              <a:latin typeface="Arial" charset="0"/>
            </a:endParaRPr>
          </a:p>
          <a:p>
            <a:pPr marL="533400" indent="-533400" algn="just">
              <a:buFontTx/>
              <a:buAutoNum type="arabicPeriod"/>
              <a:defRPr/>
            </a:pPr>
            <a:r>
              <a:rPr lang="fr-FR" sz="2400" dirty="0">
                <a:solidFill>
                  <a:srgbClr val="000090"/>
                </a:solidFill>
                <a:latin typeface="Arial" charset="0"/>
                <a:cs typeface="Arial" charset="0"/>
              </a:rPr>
              <a:t>Education basée sur des résultats escomptés</a:t>
            </a:r>
            <a:endParaRPr lang="fr-FR" sz="2400" dirty="0">
              <a:solidFill>
                <a:srgbClr val="000090"/>
              </a:solidFill>
              <a:latin typeface="Arial" charset="0"/>
            </a:endParaRPr>
          </a:p>
          <a:p>
            <a:pPr marL="533400" indent="-533400" algn="just">
              <a:buFontTx/>
              <a:buAutoNum type="arabicPeriod"/>
              <a:defRPr/>
            </a:pPr>
            <a:r>
              <a:rPr lang="fr-CA" sz="2400" dirty="0">
                <a:solidFill>
                  <a:srgbClr val="000090"/>
                </a:solidFill>
                <a:latin typeface="Arial" charset="0"/>
                <a:cs typeface="Arial" charset="0"/>
              </a:rPr>
              <a:t>Instauration d’une Gouvernance réactive et responsable</a:t>
            </a:r>
            <a:endParaRPr lang="fr-FR" sz="2400" dirty="0">
              <a:solidFill>
                <a:srgbClr val="000090"/>
              </a:solidFill>
              <a:latin typeface="Arial" charset="0"/>
            </a:endParaRPr>
          </a:p>
          <a:p>
            <a:pPr marL="533400" indent="-533400" algn="just">
              <a:buFontTx/>
              <a:buAutoNum type="arabicPeriod"/>
              <a:defRPr/>
            </a:pPr>
            <a:r>
              <a:rPr lang="fr-CA" sz="2400" dirty="0">
                <a:solidFill>
                  <a:srgbClr val="000090"/>
                </a:solidFill>
                <a:latin typeface="Arial" charset="0"/>
                <a:cs typeface="Arial" charset="0"/>
              </a:rPr>
              <a:t>Redéfinition des normes pour l’éducation, la recherche et la prestation de services </a:t>
            </a:r>
            <a:endParaRPr lang="fr-FR" sz="2400" dirty="0">
              <a:solidFill>
                <a:srgbClr val="000090"/>
              </a:solidFill>
              <a:latin typeface="Arial" charset="0"/>
            </a:endParaRPr>
          </a:p>
          <a:p>
            <a:pPr marL="533400" indent="-533400" algn="just">
              <a:buFontTx/>
              <a:buAutoNum type="arabicPeriod"/>
              <a:defRPr/>
            </a:pPr>
            <a:r>
              <a:rPr lang="fr-CA" sz="2400" dirty="0">
                <a:solidFill>
                  <a:srgbClr val="000090"/>
                </a:solidFill>
                <a:latin typeface="Arial" charset="0"/>
                <a:cs typeface="Arial" charset="0"/>
              </a:rPr>
              <a:t>Amélioration continue de la qualité en éducation, recherche et prestations de services</a:t>
            </a:r>
            <a:endParaRPr lang="fr-FR" sz="2400" dirty="0">
              <a:solidFill>
                <a:srgbClr val="000090"/>
              </a:solidFill>
              <a:latin typeface="Arial" charset="0"/>
            </a:endParaRPr>
          </a:p>
          <a:p>
            <a:pPr marL="533400" indent="-533400" algn="just">
              <a:buFontTx/>
              <a:buAutoNum type="arabicPeriod"/>
              <a:defRPr/>
            </a:pPr>
            <a:r>
              <a:rPr lang="fr-CA" sz="2400" dirty="0">
                <a:solidFill>
                  <a:srgbClr val="000090"/>
                </a:solidFill>
                <a:latin typeface="Arial" charset="0"/>
                <a:cs typeface="Arial" charset="0"/>
              </a:rPr>
              <a:t>Institutionnalisation des </a:t>
            </a:r>
            <a:r>
              <a:rPr lang="fr-CA" sz="2400" b="1" dirty="0">
                <a:solidFill>
                  <a:srgbClr val="000090"/>
                </a:solidFill>
                <a:latin typeface="Arial" charset="0"/>
                <a:cs typeface="Arial" charset="0"/>
              </a:rPr>
              <a:t>mécanismes l’accréditation </a:t>
            </a:r>
            <a:endParaRPr lang="fr-FR" sz="2400" b="1" dirty="0">
              <a:solidFill>
                <a:srgbClr val="000090"/>
              </a:solidFill>
              <a:latin typeface="Arial" charset="0"/>
            </a:endParaRPr>
          </a:p>
          <a:p>
            <a:pPr marL="533400" indent="-533400" algn="just">
              <a:buFontTx/>
              <a:buAutoNum type="arabicPeriod"/>
              <a:defRPr/>
            </a:pPr>
            <a:r>
              <a:rPr lang="fr-FR" sz="2400" dirty="0">
                <a:solidFill>
                  <a:srgbClr val="000090"/>
                </a:solidFill>
                <a:latin typeface="Arial" charset="0"/>
                <a:cs typeface="Arial" charset="0"/>
              </a:rPr>
              <a:t>Adhésion aux principes universels et adaptation au contexte local</a:t>
            </a:r>
            <a:endParaRPr lang="fr-FR" sz="2400" dirty="0">
              <a:solidFill>
                <a:srgbClr val="000090"/>
              </a:solidFill>
              <a:latin typeface="Arial" charset="0"/>
            </a:endParaRPr>
          </a:p>
          <a:p>
            <a:pPr marL="533400" indent="-533400" algn="just">
              <a:buFontTx/>
              <a:buAutoNum type="arabicPeriod"/>
              <a:defRPr/>
            </a:pPr>
            <a:r>
              <a:rPr lang="fr-CA" sz="2400" dirty="0">
                <a:solidFill>
                  <a:srgbClr val="000090"/>
                </a:solidFill>
                <a:latin typeface="Arial" charset="0"/>
                <a:cs typeface="Arial" charset="0"/>
              </a:rPr>
              <a:t>Prise en compte du rôle de la société</a:t>
            </a:r>
            <a:r>
              <a:rPr lang="fr-FR" dirty="0">
                <a:solidFill>
                  <a:srgbClr val="000090"/>
                </a:solidFill>
              </a:rPr>
              <a:t> </a:t>
            </a:r>
          </a:p>
        </p:txBody>
      </p:sp>
      <p:sp>
        <p:nvSpPr>
          <p:cNvPr id="27650" name="Rectangle 1028"/>
          <p:cNvSpPr>
            <a:spLocks noGrp="1" noChangeArrowheads="1"/>
          </p:cNvSpPr>
          <p:nvPr>
            <p:ph type="title"/>
          </p:nvPr>
        </p:nvSpPr>
        <p:spPr>
          <a:xfrm>
            <a:off x="1524000" y="0"/>
            <a:ext cx="9144000" cy="762000"/>
          </a:xfrm>
          <a:solidFill>
            <a:srgbClr val="A1A1FF"/>
          </a:solidFill>
        </p:spPr>
        <p:txBody>
          <a:bodyPr/>
          <a:lstStyle/>
          <a:p>
            <a:r>
              <a:rPr lang="fr-FR" sz="3200" b="1" dirty="0">
                <a:solidFill>
                  <a:srgbClr val="000046"/>
                </a:solidFill>
                <a:latin typeface="Arial" charset="0"/>
              </a:rPr>
              <a:t>             10 axes stratégiques</a:t>
            </a:r>
          </a:p>
        </p:txBody>
      </p:sp>
      <p:pic>
        <p:nvPicPr>
          <p:cNvPr id="27651" name="Picture 1029"/>
          <p:cNvPicPr>
            <a:picLocks noChangeAspect="1" noChangeArrowheads="1"/>
          </p:cNvPicPr>
          <p:nvPr/>
        </p:nvPicPr>
        <p:blipFill>
          <a:blip r:embed="rId3" cstate="print"/>
          <a:srcRect/>
          <a:stretch>
            <a:fillRect/>
          </a:stretch>
        </p:blipFill>
        <p:spPr bwMode="auto">
          <a:xfrm>
            <a:off x="9144000" y="0"/>
            <a:ext cx="1524000" cy="1295400"/>
          </a:xfrm>
          <a:prstGeom prst="rect">
            <a:avLst/>
          </a:prstGeom>
          <a:noFill/>
          <a:ln w="9525">
            <a:noFill/>
            <a:miter lim="800000"/>
            <a:headEnd/>
            <a:tailEnd/>
          </a:ln>
        </p:spPr>
      </p:pic>
      <p:sp>
        <p:nvSpPr>
          <p:cNvPr id="27652" name="Line 1030"/>
          <p:cNvSpPr>
            <a:spLocks noChangeShapeType="1"/>
          </p:cNvSpPr>
          <p:nvPr/>
        </p:nvSpPr>
        <p:spPr bwMode="auto">
          <a:xfrm>
            <a:off x="2057400" y="6324600"/>
            <a:ext cx="8153400" cy="0"/>
          </a:xfrm>
          <a:prstGeom prst="line">
            <a:avLst/>
          </a:prstGeom>
          <a:noFill/>
          <a:ln w="57150" cmpd="thickThin">
            <a:solidFill>
              <a:srgbClr val="000046"/>
            </a:solidFill>
            <a:round/>
            <a:headEnd/>
            <a:tailEnd/>
          </a:ln>
        </p:spPr>
        <p:txBody>
          <a:bodyPr/>
          <a:lstStyle/>
          <a:p>
            <a:endParaRPr lang="fr-FR"/>
          </a:p>
        </p:txBody>
      </p:sp>
    </p:spTree>
    <p:extLst>
      <p:ext uri="{BB962C8B-B14F-4D97-AF65-F5344CB8AC3E}">
        <p14:creationId xmlns:p14="http://schemas.microsoft.com/office/powerpoint/2010/main" val="410951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03197" y="104174"/>
            <a:ext cx="8927212" cy="1218349"/>
          </a:xfrm>
        </p:spPr>
        <p:txBody>
          <a:bodyPr>
            <a:normAutofit/>
          </a:bodyPr>
          <a:lstStyle/>
          <a:p>
            <a:pPr algn="ctr"/>
            <a:r>
              <a:rPr lang="fr-FR" sz="3100" dirty="0"/>
              <a:t>Responsabilité Sociale des facultés de médecine</a:t>
            </a:r>
            <a:br>
              <a:rPr lang="fr-FR" sz="3100" dirty="0"/>
            </a:br>
            <a:r>
              <a:rPr lang="fr-FR" sz="3600" b="1" dirty="0"/>
              <a:t>Pentagone du partenariat</a:t>
            </a:r>
          </a:p>
        </p:txBody>
      </p:sp>
      <p:sp>
        <p:nvSpPr>
          <p:cNvPr id="32771" name="Rectangle 3"/>
          <p:cNvSpPr>
            <a:spLocks noGrp="1" noChangeArrowheads="1"/>
          </p:cNvSpPr>
          <p:nvPr>
            <p:ph type="body" idx="1"/>
          </p:nvPr>
        </p:nvSpPr>
        <p:spPr>
          <a:xfrm>
            <a:off x="1981200" y="1628801"/>
            <a:ext cx="8229600" cy="4502125"/>
          </a:xfrm>
        </p:spPr>
        <p:txBody>
          <a:bodyPr/>
          <a:lstStyle/>
          <a:p>
            <a:pPr>
              <a:buFont typeface="Wingdings" pitchFamily="2" charset="2"/>
              <a:buNone/>
            </a:pPr>
            <a:endParaRPr lang="fr-FR" sz="2400"/>
          </a:p>
        </p:txBody>
      </p:sp>
      <p:pic>
        <p:nvPicPr>
          <p:cNvPr id="32772" name="Picture 4"/>
          <p:cNvPicPr>
            <a:picLocks noChangeAspect="1" noChangeArrowheads="1"/>
          </p:cNvPicPr>
          <p:nvPr/>
        </p:nvPicPr>
        <p:blipFill>
          <a:blip r:embed="rId2" cstate="print"/>
          <a:srcRect/>
          <a:stretch>
            <a:fillRect/>
          </a:stretch>
        </p:blipFill>
        <p:spPr bwMode="auto">
          <a:xfrm>
            <a:off x="1847528" y="1322523"/>
            <a:ext cx="7964044" cy="5256584"/>
          </a:xfrm>
          <a:prstGeom prst="rect">
            <a:avLst/>
          </a:prstGeom>
          <a:noFill/>
          <a:ln w="9525">
            <a:noFill/>
            <a:miter lim="800000"/>
            <a:headEnd/>
            <a:tailEnd/>
          </a:ln>
          <a:effectLst/>
        </p:spPr>
      </p:pic>
      <p:sp>
        <p:nvSpPr>
          <p:cNvPr id="32774" name="Line 6"/>
          <p:cNvSpPr>
            <a:spLocks noChangeShapeType="1"/>
          </p:cNvSpPr>
          <p:nvPr/>
        </p:nvSpPr>
        <p:spPr bwMode="auto">
          <a:xfrm>
            <a:off x="8401050" y="5300663"/>
            <a:ext cx="0" cy="0"/>
          </a:xfrm>
          <a:prstGeom prst="line">
            <a:avLst/>
          </a:prstGeom>
          <a:noFill/>
          <a:ln w="9525">
            <a:solidFill>
              <a:schemeClr val="tx1"/>
            </a:solidFill>
            <a:round/>
            <a:headEnd/>
            <a:tailEnd/>
          </a:ln>
          <a:effectLst/>
        </p:spPr>
        <p:txBody>
          <a:bodyPr/>
          <a:lstStyle/>
          <a:p>
            <a:endParaRPr lang="fr-FR"/>
          </a:p>
        </p:txBody>
      </p:sp>
      <p:sp>
        <p:nvSpPr>
          <p:cNvPr id="32775" name="Oval 7"/>
          <p:cNvSpPr>
            <a:spLocks noChangeArrowheads="1"/>
          </p:cNvSpPr>
          <p:nvPr/>
        </p:nvSpPr>
        <p:spPr bwMode="auto">
          <a:xfrm>
            <a:off x="4871864" y="3212977"/>
            <a:ext cx="1944216" cy="1873697"/>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32776" name="Text Box 8"/>
          <p:cNvSpPr txBox="1">
            <a:spLocks noChangeArrowheads="1"/>
          </p:cNvSpPr>
          <p:nvPr/>
        </p:nvSpPr>
        <p:spPr bwMode="auto">
          <a:xfrm>
            <a:off x="4799857" y="3429001"/>
            <a:ext cx="2232769" cy="1200329"/>
          </a:xfrm>
          <a:prstGeom prst="rect">
            <a:avLst/>
          </a:prstGeom>
          <a:noFill/>
          <a:ln w="9525">
            <a:noFill/>
            <a:miter lim="800000"/>
            <a:headEnd/>
            <a:tailEnd/>
          </a:ln>
          <a:effectLst/>
        </p:spPr>
        <p:txBody>
          <a:bodyPr wrap="square">
            <a:spAutoFit/>
          </a:bodyPr>
          <a:lstStyle/>
          <a:p>
            <a:pPr eaLnBrk="0" hangingPunct="0">
              <a:spcBef>
                <a:spcPct val="50000"/>
              </a:spcBef>
            </a:pPr>
            <a:r>
              <a:rPr lang="fr-FR" dirty="0"/>
              <a:t> </a:t>
            </a:r>
          </a:p>
          <a:p>
            <a:pPr eaLnBrk="0" hangingPunct="0">
              <a:spcBef>
                <a:spcPct val="50000"/>
              </a:spcBef>
            </a:pPr>
            <a:r>
              <a:rPr lang="fr-FR" dirty="0"/>
              <a:t>    </a:t>
            </a:r>
            <a:r>
              <a:rPr lang="fr-FR" b="1" dirty="0"/>
              <a:t>Besoins  de santé </a:t>
            </a:r>
          </a:p>
          <a:p>
            <a:pPr eaLnBrk="0" hangingPunct="0">
              <a:spcBef>
                <a:spcPct val="50000"/>
              </a:spcBef>
            </a:pPr>
            <a:r>
              <a:rPr lang="fr-FR" b="1" dirty="0"/>
              <a:t>      de la société</a:t>
            </a:r>
          </a:p>
        </p:txBody>
      </p:sp>
      <p:sp>
        <p:nvSpPr>
          <p:cNvPr id="8" name="ZoneTexte 7"/>
          <p:cNvSpPr txBox="1"/>
          <p:nvPr/>
        </p:nvSpPr>
        <p:spPr>
          <a:xfrm>
            <a:off x="1979467" y="6225601"/>
            <a:ext cx="5640779" cy="461665"/>
          </a:xfrm>
          <a:prstGeom prst="rect">
            <a:avLst/>
          </a:prstGeom>
          <a:noFill/>
        </p:spPr>
        <p:txBody>
          <a:bodyPr wrap="square" rtlCol="0">
            <a:spAutoFit/>
          </a:bodyPr>
          <a:lstStyle/>
          <a:p>
            <a:r>
              <a:rPr lang="fr-FR" sz="1200" dirty="0"/>
              <a:t>Vers des partenariats </a:t>
            </a:r>
            <a:r>
              <a:rPr lang="fr-FR" sz="1200" i="1" dirty="0" err="1"/>
              <a:t>Boelen</a:t>
            </a:r>
            <a:r>
              <a:rPr lang="fr-FR" sz="1200" i="1" dirty="0"/>
              <a:t> C. </a:t>
            </a:r>
            <a:r>
              <a:rPr lang="fr-FR" sz="1200" i="1" dirty="0" err="1"/>
              <a:t>Towards</a:t>
            </a:r>
            <a:r>
              <a:rPr lang="fr-FR" sz="1200" i="1" dirty="0"/>
              <a:t> </a:t>
            </a:r>
            <a:r>
              <a:rPr lang="fr-FR" sz="1200" i="1" dirty="0" err="1"/>
              <a:t>Unity</a:t>
            </a:r>
            <a:r>
              <a:rPr lang="fr-FR" sz="1200" i="1" dirty="0"/>
              <a:t> For </a:t>
            </a:r>
            <a:r>
              <a:rPr lang="fr-FR" sz="1200" i="1" dirty="0" err="1"/>
              <a:t>Health</a:t>
            </a:r>
            <a:r>
              <a:rPr lang="fr-FR" sz="1200" i="1" dirty="0"/>
              <a:t> , WHO , Geneva, 2000</a:t>
            </a:r>
          </a:p>
          <a:p>
            <a:r>
              <a:rPr lang="fr-FR" sz="1200" dirty="0">
                <a:solidFill>
                  <a:schemeClr val="bg1"/>
                </a:solidFill>
              </a:rPr>
              <a:t>pour le développement de la santé, OMS , Genève, 2002 </a:t>
            </a:r>
          </a:p>
        </p:txBody>
      </p:sp>
      <p:sp>
        <p:nvSpPr>
          <p:cNvPr id="9" name="Flèche vers le haut 8"/>
          <p:cNvSpPr/>
          <p:nvPr/>
        </p:nvSpPr>
        <p:spPr>
          <a:xfrm rot="17090162">
            <a:off x="8999309" y="5429371"/>
            <a:ext cx="432048" cy="15719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8043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nvPr>
        </p:nvSpPr>
        <p:spPr>
          <a:xfrm>
            <a:off x="1828800" y="2582779"/>
            <a:ext cx="8458200" cy="3031958"/>
          </a:xfrm>
        </p:spPr>
        <p:txBody>
          <a:bodyPr rtlCol="0">
            <a:normAutofit/>
          </a:bodyPr>
          <a:lstStyle/>
          <a:p>
            <a:pPr marL="0" indent="0" algn="just">
              <a:buNone/>
              <a:defRPr/>
            </a:pPr>
            <a:r>
              <a:rPr lang="fr-FR" dirty="0"/>
              <a:t>3.3 En accord avec les besoins </a:t>
            </a:r>
            <a:r>
              <a:rPr lang="fr-FR" dirty="0" err="1"/>
              <a:t>liés</a:t>
            </a:r>
            <a:r>
              <a:rPr lang="fr-FR" dirty="0"/>
              <a:t> à l’</a:t>
            </a:r>
            <a:r>
              <a:rPr lang="fr-FR" dirty="0" err="1"/>
              <a:t>évolution</a:t>
            </a:r>
            <a:r>
              <a:rPr lang="fr-FR" dirty="0"/>
              <a:t> de la </a:t>
            </a:r>
            <a:r>
              <a:rPr lang="fr-FR" dirty="0" err="1"/>
              <a:t>sociéte</a:t>
            </a:r>
            <a:r>
              <a:rPr lang="fr-FR" dirty="0"/>
              <a:t>́ et les ajustements du </a:t>
            </a:r>
            <a:r>
              <a:rPr lang="fr-FR" dirty="0" err="1"/>
              <a:t>système</a:t>
            </a:r>
            <a:r>
              <a:rPr lang="fr-FR" dirty="0"/>
              <a:t> de santé, la </a:t>
            </a:r>
            <a:r>
              <a:rPr lang="fr-FR" dirty="0" err="1"/>
              <a:t>faculte</a:t>
            </a:r>
            <a:r>
              <a:rPr lang="fr-FR" dirty="0"/>
              <a:t>́ de </a:t>
            </a:r>
            <a:r>
              <a:rPr lang="fr-FR" dirty="0" err="1"/>
              <a:t>médecine</a:t>
            </a:r>
            <a:r>
              <a:rPr lang="fr-FR" dirty="0"/>
              <a:t> produit une </a:t>
            </a:r>
            <a:r>
              <a:rPr lang="fr-FR" dirty="0" err="1"/>
              <a:t>diversite</a:t>
            </a:r>
            <a:r>
              <a:rPr lang="fr-FR" dirty="0"/>
              <a:t>́ de </a:t>
            </a:r>
            <a:r>
              <a:rPr lang="fr-FR" dirty="0" err="1"/>
              <a:t>spécialistes</a:t>
            </a:r>
            <a:r>
              <a:rPr lang="fr-FR" dirty="0"/>
              <a:t> de </a:t>
            </a:r>
            <a:r>
              <a:rPr lang="fr-FR" dirty="0" err="1"/>
              <a:t>qualite</a:t>
            </a:r>
            <a:r>
              <a:rPr lang="fr-FR" dirty="0"/>
              <a:t>́ et en nombre suffisant. </a:t>
            </a:r>
            <a:r>
              <a:rPr lang="fr-FR" b="1" dirty="0"/>
              <a:t>Une </a:t>
            </a:r>
            <a:r>
              <a:rPr lang="fr-FR" b="1" dirty="0" err="1"/>
              <a:t>priorite</a:t>
            </a:r>
            <a:r>
              <a:rPr lang="fr-FR" b="1" dirty="0"/>
              <a:t>́ est </a:t>
            </a:r>
            <a:r>
              <a:rPr lang="fr-FR" b="1" dirty="0" err="1"/>
              <a:t>donnée</a:t>
            </a:r>
            <a:r>
              <a:rPr lang="fr-FR" b="1" dirty="0"/>
              <a:t> à l’encouragement des </a:t>
            </a:r>
            <a:r>
              <a:rPr lang="fr-FR" b="1" dirty="0" err="1"/>
              <a:t>diplômés</a:t>
            </a:r>
            <a:r>
              <a:rPr lang="fr-FR" b="1" dirty="0"/>
              <a:t> à s’engager dans les soins de santé primaires. </a:t>
            </a:r>
          </a:p>
          <a:p>
            <a:pPr marL="533400" indent="-533400" algn="just">
              <a:buFontTx/>
              <a:buAutoNum type="arabicPeriod"/>
              <a:defRPr/>
            </a:pPr>
            <a:endParaRPr lang="fr-FR" dirty="0">
              <a:solidFill>
                <a:srgbClr val="000090"/>
              </a:solidFill>
            </a:endParaRPr>
          </a:p>
        </p:txBody>
      </p:sp>
      <p:sp>
        <p:nvSpPr>
          <p:cNvPr id="27650" name="Rectangle 1028"/>
          <p:cNvSpPr>
            <a:spLocks noGrp="1" noChangeArrowheads="1"/>
          </p:cNvSpPr>
          <p:nvPr>
            <p:ph type="title"/>
          </p:nvPr>
        </p:nvSpPr>
        <p:spPr>
          <a:xfrm>
            <a:off x="1524000" y="0"/>
            <a:ext cx="9144000" cy="1295400"/>
          </a:xfrm>
          <a:solidFill>
            <a:srgbClr val="A1A1FF"/>
          </a:solidFill>
        </p:spPr>
        <p:txBody>
          <a:bodyPr>
            <a:normAutofit fontScale="90000"/>
          </a:bodyPr>
          <a:lstStyle/>
          <a:p>
            <a:r>
              <a:rPr lang="fr-FR" sz="3200" b="1" dirty="0">
                <a:solidFill>
                  <a:srgbClr val="000046"/>
                </a:solidFill>
                <a:latin typeface="Arial" charset="0"/>
              </a:rPr>
              <a:t>             3.</a:t>
            </a:r>
            <a:r>
              <a:rPr lang="fr-CA" sz="3200" b="1" dirty="0">
                <a:solidFill>
                  <a:srgbClr val="000090"/>
                </a:solidFill>
                <a:latin typeface="Arial" charset="0"/>
                <a:cs typeface="Arial" charset="0"/>
              </a:rPr>
              <a:t>Adaptation aux rôles nouveaux des    	médecins </a:t>
            </a:r>
            <a:r>
              <a:rPr lang="fr-CA" sz="3200" dirty="0">
                <a:solidFill>
                  <a:srgbClr val="000090"/>
                </a:solidFill>
                <a:latin typeface="Arial" charset="0"/>
                <a:cs typeface="Arial" charset="0"/>
              </a:rPr>
              <a:t>et autres professionnels de santé</a:t>
            </a:r>
            <a:br>
              <a:rPr lang="fr-FR" sz="3200" dirty="0">
                <a:solidFill>
                  <a:srgbClr val="000090"/>
                </a:solidFill>
                <a:latin typeface="Arial" charset="0"/>
              </a:rPr>
            </a:br>
            <a:endParaRPr lang="fr-FR" sz="3200" b="1" dirty="0">
              <a:solidFill>
                <a:srgbClr val="000046"/>
              </a:solidFill>
              <a:latin typeface="Arial" charset="0"/>
            </a:endParaRPr>
          </a:p>
        </p:txBody>
      </p:sp>
      <p:pic>
        <p:nvPicPr>
          <p:cNvPr id="27651" name="Picture 1029"/>
          <p:cNvPicPr>
            <a:picLocks noChangeAspect="1" noChangeArrowheads="1"/>
          </p:cNvPicPr>
          <p:nvPr/>
        </p:nvPicPr>
        <p:blipFill>
          <a:blip r:embed="rId3" cstate="print"/>
          <a:srcRect/>
          <a:stretch>
            <a:fillRect/>
          </a:stretch>
        </p:blipFill>
        <p:spPr bwMode="auto">
          <a:xfrm>
            <a:off x="10565732" y="0"/>
            <a:ext cx="1524000" cy="1295400"/>
          </a:xfrm>
          <a:prstGeom prst="rect">
            <a:avLst/>
          </a:prstGeom>
          <a:noFill/>
          <a:ln w="9525">
            <a:noFill/>
            <a:miter lim="800000"/>
            <a:headEnd/>
            <a:tailEnd/>
          </a:ln>
        </p:spPr>
      </p:pic>
    </p:spTree>
    <p:extLst>
      <p:ext uri="{BB962C8B-B14F-4D97-AF65-F5344CB8AC3E}">
        <p14:creationId xmlns:p14="http://schemas.microsoft.com/office/powerpoint/2010/main" val="300246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0" y="0"/>
            <a:ext cx="9144000" cy="1403648"/>
          </a:xfrm>
          <a:solidFill>
            <a:srgbClr val="A1A1FF"/>
          </a:solidFill>
        </p:spPr>
        <p:txBody>
          <a:bodyPr>
            <a:normAutofit fontScale="90000"/>
          </a:bodyPr>
          <a:lstStyle/>
          <a:p>
            <a:pPr eaLnBrk="1" hangingPunct="1"/>
            <a:br>
              <a:rPr lang="fr-FR" sz="3200" b="1" dirty="0">
                <a:solidFill>
                  <a:srgbClr val="000066"/>
                </a:solidFill>
                <a:latin typeface="Arial" charset="0"/>
              </a:rPr>
            </a:br>
            <a:r>
              <a:rPr lang="fr-FR" sz="3200" b="1" dirty="0">
                <a:solidFill>
                  <a:srgbClr val="000066"/>
                </a:solidFill>
                <a:latin typeface="Arial" charset="0"/>
              </a:rPr>
              <a:t>	L’Objectif 3 du DD d’ici à 2030 : </a:t>
            </a:r>
            <a:br>
              <a:rPr lang="fr-FR" sz="3200" b="1" dirty="0">
                <a:solidFill>
                  <a:srgbClr val="000066"/>
                </a:solidFill>
                <a:latin typeface="Arial" charset="0"/>
              </a:rPr>
            </a:br>
            <a:r>
              <a:rPr lang="fr-FR" sz="2700" dirty="0">
                <a:latin typeface="Arial" charset="0"/>
              </a:rPr>
              <a:t>Permettre à TOUS de vivre en bonne santé et promouvoir le bien-être de tous à tout âge</a:t>
            </a:r>
            <a:br>
              <a:rPr lang="fr-FR" sz="2700" dirty="0">
                <a:latin typeface="Arial" charset="0"/>
              </a:rPr>
            </a:br>
            <a:endParaRPr lang="fr-FR" sz="2700" dirty="0">
              <a:latin typeface="Arial" charset="0"/>
            </a:endParaRPr>
          </a:p>
        </p:txBody>
      </p:sp>
      <p:sp>
        <p:nvSpPr>
          <p:cNvPr id="3075" name="Rectangle 3"/>
          <p:cNvSpPr>
            <a:spLocks noGrp="1" noChangeArrowheads="1"/>
          </p:cNvSpPr>
          <p:nvPr>
            <p:ph type="body" idx="1"/>
          </p:nvPr>
        </p:nvSpPr>
        <p:spPr>
          <a:xfrm>
            <a:off x="1828800" y="1844824"/>
            <a:ext cx="8610600" cy="4608512"/>
          </a:xfrm>
          <a:ln w="28575">
            <a:solidFill>
              <a:srgbClr val="000046"/>
            </a:solidFill>
          </a:ln>
        </p:spPr>
        <p:txBody>
          <a:bodyPr>
            <a:normAutofit lnSpcReduction="10000"/>
          </a:bodyPr>
          <a:lstStyle/>
          <a:p>
            <a:pPr fontAlgn="base">
              <a:buNone/>
            </a:pPr>
            <a:r>
              <a:rPr lang="fr-FR" sz="2400" b="1" dirty="0"/>
              <a:t>                                </a:t>
            </a:r>
          </a:p>
          <a:p>
            <a:pPr fontAlgn="base"/>
            <a:r>
              <a:rPr lang="fr-FR" sz="2400" b="1" dirty="0"/>
              <a:t>Faire passer le taux mondial de mortalité maternelle </a:t>
            </a:r>
            <a:r>
              <a:rPr lang="fr-FR" sz="2400" dirty="0"/>
              <a:t>au dessous de 70 pour 100000 naissances vivantes</a:t>
            </a:r>
          </a:p>
          <a:p>
            <a:pPr fontAlgn="base"/>
            <a:r>
              <a:rPr lang="fr-FR" sz="2400" b="1" dirty="0"/>
              <a:t>Eliminer les décès évitables des nouveau-nés et d’enfants de moins de 5 ans</a:t>
            </a:r>
            <a:r>
              <a:rPr lang="fr-FR" sz="2400" dirty="0"/>
              <a:t>: ramener la mortalité néonatale à 12/1000 naissances vivantes et la mortalité des enfants de moins de 5 ans  à 25/1000 NV au plus</a:t>
            </a:r>
          </a:p>
          <a:p>
            <a:pPr fontAlgn="base"/>
            <a:r>
              <a:rPr lang="fr-FR" sz="2400" b="1" dirty="0"/>
              <a:t>Mettre fin à l’épidémie </a:t>
            </a:r>
            <a:r>
              <a:rPr lang="fr-FR" sz="2400" dirty="0"/>
              <a:t>de sida, à la tuberculose, au paludisme et aux maladies tropicales négligées et combattre l’hépatite, les maladies transmises par l’eau et autres </a:t>
            </a:r>
            <a:r>
              <a:rPr lang="fr-FR" sz="2400" b="1" dirty="0"/>
              <a:t>maladies transmissibles</a:t>
            </a:r>
          </a:p>
          <a:p>
            <a:pPr fontAlgn="base"/>
            <a:r>
              <a:rPr lang="fr-FR" sz="2400" b="1" dirty="0"/>
              <a:t>Réduire d’un tiers, </a:t>
            </a:r>
            <a:r>
              <a:rPr lang="fr-FR" sz="2400" dirty="0"/>
              <a:t>par la prévention et le traitement, le taux de mortalité prématurée due à </a:t>
            </a:r>
            <a:r>
              <a:rPr lang="fr-FR" sz="2400" b="1" dirty="0"/>
              <a:t>des maladies non transmissibles </a:t>
            </a:r>
          </a:p>
          <a:p>
            <a:pPr fontAlgn="base"/>
            <a:r>
              <a:rPr lang="fr-FR" sz="2400" dirty="0"/>
              <a:t>et </a:t>
            </a:r>
            <a:r>
              <a:rPr lang="fr-FR" sz="2400" b="1" dirty="0"/>
              <a:t>promouvoir la santé mentale et le bien-être</a:t>
            </a:r>
          </a:p>
          <a:p>
            <a:pPr fontAlgn="base"/>
            <a:endParaRPr lang="fr-FR" sz="2400" dirty="0"/>
          </a:p>
          <a:p>
            <a:pPr fontAlgn="base"/>
            <a:endParaRPr lang="fr-FR" sz="2400" dirty="0"/>
          </a:p>
          <a:p>
            <a:pPr fontAlgn="base"/>
            <a:endParaRPr lang="fr-FR" sz="2400" dirty="0"/>
          </a:p>
          <a:p>
            <a:pPr fontAlgn="base"/>
            <a:endParaRPr lang="fr-FR" sz="2400" dirty="0"/>
          </a:p>
          <a:p>
            <a:pPr eaLnBrk="1" hangingPunct="1">
              <a:lnSpc>
                <a:spcPct val="110000"/>
              </a:lnSpc>
              <a:buFontTx/>
              <a:buNone/>
            </a:pPr>
            <a:endParaRPr lang="fr-FR" sz="2400" b="1" dirty="0">
              <a:solidFill>
                <a:srgbClr val="000066"/>
              </a:solidFill>
              <a:latin typeface="Arial" charset="0"/>
            </a:endParaRPr>
          </a:p>
        </p:txBody>
      </p:sp>
      <p:sp>
        <p:nvSpPr>
          <p:cNvPr id="3076" name="Line 4"/>
          <p:cNvSpPr>
            <a:spLocks noChangeShapeType="1"/>
          </p:cNvSpPr>
          <p:nvPr/>
        </p:nvSpPr>
        <p:spPr bwMode="auto">
          <a:xfrm>
            <a:off x="2057400" y="6477000"/>
            <a:ext cx="8153400" cy="0"/>
          </a:xfrm>
          <a:prstGeom prst="line">
            <a:avLst/>
          </a:prstGeom>
          <a:noFill/>
          <a:ln w="57150" cmpd="thickThin">
            <a:solidFill>
              <a:srgbClr val="000046"/>
            </a:solidFill>
            <a:round/>
            <a:headEnd/>
            <a:tailEnd/>
          </a:ln>
        </p:spPr>
        <p:txBody>
          <a:bodyPr/>
          <a:lstStyle/>
          <a:p>
            <a:endParaRPr lang="fr-FR"/>
          </a:p>
        </p:txBody>
      </p:sp>
    </p:spTree>
    <p:extLst>
      <p:ext uri="{BB962C8B-B14F-4D97-AF65-F5344CB8AC3E}">
        <p14:creationId xmlns:p14="http://schemas.microsoft.com/office/powerpoint/2010/main" val="592445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40000" lnSpcReduction="20000"/>
          </a:bodyPr>
          <a:lstStyle/>
          <a:p>
            <a:pPr marL="0" indent="0">
              <a:buNone/>
            </a:pPr>
            <a:r>
              <a:rPr lang="fr-CA" sz="3600" b="1" u="sng" dirty="0"/>
              <a:t>NORME 1 : MISSION, PLANIFICATION, ORGANISATION ET INTÉGRITÉ </a:t>
            </a:r>
            <a:endParaRPr lang="fr-FR" sz="3600" dirty="0"/>
          </a:p>
          <a:p>
            <a:pPr marL="0" indent="0">
              <a:buNone/>
            </a:pPr>
            <a:r>
              <a:rPr lang="fr-CA" sz="3600" dirty="0"/>
              <a:t>Une faculté de médecine a établi par écrit un </a:t>
            </a:r>
            <a:r>
              <a:rPr lang="fr-CA" sz="3600" b="1" dirty="0"/>
              <a:t>énoncé de mission </a:t>
            </a:r>
            <a:r>
              <a:rPr lang="fr-CA" sz="3600" dirty="0"/>
              <a:t>et des </a:t>
            </a:r>
            <a:r>
              <a:rPr lang="fr-CA" sz="3600" b="1" dirty="0"/>
              <a:t>objectifs</a:t>
            </a:r>
            <a:r>
              <a:rPr lang="fr-CA" sz="3600" dirty="0"/>
              <a:t> relatifs au programme d’éducation médicale, effectue une planification continue et s’est dotée de règlements administratifs écrits qui décrivent une structure organisationnelle efficace et des processus de gouvernance.</a:t>
            </a:r>
          </a:p>
          <a:p>
            <a:pPr marL="0" indent="0">
              <a:buNone/>
            </a:pPr>
            <a:r>
              <a:rPr lang="fr-CA" sz="3600" dirty="0"/>
              <a:t>Dans l’exercice de toutes ses activités internes et externes, la faculté de médecine fait preuve d’intégrité en se conformant de façon continue et documentée à des processus, politiques et pratiques équitables, impartiaux et efficaces. </a:t>
            </a:r>
          </a:p>
          <a:p>
            <a:pPr marL="0" indent="0">
              <a:buNone/>
            </a:pPr>
            <a:r>
              <a:rPr lang="fr-CA" sz="3400" b="1" dirty="0"/>
              <a:t>1.1 PLANIFICATION STRATÉGIQUE ET AMÉLIORATION CONTINUE DE LA QUALITÉ</a:t>
            </a:r>
            <a:endParaRPr lang="fr-FR" sz="3400" b="1" dirty="0"/>
          </a:p>
          <a:p>
            <a:pPr marL="0" indent="0">
              <a:buNone/>
            </a:pPr>
            <a:r>
              <a:rPr lang="fr-CA" sz="3400" dirty="0"/>
              <a:t> </a:t>
            </a:r>
            <a:r>
              <a:rPr lang="fr-CA" sz="3400" b="1" i="1" dirty="0"/>
              <a:t>1.1.1 RESPONSABILITÉ SOCIALE </a:t>
            </a:r>
            <a:endParaRPr lang="fr-FR" sz="3400" dirty="0"/>
          </a:p>
          <a:p>
            <a:pPr marL="0" indent="0">
              <a:buNone/>
            </a:pPr>
            <a:r>
              <a:rPr lang="fr-CA" sz="5100" b="1" i="1" dirty="0"/>
              <a:t>Une faculté de médecine s’engage à répondre aux préoccupations prioritaires en matière de santé des populations qu’elle est responsable de servir. La responsabilité sociale de la faculté de médecine :</a:t>
            </a:r>
            <a:endParaRPr lang="fr-FR" sz="5100" dirty="0"/>
          </a:p>
          <a:p>
            <a:pPr lvl="0"/>
            <a:r>
              <a:rPr lang="fr-CA" sz="5100" b="1" i="1" dirty="0">
                <a:ln>
                  <a:solidFill>
                    <a:srgbClr val="FFFF00"/>
                  </a:solidFill>
                </a:ln>
              </a:rPr>
              <a:t>est </a:t>
            </a:r>
            <a:r>
              <a:rPr lang="fr-CA" sz="5100" b="1" dirty="0">
                <a:ln>
                  <a:solidFill>
                    <a:srgbClr val="FFFF00"/>
                  </a:solidFill>
                </a:ln>
              </a:rPr>
              <a:t>exprimée dans son énoncé de mission</a:t>
            </a:r>
            <a:r>
              <a:rPr lang="fr-CA" sz="5100" b="1" i="1" dirty="0"/>
              <a:t>;</a:t>
            </a:r>
            <a:endParaRPr lang="fr-FR" sz="5100" dirty="0"/>
          </a:p>
          <a:p>
            <a:pPr lvl="0"/>
            <a:r>
              <a:rPr lang="fr-CA" sz="5100" b="1" i="1" dirty="0">
                <a:ln>
                  <a:solidFill>
                    <a:srgbClr val="FFFF00"/>
                  </a:solidFill>
                </a:ln>
              </a:rPr>
              <a:t>est concrétisée dans le cadre de son programme éducatif </a:t>
            </a:r>
            <a:r>
              <a:rPr lang="fr-CA" sz="5100" b="1" i="1" dirty="0"/>
              <a:t>par le biais des admissions, du contenu des programmes d’études, des types et des lieux où se déroulent les expériences éducatives;</a:t>
            </a:r>
            <a:endParaRPr lang="fr-FR" sz="5100" dirty="0"/>
          </a:p>
          <a:p>
            <a:pPr lvl="0"/>
            <a:r>
              <a:rPr lang="fr-CA" sz="5100" b="1" i="1" dirty="0">
                <a:ln>
                  <a:solidFill>
                    <a:srgbClr val="FFFF00"/>
                  </a:solidFill>
                </a:ln>
              </a:rPr>
              <a:t>se traduit par des mesures de résultats précises</a:t>
            </a:r>
            <a:r>
              <a:rPr lang="fr-CA" sz="3600" b="1" i="1" dirty="0"/>
              <a:t>.</a:t>
            </a:r>
          </a:p>
          <a:p>
            <a:pPr lvl="0"/>
            <a:endParaRPr lang="fr-CA" sz="3600" b="1" i="1" dirty="0"/>
          </a:p>
        </p:txBody>
      </p:sp>
      <p:sp>
        <p:nvSpPr>
          <p:cNvPr id="4" name="Rectangle 4"/>
          <p:cNvSpPr txBox="1">
            <a:spLocks noChangeArrowheads="1"/>
          </p:cNvSpPr>
          <p:nvPr/>
        </p:nvSpPr>
        <p:spPr>
          <a:xfrm>
            <a:off x="1524000" y="349814"/>
            <a:ext cx="9144000" cy="980728"/>
          </a:xfrm>
          <a:prstGeom prst="rect">
            <a:avLst/>
          </a:prstGeom>
          <a:solidFill>
            <a:srgbClr val="A1A1FF"/>
          </a:solidFill>
        </p:spPr>
        <p:txBody>
          <a:bodyP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fr-FR" sz="2400" b="1" dirty="0">
              <a:solidFill>
                <a:srgbClr val="000046"/>
              </a:solidFill>
              <a:latin typeface="Arial" charset="0"/>
            </a:endParaRPr>
          </a:p>
          <a:p>
            <a:r>
              <a:rPr lang="fr-FR" sz="4000" b="1" dirty="0">
                <a:solidFill>
                  <a:srgbClr val="000046"/>
                </a:solidFill>
                <a:latin typeface="Arial" charset="0"/>
              </a:rPr>
              <a:t> Évaluation/Accréditation et responsabilité sociale</a:t>
            </a:r>
            <a:br>
              <a:rPr lang="fr-FR" sz="4000" b="1" dirty="0">
                <a:solidFill>
                  <a:srgbClr val="000046"/>
                </a:solidFill>
                <a:latin typeface="Arial" charset="0"/>
              </a:rPr>
            </a:br>
            <a:r>
              <a:rPr lang="fr-FR" sz="4000" b="1" dirty="0">
                <a:solidFill>
                  <a:srgbClr val="000046"/>
                </a:solidFill>
                <a:latin typeface="Arial" charset="0"/>
              </a:rPr>
              <a:t>        </a:t>
            </a:r>
            <a:r>
              <a:rPr lang="fr-FR" sz="4000" i="1" dirty="0">
                <a:solidFill>
                  <a:srgbClr val="000046"/>
                </a:solidFill>
                <a:latin typeface="Arial" charset="0"/>
              </a:rPr>
              <a:t>Normes du Comité d’agrément des Facultés de Médecine  du Canada(1</a:t>
            </a:r>
            <a:r>
              <a:rPr lang="fr-FR" sz="4000" i="1" baseline="30000" dirty="0">
                <a:solidFill>
                  <a:srgbClr val="000046"/>
                </a:solidFill>
                <a:latin typeface="Arial" charset="0"/>
              </a:rPr>
              <a:t>er</a:t>
            </a:r>
            <a:r>
              <a:rPr lang="fr-FR" sz="4000" i="1" dirty="0">
                <a:solidFill>
                  <a:srgbClr val="000046"/>
                </a:solidFill>
                <a:latin typeface="Arial" charset="0"/>
              </a:rPr>
              <a:t> juillet 2017)</a:t>
            </a:r>
            <a:br>
              <a:rPr lang="fr-FR" sz="2400" b="1" dirty="0">
                <a:solidFill>
                  <a:srgbClr val="000046"/>
                </a:solidFill>
                <a:latin typeface="Arial" charset="0"/>
              </a:rPr>
            </a:br>
            <a:endParaRPr lang="fr-FR" sz="2000" i="1" dirty="0">
              <a:solidFill>
                <a:srgbClr val="000046"/>
              </a:solidFill>
              <a:latin typeface="Arial" charset="0"/>
            </a:endParaRPr>
          </a:p>
        </p:txBody>
      </p:sp>
    </p:spTree>
    <p:extLst>
      <p:ext uri="{BB962C8B-B14F-4D97-AF65-F5344CB8AC3E}">
        <p14:creationId xmlns:p14="http://schemas.microsoft.com/office/powerpoint/2010/main" val="42077570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1920</Words>
  <Application>Microsoft Macintosh PowerPoint</Application>
  <PresentationFormat>Grand écran</PresentationFormat>
  <Paragraphs>403</Paragraphs>
  <Slides>23</Slides>
  <Notes>16</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23</vt:i4>
      </vt:variant>
    </vt:vector>
  </HeadingPairs>
  <TitlesOfParts>
    <vt:vector size="32" baseType="lpstr">
      <vt:lpstr>Arial</vt:lpstr>
      <vt:lpstr>Calibri</vt:lpstr>
      <vt:lpstr>Calibri Light</vt:lpstr>
      <vt:lpstr>Charlotte Book</vt:lpstr>
      <vt:lpstr>GothamHTF</vt:lpstr>
      <vt:lpstr>Mangal</vt:lpstr>
      <vt:lpstr>Times New Roman</vt:lpstr>
      <vt:lpstr>Wingdings</vt:lpstr>
      <vt:lpstr>Thème Office</vt:lpstr>
      <vt:lpstr> </vt:lpstr>
      <vt:lpstr>Responsabilité sociale des facultés de médecine (OMS 1995)</vt:lpstr>
      <vt:lpstr> Principes de Responsabilité Sociale </vt:lpstr>
      <vt:lpstr>Présentation PowerPoint</vt:lpstr>
      <vt:lpstr>             10 axes stratégiques</vt:lpstr>
      <vt:lpstr>Responsabilité Sociale des facultés de médecine Pentagone du partenariat</vt:lpstr>
      <vt:lpstr>             3.Adaptation aux rôles nouveaux des     médecins et autres professionnels de santé </vt:lpstr>
      <vt:lpstr>  L’Objectif 3 du DD d’ici à 2030 :  Permettre à TOUS de vivre en bonne santé et promouvoir le bien-être de tous à tout âge </vt:lpstr>
      <vt:lpstr>Présentation PowerPoint</vt:lpstr>
      <vt:lpstr>   Faculté de médecine de l’UdeM et Responsabilité Sociale </vt:lpstr>
      <vt:lpstr>Premières actions</vt:lpstr>
      <vt:lpstr>Population de référence servie par la FM</vt:lpstr>
      <vt:lpstr>Premières actions</vt:lpstr>
      <vt:lpstr>Domaines d’intérêt  (sont soulignés les projets prioritaires en 2018)</vt:lpstr>
      <vt:lpstr>Priorités en 2018 4 groupes de travail:</vt:lpstr>
      <vt:lpstr>   Groupes de Travail </vt:lpstr>
      <vt:lpstr>Présentation PowerPoint</vt:lpstr>
      <vt:lpstr>Présentation PowerPoint</vt:lpstr>
      <vt:lpstr>Présentation PowerPoint</vt:lpstr>
      <vt:lpstr>Présentation PowerPoint</vt:lpstr>
      <vt:lpstr>Objectifs à court, moyen et long terme</vt:lpstr>
      <vt:lpstr>Planification stratégique de la faculté 2017-2021 7 Thématiques transversales</vt:lpstr>
      <vt:lpstr>Planification stratégique 2017-2021 ORIENTATION 1 –L’ENSEIGNEMENT Assurer la pertinence et l’innovation de notre enseignement </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Utilisateur de Microsoft Office</dc:creator>
  <cp:lastModifiedBy>Utilisateur de Microsoft Office</cp:lastModifiedBy>
  <cp:revision>10</cp:revision>
  <dcterms:created xsi:type="dcterms:W3CDTF">2018-04-09T19:14:30Z</dcterms:created>
  <dcterms:modified xsi:type="dcterms:W3CDTF">2018-04-13T14:52:31Z</dcterms:modified>
</cp:coreProperties>
</file>