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3" r:id="rId3"/>
    <p:sldId id="287" r:id="rId4"/>
    <p:sldId id="284" r:id="rId5"/>
    <p:sldId id="268" r:id="rId6"/>
    <p:sldId id="288" r:id="rId7"/>
    <p:sldId id="285" r:id="rId8"/>
    <p:sldId id="28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134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D661-1836-44F7-8FAF-35E8F866ECD3}" type="datetime1">
              <a:rPr lang="en-US" smtClean="0"/>
              <a:pPr/>
              <a:t>4/11/2018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F71CE-B899-4B2B-848D-9F12F0C901B6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06D-E5C4-4C2F-8241-EC2663EF1CD4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F1CA-F464-4B29-B867-EAF8A9B936E3}" type="datetime1">
              <a:rPr lang="en-US" smtClean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B827-F132-4DF6-9FB9-4035A4C798EF}" type="datetime1">
              <a:rPr lang="en-US" smtClean="0"/>
              <a:pPr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A601-7D32-4ED7-AD1A-974B6DDBDCDC}" type="datetime1">
              <a:rPr lang="en-US" smtClean="0"/>
              <a:pPr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7B41-4A0C-4639-A132-E5C8F99A4BE8}" type="datetime1">
              <a:rPr lang="en-US" smtClean="0"/>
              <a:pPr/>
              <a:t>4/11/2018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67FD-6084-4075-993E-77EC8038773F}" type="datetime1">
              <a:rPr lang="en-US" smtClean="0"/>
              <a:pPr/>
              <a:t>4/11/2018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8B47-74BA-4873-ADAE-EB0120124E83}" type="datetime1">
              <a:rPr lang="en-US" smtClean="0"/>
              <a:pPr/>
              <a:t>4/11/2018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52C1-9A39-494C-9977-BBEFAB872C1F}" type="datetime1">
              <a:rPr lang="en-US" smtClean="0"/>
              <a:pPr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ACE2-EA00-4376-9A66-47ABB8B02CF5}" type="datetime1">
              <a:rPr lang="en-US" smtClean="0"/>
              <a:pPr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DA47DADC-55EA-4839-91C8-5BCC0EC06F5C}" type="datetime1">
              <a:rPr lang="en-US" smtClean="0"/>
              <a:pPr/>
              <a:t>4/11/2018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E8079A4-7AA8-4A4F-87E2-7781EC5097DD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CaRMS</a:t>
            </a:r>
            <a:r>
              <a:rPr lang="fr-FR" dirty="0" smtClean="0"/>
              <a:t> 2018-2019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7998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Résultats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4294967295"/>
          </p:nvPr>
        </p:nvSpPr>
        <p:spPr>
          <a:xfrm>
            <a:off x="740664" y="2784475"/>
            <a:ext cx="3767328" cy="325278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fr-FR" dirty="0" smtClean="0"/>
              <a:t>158 postes offerts</a:t>
            </a:r>
          </a:p>
          <a:p>
            <a:r>
              <a:rPr lang="fr-FR" dirty="0" smtClean="0"/>
              <a:t>1</a:t>
            </a:r>
            <a:r>
              <a:rPr lang="fr-FR" baseline="30000" dirty="0" smtClean="0"/>
              <a:t>er</a:t>
            </a:r>
            <a:r>
              <a:rPr lang="fr-FR" dirty="0" smtClean="0"/>
              <a:t> tour (1</a:t>
            </a:r>
            <a:r>
              <a:rPr lang="fr-FR" baseline="30000" dirty="0" smtClean="0"/>
              <a:t>er</a:t>
            </a:r>
            <a:r>
              <a:rPr lang="fr-FR" dirty="0" smtClean="0"/>
              <a:t> mars 2018)</a:t>
            </a:r>
          </a:p>
          <a:p>
            <a:pPr lvl="1"/>
            <a:r>
              <a:rPr lang="fr-FR" dirty="0" smtClean="0"/>
              <a:t>139 postes comblée</a:t>
            </a:r>
          </a:p>
          <a:p>
            <a:pPr lvl="2"/>
            <a:r>
              <a:rPr lang="fr-FR" dirty="0" smtClean="0"/>
              <a:t>7 DHCEU</a:t>
            </a:r>
          </a:p>
          <a:p>
            <a:pPr lvl="1"/>
            <a:r>
              <a:rPr lang="fr-FR" dirty="0" smtClean="0"/>
              <a:t>19 postes libres</a:t>
            </a:r>
          </a:p>
          <a:p>
            <a:r>
              <a:rPr lang="fr-FR" dirty="0" smtClean="0"/>
              <a:t>2</a:t>
            </a:r>
            <a:r>
              <a:rPr lang="fr-FR" baseline="30000" dirty="0" smtClean="0"/>
              <a:t>e</a:t>
            </a:r>
            <a:r>
              <a:rPr lang="fr-FR" dirty="0" smtClean="0"/>
              <a:t> tour (11 avril 2017)</a:t>
            </a:r>
          </a:p>
          <a:p>
            <a:pPr lvl="1"/>
            <a:r>
              <a:rPr lang="fr-FR" dirty="0" smtClean="0"/>
              <a:t>4 postes additionnels comblés</a:t>
            </a:r>
          </a:p>
          <a:p>
            <a:pPr lvl="1"/>
            <a:r>
              <a:rPr lang="fr-FR" dirty="0" smtClean="0"/>
              <a:t>143 postes total</a:t>
            </a:r>
          </a:p>
          <a:p>
            <a:pPr lvl="2"/>
            <a:r>
              <a:rPr lang="fr-FR" dirty="0" smtClean="0"/>
              <a:t>8 DHCEU</a:t>
            </a:r>
          </a:p>
          <a:p>
            <a:pPr lvl="2"/>
            <a:r>
              <a:rPr lang="fr-FR" dirty="0" smtClean="0"/>
              <a:t> 135 externes</a:t>
            </a:r>
          </a:p>
          <a:p>
            <a:pPr marL="320040" lvl="1" indent="0"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4294967295"/>
          </p:nvPr>
        </p:nvSpPr>
        <p:spPr>
          <a:xfrm>
            <a:off x="4634753" y="2784475"/>
            <a:ext cx="3767328" cy="325278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fr-FR" dirty="0" smtClean="0"/>
              <a:t> postes libres après le 2</a:t>
            </a:r>
            <a:r>
              <a:rPr lang="fr-FR" baseline="30000" dirty="0" smtClean="0"/>
              <a:t>e</a:t>
            </a:r>
            <a:r>
              <a:rPr lang="fr-FR" dirty="0" smtClean="0"/>
              <a:t> tour</a:t>
            </a:r>
          </a:p>
          <a:p>
            <a:pPr lvl="1"/>
            <a:r>
              <a:rPr lang="fr-FR" dirty="0"/>
              <a:t>11 </a:t>
            </a:r>
            <a:r>
              <a:rPr lang="fr-FR" dirty="0" smtClean="0"/>
              <a:t>en </a:t>
            </a:r>
            <a:r>
              <a:rPr lang="fr-FR" dirty="0"/>
              <a:t>Abitibi</a:t>
            </a:r>
          </a:p>
          <a:p>
            <a:pPr lvl="1"/>
            <a:r>
              <a:rPr lang="fr-FR" dirty="0" smtClean="0"/>
              <a:t>2  à Mont Laurier</a:t>
            </a:r>
            <a:endParaRPr lang="fr-FR" dirty="0"/>
          </a:p>
          <a:p>
            <a:pPr lvl="1"/>
            <a:r>
              <a:rPr lang="fr-FR" dirty="0"/>
              <a:t>2 </a:t>
            </a:r>
            <a:r>
              <a:rPr lang="fr-FR" dirty="0" smtClean="0"/>
              <a:t>à Maria</a:t>
            </a:r>
          </a:p>
          <a:p>
            <a:pPr lvl="1"/>
            <a:endParaRPr lang="fr-FR" dirty="0"/>
          </a:p>
          <a:p>
            <a:pPr lvl="1"/>
            <a:r>
              <a:rPr lang="fr-FR" dirty="0" smtClean="0"/>
              <a:t>9,5%</a:t>
            </a:r>
          </a:p>
        </p:txBody>
      </p:sp>
    </p:spTree>
    <p:extLst>
      <p:ext uri="{BB962C8B-B14F-4D97-AF65-F5344CB8AC3E}">
        <p14:creationId xmlns:p14="http://schemas.microsoft.com/office/powerpoint/2010/main" val="2012833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Résultats (suite)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fr-FR" dirty="0" smtClean="0"/>
              <a:t>% d’inoccupation</a:t>
            </a:r>
          </a:p>
          <a:p>
            <a:pPr marL="45720" indent="0">
              <a:buNone/>
            </a:pPr>
            <a:endParaRPr lang="fr-FR" dirty="0" smtClean="0"/>
          </a:p>
          <a:p>
            <a:pPr marL="45720" indent="0">
              <a:buNone/>
            </a:pPr>
            <a:r>
              <a:rPr lang="fr-FR" dirty="0" smtClean="0"/>
              <a:t>McGill         3%</a:t>
            </a:r>
          </a:p>
          <a:p>
            <a:pPr marL="45720" indent="0">
              <a:buNone/>
            </a:pPr>
            <a:endParaRPr lang="fr-FR" dirty="0"/>
          </a:p>
          <a:p>
            <a:pPr marL="45720" indent="0">
              <a:buNone/>
            </a:pPr>
            <a:r>
              <a:rPr lang="fr-FR" dirty="0" smtClean="0"/>
              <a:t>Laval           24%</a:t>
            </a:r>
          </a:p>
          <a:p>
            <a:pPr marL="45720" indent="0">
              <a:buNone/>
            </a:pPr>
            <a:endParaRPr lang="fr-FR" dirty="0"/>
          </a:p>
          <a:p>
            <a:pPr marL="45720" indent="0">
              <a:buNone/>
            </a:pPr>
            <a:r>
              <a:rPr lang="fr-FR" dirty="0" smtClean="0"/>
              <a:t>Sherbrooke     15%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1794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1191846"/>
            <a:ext cx="7315200" cy="820616"/>
          </a:xfrm>
        </p:spPr>
        <p:txBody>
          <a:bodyPr/>
          <a:lstStyle/>
          <a:p>
            <a:r>
              <a:rPr lang="fr-FR" dirty="0" smtClean="0"/>
              <a:t>2</a:t>
            </a:r>
            <a:r>
              <a:rPr lang="fr-FR" baseline="30000" dirty="0" smtClean="0"/>
              <a:t>ième</a:t>
            </a:r>
            <a:r>
              <a:rPr lang="fr-FR" dirty="0" smtClean="0"/>
              <a:t> tour </a:t>
            </a:r>
            <a:r>
              <a:rPr lang="fr-FR" dirty="0" err="1" smtClean="0"/>
              <a:t>UdM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2266462"/>
            <a:ext cx="7614252" cy="4428859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2000"/>
              </a:spcBef>
              <a:buClr>
                <a:schemeClr val="accent1"/>
              </a:buClr>
            </a:pPr>
            <a:r>
              <a:rPr lang="fr-FR" dirty="0" smtClean="0"/>
              <a:t>26 non match à l’</a:t>
            </a:r>
            <a:r>
              <a:rPr lang="fr-FR" dirty="0" err="1" smtClean="0"/>
              <a:t>UdM</a:t>
            </a:r>
            <a:endParaRPr lang="fr-FR" dirty="0" smtClean="0"/>
          </a:p>
          <a:p>
            <a:pPr marL="342900" lvl="1" indent="-342900">
              <a:spcBef>
                <a:spcPts val="2000"/>
              </a:spcBef>
              <a:buClr>
                <a:schemeClr val="accent1"/>
              </a:buClr>
            </a:pPr>
            <a:r>
              <a:rPr lang="fr-FR" dirty="0" smtClean="0"/>
              <a:t>18 ont </a:t>
            </a:r>
            <a:r>
              <a:rPr lang="fr-FR" dirty="0" smtClean="0"/>
              <a:t>appliqué </a:t>
            </a:r>
            <a:r>
              <a:rPr lang="fr-FR" dirty="0" smtClean="0"/>
              <a:t>au 2</a:t>
            </a:r>
            <a:r>
              <a:rPr lang="fr-FR" baseline="30000" dirty="0" smtClean="0"/>
              <a:t>ième</a:t>
            </a:r>
            <a:r>
              <a:rPr lang="fr-FR" dirty="0" smtClean="0"/>
              <a:t> tour  (3 désistements)</a:t>
            </a:r>
          </a:p>
          <a:p>
            <a:pPr marL="342900" lvl="1" indent="-342900">
              <a:spcBef>
                <a:spcPts val="2000"/>
              </a:spcBef>
              <a:buClr>
                <a:schemeClr val="accent1"/>
              </a:buClr>
            </a:pPr>
            <a:r>
              <a:rPr lang="fr-FR" dirty="0" smtClean="0"/>
              <a:t>9 ont eu une place </a:t>
            </a:r>
          </a:p>
          <a:p>
            <a:pPr marL="342900" lvl="1" indent="-342900">
              <a:spcBef>
                <a:spcPts val="2000"/>
              </a:spcBef>
              <a:buClr>
                <a:schemeClr val="accent1"/>
              </a:buClr>
            </a:pPr>
            <a:r>
              <a:rPr lang="fr-FR" dirty="0" smtClean="0"/>
              <a:t>6 demeurent non jumelés</a:t>
            </a:r>
          </a:p>
          <a:p>
            <a:pPr marL="342900" lvl="1" indent="-342900">
              <a:spcBef>
                <a:spcPts val="2000"/>
              </a:spcBef>
              <a:buClr>
                <a:schemeClr val="accent1"/>
              </a:buClr>
            </a:pPr>
            <a:endParaRPr lang="fr-FR" dirty="0"/>
          </a:p>
          <a:p>
            <a:pPr marL="342900" lvl="1" indent="-342900">
              <a:spcBef>
                <a:spcPts val="2000"/>
              </a:spcBef>
              <a:buClr>
                <a:schemeClr val="accent1"/>
              </a:buClr>
            </a:pPr>
            <a:r>
              <a:rPr lang="fr-FR" dirty="0" smtClean="0"/>
              <a:t>Communication avec la VD pré-doc</a:t>
            </a:r>
          </a:p>
          <a:p>
            <a:pPr marL="342900" lvl="1" indent="-342900">
              <a:spcBef>
                <a:spcPts val="2000"/>
              </a:spcBef>
              <a:buClr>
                <a:schemeClr val="accent1"/>
              </a:buClr>
            </a:pPr>
            <a:r>
              <a:rPr lang="fr-FR" dirty="0" smtClean="0"/>
              <a:t>Seront rencontrés si intérêt pour la médecine familiale en région avec priorité en Abitibi</a:t>
            </a:r>
          </a:p>
          <a:p>
            <a:pPr marL="342900" lvl="1" indent="-342900">
              <a:spcBef>
                <a:spcPts val="2000"/>
              </a:spcBef>
              <a:buClr>
                <a:schemeClr val="accent1"/>
              </a:buClr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2734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DHCEU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2769833"/>
            <a:ext cx="7315200" cy="3851100"/>
          </a:xfrm>
        </p:spPr>
        <p:txBody>
          <a:bodyPr>
            <a:normAutofit/>
          </a:bodyPr>
          <a:lstStyle/>
          <a:p>
            <a:r>
              <a:rPr lang="fr-FR" dirty="0" smtClean="0"/>
              <a:t>192 demandes reçues au 1</a:t>
            </a:r>
            <a:r>
              <a:rPr lang="fr-FR" baseline="30000" dirty="0" smtClean="0"/>
              <a:t>er</a:t>
            </a:r>
            <a:r>
              <a:rPr lang="fr-FR" dirty="0" smtClean="0"/>
              <a:t> tour (</a:t>
            </a:r>
            <a:r>
              <a:rPr lang="fr-FR" dirty="0" err="1" smtClean="0"/>
              <a:t>UdM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41 convoqués à l’entrevue (double révision des dossiers)</a:t>
            </a:r>
          </a:p>
          <a:p>
            <a:pPr lvl="2"/>
            <a:r>
              <a:rPr lang="fr-FR" dirty="0" smtClean="0"/>
              <a:t>Maitrise de la langue française (TFI d’au moins 860/990)</a:t>
            </a:r>
          </a:p>
          <a:p>
            <a:pPr lvl="2"/>
            <a:r>
              <a:rPr lang="fr-FR" dirty="0" smtClean="0"/>
              <a:t>Formation pré-doctorale/résidence/pratique clinique significative qui remonte à moins de 4 ans</a:t>
            </a:r>
          </a:p>
          <a:p>
            <a:pPr lvl="2"/>
            <a:r>
              <a:rPr lang="fr-FR" dirty="0" smtClean="0"/>
              <a:t>Stage CÉDIS réussi, le cas échéant</a:t>
            </a:r>
            <a:br>
              <a:rPr lang="fr-FR" dirty="0" smtClean="0"/>
            </a:br>
            <a:endParaRPr lang="fr-FR" dirty="0" smtClean="0"/>
          </a:p>
          <a:p>
            <a:r>
              <a:rPr lang="fr-FR" dirty="0"/>
              <a:t>Des </a:t>
            </a:r>
            <a:r>
              <a:rPr lang="fr-FR" dirty="0" smtClean="0"/>
              <a:t>41 </a:t>
            </a:r>
            <a:r>
              <a:rPr lang="fr-FR" dirty="0"/>
              <a:t>candidats convoqués à l’entrevue, </a:t>
            </a:r>
            <a:r>
              <a:rPr lang="fr-FR" dirty="0" smtClean="0"/>
              <a:t>39 ont postulé à </a:t>
            </a:r>
            <a:r>
              <a:rPr lang="fr-FR" dirty="0" smtClean="0"/>
              <a:t>l’UdeM</a:t>
            </a:r>
            <a:endParaRPr lang="fr-FR" dirty="0"/>
          </a:p>
          <a:p>
            <a:pPr lvl="1"/>
            <a:r>
              <a:rPr lang="fr-FR" dirty="0" smtClean="0"/>
              <a:t>17 </a:t>
            </a:r>
            <a:r>
              <a:rPr lang="fr-FR" dirty="0"/>
              <a:t>ont été classés</a:t>
            </a:r>
          </a:p>
          <a:p>
            <a:pPr lvl="1"/>
            <a:r>
              <a:rPr lang="fr-FR" dirty="0" smtClean="0"/>
              <a:t>22 non classés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8602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DHCEU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2769833"/>
            <a:ext cx="7315200" cy="3851100"/>
          </a:xfrm>
        </p:spPr>
        <p:txBody>
          <a:bodyPr>
            <a:normAutofit/>
          </a:bodyPr>
          <a:lstStyle/>
          <a:p>
            <a:r>
              <a:rPr lang="fr-FR" sz="2400" dirty="0" smtClean="0"/>
              <a:t>Montréal     8 (inclus </a:t>
            </a:r>
            <a:r>
              <a:rPr lang="fr-FR" sz="2400" dirty="0" smtClean="0"/>
              <a:t>2</a:t>
            </a:r>
            <a:r>
              <a:rPr lang="fr-FR" sz="2400" baseline="30000" dirty="0"/>
              <a:t>e</a:t>
            </a:r>
            <a:r>
              <a:rPr lang="fr-FR" sz="2400" dirty="0" smtClean="0"/>
              <a:t> </a:t>
            </a:r>
            <a:r>
              <a:rPr lang="fr-FR" sz="2400" dirty="0" smtClean="0"/>
              <a:t>tour) 7 en ville</a:t>
            </a:r>
          </a:p>
          <a:p>
            <a:r>
              <a:rPr lang="fr-FR" sz="2400" dirty="0" smtClean="0"/>
              <a:t>Laval 	6</a:t>
            </a:r>
          </a:p>
          <a:p>
            <a:r>
              <a:rPr lang="fr-FR" sz="2400" dirty="0" smtClean="0"/>
              <a:t>McGill         9  (6 ville, 2 Gatineau, 1 Val-d’Or)</a:t>
            </a:r>
          </a:p>
          <a:p>
            <a:r>
              <a:rPr lang="fr-FR" sz="2400" dirty="0" smtClean="0"/>
              <a:t>Sherbrooke 5 (2 Rouyn, 1 </a:t>
            </a:r>
            <a:r>
              <a:rPr lang="fr-FR" sz="2400" dirty="0" smtClean="0"/>
              <a:t>St-Hyacinthe,</a:t>
            </a:r>
          </a:p>
          <a:p>
            <a:pPr marL="45720" indent="0">
              <a:buNone/>
            </a:pPr>
            <a:r>
              <a:rPr lang="fr-FR" sz="2400" dirty="0" smtClean="0"/>
              <a:t>1 Chicoutimi</a:t>
            </a:r>
            <a:r>
              <a:rPr lang="fr-FR" sz="2400" dirty="0" smtClean="0"/>
              <a:t>, 1 </a:t>
            </a:r>
            <a:r>
              <a:rPr lang="fr-FR" sz="2400" dirty="0" err="1" smtClean="0"/>
              <a:t>CLemoyne</a:t>
            </a:r>
            <a:r>
              <a:rPr lang="fr-FR" sz="2400" dirty="0" smtClean="0"/>
              <a:t>))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647613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/>
              <a:t>Quelques données additionnelles…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% des externes de l’UdeM ayant choisi la médecine de famille en 1</a:t>
            </a:r>
            <a:r>
              <a:rPr lang="fr-FR" baseline="30000" dirty="0"/>
              <a:t>er</a:t>
            </a:r>
            <a:r>
              <a:rPr lang="fr-FR" dirty="0"/>
              <a:t> choix</a:t>
            </a:r>
          </a:p>
          <a:p>
            <a:pPr lvl="1"/>
            <a:r>
              <a:rPr lang="fr-FR" dirty="0" smtClean="0"/>
              <a:t>2017 : données à venir</a:t>
            </a:r>
          </a:p>
          <a:p>
            <a:pPr lvl="1"/>
            <a:r>
              <a:rPr lang="fr-FR" dirty="0" smtClean="0"/>
              <a:t>2016 : </a:t>
            </a:r>
            <a:r>
              <a:rPr lang="fr-FR" dirty="0"/>
              <a:t>39,4% donc 111 des 282 externes</a:t>
            </a:r>
          </a:p>
          <a:p>
            <a:pPr lvl="1"/>
            <a:r>
              <a:rPr lang="fr-FR" dirty="0" smtClean="0"/>
              <a:t>2015 : </a:t>
            </a:r>
            <a:r>
              <a:rPr lang="fr-FR" dirty="0"/>
              <a:t>42%</a:t>
            </a:r>
          </a:p>
          <a:p>
            <a:pPr lvl="1"/>
            <a:r>
              <a:rPr lang="fr-CA" dirty="0" smtClean="0"/>
              <a:t>2014 : </a:t>
            </a:r>
            <a:r>
              <a:rPr lang="fr-CA" dirty="0"/>
              <a:t>42%</a:t>
            </a:r>
          </a:p>
          <a:p>
            <a:pPr lvl="1"/>
            <a:r>
              <a:rPr lang="fr-CA" dirty="0"/>
              <a:t>2013 : 39.2%</a:t>
            </a:r>
          </a:p>
          <a:p>
            <a:pPr lvl="1"/>
            <a:r>
              <a:rPr lang="fr-CA" dirty="0"/>
              <a:t>2012 : 37.8%</a:t>
            </a:r>
          </a:p>
          <a:p>
            <a:r>
              <a:rPr lang="fr-FR" dirty="0" smtClean="0"/>
              <a:t>58% des externes de l’UdeM feront leur résidence en médecine de famille (moyenne au </a:t>
            </a:r>
            <a:r>
              <a:rPr lang="fr-FR" dirty="0" err="1" smtClean="0"/>
              <a:t>Qc</a:t>
            </a:r>
            <a:r>
              <a:rPr lang="fr-FR" dirty="0" smtClean="0"/>
              <a:t> 51%)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545919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914400" y="1191847"/>
            <a:ext cx="7315200" cy="125046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Quelques données additionnelles… (suite)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9775" y="2442309"/>
            <a:ext cx="7662864" cy="4256941"/>
          </a:xfrm>
        </p:spPr>
        <p:txBody>
          <a:bodyPr>
            <a:normAutofit fontScale="92500" lnSpcReduction="10000"/>
          </a:bodyPr>
          <a:lstStyle/>
          <a:p>
            <a:r>
              <a:rPr lang="fr-CA" b="1" dirty="0" smtClean="0"/>
              <a:t>Postes libres en MF au Québec après le 2</a:t>
            </a:r>
            <a:r>
              <a:rPr lang="fr-CA" b="1" baseline="30000" dirty="0" smtClean="0"/>
              <a:t>e</a:t>
            </a:r>
            <a:r>
              <a:rPr lang="fr-CA" b="1" dirty="0" smtClean="0"/>
              <a:t> tour</a:t>
            </a:r>
            <a:endParaRPr lang="fr-CA" b="1" dirty="0"/>
          </a:p>
          <a:p>
            <a:pPr lvl="1"/>
            <a:r>
              <a:rPr lang="fr-CA" dirty="0" smtClean="0"/>
              <a:t>2016-2017: 41</a:t>
            </a:r>
          </a:p>
          <a:p>
            <a:pPr lvl="1"/>
            <a:r>
              <a:rPr lang="fr-CA" dirty="0" smtClean="0"/>
              <a:t>2017-2018: 56 (17 à Montréal)</a:t>
            </a:r>
          </a:p>
          <a:p>
            <a:pPr lvl="1"/>
            <a:r>
              <a:rPr lang="fr-CA" dirty="0" smtClean="0">
                <a:solidFill>
                  <a:srgbClr val="FF0000"/>
                </a:solidFill>
              </a:rPr>
              <a:t>2018-2019  65 </a:t>
            </a:r>
          </a:p>
          <a:p>
            <a:r>
              <a:rPr lang="fr-CA" b="1" dirty="0"/>
              <a:t>Nombre d’externes du </a:t>
            </a:r>
            <a:r>
              <a:rPr lang="fr-CA" b="1" dirty="0" err="1"/>
              <a:t>Qc</a:t>
            </a:r>
            <a:r>
              <a:rPr lang="fr-CA" b="1" dirty="0"/>
              <a:t> </a:t>
            </a:r>
            <a:r>
              <a:rPr lang="fr-CA" b="1" dirty="0" smtClean="0"/>
              <a:t>qui feront leur résidence </a:t>
            </a:r>
            <a:r>
              <a:rPr lang="fr-CA" b="1" dirty="0"/>
              <a:t>ailleurs au Canada</a:t>
            </a:r>
          </a:p>
          <a:p>
            <a:pPr lvl="1"/>
            <a:r>
              <a:rPr lang="fr-CA" dirty="0"/>
              <a:t>2015-2016 : </a:t>
            </a:r>
            <a:r>
              <a:rPr lang="fr-CA" dirty="0" smtClean="0"/>
              <a:t>50     </a:t>
            </a:r>
            <a:r>
              <a:rPr lang="fr-CA" dirty="0"/>
              <a:t>2016-2017 : </a:t>
            </a:r>
            <a:r>
              <a:rPr lang="fr-CA" dirty="0" smtClean="0"/>
              <a:t>77</a:t>
            </a:r>
            <a:endParaRPr lang="fr-CA" dirty="0"/>
          </a:p>
          <a:p>
            <a:pPr lvl="1"/>
            <a:r>
              <a:rPr lang="fr-CA" dirty="0" smtClean="0">
                <a:solidFill>
                  <a:srgbClr val="FFFFFF"/>
                </a:solidFill>
              </a:rPr>
              <a:t>2017</a:t>
            </a:r>
            <a:r>
              <a:rPr lang="fr-CA" dirty="0">
                <a:solidFill>
                  <a:srgbClr val="FFFFFF"/>
                </a:solidFill>
              </a:rPr>
              <a:t>-2018 : </a:t>
            </a:r>
            <a:r>
              <a:rPr lang="fr-CA" dirty="0" smtClean="0">
                <a:solidFill>
                  <a:srgbClr val="FFFFFF"/>
                </a:solidFill>
              </a:rPr>
              <a:t>94</a:t>
            </a:r>
          </a:p>
          <a:p>
            <a:pPr lvl="1"/>
            <a:r>
              <a:rPr lang="fr-CA" dirty="0" smtClean="0">
                <a:solidFill>
                  <a:srgbClr val="FF0000"/>
                </a:solidFill>
              </a:rPr>
              <a:t>2018-2019: à venir</a:t>
            </a:r>
            <a:endParaRPr lang="fr-CA" dirty="0">
              <a:solidFill>
                <a:srgbClr val="FF0000"/>
              </a:solidFill>
            </a:endParaRPr>
          </a:p>
          <a:p>
            <a:r>
              <a:rPr lang="fr-CA" b="1" dirty="0"/>
              <a:t>Nombre d’externes du </a:t>
            </a:r>
            <a:r>
              <a:rPr lang="fr-CA" b="1" dirty="0" err="1"/>
              <a:t>Qc</a:t>
            </a:r>
            <a:r>
              <a:rPr lang="fr-CA" b="1" dirty="0"/>
              <a:t> </a:t>
            </a:r>
            <a:r>
              <a:rPr lang="fr-CA" b="1" dirty="0" smtClean="0"/>
              <a:t>qui feront leur </a:t>
            </a:r>
            <a:r>
              <a:rPr lang="fr-CA" b="1" dirty="0"/>
              <a:t>résidence en </a:t>
            </a:r>
            <a:r>
              <a:rPr lang="fr-CA" b="1" dirty="0" smtClean="0"/>
              <a:t>MF </a:t>
            </a:r>
            <a:r>
              <a:rPr lang="fr-CA" b="1" dirty="0"/>
              <a:t>ailleurs au Canada</a:t>
            </a:r>
          </a:p>
          <a:p>
            <a:pPr lvl="1"/>
            <a:r>
              <a:rPr lang="fr-CA" dirty="0" smtClean="0"/>
              <a:t>2015</a:t>
            </a:r>
            <a:r>
              <a:rPr lang="fr-CA" dirty="0"/>
              <a:t>-2016 : </a:t>
            </a:r>
            <a:r>
              <a:rPr lang="fr-CA" dirty="0" smtClean="0"/>
              <a:t>22   </a:t>
            </a:r>
            <a:r>
              <a:rPr lang="fr-CA" dirty="0">
                <a:solidFill>
                  <a:srgbClr val="FFFFFF"/>
                </a:solidFill>
              </a:rPr>
              <a:t>2016-2017 : </a:t>
            </a:r>
            <a:r>
              <a:rPr lang="fr-CA" dirty="0" smtClean="0">
                <a:solidFill>
                  <a:srgbClr val="FFFFFF"/>
                </a:solidFill>
              </a:rPr>
              <a:t>29</a:t>
            </a:r>
            <a:endParaRPr lang="fr-CA" dirty="0"/>
          </a:p>
          <a:p>
            <a:pPr lvl="1"/>
            <a:r>
              <a:rPr lang="fr-CA" dirty="0" smtClean="0">
                <a:solidFill>
                  <a:srgbClr val="FFFFFF"/>
                </a:solidFill>
              </a:rPr>
              <a:t>2017</a:t>
            </a:r>
            <a:r>
              <a:rPr lang="fr-CA" dirty="0">
                <a:solidFill>
                  <a:srgbClr val="FFFFFF"/>
                </a:solidFill>
              </a:rPr>
              <a:t>-2018 : </a:t>
            </a:r>
            <a:r>
              <a:rPr lang="fr-CA" dirty="0" smtClean="0">
                <a:solidFill>
                  <a:srgbClr val="FFFFFF"/>
                </a:solidFill>
              </a:rPr>
              <a:t>33</a:t>
            </a:r>
          </a:p>
          <a:p>
            <a:pPr lvl="1"/>
            <a:r>
              <a:rPr lang="fr-CA" dirty="0" smtClean="0">
                <a:solidFill>
                  <a:srgbClr val="FF0000"/>
                </a:solidFill>
              </a:rPr>
              <a:t>2018-2019: à venir</a:t>
            </a:r>
            <a:endParaRPr lang="fr-CA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58435934"/>
      </p:ext>
    </p:extLst>
  </p:cSld>
  <p:clrMapOvr>
    <a:masterClrMapping/>
  </p:clrMapOvr>
  <p:transition spd="slow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1332</TotalTime>
  <Words>290</Words>
  <Application>Microsoft Office PowerPoint</Application>
  <PresentationFormat>Affichage à l'écran (4:3)</PresentationFormat>
  <Paragraphs>73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1" baseType="lpstr">
      <vt:lpstr>Arial</vt:lpstr>
      <vt:lpstr>Wingdings</vt:lpstr>
      <vt:lpstr>Perspective</vt:lpstr>
      <vt:lpstr>CaRMS 2018-2019</vt:lpstr>
      <vt:lpstr>Résultats</vt:lpstr>
      <vt:lpstr>Résultats (suite)</vt:lpstr>
      <vt:lpstr>2ième tour UdM</vt:lpstr>
      <vt:lpstr>DHCEU</vt:lpstr>
      <vt:lpstr>DHCEU</vt:lpstr>
      <vt:lpstr>Quelques données additionnelles…</vt:lpstr>
      <vt:lpstr>Quelques données additionnelles… (suite)</vt:lpstr>
    </vt:vector>
  </TitlesOfParts>
  <Company>UdeM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CaRMS 2016-2017</dc:title>
  <dc:creator>Isabelle Tardif</dc:creator>
  <cp:lastModifiedBy>Héroux Mylène</cp:lastModifiedBy>
  <cp:revision>48</cp:revision>
  <cp:lastPrinted>2017-04-27T15:49:22Z</cp:lastPrinted>
  <dcterms:created xsi:type="dcterms:W3CDTF">2016-04-14T01:09:40Z</dcterms:created>
  <dcterms:modified xsi:type="dcterms:W3CDTF">2018-04-11T19:01:40Z</dcterms:modified>
</cp:coreProperties>
</file>