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4" r:id="rId1"/>
  </p:sldMasterIdLst>
  <p:sldIdLst>
    <p:sldId id="256" r:id="rId2"/>
    <p:sldId id="257" r:id="rId3"/>
    <p:sldId id="264" r:id="rId4"/>
    <p:sldId id="259" r:id="rId5"/>
    <p:sldId id="266" r:id="rId6"/>
    <p:sldId id="260" r:id="rId7"/>
    <p:sldId id="261" r:id="rId8"/>
    <p:sldId id="263" r:id="rId9"/>
    <p:sldId id="265" r:id="rId10"/>
    <p:sldId id="258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975391-9EFE-4C4D-99A3-D280EAF9885D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6E18D6-BE44-6748-BAA8-8F35789768FF}" type="datetimeFigureOut">
              <a:rPr lang="fr-FR" smtClean="0"/>
              <a:t>18-02-13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programme académique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13 février 2018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191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</a:t>
            </a:r>
            <a:r>
              <a:rPr lang="fr-CA" dirty="0" err="1" smtClean="0"/>
              <a:t>ignettes</a:t>
            </a:r>
            <a:r>
              <a:rPr lang="fr-CA" dirty="0" smtClean="0"/>
              <a:t> cliniques santé mentale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</a:t>
            </a:r>
            <a:r>
              <a:rPr lang="fr-CA" dirty="0" err="1" smtClean="0"/>
              <a:t>ravaux</a:t>
            </a:r>
            <a:r>
              <a:rPr lang="fr-CA" dirty="0" smtClean="0"/>
              <a:t> du comite santé mentale</a:t>
            </a:r>
          </a:p>
          <a:p>
            <a:r>
              <a:rPr lang="fr-CA" dirty="0" smtClean="0"/>
              <a:t>8 vignettes couvrant sujets suivants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épression</a:t>
            </a:r>
            <a:r>
              <a:rPr lang="fr-CA" dirty="0" smtClean="0"/>
              <a:t> + suicide + psychothérapie</a:t>
            </a:r>
          </a:p>
          <a:p>
            <a:pPr lvl="1"/>
            <a:r>
              <a:rPr lang="fr-CA" dirty="0" smtClean="0"/>
              <a:t>Abus de substance + pt violent</a:t>
            </a:r>
          </a:p>
          <a:p>
            <a:pPr lvl="1"/>
            <a:r>
              <a:rPr lang="fr-FR" dirty="0" err="1" smtClean="0"/>
              <a:t>T</a:t>
            </a:r>
            <a:r>
              <a:rPr lang="fr-CA" dirty="0" smtClean="0"/>
              <a:t>rouble de personnalité + suicide +crise</a:t>
            </a:r>
          </a:p>
          <a:p>
            <a:pPr lvl="1"/>
            <a:r>
              <a:rPr lang="fr-FR" dirty="0" smtClean="0"/>
              <a:t>S</a:t>
            </a:r>
            <a:r>
              <a:rPr lang="fr-CA" dirty="0" err="1" smtClean="0"/>
              <a:t>tress</a:t>
            </a:r>
            <a:r>
              <a:rPr lang="fr-CA" dirty="0" smtClean="0"/>
              <a:t> + somatisation + pt difficile</a:t>
            </a:r>
          </a:p>
          <a:p>
            <a:pPr lvl="1"/>
            <a:r>
              <a:rPr lang="fr-CA" dirty="0" smtClean="0"/>
              <a:t>Anxiété + insomnie + crise</a:t>
            </a:r>
          </a:p>
          <a:p>
            <a:pPr lvl="1"/>
            <a:r>
              <a:rPr lang="fr-CA" dirty="0" smtClean="0"/>
              <a:t>Schizophrénie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 smtClean="0"/>
              <a:t>euil</a:t>
            </a:r>
            <a:endParaRPr lang="fr-CA" dirty="0" smtClean="0"/>
          </a:p>
          <a:p>
            <a:pPr lvl="1"/>
            <a:r>
              <a:rPr lang="fr-FR" dirty="0" smtClean="0"/>
              <a:t>V</a:t>
            </a:r>
            <a:r>
              <a:rPr lang="fr-CA" dirty="0" err="1" smtClean="0"/>
              <a:t>iolence</a:t>
            </a:r>
            <a:r>
              <a:rPr lang="fr-CA" dirty="0" smtClean="0"/>
              <a:t> familiale + thérapie de </a:t>
            </a:r>
            <a:r>
              <a:rPr lang="fr-CA" dirty="0" smtClean="0"/>
              <a:t>support</a:t>
            </a:r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16351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Bilan académique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Sujets </a:t>
            </a:r>
            <a:r>
              <a:rPr lang="fr-FR" dirty="0" smtClean="0"/>
              <a:t>moins bien couverts;</a:t>
            </a:r>
          </a:p>
          <a:p>
            <a:pPr lvl="1"/>
            <a:r>
              <a:rPr lang="fr-FR" dirty="0" smtClean="0"/>
              <a:t>Musculo-squelettique; douleur cou, lombalgie</a:t>
            </a:r>
          </a:p>
          <a:p>
            <a:pPr lvl="1"/>
            <a:r>
              <a:rPr lang="fr-FR" dirty="0" smtClean="0"/>
              <a:t>Dermato</a:t>
            </a:r>
          </a:p>
          <a:p>
            <a:pPr lvl="1"/>
            <a:r>
              <a:rPr lang="fr-FR" dirty="0" smtClean="0"/>
              <a:t>Soins aigus; fractures, lacérations, méningite,...</a:t>
            </a:r>
          </a:p>
          <a:p>
            <a:pPr lvl="1"/>
            <a:r>
              <a:rPr lang="fr-FR" dirty="0" smtClean="0"/>
              <a:t>Soins aux adultes; étourdissements, perte connaissance, cancer (masse au sein)</a:t>
            </a:r>
          </a:p>
          <a:p>
            <a:pPr lvl="1"/>
            <a:r>
              <a:rPr lang="fr-FR" dirty="0" smtClean="0"/>
              <a:t>Communication: mauvaises nouvelles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8703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éthique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4 ateliers sur 2 ans;</a:t>
            </a:r>
          </a:p>
          <a:p>
            <a:pPr lvl="1"/>
            <a:r>
              <a:rPr lang="fr-CA" dirty="0" smtClean="0"/>
              <a:t>Éthique; relation médecin et l’industrie R1</a:t>
            </a:r>
          </a:p>
          <a:p>
            <a:pPr lvl="1"/>
            <a:r>
              <a:rPr lang="fr-FR" dirty="0" err="1" smtClean="0"/>
              <a:t>É</a:t>
            </a:r>
            <a:r>
              <a:rPr lang="fr-CA" dirty="0" err="1" smtClean="0"/>
              <a:t>thique</a:t>
            </a:r>
            <a:r>
              <a:rPr lang="fr-CA" dirty="0" smtClean="0"/>
              <a:t> clinique au quotidien R1(CUMF)</a:t>
            </a:r>
          </a:p>
          <a:p>
            <a:pPr lvl="1"/>
            <a:r>
              <a:rPr lang="fr-FR" dirty="0" smtClean="0"/>
              <a:t>Éthique narrative R2 (CUMF)</a:t>
            </a:r>
          </a:p>
          <a:p>
            <a:pPr lvl="1"/>
            <a:r>
              <a:rPr lang="fr-FR" dirty="0" err="1" smtClean="0"/>
              <a:t>É</a:t>
            </a:r>
            <a:r>
              <a:rPr lang="fr-CA" dirty="0" err="1" smtClean="0"/>
              <a:t>thique</a:t>
            </a:r>
            <a:r>
              <a:rPr lang="fr-CA" dirty="0" smtClean="0"/>
              <a:t> de la recherche; enlevé et remplacé par éthique en soins appropriés R2 juin 2018 a confirmer le format</a:t>
            </a:r>
          </a:p>
          <a:p>
            <a:r>
              <a:rPr lang="fr-FR" dirty="0" smtClean="0"/>
              <a:t>L</a:t>
            </a:r>
            <a:r>
              <a:rPr lang="fr-CA" dirty="0" err="1" smtClean="0"/>
              <a:t>ien</a:t>
            </a:r>
            <a:r>
              <a:rPr lang="fr-CA" dirty="0" smtClean="0"/>
              <a:t> avec le BEC (Bureau éthique clinique). Désire de se greffer en partie au tronc commun. </a:t>
            </a:r>
          </a:p>
          <a:p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pour formateurs avec BEC. Horaire sur le site BEC UDM. </a:t>
            </a:r>
            <a:r>
              <a:rPr lang="fr-FR" dirty="0" smtClean="0"/>
              <a:t>R</a:t>
            </a:r>
            <a:r>
              <a:rPr lang="fr-CA" dirty="0" err="1" smtClean="0"/>
              <a:t>esponsables</a:t>
            </a:r>
            <a:r>
              <a:rPr lang="fr-CA" dirty="0" smtClean="0"/>
              <a:t> locaux </a:t>
            </a:r>
            <a:r>
              <a:rPr lang="fr-CA" dirty="0"/>
              <a:t>é</a:t>
            </a:r>
            <a:r>
              <a:rPr lang="fr-CA" dirty="0" smtClean="0"/>
              <a:t>thique impliqués</a:t>
            </a:r>
          </a:p>
          <a:p>
            <a:r>
              <a:rPr lang="fr-FR" dirty="0" smtClean="0"/>
              <a:t>I</a:t>
            </a:r>
            <a:r>
              <a:rPr lang="fr-CA" dirty="0" err="1" smtClean="0"/>
              <a:t>nclure</a:t>
            </a:r>
            <a:r>
              <a:rPr lang="fr-CA" dirty="0" smtClean="0"/>
              <a:t> patient </a:t>
            </a:r>
            <a:r>
              <a:rPr lang="fr-CA" dirty="0" smtClean="0"/>
              <a:t>partenaire</a:t>
            </a:r>
          </a:p>
          <a:p>
            <a:r>
              <a:rPr lang="fr-FR" dirty="0" smtClean="0"/>
              <a:t>C</a:t>
            </a:r>
            <a:r>
              <a:rPr lang="fr-CA" dirty="0" smtClean="0"/>
              <a:t>f PP Dr Bertrand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691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Secteurs soins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SAPA; </a:t>
            </a:r>
          </a:p>
          <a:p>
            <a:pPr lvl="2"/>
            <a:r>
              <a:rPr lang="fr-FR" dirty="0" smtClean="0"/>
              <a:t>S</a:t>
            </a:r>
            <a:r>
              <a:rPr lang="fr-FR" dirty="0" smtClean="0"/>
              <a:t>ujets prioritaires;</a:t>
            </a:r>
          </a:p>
          <a:p>
            <a:pPr lvl="3"/>
            <a:r>
              <a:rPr lang="fr-FR" dirty="0" smtClean="0"/>
              <a:t>capacité </a:t>
            </a:r>
            <a:r>
              <a:rPr lang="fr-FR" dirty="0"/>
              <a:t>mentale- évaluation de l’aptitude (clinique, boite a outils)</a:t>
            </a:r>
          </a:p>
          <a:p>
            <a:pPr lvl="3"/>
            <a:r>
              <a:rPr lang="fr-FR" dirty="0"/>
              <a:t>démence (clinique, boite a outils, formation en ligne tel que INESS, groupe Alzheimer </a:t>
            </a:r>
            <a:r>
              <a:rPr lang="fr-FR" dirty="0" smtClean="0"/>
              <a:t>Québec)</a:t>
            </a:r>
            <a:endParaRPr lang="fr-FR" dirty="0"/>
          </a:p>
          <a:p>
            <a:pPr lvl="3"/>
            <a:r>
              <a:rPr lang="fr-FR" dirty="0"/>
              <a:t>Incapacité; outils dont grille AINEES, atelier éthique</a:t>
            </a:r>
          </a:p>
          <a:p>
            <a:pPr lvl="3"/>
            <a:r>
              <a:rPr lang="fr-FR" dirty="0"/>
              <a:t>Parkinsonisme; cours journée académique suggéré, formation en ligne disponible guide médical en soins de longue durée </a:t>
            </a:r>
            <a:r>
              <a:rPr lang="fr-FR" dirty="0" smtClean="0"/>
              <a:t>(</a:t>
            </a:r>
            <a:r>
              <a:rPr lang="fr-FR" dirty="0" err="1" smtClean="0"/>
              <a:t>mdsld.ca</a:t>
            </a:r>
            <a:r>
              <a:rPr lang="fr-FR" dirty="0" smtClean="0"/>
              <a:t>)</a:t>
            </a:r>
            <a:endParaRPr lang="fr-FR" dirty="0"/>
          </a:p>
          <a:p>
            <a:pPr lvl="2"/>
            <a:r>
              <a:rPr lang="fr-FR" dirty="0"/>
              <a:t>Personnes âgées; 3 situations ASI (activités interprofessionnels en stage clinique CHSLD, SAD) plan de soins , </a:t>
            </a:r>
            <a:r>
              <a:rPr lang="fr-FR" dirty="0" err="1"/>
              <a:t>déprescription</a:t>
            </a:r>
            <a:r>
              <a:rPr lang="fr-FR" dirty="0"/>
              <a:t>, syndrome comportementaux</a:t>
            </a:r>
            <a:r>
              <a:rPr lang="fr-FR" dirty="0" smtClean="0"/>
              <a:t>.</a:t>
            </a:r>
          </a:p>
          <a:p>
            <a:pPr marL="777240" lvl="2" indent="0">
              <a:buNone/>
            </a:pPr>
            <a:endParaRPr lang="fr-FR" dirty="0"/>
          </a:p>
          <a:p>
            <a:pPr marL="411480" lvl="1" indent="0">
              <a:buNone/>
            </a:pPr>
            <a:r>
              <a:rPr lang="fr-FR" dirty="0" smtClean="0"/>
              <a:t>R</a:t>
            </a:r>
            <a:r>
              <a:rPr lang="fr-FR" dirty="0" smtClean="0"/>
              <a:t>ecommandation du comite SAPA</a:t>
            </a:r>
          </a:p>
          <a:p>
            <a:pPr lvl="1"/>
            <a:r>
              <a:rPr lang="fr-FR" dirty="0"/>
              <a:t>	</a:t>
            </a:r>
            <a:r>
              <a:rPr lang="fr-FR" dirty="0" smtClean="0"/>
              <a:t>PABP obligatoire Médicaments et personnes âgées 2013</a:t>
            </a:r>
          </a:p>
          <a:p>
            <a:pPr marL="411480" lvl="1" indent="0">
              <a:buNone/>
            </a:pPr>
            <a:r>
              <a:rPr lang="fr-FR" dirty="0" smtClean="0"/>
              <a:t>C</a:t>
            </a:r>
            <a:r>
              <a:rPr lang="fr-FR" dirty="0" smtClean="0"/>
              <a:t>ours F</a:t>
            </a:r>
            <a:r>
              <a:rPr lang="fr-FR" dirty="0" smtClean="0"/>
              <a:t>a</a:t>
            </a:r>
            <a:r>
              <a:rPr lang="fr-FR" dirty="0" smtClean="0"/>
              <a:t>ubourgs PP pour rehausser le PABP ou autres</a:t>
            </a:r>
          </a:p>
          <a:p>
            <a:pPr marL="411480" lvl="1" indent="0">
              <a:buNone/>
            </a:pPr>
            <a:r>
              <a:rPr lang="fr-FR" dirty="0" smtClean="0"/>
              <a:t>Inclure pharmacien GMF U, activité 3 heures suggéré</a:t>
            </a:r>
            <a:endParaRPr lang="fr-FR" dirty="0"/>
          </a:p>
          <a:p>
            <a:pPr marL="114300" indent="0">
              <a:buNone/>
            </a:pP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86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Soins aux enfants;</a:t>
            </a:r>
          </a:p>
          <a:p>
            <a:pPr lvl="1"/>
            <a:r>
              <a:rPr lang="fr-FR" dirty="0"/>
              <a:t>Asthme (Article, PABP, infirmière, pharmacienne, CEA)</a:t>
            </a:r>
          </a:p>
          <a:p>
            <a:pPr lvl="1"/>
            <a:r>
              <a:rPr lang="fr-FR" dirty="0"/>
              <a:t>Trouble de comportement chez l’enfant</a:t>
            </a:r>
          </a:p>
          <a:p>
            <a:pPr lvl="1"/>
            <a:r>
              <a:rPr lang="fr-FR" dirty="0"/>
              <a:t>Problèmes </a:t>
            </a:r>
            <a:r>
              <a:rPr lang="fr-FR" dirty="0" err="1"/>
              <a:t>musculosquelettiques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0722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PABP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lvl="1"/>
            <a:r>
              <a:rPr lang="fr-FR" dirty="0" smtClean="0"/>
              <a:t>Proposition programme 2018-2019</a:t>
            </a:r>
          </a:p>
          <a:p>
            <a:pPr lvl="1"/>
            <a:r>
              <a:rPr lang="fr-FR" dirty="0" smtClean="0"/>
              <a:t>S</a:t>
            </a:r>
            <a:r>
              <a:rPr lang="fr-FR" dirty="0" smtClean="0"/>
              <a:t>uivi évaluation questionnaire locale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4434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Journées académiques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Horaire 2018-2019</a:t>
            </a:r>
          </a:p>
          <a:p>
            <a:r>
              <a:rPr lang="fr-FR" dirty="0" smtClean="0"/>
              <a:t>S</a:t>
            </a:r>
            <a:r>
              <a:rPr lang="fr-CA" dirty="0" err="1" smtClean="0"/>
              <a:t>uivi</a:t>
            </a:r>
            <a:r>
              <a:rPr lang="fr-CA" dirty="0" smtClean="0"/>
              <a:t> évaluations journées activités des journées académiques puis octobre 2017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8061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communication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r>
              <a:rPr lang="fr-CA" dirty="0" err="1" smtClean="0"/>
              <a:t>ujet</a:t>
            </a:r>
            <a:r>
              <a:rPr lang="fr-CA" smtClean="0"/>
              <a:t> « mauvaises nouvelles »; </a:t>
            </a:r>
            <a:r>
              <a:rPr lang="fr-CA" dirty="0" smtClean="0"/>
              <a:t>enseignement a intégrer dans toutes les </a:t>
            </a:r>
            <a:r>
              <a:rPr lang="fr-CA" dirty="0" err="1" smtClean="0"/>
              <a:t>CUMFs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282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érudition et de la qualité de l’acte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299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par défaut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ureau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220</TotalTime>
  <Words>356</Words>
  <Application>Microsoft Macintosh PowerPoint</Application>
  <PresentationFormat>Présentation à l'écran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par défaut</vt:lpstr>
      <vt:lpstr>Comité programme académique</vt:lpstr>
      <vt:lpstr>Bilan académique</vt:lpstr>
      <vt:lpstr>Enseignement éthique</vt:lpstr>
      <vt:lpstr>Secteurs soins</vt:lpstr>
      <vt:lpstr>Présentation PowerPoint</vt:lpstr>
      <vt:lpstr>PABP</vt:lpstr>
      <vt:lpstr>Journées académiques</vt:lpstr>
      <vt:lpstr>Enseignement communication</vt:lpstr>
      <vt:lpstr>Enseignement érudition et de la qualité de l’acte</vt:lpstr>
      <vt:lpstr>Vignettes cliniques santé mentale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programme académique</dc:title>
  <dc:creator>Isabelle Gosselin</dc:creator>
  <cp:lastModifiedBy>Isabelle Gosselin</cp:lastModifiedBy>
  <cp:revision>14</cp:revision>
  <dcterms:created xsi:type="dcterms:W3CDTF">2017-10-04T12:22:22Z</dcterms:created>
  <dcterms:modified xsi:type="dcterms:W3CDTF">2018-02-13T15:39:59Z</dcterms:modified>
</cp:coreProperties>
</file>