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sldIdLst>
    <p:sldId id="294" r:id="rId2"/>
    <p:sldId id="303" r:id="rId3"/>
    <p:sldId id="301" r:id="rId4"/>
    <p:sldId id="302" r:id="rId5"/>
    <p:sldId id="305" r:id="rId6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5717" autoAdjust="0"/>
  </p:normalViewPr>
  <p:slideViewPr>
    <p:cSldViewPr>
      <p:cViewPr>
        <p:scale>
          <a:sx n="94" d="100"/>
          <a:sy n="94" d="100"/>
        </p:scale>
        <p:origin x="-1736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16DA700-F0D1-408C-B9F5-6B5D1517E1E8}" type="datetimeFigureOut">
              <a:rPr lang="en-CA"/>
              <a:pPr>
                <a:defRPr/>
              </a:pPr>
              <a:t>18-02-13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A37A943-6EAF-45C6-81B7-AA413767A11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299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8F3118-030B-4CBD-A775-F6218D095E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F342-44F7-40A5-95CE-2D8FB4CCB45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CC3B3-2446-4E75-B8F9-0596004E1F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B723-AA24-4256-BF2F-AA9C2309DD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A9926-C238-44F5-8E0F-B9851D91686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46EC-8A2F-448B-91B6-6ECF2E0D83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CAC1B-5C56-45F5-AE5E-A28C8F42E80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28E93-A3E5-431F-896A-1DCA2875F1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B192-6087-4D3A-92DC-23A9B43904D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6F50-DDC8-474E-B074-10AAEC6A5B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202F-B83F-4235-B621-00BE14C9C4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23C5-EA13-44E1-A441-DD33B616906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98E7C-244C-48D0-9EEE-88EF3B626F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A758C3-56A6-42D3-A1B4-2C94DD675E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51173" y="1268760"/>
            <a:ext cx="619323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i="1" dirty="0" smtClean="0"/>
              <a:t>Programme des journées académiques (</a:t>
            </a:r>
            <a:r>
              <a:rPr lang="fr-CA" sz="3600" b="1" i="1" dirty="0" smtClean="0"/>
              <a:t>2018-2019)</a:t>
            </a:r>
            <a:endParaRPr lang="fr-CA" sz="3600" b="1" i="1" dirty="0" smtClean="0"/>
          </a:p>
          <a:p>
            <a:pPr>
              <a:spcBef>
                <a:spcPct val="50000"/>
              </a:spcBef>
            </a:pPr>
            <a:endParaRPr lang="fr-CA" sz="3600" b="1" i="1" dirty="0"/>
          </a:p>
        </p:txBody>
      </p:sp>
      <p:sp>
        <p:nvSpPr>
          <p:cNvPr id="19458" name="AutoShape 2" descr="data:image/jpeg;base64,/9j/4AAQSkZJRgABAQAAAQABAAD/2wCEAAkGBxQSEhUUExQUFhUXFBQVFBcXFBQXFBQVFRQWFxUUFRUYHCggGBolHBQUITEhJSkrLi4uFx8zODMsNygtLisBCgoKDg0OGhAQFywfHBwsLCwsLCwsLCwsLCwsLCwsLCwsLCwsLCwsLCwsLCwsLCwsLCwsLCwsLCwsLCwsLCwsLP/AABEIALoBDwMBIgACEQEDEQH/xAAbAAACAwEBAQAAAAAAAAAAAAACAwEEBQAGB//EADwQAAIBAgMFBQYEBgEFAQAAAAABAgMRBCExBRJBUWETcYGRoQYiscHR8DJCUuEjJDNysvFiFDSCwuIH/8QAGQEAAgMBAAAAAAAAAAAAAAAAAAECAwQF/8QAJBEBAAICAgEEAgMAAAAAAAAAAAECAxESITEEIjJBUXEjYYH/2gAMAwEAAhEDEQA/ANRIjeuG5Ao0ooaZCTsNTFyiwAEmcERHUAlC5xHNg2uAV1clxHSiLuAKYKfMcA4gEdwMlkc0zkAYe1abzPG478TPouOw+8jxe2MC072KM1V2OWOi5Q2fNq+73GjszZlvelr8P3PQbOw6k+i06szxVpiHmFsGq/ygLYVS2h9C3UloU69P3fTzJcITi0vJ0dg+5dvhc9Fs6jFRVlwRE3ZJWIkt1ZC8H2fXrZ26nSqZFKN/EKpUENIlNykG43Ip0xtgAIx6hKQtsHfY0T+0I375iN8ne5gDnJBTlwWvoV4y4LMJysA0KrUUVb7bG4Kjf3peBSgnKSRvYWkks8xiemhZnN2HTjkLeZtc8u7GEKIVgAWgN3MfGCB3NQIpM7eRLVgUAckcgoxIkrMAXu55gTQxyuKlFgAEnWJisgCJySVzBxUlUldK0eHN9Ru0MXvvdj+FPX9T+gOHhwM+TJvqGrDi+5TRw13Y2KNFRjZZeAvC0bcCzZlTRouWmYqrnYdONxM45IUyelDFw95d1hU3fLzL7WSb+/uxWjC7b+8hHspoFQHygFdDLYIxImwp1eQuFNsEQSlYXZvgzRpYVD+yQCGM6Mu4DcXHM2pUhTpRDSUMztraIKlh51HyNSnhU9VYtwppaBo5U8Ps1R4l2NKKIlNoROs2G0dS2l1IUSI1LhSNzmguyLEyJvYDDc63A4l5gSJR5g7q4BKOVzpAASdjpO4ajcVUQAuSsChlsgYjIudkZW1MXnuR/wDL6FramLVNWX4np06sycPRevHiU5b66how4uU7kVCgXsPSz0Co0y/QpZmZt8CgrDYx4jVTVrgyaGjtXnoxFSWVu4KtLUVNaCT0KcVa3JepU7H3X995Yz8/oJdXK3UEdAdLPUh0EGgooCK3CxRojqVC5apU7AiGnQyBnCw6UrAqlfUZwrbrYcaFu8faxLBItICSGbwOQpEEzQHZD5ZAzEk090PdsRAKZvcoN+gEmHYicLgAKdiII6WREgAmrALuJjcBuwySoag3CudKPQACasUdoYlU1fVv8K5v6FjG4lU470u5Lm+SMGmpVJb0tfRLkirJk4xr7XYsU3n+nUKDk3KWbepchRLGHhZB9nxMrfEaDRp2Zfpx5FaSsiaFXgMvK1JsC+RLrWFyq3AiKpXnMLEVSmm2JZC5vFZRT82KrNoLCyuIp0bGDyHUo2CpRLEYjRmE0pJDVUQqGQxRuCKbriNloBKPQDcYHAt0mwtpiJzaA4jZ1QiMirGbuWabElMaE0C0MQqbGi0lFnSi0QlbXUmUU+JucxLeREZi3HgMgrMZJSfEFxDl0Zyi0AKaZEkHUYF0+YBEUgMViIwjvS0X3ZdSaiSTd8ldt9DzGMxjrSX6I/hXP/k+pC9+MJ48c3l2IrSrT33kvyx5L6l3DU8hdCFjSo0sjHMzM7l0qxFY0mlEOokS3YTUmBeQV55CKNTMmpLUoRq2k/AUnprsKLKcahYVRDBGKjxEwqK1h2JkZla/ANnrcLePxEbJLX5/dgMNGyQvCYRv3pZvgXI0hCK66WqWgxMrXfDQONwEws0otjlGxWhVsMVYaErUbWOlHIr743tLoaOi5MruFyxVYmKFKyBwphWOTI3gJ0pFeckHMrzA9NwGwcoP9iHBs3uUC4TJ7PqFCn5AAwDbC7NJA2S6ACpxuRJBticdV7OEpvNRi33vgvOwEwPaDGty7KOmTn8VH5+RWwtFFbDRbblLNttt9XqaNGBhvblO3Tx4+NdGUm0+Zcp1kyu4iqslbLxXXmJYtVKgEpZFOjUb+AyUwAa8jCqbQj2ji5K90rcSxtnHqlBt68FzfI8jsnDOtVu+rb6sNbV3vxe/ozVhvaPkZWBpOm1GTbT0b+DN2NLQNJxKo76k06L1Ze3Sd0Wki4QdiadIdkNhTAbJhEksKNhU0NGZLlIGObBmMoxsI48D3bEqdhiQE0MtBdQPfK84hRdhHo2UxedwpTQEpIaKJSK9eoMc7FPEVkh6KZerISIbJT5Zm5zExOnJEqKF1vIYFJ3RG74iYNvW42E+gEFGL7TYjKNNfme9LuWi8/gbc5Lmjx+OrdrVlK+WSj/atPm/EqzW1X9rsFd23P0mgi7AqRp2sy3TMbpx3A2yjjHmWpsqYl3QE6l7r9AMbi1CLlJ2SK+KxSjC8na2p5Lau0ZVpWX4eC59WNC1orBeNxUsRVXfaK5L6nqdjYJQ0XjztxKuydkdlBTmv4k8or9MeL++ZvYSnayLJjjDPT3ztadFSSHwaSCpR5nVLFbTo1MBir2z4EuYHCzSjmW4RKFOZejPIEbSiohE5Das8ilOeoFHaYRuy1GIvDWSLUcwSmS7AOI9oXUQFEqtQ6LIqK7AsJPQqiuV6l+o6LAnMCnpTq1rfuXNj4Pee/LT8t+PURh6SqVEtVHOXyR6SnE04qfcsefJ3xgzcDjZOwuLzzCbWXcaGQUqfJgyRDqExkAC4tcAJx5DnPmBZgGVt2tuUJPn7q75ZP0uecwMUs+n+zZ9rJ+7Tjzk35L/AOjIoLIy5p9zd6am67WYxu9Sy1kIgc6lihs8CkytVfAZvlPH11CLk+CEU+HnfaLEb0lTXe+96I2vZf2Z3Uq1ZdYxfDqwPYvZ/a1JVpq+tu89Dt3E2iqayc9ekePnp5mnHSIrylzsl5tbjDPlW7Wo5cNI9Ir66mhRpFPCUzUpxyKbTudtmOuo6TGImuuKLEivNiWERrXXJlGttBRlZtZsfVWR53BYPtq05zz95xjfgk7fG4QhadPTYfEX0LsKz0KGG2du/hb7uBfpxa1A5l1ST4im7k1qt8gYIEqruHSsW9DMp1rMe8SEIz5XmV6sxH/VLmDOqArCZMHeshcpgymCcuq1LFWpOT92CvJ6cl1YyScuiLeyqFrz8I/Nk6V5Sz5cnGFzZez1Tja9285Pm+ZpwQGHQ5UjWwSQ5WGWWoMoEQj0JEhQ4/sEyH04BRdvvUCQ10Oj5Evn6BbvPwAPKe00t6tGPCMPWT+iRVpLIZtV3xFR8ml5JIEw5Z3aXV9PXVIMiBVeR0ZETZW0TCtvWZk+0FVy3acdZP0/2auIWpnezuHdfFObV1DJeH36kqV5TpmzX41ex2JhFQoqOlldv5mJKq6tSU3o9OkVp9fE1tvV92lurWb3e5ay9FbxM7BwsjRmnWqwyenrvdpXMNSL0BNDQKUzO2wirIrzkdVmI3wSIxU7JsDY+H91c3n5g493Vubt56+lzTwFOyCEZWKUGgKlVrVFliqiA1a6lr5lLaWPVJOTeS6FupS1MutgFiKsaUvwK85LmlovNjrG50hktFY2wcT7YNv3Ieb+SLGyvaGpVluuC56v6Ht8FsqjTVo04R7oq/mUNuwW/SUUllLh3F98PGu9sePPa94grDbz1XqW43WqBw9PIbOpZGd0C/Cx0klmxsW3wFVYgUlxk6klCF89XwjHizdw0UrJaJWXcjP2WrRlbVv0NmjTsa8ddQ5+a27a/BtKRPaO5yQKyZYpC4gyXAJP7sFwyX0GRcnyIfgPcAFDr9+IwiMycwGlxfcjvEQeOxbvWqP/AJy+IW6dXharP+5sdCBz7/KXZwx7IIaIkiw4AzRHS2zKx1a0ZPoza9ktmujQ3mvenm/E87tNXaivzTivW7+B9AwdLdhFckafT17mXN9XbxDzO3ZuVdR4QivOWb9N0OhSyK6qdpVqT/VN27llH0SNOjAqvO7TK3FXVYRSjZW+ANZtDZ5cfMr4ipcitVlVvkzmwLfEqYvF2Vlrouregk5kdJ79TpHLxf7fE3qEcjJ2dR3Yr1fNvVmzRdkhwr39j0ETmHVmVWwTh1eWRHs9C86k30ivi/ihOLqWTNH2fouNGL4yvN+Ly9LF2CPdtk9VbVNflcnDO5j7TX8WC5Rfq/2N675GJtH+v3QXxZfm+DN6aP5IPhkhbjzGxClHIxunBSR05HbtgJvICs0tj0vc3urNSzsUdkL+FHx8bs0ISNlfEOZb5SBjUuoKzZKRJEq3V35hpvgKSbvwDi7K2oyc0vu4Kg+ORFhncxgDitPv1JprkTU++8FQ5CDylX+rO+u8/iWYuKRR2jLdrzXW/gzlUMN+rS7GDukHTmV61TI6cyli66SbfArXWLwFPtMVCPCN5ePA9vtCs6dOck9It262y9TyHsTSc6k6r00N/wBpqv8ACS/VKMfL3v8A1NmL249uRmnnl0x9nUrRRpwdirhVkWYoyt9YRMp1FxRdqFSogSJclx1MPDy368v0we6usrZv1t5mrj5qMW+Sb8ijsvDOMmn+LJy/ucU5erYRH2rtPcQ3cNSyLkY5f7FYZDqoGrzbuC5eZDbXURiqnIDIxi7SUaa1nJR8PzPyTPYU6aVlbJLJdFwPN+y1FzqyqPSHuQ6yf4n4Ky8z1bNeGuq7/Ln+otytr8FSsec2jU/mJd0V6Ho3G2Z5nHL+Yn4f4oef4l6b5r9PQlyIorIipcyugXOoVakxtXqVdy7S62FAt1D1ezoWpwy/KizuiaasrcrDUzc5iPQJd4Mqdwt3QACSf3oS2cvw+P0Onr5DRTGK++ZOpEl8UFwYAMo55Z9AZTtr8g5EVlmvEA+b+1s508TvK+ng1yBw21YSXvPdfXTwZq//AKBFWg+vyPEsw5ery34bTFYelrbRgvzLwzMPHYx1HZZK+S595VZe2Kr1oX/UVxG5WXyTMPfeymBdGgr6yzZV9op3qU48lKT8XZf4s9JbJd3yPLbY/wC5f9kfmbcnVNQxYfdk3J2GgWXHIVhCxW4GR0oVZSK0h1QVMDln4qG/KEP1Tin/AGp70vRMKhLeqVHzqT8t5peg/BL+Zp90/wDFlXZXz+ZPxT/Wbzl/UNughlREUTpkF5LZRxehckUcaEFbqHp9lYfs6UIrJ7t33vNvzZajd6hT1REfqdCHImdo3uZ5zFr+Ynbp8EejPP4tfx5+H+KK83xX+m+azB5AVAo6AzMjoEzROEp3qQXW/lmSx+y/6r/tfxRLH3aFeadVltpcfQKM0C9X4BQXz+Rsc41aAytxYFN5PwIivvz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572000" y="5373216"/>
            <a:ext cx="4704406" cy="14670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Guillaume Voghel, MD, </a:t>
            </a:r>
            <a:r>
              <a:rPr lang="fr-CA" sz="1600" i="1" dirty="0" err="1" smtClean="0"/>
              <a:t>Ph.D</a:t>
            </a:r>
            <a:r>
              <a:rPr lang="fr-CA" sz="1600" i="1" dirty="0" smtClean="0"/>
              <a:t>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Directeur local de programme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Responsable </a:t>
            </a:r>
            <a:r>
              <a:rPr lang="fr-CA" sz="1600" i="1" dirty="0" smtClean="0"/>
              <a:t>des journées académiques</a:t>
            </a:r>
            <a:endParaRPr lang="fr-CA" sz="1600" i="1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Programme de résidence en médecine de famille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Université de Montréal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CUMF</a:t>
            </a:r>
            <a:r>
              <a:rPr lang="fr-CA" sz="1600" i="1" dirty="0" smtClean="0"/>
              <a:t>, Cité-de-la-Santé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3594889"/>
            <a:ext cx="4407850" cy="4821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Rencontre comité du programme académique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13 février 2018</a:t>
            </a:r>
            <a:endParaRPr lang="fr-CA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Quelques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nouveautés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smtClean="0">
                <a:solidFill>
                  <a:srgbClr val="003366"/>
                </a:solidFill>
              </a:rPr>
              <a:t>en </a:t>
            </a:r>
            <a:r>
              <a:rPr lang="en-CA" sz="3200" i="1" dirty="0" smtClean="0">
                <a:solidFill>
                  <a:srgbClr val="003366"/>
                </a:solidFill>
              </a:rPr>
              <a:t>2018-2019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43608" y="2350036"/>
            <a:ext cx="7704856" cy="424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Ajout de cours sur:</a:t>
            </a:r>
          </a:p>
          <a:p>
            <a:pPr marL="742950" lvl="1" indent="-285750">
              <a:buFont typeface="Arial"/>
              <a:buChar char="•"/>
            </a:pPr>
            <a:r>
              <a:rPr lang="fr-FR" i="1" dirty="0" smtClean="0">
                <a:solidFill>
                  <a:srgbClr val="003366"/>
                </a:solidFill>
              </a:rPr>
              <a:t>Dermato</a:t>
            </a:r>
          </a:p>
          <a:p>
            <a:pPr marL="742950" lvl="1" indent="-285750">
              <a:buFont typeface="Arial"/>
              <a:buChar char="•"/>
            </a:pPr>
            <a:r>
              <a:rPr lang="fr-FR" i="1" dirty="0" smtClean="0">
                <a:solidFill>
                  <a:srgbClr val="003366"/>
                </a:solidFill>
              </a:rPr>
              <a:t>SAPA – parkinsonisme</a:t>
            </a:r>
          </a:p>
          <a:p>
            <a:pPr marL="742950" lvl="1" indent="-285750">
              <a:buFont typeface="Arial"/>
              <a:buChar char="•"/>
            </a:pPr>
            <a:r>
              <a:rPr lang="fr-FR" i="1" dirty="0" smtClean="0">
                <a:solidFill>
                  <a:srgbClr val="003366"/>
                </a:solidFill>
              </a:rPr>
              <a:t>Santé des autochtones</a:t>
            </a:r>
            <a:endParaRPr lang="fr-FR" i="1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Modifications pour essayer de déplacer le moins possible les résidents</a:t>
            </a:r>
          </a:p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Atelier d’</a:t>
            </a:r>
            <a:r>
              <a:rPr lang="fr-FR" sz="2400" dirty="0" smtClean="0">
                <a:solidFill>
                  <a:srgbClr val="003366"/>
                </a:solidFill>
              </a:rPr>
              <a:t>éthique clinique au quotidien (R1) déplacé en sept de R2</a:t>
            </a:r>
          </a:p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Atelier d’éthique sur soins appropriés (</a:t>
            </a:r>
            <a:r>
              <a:rPr lang="fr-FR" sz="2400" dirty="0" err="1" smtClean="0">
                <a:solidFill>
                  <a:srgbClr val="003366"/>
                </a:solidFill>
              </a:rPr>
              <a:t>cf</a:t>
            </a:r>
            <a:r>
              <a:rPr lang="fr-FR" sz="2400" dirty="0" smtClean="0">
                <a:solidFill>
                  <a:srgbClr val="003366"/>
                </a:solidFill>
              </a:rPr>
              <a:t> Dr Bertrand)</a:t>
            </a:r>
            <a:endParaRPr lang="fr-FR" sz="2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3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chemeClr val="tx1"/>
                </a:solidFill>
              </a:rPr>
              <a:t>Horaire</a:t>
            </a:r>
            <a:r>
              <a:rPr lang="en-CA" sz="3200" i="1" dirty="0" smtClean="0">
                <a:solidFill>
                  <a:schemeClr val="tx1"/>
                </a:solidFill>
              </a:rPr>
              <a:t> des </a:t>
            </a:r>
            <a:r>
              <a:rPr lang="en-CA" sz="3200" i="1" dirty="0" err="1" smtClean="0">
                <a:solidFill>
                  <a:schemeClr val="tx1"/>
                </a:solidFill>
              </a:rPr>
              <a:t>journées</a:t>
            </a:r>
            <a:r>
              <a:rPr lang="en-CA" sz="3200" i="1" dirty="0" smtClean="0">
                <a:solidFill>
                  <a:schemeClr val="tx1"/>
                </a:solidFill>
              </a:rPr>
              <a:t> </a:t>
            </a:r>
            <a:r>
              <a:rPr lang="en-CA" sz="3200" i="1" dirty="0" err="1" smtClean="0">
                <a:solidFill>
                  <a:schemeClr val="tx1"/>
                </a:solidFill>
              </a:rPr>
              <a:t>académiques</a:t>
            </a:r>
            <a:r>
              <a:rPr lang="en-CA" sz="3200" i="1" dirty="0" smtClean="0">
                <a:solidFill>
                  <a:schemeClr val="tx1"/>
                </a:solidFill>
              </a:rPr>
              <a:t/>
            </a:r>
            <a:br>
              <a:rPr lang="en-CA" sz="3200" i="1" dirty="0" smtClean="0">
                <a:solidFill>
                  <a:schemeClr val="tx1"/>
                </a:solidFill>
              </a:rPr>
            </a:br>
            <a:r>
              <a:rPr lang="en-CA" sz="3200" i="1" dirty="0" err="1" smtClean="0">
                <a:solidFill>
                  <a:schemeClr val="tx1"/>
                </a:solidFill>
              </a:rPr>
              <a:t>Résidents</a:t>
            </a:r>
            <a:r>
              <a:rPr lang="en-CA" sz="3200" i="1" dirty="0" smtClean="0">
                <a:solidFill>
                  <a:schemeClr val="tx1"/>
                </a:solidFill>
              </a:rPr>
              <a:t> 1</a:t>
            </a:r>
            <a:r>
              <a:rPr lang="en-CA" sz="3200" i="1" baseline="30000" dirty="0" smtClean="0">
                <a:solidFill>
                  <a:schemeClr val="tx1"/>
                </a:solidFill>
              </a:rPr>
              <a:t>ère </a:t>
            </a:r>
            <a:r>
              <a:rPr lang="en-CA" sz="3200" i="1" dirty="0" err="1" smtClean="0">
                <a:solidFill>
                  <a:schemeClr val="tx1"/>
                </a:solidFill>
              </a:rPr>
              <a:t>année</a:t>
            </a:r>
            <a:endParaRPr lang="en-CA" sz="320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91571"/>
              </p:ext>
            </p:extLst>
          </p:nvPr>
        </p:nvGraphicFramePr>
        <p:xfrm>
          <a:off x="1403648" y="2348880"/>
          <a:ext cx="7156826" cy="3611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06"/>
                <a:gridCol w="53944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Activités Académiques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Juillet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 Accueil</a:t>
                      </a:r>
                      <a:r>
                        <a:rPr lang="fr-FR" sz="1400" baseline="0" dirty="0" smtClean="0"/>
                        <a:t> universitaire</a:t>
                      </a:r>
                    </a:p>
                    <a:p>
                      <a:r>
                        <a:rPr lang="fr-FR" sz="1400" dirty="0" smtClean="0"/>
                        <a:t>        Choisir</a:t>
                      </a:r>
                      <a:r>
                        <a:rPr lang="fr-FR" sz="1400" baseline="0" dirty="0" smtClean="0"/>
                        <a:t> avec soin – EMP </a:t>
                      </a:r>
                      <a:r>
                        <a:rPr lang="fr-FR" sz="1400" baseline="0" dirty="0" smtClean="0"/>
                        <a:t>      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b="1" i="1" u="none" baseline="0" dirty="0" smtClean="0">
                        <a:solidFill>
                          <a:srgbClr val="FF6600"/>
                        </a:solidFill>
                      </a:endParaRPr>
                    </a:p>
                    <a:p>
                      <a:r>
                        <a:rPr lang="fr-FR" sz="1400" baseline="0" dirty="0" smtClean="0"/>
                        <a:t>PM: </a:t>
                      </a:r>
                      <a:r>
                        <a:rPr lang="fr-FR" sz="1400" baseline="0" dirty="0" smtClean="0"/>
                        <a:t>Dermato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Octobre</a:t>
                      </a:r>
                      <a:r>
                        <a:rPr lang="fr-FR" sz="1400" baseline="0" dirty="0" smtClean="0"/>
                        <a:t>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 Éthique: Relation médecin-</a:t>
                      </a:r>
                      <a:r>
                        <a:rPr lang="fr-FR" sz="1400" dirty="0" smtClean="0"/>
                        <a:t>industrie                 </a:t>
                      </a:r>
                      <a:r>
                        <a:rPr lang="fr-FR" sz="1400" b="1" i="1" u="none" dirty="0" smtClean="0">
                          <a:solidFill>
                            <a:srgbClr val="FF6600"/>
                          </a:solidFill>
                        </a:rPr>
                        <a:t>AM:</a:t>
                      </a:r>
                      <a:r>
                        <a:rPr lang="fr-FR" sz="1400" b="1" i="1" u="none" baseline="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PM</a:t>
                      </a:r>
                      <a:r>
                        <a:rPr lang="fr-FR" sz="1400" dirty="0" smtClean="0"/>
                        <a:t>:</a:t>
                      </a:r>
                      <a:r>
                        <a:rPr lang="fr-FR" sz="1400" baseline="0" dirty="0" smtClean="0"/>
                        <a:t> Médecine adolescence                                      </a:t>
                      </a:r>
                      <a:r>
                        <a:rPr lang="fr-FR" sz="1400" b="1" i="1" u="none" baseline="0" dirty="0" smtClean="0">
                          <a:solidFill>
                            <a:srgbClr val="FF6600"/>
                          </a:solidFill>
                        </a:rPr>
                        <a:t>PM: CUMF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Février</a:t>
                      </a:r>
                      <a:r>
                        <a:rPr lang="fr-FR" sz="1400" baseline="0" dirty="0" smtClean="0"/>
                        <a:t>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 </a:t>
                      </a:r>
                      <a:r>
                        <a:rPr lang="fr-FR" sz="1400" dirty="0" smtClean="0"/>
                        <a:t>CNESST                                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PM: Médecine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/>
                        <a:t>du travail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Avril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 </a:t>
                      </a:r>
                      <a:r>
                        <a:rPr lang="fr-FR" sz="1400" dirty="0" smtClean="0"/>
                        <a:t>toxicologie                             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PM:</a:t>
                      </a:r>
                      <a:r>
                        <a:rPr lang="fr-FR" sz="1400" baseline="0" dirty="0" smtClean="0"/>
                        <a:t> Maltraitance chez les </a:t>
                      </a:r>
                      <a:r>
                        <a:rPr lang="fr-FR" sz="1400" baseline="0" dirty="0" smtClean="0"/>
                        <a:t>enfants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baseline="0" dirty="0" smtClean="0"/>
                    </a:p>
                    <a:p>
                      <a:r>
                        <a:rPr lang="fr-FR" sz="1400" dirty="0" smtClean="0"/>
                        <a:t>        Trouble</a:t>
                      </a:r>
                      <a:r>
                        <a:rPr lang="fr-FR" sz="1400" baseline="0" dirty="0" smtClean="0"/>
                        <a:t> de l’apprentissage chez les enfants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r>
                        <a:rPr lang="fr-FR" sz="1400" baseline="0" dirty="0" smtClean="0"/>
                        <a:t> mai</a:t>
                      </a:r>
                      <a:r>
                        <a:rPr lang="fr-FR" sz="1400" dirty="0" smtClean="0"/>
                        <a:t>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Patient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/>
                        <a:t>instable                                                  </a:t>
                      </a:r>
                      <a:r>
                        <a:rPr lang="fr-FR" sz="1400" b="1" i="1" u="none" baseline="0" dirty="0" smtClean="0">
                          <a:solidFill>
                            <a:srgbClr val="FF6600"/>
                          </a:solidFill>
                        </a:rPr>
                        <a:t>Différents milieux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31</a:t>
                      </a:r>
                      <a:r>
                        <a:rPr lang="fr-FR" sz="1400" baseline="0" dirty="0" smtClean="0"/>
                        <a:t> mai </a:t>
                      </a:r>
                      <a:r>
                        <a:rPr lang="fr-FR" sz="1400" dirty="0" smtClean="0"/>
                        <a:t>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Journée </a:t>
                      </a:r>
                      <a:r>
                        <a:rPr lang="fr-FR" sz="1400" dirty="0" smtClean="0"/>
                        <a:t>de l’érudition et de la </a:t>
                      </a:r>
                      <a:r>
                        <a:rPr lang="fr-FR" sz="1400" dirty="0" smtClean="0"/>
                        <a:t>recherche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52091" y="6093296"/>
            <a:ext cx="60961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/>
              <a:t>A cela s’ajoutent:</a:t>
            </a:r>
          </a:p>
          <a:p>
            <a:r>
              <a:rPr lang="fr-FR" sz="1400" i="1" dirty="0"/>
              <a:t>	</a:t>
            </a:r>
            <a:r>
              <a:rPr lang="fr-FR" sz="1400" i="1" dirty="0" smtClean="0"/>
              <a:t>- Cours formation pédagogique aux résidents (</a:t>
            </a:r>
            <a:r>
              <a:rPr lang="fr-FR" sz="1400" i="1" dirty="0" err="1" smtClean="0"/>
              <a:t>UdeM</a:t>
            </a:r>
            <a:r>
              <a:rPr lang="fr-FR" sz="1400" i="1" dirty="0" smtClean="0"/>
              <a:t>)</a:t>
            </a:r>
          </a:p>
          <a:p>
            <a:r>
              <a:rPr lang="fr-FR" sz="1400" i="1" dirty="0"/>
              <a:t>	</a:t>
            </a:r>
            <a:r>
              <a:rPr lang="fr-FR" sz="1400" i="1" dirty="0" smtClean="0"/>
              <a:t>- Cours sécurité du patient</a:t>
            </a:r>
            <a:endParaRPr lang="fr-FR" sz="14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4788024" y="2606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Dates encore sous toute réserve…</a:t>
            </a:r>
            <a:endParaRPr lang="fr-F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Horaire</a:t>
            </a:r>
            <a:r>
              <a:rPr lang="en-CA" sz="3200" i="1" dirty="0" smtClean="0">
                <a:solidFill>
                  <a:srgbClr val="003366"/>
                </a:solidFill>
              </a:rPr>
              <a:t> des </a:t>
            </a:r>
            <a:r>
              <a:rPr lang="en-CA" sz="3200" i="1" dirty="0" err="1" smtClean="0">
                <a:solidFill>
                  <a:srgbClr val="003366"/>
                </a:solidFill>
              </a:rPr>
              <a:t>journées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académiques</a:t>
            </a:r>
            <a:r>
              <a:rPr lang="en-CA" sz="3200" i="1" dirty="0" smtClean="0">
                <a:solidFill>
                  <a:srgbClr val="003366"/>
                </a:solidFill>
              </a:rPr>
              <a:t/>
            </a:r>
            <a:br>
              <a:rPr lang="en-CA" sz="3200" i="1" dirty="0" smtClean="0">
                <a:solidFill>
                  <a:srgbClr val="003366"/>
                </a:solidFill>
              </a:rPr>
            </a:br>
            <a:r>
              <a:rPr lang="en-CA" sz="3200" i="1" dirty="0" err="1" smtClean="0">
                <a:solidFill>
                  <a:srgbClr val="003366"/>
                </a:solidFill>
              </a:rPr>
              <a:t>Résidents</a:t>
            </a:r>
            <a:r>
              <a:rPr lang="en-CA" sz="3200" i="1" dirty="0" smtClean="0">
                <a:solidFill>
                  <a:srgbClr val="003366"/>
                </a:solidFill>
              </a:rPr>
              <a:t> 2</a:t>
            </a:r>
            <a:r>
              <a:rPr lang="en-CA" sz="3200" i="1" baseline="30000" dirty="0" smtClean="0">
                <a:solidFill>
                  <a:srgbClr val="003366"/>
                </a:solidFill>
              </a:rPr>
              <a:t>e </a:t>
            </a:r>
            <a:r>
              <a:rPr lang="en-CA" sz="3200" i="1" dirty="0" err="1" smtClean="0">
                <a:solidFill>
                  <a:srgbClr val="003366"/>
                </a:solidFill>
              </a:rPr>
              <a:t>année</a:t>
            </a:r>
            <a:endParaRPr lang="en-CA" sz="3200" i="1" dirty="0">
              <a:solidFill>
                <a:srgbClr val="003366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79725"/>
              </p:ext>
            </p:extLst>
          </p:nvPr>
        </p:nvGraphicFramePr>
        <p:xfrm>
          <a:off x="1259632" y="2348880"/>
          <a:ext cx="7156826" cy="3703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06"/>
                <a:gridCol w="53944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Activités Académiques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Ao</a:t>
                      </a:r>
                      <a:r>
                        <a:rPr lang="fr-FR" sz="1400" dirty="0" smtClean="0"/>
                        <a:t>ût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 SAPA                                          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PM: </a:t>
                      </a:r>
                      <a:r>
                        <a:rPr lang="fr-FR" sz="1400" baseline="0" dirty="0" smtClean="0"/>
                        <a:t>Gestion de la pratique – FMOQ-1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Septembre</a:t>
                      </a:r>
                      <a:r>
                        <a:rPr lang="fr-FR" sz="1400" baseline="0" dirty="0" smtClean="0"/>
                        <a:t>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Atelier d’éthique au quotidien (demi-journée) </a:t>
                      </a:r>
                    </a:p>
                    <a:p>
                      <a:r>
                        <a:rPr lang="fr-FR" sz="1400" b="1" i="1" baseline="0" dirty="0" smtClean="0">
                          <a:solidFill>
                            <a:srgbClr val="FF6600"/>
                          </a:solidFill>
                        </a:rPr>
                        <a:t>Semaine à définir et à planifier dans les CUMF</a:t>
                      </a:r>
                      <a:endParaRPr lang="fr-FR" sz="1400" b="1" i="1" baseline="0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Novembre</a:t>
                      </a:r>
                      <a:r>
                        <a:rPr lang="fr-FR" sz="1400" baseline="0" dirty="0" smtClean="0"/>
                        <a:t> 2018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</a:rPr>
                        <a:t>Santé des autochtones              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rgbClr val="000000"/>
                          </a:solidFill>
                        </a:rPr>
                        <a:t>PM: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</a:rPr>
                        <a:t> Santé des populations interculturelles</a:t>
                      </a:r>
                      <a:endParaRPr lang="fr-FR" sz="1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Décembre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Atelier</a:t>
                      </a:r>
                      <a:r>
                        <a:rPr lang="fr-FR" sz="1400" baseline="0" dirty="0" smtClean="0"/>
                        <a:t> d’éthique narrative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baseline="0" dirty="0" smtClean="0">
                          <a:solidFill>
                            <a:srgbClr val="FF6600"/>
                          </a:solidFill>
                        </a:rPr>
                        <a:t>Semaine à définir et à planifier dans les CUMF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r>
                        <a:rPr lang="fr-FR" sz="1400" baseline="0" dirty="0" smtClean="0"/>
                        <a:t> mai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Gestion de la pratique – FMOQ 2         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31</a:t>
                      </a:r>
                      <a:r>
                        <a:rPr lang="fr-FR" sz="1400" baseline="0" dirty="0" smtClean="0"/>
                        <a:t> mai</a:t>
                      </a:r>
                      <a:r>
                        <a:rPr lang="fr-FR" sz="1400" dirty="0" smtClean="0"/>
                        <a:t> 2018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Journée de l’érudition et de la </a:t>
                      </a:r>
                      <a:r>
                        <a:rPr lang="fr-FR" sz="1400" dirty="0" smtClean="0"/>
                        <a:t>recherche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J</a:t>
                      </a:r>
                      <a:r>
                        <a:rPr lang="fr-FR" sz="1400" dirty="0" smtClean="0"/>
                        <a:t>uin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AM: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/>
                        <a:t>Trouble de la Conduite alimentaire                          </a:t>
                      </a:r>
                      <a:r>
                        <a:rPr lang="fr-FR" sz="1400" b="1" i="1" u="none" baseline="0" dirty="0" err="1" smtClean="0">
                          <a:solidFill>
                            <a:srgbClr val="FF6600"/>
                          </a:solidFill>
                        </a:rPr>
                        <a:t>UdeM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PM: </a:t>
                      </a:r>
                      <a:r>
                        <a:rPr lang="fr-FR" sz="1400" baseline="0" dirty="0" smtClean="0"/>
                        <a:t>Aspects </a:t>
                      </a:r>
                      <a:r>
                        <a:rPr lang="fr-FR" sz="1400" baseline="0" dirty="0" smtClean="0"/>
                        <a:t>médicaux-légaux de la pratique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347864" y="116632"/>
            <a:ext cx="60961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u="sng" dirty="0" smtClean="0"/>
              <a:t>A cela s’ajoutent:</a:t>
            </a:r>
          </a:p>
          <a:p>
            <a:r>
              <a:rPr lang="fr-FR" sz="1600" i="1" dirty="0"/>
              <a:t>	</a:t>
            </a:r>
            <a:r>
              <a:rPr lang="fr-FR" sz="1600" i="1" dirty="0" smtClean="0"/>
              <a:t>- Examens LMCC-2 + CMFC (octobre + </a:t>
            </a:r>
            <a:r>
              <a:rPr lang="fr-FR" sz="1600" i="1" dirty="0" smtClean="0"/>
              <a:t>avril/mai</a:t>
            </a:r>
            <a:r>
              <a:rPr lang="fr-FR" sz="1600" i="1" dirty="0" smtClean="0"/>
              <a:t>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01728"/>
              </p:ext>
            </p:extLst>
          </p:nvPr>
        </p:nvGraphicFramePr>
        <p:xfrm>
          <a:off x="1231598" y="6237312"/>
          <a:ext cx="71568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06"/>
                <a:gridCol w="5394420"/>
              </a:tblGrid>
              <a:tr h="3708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Ethique</a:t>
                      </a:r>
                      <a:r>
                        <a:rPr lang="fr-FR" sz="1400" baseline="0" dirty="0" smtClean="0"/>
                        <a:t> soins appropriés: date </a:t>
                      </a:r>
                      <a:r>
                        <a:rPr lang="fr-FR" sz="1400" i="1" baseline="0" dirty="0" smtClean="0"/>
                        <a:t>via</a:t>
                      </a:r>
                      <a:r>
                        <a:rPr lang="fr-FR" sz="1400" baseline="0" dirty="0" smtClean="0"/>
                        <a:t> le Bureau d’</a:t>
                      </a:r>
                      <a:r>
                        <a:rPr lang="fr-FR" sz="1400" baseline="0" dirty="0" err="1" smtClean="0"/>
                        <a:t>ethique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355976" y="6113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Dates encore sous toute réserve…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3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Défis</a:t>
            </a:r>
            <a:r>
              <a:rPr lang="en-CA" sz="3200" i="1" dirty="0" smtClean="0">
                <a:solidFill>
                  <a:srgbClr val="003366"/>
                </a:solidFill>
              </a:rPr>
              <a:t>/</a:t>
            </a:r>
            <a:r>
              <a:rPr lang="en-CA" sz="3200" i="1" dirty="0" err="1" smtClean="0">
                <a:solidFill>
                  <a:srgbClr val="003366"/>
                </a:solidFill>
              </a:rPr>
              <a:t>nouveautés</a:t>
            </a:r>
            <a:r>
              <a:rPr lang="en-CA" sz="3200" i="1" dirty="0" smtClean="0">
                <a:solidFill>
                  <a:srgbClr val="003366"/>
                </a:solidFill>
              </a:rPr>
              <a:t> en </a:t>
            </a:r>
            <a:r>
              <a:rPr lang="en-CA" sz="3200" i="1" dirty="0" smtClean="0">
                <a:solidFill>
                  <a:srgbClr val="003366"/>
                </a:solidFill>
              </a:rPr>
              <a:t>2018-2019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03648" y="2636912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i="1" dirty="0" smtClean="0">
                <a:solidFill>
                  <a:srgbClr val="003366"/>
                </a:solidFill>
              </a:rPr>
              <a:t>Mise à jour des objectifs et évaluations en cours</a:t>
            </a:r>
          </a:p>
          <a:p>
            <a:endParaRPr lang="fr-FR" i="1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i="1" dirty="0" smtClean="0">
                <a:solidFill>
                  <a:srgbClr val="003366"/>
                </a:solidFill>
              </a:rPr>
              <a:t>Présence </a:t>
            </a:r>
            <a:r>
              <a:rPr lang="fr-FR" i="1" dirty="0" smtClean="0">
                <a:solidFill>
                  <a:srgbClr val="003366"/>
                </a:solidFill>
              </a:rPr>
              <a:t>/ ponctualité encore laborieuse…</a:t>
            </a:r>
          </a:p>
          <a:p>
            <a:pPr marL="285750" indent="-285750">
              <a:buFont typeface="Arial"/>
              <a:buChar char="•"/>
            </a:pPr>
            <a:endParaRPr lang="fr-FR" i="1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i="1" dirty="0" smtClean="0">
                <a:solidFill>
                  <a:srgbClr val="003366"/>
                </a:solidFill>
              </a:rPr>
              <a:t>Collecte des évaluations encore difficile</a:t>
            </a:r>
            <a:endParaRPr lang="fr-FR" i="1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5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9898</TotalTime>
  <Words>363</Words>
  <Application>Microsoft Macintosh PowerPoint</Application>
  <PresentationFormat>Présentation à l'écran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Capsules</vt:lpstr>
      <vt:lpstr>Présentation PowerPoint</vt:lpstr>
      <vt:lpstr>Quelques nouveautés en 2018-2019</vt:lpstr>
      <vt:lpstr>Horaire des journées académiques Résidents 1ère année</vt:lpstr>
      <vt:lpstr>Horaire des journées académiques Résidents 2e année</vt:lpstr>
      <vt:lpstr>Défis/nouveautés en 2018-2019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</dc:creator>
  <cp:lastModifiedBy>Guillaume Voghel</cp:lastModifiedBy>
  <cp:revision>104</cp:revision>
  <dcterms:created xsi:type="dcterms:W3CDTF">2014-01-05T14:37:24Z</dcterms:created>
  <dcterms:modified xsi:type="dcterms:W3CDTF">2018-02-13T18:44:09Z</dcterms:modified>
</cp:coreProperties>
</file>