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9" r:id="rId2"/>
    <p:sldId id="304" r:id="rId3"/>
    <p:sldId id="311" r:id="rId4"/>
    <p:sldId id="314" r:id="rId5"/>
    <p:sldId id="315" r:id="rId6"/>
    <p:sldId id="317" r:id="rId7"/>
    <p:sldId id="313" r:id="rId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304"/>
            <p14:sldId id="311"/>
            <p14:sldId id="314"/>
            <p14:sldId id="315"/>
            <p14:sldId id="317"/>
            <p14:sldId id="313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18-02-13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18-02-13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18-02-13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2018-02-13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Martin Potter MD M.Sc.</a:t>
            </a:r>
            <a:endParaRPr lang="en-US" dirty="0"/>
          </a:p>
          <a:p>
            <a:pPr lvl="1"/>
            <a:r>
              <a:rPr lang="fr-CA" dirty="0"/>
              <a:t>Responsable du Comité d’Érudition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CA" dirty="0"/>
              <a:t>Comité D’Érudition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	Marie </a:t>
            </a:r>
            <a:r>
              <a:rPr lang="fr-CA" dirty="0" err="1"/>
              <a:t>Authier</a:t>
            </a:r>
            <a:r>
              <a:rPr lang="fr-CA" dirty="0"/>
              <a:t>, PhD</a:t>
            </a:r>
          </a:p>
          <a:p>
            <a:r>
              <a:rPr lang="fr-CA" dirty="0"/>
              <a:t>	Dre Marie-Pier </a:t>
            </a:r>
            <a:r>
              <a:rPr lang="fr-CA" dirty="0" err="1"/>
              <a:t>Codsi</a:t>
            </a:r>
            <a:endParaRPr lang="fr-CA" dirty="0"/>
          </a:p>
          <a:p>
            <a:r>
              <a:rPr lang="fr-CA" dirty="0"/>
              <a:t>	Dre Marie-Thérèse Lussier</a:t>
            </a:r>
          </a:p>
          <a:p>
            <a:r>
              <a:rPr lang="fr-CA" dirty="0"/>
              <a:t>	Dr Martin Potter</a:t>
            </a:r>
          </a:p>
          <a:p>
            <a:r>
              <a:rPr lang="fr-CA" dirty="0"/>
              <a:t>	Dre Emmanuelle </a:t>
            </a:r>
            <a:r>
              <a:rPr lang="fr-CA" dirty="0" err="1"/>
              <a:t>Trépanier</a:t>
            </a:r>
            <a:endParaRPr lang="fr-CA" dirty="0"/>
          </a:p>
          <a:p>
            <a:r>
              <a:rPr lang="fr-CA" dirty="0"/>
              <a:t>*Dre Marie Nguyen et Dre Julie-Anne </a:t>
            </a:r>
            <a:r>
              <a:rPr lang="fr-CA" dirty="0" err="1"/>
              <a:t>Buckland</a:t>
            </a:r>
            <a:r>
              <a:rPr lang="fr-CA" dirty="0"/>
              <a:t> se sont retirées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Constitution du Comité</a:t>
            </a:r>
          </a:p>
        </p:txBody>
      </p:sp>
    </p:spTree>
    <p:extLst>
      <p:ext uri="{BB962C8B-B14F-4D97-AF65-F5344CB8AC3E}">
        <p14:creationId xmlns:p14="http://schemas.microsoft.com/office/powerpoint/2010/main" val="39107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5573D1-5257-5649-BAC3-2DDF029EB4A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5153" y="1246909"/>
            <a:ext cx="8582591" cy="4868883"/>
          </a:xfrm>
        </p:spPr>
        <p:txBody>
          <a:bodyPr>
            <a:normAutofit fontScale="92500"/>
          </a:bodyPr>
          <a:lstStyle/>
          <a:p>
            <a:r>
              <a:rPr lang="fr-CA" b="1" dirty="0"/>
              <a:t>Sous l’égide du comité de direction du département de médecine familiale et d’urgence, le comité d’érudition a pour mandat les responsabilités suivantes :</a:t>
            </a:r>
          </a:p>
          <a:p>
            <a:r>
              <a:rPr lang="fr-CA" dirty="0"/>
              <a:t>Veiller à ce que les compétences </a:t>
            </a:r>
            <a:r>
              <a:rPr lang="fr-CA" dirty="0" err="1"/>
              <a:t>CanMEDS-MedFam</a:t>
            </a:r>
            <a:r>
              <a:rPr lang="fr-CA" dirty="0"/>
              <a:t> en érudition soient enseignées dans le département.</a:t>
            </a:r>
            <a:endParaRPr lang="en-CA" dirty="0"/>
          </a:p>
          <a:p>
            <a:endParaRPr lang="en-CA" dirty="0"/>
          </a:p>
          <a:p>
            <a:pPr lvl="0"/>
            <a:r>
              <a:rPr lang="fr-CA" dirty="0"/>
              <a:t>S’assurer que les activités d’érudition dans les </a:t>
            </a:r>
            <a:r>
              <a:rPr lang="fr-CA" dirty="0" err="1"/>
              <a:t>CUMFs</a:t>
            </a:r>
            <a:r>
              <a:rPr lang="fr-CA" dirty="0"/>
              <a:t> respectent les recommandations du comité d’érudition.</a:t>
            </a:r>
            <a:endParaRPr lang="en-CA" dirty="0"/>
          </a:p>
          <a:p>
            <a:endParaRPr lang="en-CA" dirty="0"/>
          </a:p>
          <a:p>
            <a:pPr lvl="0"/>
            <a:r>
              <a:rPr lang="fr-CA" dirty="0"/>
              <a:t>S’assurer que les enseignants ont les outils et les ressources nécessaires permettant l’enseignement et l’évaluation des compétences des résidents en érudition.</a:t>
            </a:r>
            <a:endParaRPr lang="en-CA" dirty="0"/>
          </a:p>
          <a:p>
            <a:endParaRPr lang="en-CA" dirty="0"/>
          </a:p>
          <a:p>
            <a:pPr lvl="0"/>
            <a:r>
              <a:rPr lang="fr-CA" dirty="0"/>
              <a:t>Conseiller le comité de direction dans l’actualisation de nouvelles approches des activités d’érudition. </a:t>
            </a:r>
            <a:endParaRPr lang="en-CA" dirty="0"/>
          </a:p>
          <a:p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B643BA-0C41-5941-884B-7113EF46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Mandat du Comité</a:t>
            </a:r>
          </a:p>
        </p:txBody>
      </p:sp>
    </p:spTree>
    <p:extLst>
      <p:ext uri="{BB962C8B-B14F-4D97-AF65-F5344CB8AC3E}">
        <p14:creationId xmlns:p14="http://schemas.microsoft.com/office/powerpoint/2010/main" val="40679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BEC1A1-EEF5-F347-859E-634B4B00294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Trois rencontres ont eu lieu; la quatrième aura lieu la semaine prochaine.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Une revue de littérature sur l’enseignement des différentes activités d’éruditions fut faite.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Recensement des modalités d’enseignement dans les </a:t>
            </a:r>
            <a:r>
              <a:rPr lang="fr-CA" dirty="0" err="1"/>
              <a:t>CUMFs</a:t>
            </a:r>
            <a:r>
              <a:rPr lang="fr-CA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Rédaction d’un manuel pour les modalités de l’accomplissement des activités d’éruditions:</a:t>
            </a:r>
          </a:p>
          <a:p>
            <a:pPr lvl="1"/>
            <a:r>
              <a:rPr lang="fr-CA" dirty="0"/>
              <a:t>Travail d’érudition</a:t>
            </a:r>
          </a:p>
          <a:p>
            <a:pPr lvl="1"/>
            <a:r>
              <a:rPr lang="fr-CA" dirty="0"/>
              <a:t>Évaluation de l’Acte</a:t>
            </a:r>
          </a:p>
          <a:p>
            <a:pPr lvl="1"/>
            <a:r>
              <a:rPr lang="fr-CA" dirty="0"/>
              <a:t>Clubs de Lecture</a:t>
            </a:r>
          </a:p>
          <a:p>
            <a:pPr lvl="1"/>
            <a:r>
              <a:rPr lang="fr-CA" dirty="0"/>
              <a:t>Modules de Lecture Critique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155139-718F-AC44-B1F2-AD916C33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Travaux en Cours</a:t>
            </a:r>
          </a:p>
        </p:txBody>
      </p:sp>
    </p:spTree>
    <p:extLst>
      <p:ext uri="{BB962C8B-B14F-4D97-AF65-F5344CB8AC3E}">
        <p14:creationId xmlns:p14="http://schemas.microsoft.com/office/powerpoint/2010/main" val="11849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9739D-1B36-2943-92A3-2C62DA74CED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b="1" dirty="0"/>
              <a:t>Module 1: Comment rechercher efficacement l’information médicale pertinente et valide ? </a:t>
            </a:r>
            <a:endParaRPr lang="en-CA" dirty="0"/>
          </a:p>
          <a:p>
            <a:r>
              <a:rPr lang="fr-CA" b="1" dirty="0"/>
              <a:t>Module 2 </a:t>
            </a:r>
            <a:r>
              <a:rPr lang="fr-CA" dirty="0"/>
              <a:t>: </a:t>
            </a:r>
            <a:r>
              <a:rPr lang="fr-CA" b="1" dirty="0"/>
              <a:t>Un nouveau dialogue avec le représentant pharmaceutique </a:t>
            </a:r>
            <a:br>
              <a:rPr lang="fr-CA" dirty="0"/>
            </a:br>
            <a:endParaRPr lang="en-CA" dirty="0"/>
          </a:p>
          <a:p>
            <a:r>
              <a:rPr lang="fr-CA" b="1" dirty="0"/>
              <a:t>Module 3 :</a:t>
            </a:r>
            <a:r>
              <a:rPr lang="fr-CA" dirty="0"/>
              <a:t> </a:t>
            </a:r>
            <a:r>
              <a:rPr lang="fr-CA" b="1" dirty="0"/>
              <a:t>Évaluation d’un article sur un traitement </a:t>
            </a:r>
            <a:br>
              <a:rPr lang="fr-CA" dirty="0"/>
            </a:br>
            <a:endParaRPr lang="en-CA" dirty="0"/>
          </a:p>
          <a:p>
            <a:r>
              <a:rPr lang="fr-CA" b="1" dirty="0"/>
              <a:t>Module 4 </a:t>
            </a:r>
            <a:r>
              <a:rPr lang="fr-CA" dirty="0"/>
              <a:t>: </a:t>
            </a:r>
            <a:r>
              <a:rPr lang="fr-CA" b="1" dirty="0"/>
              <a:t>Faire le tour de la question : articles de révision, revues systématiques de la littérature et méta-analyses </a:t>
            </a:r>
            <a:br>
              <a:rPr lang="fr-CA" dirty="0"/>
            </a:br>
            <a:endParaRPr lang="en-CA" dirty="0"/>
          </a:p>
          <a:p>
            <a:r>
              <a:rPr lang="fr-CA" b="1" dirty="0"/>
              <a:t>Module 5</a:t>
            </a:r>
            <a:r>
              <a:rPr lang="fr-CA" dirty="0"/>
              <a:t> : </a:t>
            </a:r>
            <a:r>
              <a:rPr lang="fr-CA" b="1" dirty="0"/>
              <a:t>Les guides de pratique </a:t>
            </a:r>
            <a:br>
              <a:rPr lang="fr-CA" dirty="0"/>
            </a:br>
            <a:endParaRPr lang="en-CA" dirty="0"/>
          </a:p>
          <a:p>
            <a:r>
              <a:rPr lang="fr-CA" b="1" dirty="0"/>
              <a:t>Module 6 </a:t>
            </a:r>
            <a:r>
              <a:rPr lang="fr-CA" dirty="0"/>
              <a:t>: </a:t>
            </a:r>
            <a:r>
              <a:rPr lang="fr-CA" b="1" dirty="0"/>
              <a:t>Les tests diagnostiques/de mesure et évaluation </a:t>
            </a:r>
            <a:br>
              <a:rPr lang="fr-CA" dirty="0"/>
            </a:br>
            <a:endParaRPr lang="en-CA" dirty="0"/>
          </a:p>
          <a:p>
            <a:r>
              <a:rPr lang="fr-CA" b="1" dirty="0"/>
              <a:t>Module 7 : Les règles de décision clinique </a:t>
            </a:r>
            <a:br>
              <a:rPr lang="fr-CA" dirty="0"/>
            </a:b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E3573-B284-DB4E-BA98-94B541E7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Modules de Lecture Critique</a:t>
            </a:r>
          </a:p>
        </p:txBody>
      </p:sp>
    </p:spTree>
    <p:extLst>
      <p:ext uri="{BB962C8B-B14F-4D97-AF65-F5344CB8AC3E}">
        <p14:creationId xmlns:p14="http://schemas.microsoft.com/office/powerpoint/2010/main" val="1816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9739D-1B36-2943-92A3-2C62DA74CED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Un 8</a:t>
            </a:r>
            <a:r>
              <a:rPr lang="fr-CA" baseline="30000" dirty="0"/>
              <a:t>e</a:t>
            </a:r>
            <a:r>
              <a:rPr lang="fr-CA" dirty="0"/>
              <a:t> module existe depuis automne 2017, conçu par Dr René </a:t>
            </a:r>
            <a:r>
              <a:rPr lang="fr-CA" dirty="0" err="1"/>
              <a:t>Wittmer</a:t>
            </a:r>
            <a:r>
              <a:rPr lang="fr-CA" dirty="0"/>
              <a:t> sur le sujet du </a:t>
            </a:r>
            <a:r>
              <a:rPr lang="fr-CA" b="1" dirty="0" err="1"/>
              <a:t>Surdiagnostic</a:t>
            </a:r>
            <a:r>
              <a:rPr lang="fr-CA" b="1" dirty="0"/>
              <a:t>.</a:t>
            </a:r>
            <a:endParaRPr lang="fr-CA" dirty="0"/>
          </a:p>
          <a:p>
            <a:r>
              <a:rPr lang="fr-CA" dirty="0"/>
              <a:t>Les recommandations sur l’exécution des modules demeurent les mêmes: Chaque R1 devrait terminer un module par période, et ainsi terminer les 8 modules en fin de P8 (ou l’équivalent, selon les décalages des résidents, arrêts, début tardifs de la résidence). Une demi-journée devrait être attribuée par période pour permettre la complétion des modules.</a:t>
            </a:r>
          </a:p>
          <a:p>
            <a:r>
              <a:rPr lang="fr-CA" dirty="0"/>
              <a:t>Si possible, jumeler le sujet du club de lecture pour rejoindre le thème du module de lecture critique.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E3573-B284-DB4E-BA98-94B541E7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Modules de Lecture Critique</a:t>
            </a:r>
          </a:p>
        </p:txBody>
      </p:sp>
    </p:spTree>
    <p:extLst>
      <p:ext uri="{BB962C8B-B14F-4D97-AF65-F5344CB8AC3E}">
        <p14:creationId xmlns:p14="http://schemas.microsoft.com/office/powerpoint/2010/main" val="40595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4691E9-8E9A-354E-862E-0C948CCFB13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Réflexion sur les activités d’érudition et leurs liens avec les compétences à acquérir en érudition du CMFC.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Gestion et révision, s’il y a lieux, des DCC.</a:t>
            </a:r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A1B95-6981-C44E-B330-E8BE035D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Travaux à venir</a:t>
            </a:r>
          </a:p>
        </p:txBody>
      </p:sp>
    </p:spTree>
    <p:extLst>
      <p:ext uri="{BB962C8B-B14F-4D97-AF65-F5344CB8AC3E}">
        <p14:creationId xmlns:p14="http://schemas.microsoft.com/office/powerpoint/2010/main" val="976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1865</TotalTime>
  <Words>252</Words>
  <Application>Microsoft Macintosh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GAB_pptUdeM-2017</vt:lpstr>
      <vt:lpstr>PowerPoint Presentation</vt:lpstr>
      <vt:lpstr>Constitution du Comité</vt:lpstr>
      <vt:lpstr>Mandat du Comité</vt:lpstr>
      <vt:lpstr>Travaux en Cours</vt:lpstr>
      <vt:lpstr>Modules de Lecture Critique</vt:lpstr>
      <vt:lpstr>Modules de Lecture Critique</vt:lpstr>
      <vt:lpstr>Travaux à venir</vt:lpstr>
    </vt:vector>
  </TitlesOfParts>
  <Company>Universite de Montreal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Martin Potter</cp:lastModifiedBy>
  <cp:revision>104</cp:revision>
  <cp:lastPrinted>2017-09-08T13:39:11Z</cp:lastPrinted>
  <dcterms:created xsi:type="dcterms:W3CDTF">2017-08-30T19:02:13Z</dcterms:created>
  <dcterms:modified xsi:type="dcterms:W3CDTF">2018-02-13T15:15:55Z</dcterms:modified>
</cp:coreProperties>
</file>