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92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30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6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1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0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40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8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4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7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alpha val="95000"/>
              </a:schemeClr>
            </a:gs>
            <a:gs pos="92000">
              <a:schemeClr val="bg2">
                <a:shade val="30000"/>
                <a:satMod val="200000"/>
              </a:schemeClr>
            </a:gs>
            <a:gs pos="46000">
              <a:schemeClr val="accent5">
                <a:lumMod val="75000"/>
                <a:alpha val="9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D16B-F34A-7749-9507-694EA1BEF086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58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Formation en éthique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DMFMU 27 </a:t>
            </a:r>
            <a:r>
              <a:rPr lang="fr-FR" dirty="0" err="1" smtClean="0"/>
              <a:t>nov</a:t>
            </a:r>
            <a:r>
              <a:rPr lang="fr-FR" dirty="0" smtClean="0"/>
              <a:t> 2017</a:t>
            </a:r>
          </a:p>
          <a:p>
            <a:r>
              <a:rPr lang="fr-FR" dirty="0" smtClean="0"/>
              <a:t>François Bertrand, MDCM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25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R1</a:t>
            </a:r>
          </a:p>
          <a:p>
            <a:pPr lvl="1"/>
            <a:r>
              <a:rPr lang="fr-FR" dirty="0" smtClean="0"/>
              <a:t>Septembre: éthique clinique au quotidien (PG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(CUMF)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Février: éthique et industrie (P+PG)</a:t>
            </a:r>
          </a:p>
          <a:p>
            <a:pPr lvl="1"/>
            <a:endParaRPr lang="fr-FR" dirty="0"/>
          </a:p>
          <a:p>
            <a:r>
              <a:rPr lang="fr-FR" dirty="0" smtClean="0"/>
              <a:t>R2</a:t>
            </a:r>
          </a:p>
          <a:p>
            <a:pPr lvl="1"/>
            <a:r>
              <a:rPr lang="fr-FR" dirty="0" smtClean="0"/>
              <a:t>Décembre: éthique narrative (PG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(CUMF)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Juin: éthique et recherche (PG)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5941497"/>
            <a:ext cx="302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P: Plénière; PG: petits groupes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024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2018-2019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R1</a:t>
            </a:r>
          </a:p>
          <a:p>
            <a:pPr lvl="1"/>
            <a:r>
              <a:rPr lang="fr-FR" dirty="0" smtClean="0"/>
              <a:t>Février: éthique et industrie (P+</a:t>
            </a:r>
            <a:r>
              <a:rPr lang="fr-FR" dirty="0" smtClean="0"/>
              <a:t>PG)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R2 (PG)</a:t>
            </a:r>
          </a:p>
          <a:p>
            <a:pPr lvl="1"/>
            <a:r>
              <a:rPr lang="fr-FR" dirty="0" smtClean="0"/>
              <a:t>Septembre/octobre: éthique clinique au </a:t>
            </a:r>
            <a:r>
              <a:rPr lang="fr-FR" dirty="0" smtClean="0"/>
              <a:t>quotidien </a:t>
            </a:r>
            <a:r>
              <a:rPr lang="fr-FR" dirty="0" smtClean="0">
                <a:solidFill>
                  <a:srgbClr val="FF0000"/>
                </a:solidFill>
              </a:rPr>
              <a:t>(CUMF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Décembre: éthique </a:t>
            </a:r>
            <a:r>
              <a:rPr lang="fr-FR" dirty="0" smtClean="0"/>
              <a:t>narrative </a:t>
            </a:r>
            <a:r>
              <a:rPr lang="fr-FR" dirty="0" smtClean="0">
                <a:solidFill>
                  <a:srgbClr val="FF0000"/>
                </a:solidFill>
              </a:rPr>
              <a:t>(CUMF)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Juin: éthique et communication/éthique et conflit/éthique et soins de fins de </a:t>
            </a:r>
            <a:r>
              <a:rPr lang="fr-FR" dirty="0" smtClean="0"/>
              <a:t>vie </a:t>
            </a:r>
            <a:r>
              <a:rPr lang="fr-FR" dirty="0" smtClean="0"/>
              <a:t>(tronc commun)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1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Partenariat avec le BEC</a:t>
            </a:r>
            <a:r>
              <a:rPr lang="fr-FR" baseline="30000" dirty="0" smtClean="0"/>
              <a:t>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Tronc commun</a:t>
            </a:r>
          </a:p>
          <a:p>
            <a:pPr lvl="1"/>
            <a:r>
              <a:rPr lang="fr-FR" dirty="0" smtClean="0"/>
              <a:t>6 ateliers sur 3 ans (VS DMFMU: 4 sur 2 ans)</a:t>
            </a:r>
          </a:p>
          <a:p>
            <a:pPr lvl="2"/>
            <a:r>
              <a:rPr lang="fr-FR" dirty="0" smtClean="0"/>
              <a:t>Éthique clinique au quotidien (DMFMU)</a:t>
            </a:r>
          </a:p>
          <a:p>
            <a:pPr lvl="2"/>
            <a:r>
              <a:rPr lang="fr-FR" dirty="0" smtClean="0"/>
              <a:t>Cinétique (DMFMU </a:t>
            </a:r>
            <a:r>
              <a:rPr lang="mr-IN" dirty="0" smtClean="0"/>
              <a:t>–</a:t>
            </a:r>
            <a:r>
              <a:rPr lang="fr-FR" dirty="0" smtClean="0"/>
              <a:t> PRN)</a:t>
            </a:r>
          </a:p>
          <a:p>
            <a:pPr lvl="2"/>
            <a:r>
              <a:rPr lang="fr-FR" dirty="0" smtClean="0"/>
              <a:t>Éthique et narrativité (DMFMU)</a:t>
            </a:r>
          </a:p>
          <a:p>
            <a:pPr lvl="2"/>
            <a:r>
              <a:rPr lang="fr-FR" dirty="0" smtClean="0"/>
              <a:t>Éthique et communication</a:t>
            </a:r>
          </a:p>
          <a:p>
            <a:pPr lvl="2"/>
            <a:r>
              <a:rPr lang="fr-FR" dirty="0" smtClean="0"/>
              <a:t>Éthique et conflit</a:t>
            </a:r>
          </a:p>
          <a:p>
            <a:pPr lvl="2"/>
            <a:r>
              <a:rPr lang="fr-FR" dirty="0" smtClean="0"/>
              <a:t>Éthique et cas vécus</a:t>
            </a:r>
          </a:p>
          <a:p>
            <a:pPr lvl="2"/>
            <a:r>
              <a:rPr lang="fr-FR" dirty="0" smtClean="0"/>
              <a:t>Éthique et industrie (PRN)</a:t>
            </a:r>
          </a:p>
          <a:p>
            <a:pPr lvl="2"/>
            <a:r>
              <a:rPr lang="fr-FR" dirty="0" smtClean="0"/>
              <a:t>Éthique et recherche (à venir et obligatoire pour tous)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40895" y="6126163"/>
            <a:ext cx="447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aseline="30000" dirty="0" smtClean="0"/>
              <a:t>1</a:t>
            </a:r>
            <a:r>
              <a:rPr lang="fr-FR" dirty="0" smtClean="0"/>
              <a:t>BEC: bureau de l’éthique clinique </a:t>
            </a:r>
            <a:r>
              <a:rPr lang="mr-IN" dirty="0" smtClean="0"/>
              <a:t>–</a:t>
            </a:r>
            <a:r>
              <a:rPr lang="fr-FR" dirty="0" smtClean="0"/>
              <a:t> facultaire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82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BEC: Tronc commun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 ateliers de formation pour les tuteurs</a:t>
            </a:r>
          </a:p>
          <a:p>
            <a:r>
              <a:rPr lang="fr-FR" dirty="0" smtClean="0"/>
              <a:t>2 présentations de chacun des 6 ateliers (vendredi </a:t>
            </a:r>
            <a:r>
              <a:rPr lang="fr-FR" dirty="0" err="1" smtClean="0"/>
              <a:t>am</a:t>
            </a:r>
            <a:r>
              <a:rPr lang="fr-FR" dirty="0" smtClean="0"/>
              <a:t> ou pm) pour laisser le choix aux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25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Embûches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fonctionner en région (? Visio)</a:t>
            </a:r>
          </a:p>
          <a:p>
            <a:r>
              <a:rPr lang="fr-FR" dirty="0" smtClean="0"/>
              <a:t>Gestion des présences (par BEC puis DMFMU)</a:t>
            </a:r>
          </a:p>
          <a:p>
            <a:r>
              <a:rPr lang="fr-FR" dirty="0" smtClean="0"/>
              <a:t>Patients partenaires (formation et coûts)</a:t>
            </a:r>
          </a:p>
          <a:p>
            <a:r>
              <a:rPr lang="fr-FR" dirty="0" smtClean="0"/>
              <a:t>Cohorte RMF plus grande que cohorte tronc commun (pas de « dilution »)</a:t>
            </a:r>
          </a:p>
          <a:p>
            <a:r>
              <a:rPr lang="fr-FR" dirty="0" smtClean="0"/>
              <a:t>« Perte identité » (RMF et </a:t>
            </a:r>
            <a:r>
              <a:rPr lang="fr-FR" dirty="0" err="1" smtClean="0"/>
              <a:t>rés</a:t>
            </a:r>
            <a:r>
              <a:rPr lang="fr-FR" dirty="0" smtClean="0"/>
              <a:t> tronc commun)</a:t>
            </a:r>
          </a:p>
          <a:p>
            <a:r>
              <a:rPr lang="fr-FR" dirty="0" smtClean="0"/>
              <a:t>3 sessions en R2 ? surcharge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03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Embûches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Sentiment d’infériorité </a:t>
            </a:r>
            <a:r>
              <a:rPr lang="mr-IN" dirty="0" smtClean="0"/>
              <a:t>–</a:t>
            </a:r>
            <a:r>
              <a:rPr lang="fr-FR" dirty="0" smtClean="0"/>
              <a:t> cliniciens VS « </a:t>
            </a:r>
            <a:r>
              <a:rPr lang="fr-FR" dirty="0" err="1" smtClean="0"/>
              <a:t>PhD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Perte de la relation « privilégiée » entre tuteur CUMF et RMF</a:t>
            </a:r>
          </a:p>
          <a:p>
            <a:r>
              <a:rPr lang="fr-FR" dirty="0" smtClean="0"/>
              <a:t>Horaire/calendrier </a:t>
            </a:r>
            <a:r>
              <a:rPr lang="mr-IN" dirty="0" smtClean="0"/>
              <a:t>–</a:t>
            </a:r>
            <a:r>
              <a:rPr lang="fr-FR" dirty="0" smtClean="0"/>
              <a:t> 1 seule journée en région</a:t>
            </a:r>
          </a:p>
          <a:p>
            <a:r>
              <a:rPr lang="fr-FR" dirty="0" smtClean="0"/>
              <a:t>Sessions à ajouter par le BEC pour accommoder 2 x plus de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49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positifs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Accès à de la formation pour les tuteurs du DMFMU, et ce annuellement</a:t>
            </a:r>
          </a:p>
          <a:p>
            <a:r>
              <a:rPr lang="fr-FR" dirty="0"/>
              <a:t>N</a:t>
            </a:r>
            <a:r>
              <a:rPr lang="fr-FR" dirty="0" smtClean="0"/>
              <a:t>os tuteurs pourraient former </a:t>
            </a: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 err="1" smtClean="0"/>
              <a:t>r</a:t>
            </a:r>
            <a:r>
              <a:rPr lang="fr-FR" dirty="0" err="1"/>
              <a:t>é</a:t>
            </a:r>
            <a:r>
              <a:rPr lang="fr-FR" dirty="0" err="1" smtClean="0"/>
              <a:t>s</a:t>
            </a:r>
            <a:r>
              <a:rPr lang="fr-FR" dirty="0" smtClean="0"/>
              <a:t> du tronc commun (fertilisation croisée) </a:t>
            </a:r>
            <a:r>
              <a:rPr lang="mr-IN" dirty="0" smtClean="0"/>
              <a:t>–</a:t>
            </a:r>
            <a:r>
              <a:rPr lang="fr-FR" dirty="0" smtClean="0"/>
              <a:t> rayonnement au sein de la faculté</a:t>
            </a:r>
          </a:p>
          <a:p>
            <a:r>
              <a:rPr lang="fr-FR" dirty="0" smtClean="0"/>
              <a:t>Standardisation de la formation en éthique pour la faculté de médecine</a:t>
            </a:r>
          </a:p>
          <a:p>
            <a:r>
              <a:rPr lang="fr-FR" dirty="0" smtClean="0"/>
              <a:t>Bénéficier de la formation de patients partenaires par le BEC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0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418" y="2090171"/>
            <a:ext cx="7127172" cy="25545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Questions ?</a:t>
            </a:r>
          </a:p>
          <a:p>
            <a:pPr algn="ctr"/>
            <a:r>
              <a:rPr lang="fr-C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Commentaires ?</a:t>
            </a:r>
            <a:endParaRPr lang="fr-CA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738168"/>
      </p:ext>
    </p:extLst>
  </p:cSld>
  <p:clrMapOvr>
    <a:masterClrMapping/>
  </p:clrMapOvr>
</p:sld>
</file>

<file path=ppt/theme/theme1.xml><?xml version="1.0" encoding="utf-8"?>
<a:theme xmlns:a="http://schemas.openxmlformats.org/drawingml/2006/main" name="R3-5 MUS mars 2017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R3-5 MUS mars 2017.thmx</Template>
  <TotalTime>35</TotalTime>
  <Words>330</Words>
  <Application>Microsoft Macintosh PowerPoint</Application>
  <PresentationFormat>Présentation à l'écran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R3-5 MUS mars 2017</vt:lpstr>
      <vt:lpstr>Formation en éthique</vt:lpstr>
      <vt:lpstr>Présentement</vt:lpstr>
      <vt:lpstr>2018-2019</vt:lpstr>
      <vt:lpstr>Partenariat avec le BEC1</vt:lpstr>
      <vt:lpstr>BEC: Tronc commun</vt:lpstr>
      <vt:lpstr>Embûches possibles</vt:lpstr>
      <vt:lpstr>Embûches possibles</vt:lpstr>
      <vt:lpstr>Points positifs</vt:lpstr>
      <vt:lpstr>Présentation PowerPoint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en éthique</dc:title>
  <dc:creator>François Bertrand</dc:creator>
  <cp:lastModifiedBy>Isabelle Gosselin</cp:lastModifiedBy>
  <cp:revision>7</cp:revision>
  <dcterms:created xsi:type="dcterms:W3CDTF">2017-11-28T18:50:20Z</dcterms:created>
  <dcterms:modified xsi:type="dcterms:W3CDTF">2018-02-13T13:47:48Z</dcterms:modified>
</cp:coreProperties>
</file>