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6" r:id="rId3"/>
    <p:sldId id="306" r:id="rId4"/>
    <p:sldId id="311" r:id="rId5"/>
    <p:sldId id="307" r:id="rId6"/>
    <p:sldId id="308" r:id="rId7"/>
    <p:sldId id="309" r:id="rId8"/>
    <p:sldId id="310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59"/>
            <p14:sldId id="266"/>
            <p14:sldId id="306"/>
            <p14:sldId id="311"/>
            <p14:sldId id="307"/>
            <p14:sldId id="308"/>
            <p14:sldId id="309"/>
            <p14:sldId id="310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84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18-02-13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18-02-13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AE2E4-D0D8-4037-BF21-48FEB6BF9DD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93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18-02-13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‹#›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18-02-13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/>
              <a:t>2018-02-13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/>
              <a:t>Martin Potter MD </a:t>
            </a:r>
            <a:r>
              <a:rPr lang="fr-CA" dirty="0" err="1"/>
              <a:t>M.Sc</a:t>
            </a:r>
            <a:r>
              <a:rPr lang="fr-CA" dirty="0"/>
              <a:t>.</a:t>
            </a:r>
          </a:p>
          <a:p>
            <a:pPr lvl="1"/>
            <a:r>
              <a:rPr lang="fr-CA" dirty="0"/>
              <a:t>Directeur-Adjoint Programme de Médecine Familiale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C213DAE-E7D3-4E3B-9807-12E226FF9F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2613" y="753978"/>
            <a:ext cx="5011387" cy="2999875"/>
          </a:xfrm>
        </p:spPr>
        <p:txBody>
          <a:bodyPr/>
          <a:lstStyle/>
          <a:p>
            <a:pPr lvl="0"/>
            <a:r>
              <a:rPr lang="fr-FR" dirty="0"/>
              <a:t>Sous-Comité Enseignement de la Médecine des Dépendances</a:t>
            </a:r>
            <a:endParaRPr lang="fr-F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A" dirty="0"/>
              <a:t>Geneviève </a:t>
            </a:r>
            <a:r>
              <a:rPr lang="en-CA" dirty="0" err="1"/>
              <a:t>Côté</a:t>
            </a:r>
            <a:r>
              <a:rPr lang="en-CA" dirty="0"/>
              <a:t>, MD </a:t>
            </a:r>
          </a:p>
          <a:p>
            <a:r>
              <a:rPr lang="en-CA" dirty="0"/>
              <a:t>Marie-</a:t>
            </a:r>
            <a:r>
              <a:rPr lang="en-CA" dirty="0" err="1"/>
              <a:t>Ève</a:t>
            </a:r>
            <a:r>
              <a:rPr lang="en-CA" dirty="0"/>
              <a:t> </a:t>
            </a:r>
            <a:r>
              <a:rPr lang="en-CA" dirty="0" err="1"/>
              <a:t>Goyer</a:t>
            </a:r>
            <a:r>
              <a:rPr lang="en-CA" dirty="0"/>
              <a:t>, MD, M.Sc. </a:t>
            </a:r>
          </a:p>
          <a:p>
            <a:r>
              <a:rPr lang="en-CA" dirty="0" err="1"/>
              <a:t>Chloé</a:t>
            </a:r>
            <a:r>
              <a:rPr lang="en-CA" dirty="0"/>
              <a:t> Labelle, MD </a:t>
            </a:r>
          </a:p>
          <a:p>
            <a:r>
              <a:rPr lang="en-CA" dirty="0"/>
              <a:t>Marc-André </a:t>
            </a:r>
            <a:r>
              <a:rPr lang="en-CA" dirty="0" err="1"/>
              <a:t>Lavallée</a:t>
            </a:r>
            <a:r>
              <a:rPr lang="en-CA" dirty="0"/>
              <a:t>, MD </a:t>
            </a:r>
          </a:p>
          <a:p>
            <a:r>
              <a:rPr lang="en-CA" dirty="0"/>
              <a:t>Marie-Chantal Pelletier, MD </a:t>
            </a:r>
          </a:p>
          <a:p>
            <a:r>
              <a:rPr lang="en-CA" dirty="0"/>
              <a:t>Martin Potter, MD, M.Sc.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Constitution du Sous-Comité</a:t>
            </a:r>
          </a:p>
        </p:txBody>
      </p:sp>
    </p:spTree>
    <p:extLst>
      <p:ext uri="{BB962C8B-B14F-4D97-AF65-F5344CB8AC3E}">
        <p14:creationId xmlns:p14="http://schemas.microsoft.com/office/powerpoint/2010/main" val="13886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7189B-974A-D646-9F9A-BF06458A8C9B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fr-CA" dirty="0"/>
              <a:t>Élaboration d’un cursus en enseignement de la médecine des dépendances.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CFA849-01E2-2842-8F4B-2E9B70DEC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Mandat du sous-Comité</a:t>
            </a:r>
          </a:p>
        </p:txBody>
      </p:sp>
    </p:spTree>
    <p:extLst>
      <p:ext uri="{BB962C8B-B14F-4D97-AF65-F5344CB8AC3E}">
        <p14:creationId xmlns:p14="http://schemas.microsoft.com/office/powerpoint/2010/main" val="13491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5D53-07DE-B642-A852-1564C08C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C2686-A4EB-CB4E-A352-DC8155A9E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150" y="558800"/>
            <a:ext cx="39497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5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1B2C43-B9DF-1E4C-9A82-95E2419CF8D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6572" y="1580407"/>
            <a:ext cx="7739062" cy="5036231"/>
          </a:xfrm>
        </p:spPr>
        <p:txBody>
          <a:bodyPr>
            <a:normAutofit fontScale="70000" lnSpcReduction="20000"/>
          </a:bodyPr>
          <a:lstStyle/>
          <a:p>
            <a:r>
              <a:rPr lang="fr-CA" b="1" dirty="0"/>
              <a:t>Table des matières </a:t>
            </a:r>
            <a:endParaRPr lang="fr-CA" dirty="0"/>
          </a:p>
          <a:p>
            <a:r>
              <a:rPr lang="fr-CA" b="1" dirty="0"/>
              <a:t>Mise en contexte des travaux ..................................................................................... 4 </a:t>
            </a:r>
            <a:endParaRPr lang="fr-CA" dirty="0"/>
          </a:p>
          <a:p>
            <a:r>
              <a:rPr lang="fr-CA" b="1" dirty="0"/>
              <a:t>Glossaire ........................................................................................................................ 5 </a:t>
            </a:r>
            <a:endParaRPr lang="fr-CA" dirty="0"/>
          </a:p>
          <a:p>
            <a:r>
              <a:rPr lang="fr-CA" b="1" dirty="0"/>
              <a:t>Objectifs du programme ............................................................................................. 6 </a:t>
            </a:r>
            <a:endParaRPr lang="fr-CA" dirty="0"/>
          </a:p>
          <a:p>
            <a:r>
              <a:rPr lang="fr-CA" dirty="0"/>
              <a:t>Objectif général ..................................................................................................................................... 6 </a:t>
            </a:r>
          </a:p>
          <a:p>
            <a:r>
              <a:rPr lang="fr-CA" dirty="0"/>
              <a:t>Objectifs spécifiques ............................................................................................................................. 6 </a:t>
            </a:r>
          </a:p>
          <a:p>
            <a:r>
              <a:rPr lang="fr-CA" dirty="0"/>
              <a:t>Compétences par substance ................................................................................................................. 7 </a:t>
            </a:r>
          </a:p>
          <a:p>
            <a:r>
              <a:rPr lang="fr-CA" dirty="0"/>
              <a:t>Alcool ..................................................................................................................................................... 7 </a:t>
            </a:r>
          </a:p>
          <a:p>
            <a:r>
              <a:rPr lang="fr-CA" dirty="0"/>
              <a:t>Benzodiazépines .................................................................................................................................. 7 </a:t>
            </a:r>
          </a:p>
          <a:p>
            <a:r>
              <a:rPr lang="fr-CA" dirty="0"/>
              <a:t>Opioïdes ................................................................................................................................................ 7 </a:t>
            </a:r>
          </a:p>
          <a:p>
            <a:r>
              <a:rPr lang="fr-CA" dirty="0"/>
              <a:t>Cannabis .............................................................................................................................................. 8 </a:t>
            </a:r>
          </a:p>
          <a:p>
            <a:r>
              <a:rPr lang="fr-CA" dirty="0"/>
              <a:t>Stimulants prescrits et illicites ........................................................................................................ 8 </a:t>
            </a:r>
          </a:p>
          <a:p>
            <a:r>
              <a:rPr lang="fr-CA" dirty="0"/>
              <a:t>Autres substances psychoactives courantes ................................................................................. 9 </a:t>
            </a:r>
          </a:p>
          <a:p>
            <a:r>
              <a:rPr lang="fr-CA" dirty="0"/>
              <a:t>Compétences par Can-MEDS ............................................................................................................... 9</a:t>
            </a:r>
            <a:r>
              <a:rPr lang="en-CA" dirty="0"/>
              <a:t> </a:t>
            </a:r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09C3A0-E9EA-954F-AE30-87A8430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290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74BB34-9A23-4144-81C4-809090D48E4F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b="1" dirty="0"/>
              <a:t>Annexe 1 : Prise en charge de la personne aux prises avec un TU ....................... 11 </a:t>
            </a:r>
            <a:endParaRPr lang="fr-CA" dirty="0"/>
          </a:p>
          <a:p>
            <a:r>
              <a:rPr lang="fr-CA" dirty="0"/>
              <a:t>Définition et classification des substances psychotropes (drogues) ......................................... 11 </a:t>
            </a:r>
          </a:p>
          <a:p>
            <a:r>
              <a:rPr lang="fr-CA" dirty="0"/>
              <a:t>Détection et diagnostic des TU ........................................................................................................ 12 </a:t>
            </a:r>
          </a:p>
          <a:p>
            <a:r>
              <a:rPr lang="fr-CA" dirty="0"/>
              <a:t>Dimension biologique de la prise en charge du TU ..................................................................... 13 </a:t>
            </a:r>
          </a:p>
          <a:p>
            <a:r>
              <a:rPr lang="fr-CA" dirty="0"/>
              <a:t>Dimension psychosociale de la prise en charge du TU ............................................................... 15 </a:t>
            </a:r>
          </a:p>
          <a:p>
            <a:r>
              <a:rPr lang="fr-CA" dirty="0"/>
              <a:t>Utilisation du dépistage toxicologique urinaire ............................................................................. 16 </a:t>
            </a:r>
          </a:p>
          <a:p>
            <a:r>
              <a:rPr lang="fr-CA" dirty="0"/>
              <a:t>Réduction des méfaits ........................................................................................................................ 18 </a:t>
            </a:r>
          </a:p>
          <a:p>
            <a:r>
              <a:rPr lang="fr-CA" dirty="0"/>
              <a:t>Conseils pour éviter la surdose ........................................................................................................ 18 </a:t>
            </a:r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B28FCB-A7E1-FA43-B3E3-D98977CE6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094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F1CC8B-EF8F-9A4D-B2E7-3A03757B23F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15963" y="1990514"/>
            <a:ext cx="7739062" cy="3687974"/>
          </a:xfrm>
        </p:spPr>
        <p:txBody>
          <a:bodyPr>
            <a:normAutofit fontScale="85000" lnSpcReduction="10000"/>
          </a:bodyPr>
          <a:lstStyle/>
          <a:p>
            <a:r>
              <a:rPr lang="fr-CA" b="1" dirty="0"/>
              <a:t>Annexe 2 : Connaissances spécifiques au TU alcool ............................................... 20 </a:t>
            </a:r>
            <a:endParaRPr lang="fr-CA" dirty="0"/>
          </a:p>
          <a:p>
            <a:r>
              <a:rPr lang="fr-CA" b="1" dirty="0"/>
              <a:t>Annexe 3 : Connaissances spécifiques au TU benzodiazépines ........................... 26 </a:t>
            </a:r>
            <a:endParaRPr lang="fr-CA" dirty="0"/>
          </a:p>
          <a:p>
            <a:r>
              <a:rPr lang="fr-CA" b="1" dirty="0"/>
              <a:t>Annexe 4 : Connaissances spécifiques au TU opioïdes ........................................... 30 </a:t>
            </a:r>
            <a:endParaRPr lang="fr-CA" dirty="0"/>
          </a:p>
          <a:p>
            <a:r>
              <a:rPr lang="fr-CA" b="1" dirty="0"/>
              <a:t>Annexe 5 : Connaissances spécifiques au TU cannabis.......................................</a:t>
            </a:r>
            <a:r>
              <a:rPr lang="fr-CA" dirty="0"/>
              <a:t>47 </a:t>
            </a:r>
          </a:p>
          <a:p>
            <a:r>
              <a:rPr lang="fr-CA" b="1" dirty="0"/>
              <a:t>Annexe 6 : Connaissances spécifiques aux stimulants prescrits et illicites..........</a:t>
            </a:r>
            <a:r>
              <a:rPr lang="fr-CA" dirty="0"/>
              <a:t>52 </a:t>
            </a:r>
          </a:p>
          <a:p>
            <a:r>
              <a:rPr lang="fr-CA" b="1" dirty="0"/>
              <a:t>Annexe 7 : Connaissances spécifiques aux autres substances psychoactives ...</a:t>
            </a:r>
            <a:r>
              <a:rPr lang="fr-CA" dirty="0"/>
              <a:t>56 </a:t>
            </a:r>
          </a:p>
          <a:p>
            <a:r>
              <a:rPr lang="fr-CA" b="1" dirty="0"/>
              <a:t>Annexe 8 : Fiche d’observation - rétroaction......................................................</a:t>
            </a:r>
            <a:r>
              <a:rPr lang="fr-CA" dirty="0"/>
              <a:t>62 </a:t>
            </a:r>
          </a:p>
          <a:p>
            <a:endParaRPr lang="fr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E6C42-68A3-414C-B742-C312C97A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892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F3C542-9D6B-1144-8E3D-E8F95187A8E7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947407" y="261257"/>
            <a:ext cx="4750276" cy="67173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B19394D-F9F3-9B40-9A0F-8506D26F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12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1867</TotalTime>
  <Words>71</Words>
  <Application>Microsoft Macintosh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Symbol</vt:lpstr>
      <vt:lpstr>GAB_pptUdeM-2017</vt:lpstr>
      <vt:lpstr>PowerPoint Presentation</vt:lpstr>
      <vt:lpstr>Constitution du Sous-Comité</vt:lpstr>
      <vt:lpstr>Mandat du sous-Comité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 de Montreal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Martin Potter</cp:lastModifiedBy>
  <cp:revision>99</cp:revision>
  <cp:lastPrinted>2017-09-08T13:39:11Z</cp:lastPrinted>
  <dcterms:created xsi:type="dcterms:W3CDTF">2017-08-30T19:02:13Z</dcterms:created>
  <dcterms:modified xsi:type="dcterms:W3CDTF">2018-02-13T15:40:17Z</dcterms:modified>
</cp:coreProperties>
</file>