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48"/>
  </p:notesMasterIdLst>
  <p:sldIdLst>
    <p:sldId id="258" r:id="rId2"/>
    <p:sldId id="327" r:id="rId3"/>
    <p:sldId id="259" r:id="rId4"/>
    <p:sldId id="322" r:id="rId5"/>
    <p:sldId id="270" r:id="rId6"/>
    <p:sldId id="329" r:id="rId7"/>
    <p:sldId id="326" r:id="rId8"/>
    <p:sldId id="265" r:id="rId9"/>
    <p:sldId id="264" r:id="rId10"/>
    <p:sldId id="284" r:id="rId11"/>
    <p:sldId id="290" r:id="rId12"/>
    <p:sldId id="280" r:id="rId13"/>
    <p:sldId id="279" r:id="rId14"/>
    <p:sldId id="286" r:id="rId15"/>
    <p:sldId id="285" r:id="rId16"/>
    <p:sldId id="292" r:id="rId17"/>
    <p:sldId id="288" r:id="rId18"/>
    <p:sldId id="287" r:id="rId19"/>
    <p:sldId id="272" r:id="rId20"/>
    <p:sldId id="273" r:id="rId21"/>
    <p:sldId id="274" r:id="rId22"/>
    <p:sldId id="325" r:id="rId23"/>
    <p:sldId id="266" r:id="rId24"/>
    <p:sldId id="271" r:id="rId25"/>
    <p:sldId id="263" r:id="rId26"/>
    <p:sldId id="330" r:id="rId27"/>
    <p:sldId id="298" r:id="rId28"/>
    <p:sldId id="295" r:id="rId29"/>
    <p:sldId id="299" r:id="rId30"/>
    <p:sldId id="301" r:id="rId31"/>
    <p:sldId id="312" r:id="rId32"/>
    <p:sldId id="314" r:id="rId33"/>
    <p:sldId id="313" r:id="rId34"/>
    <p:sldId id="316" r:id="rId35"/>
    <p:sldId id="291" r:id="rId36"/>
    <p:sldId id="302" r:id="rId37"/>
    <p:sldId id="307" r:id="rId38"/>
    <p:sldId id="306" r:id="rId39"/>
    <p:sldId id="303" r:id="rId40"/>
    <p:sldId id="275" r:id="rId41"/>
    <p:sldId id="276" r:id="rId42"/>
    <p:sldId id="277" r:id="rId43"/>
    <p:sldId id="318" r:id="rId44"/>
    <p:sldId id="328" r:id="rId45"/>
    <p:sldId id="321" r:id="rId46"/>
    <p:sldId id="31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38" autoAdjust="0"/>
  </p:normalViewPr>
  <p:slideViewPr>
    <p:cSldViewPr snapToGrid="0" snapToObjects="1">
      <p:cViewPr varScale="1">
        <p:scale>
          <a:sx n="68" d="100"/>
          <a:sy n="68" d="100"/>
        </p:scale>
        <p:origin x="163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18F529-E411-A24F-881F-0E9C3634DE05}"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C57F5EAC-7794-F643-B6D3-825E21E21005}">
      <dgm:prSet phldrT="[Text]"/>
      <dgm:spPr/>
      <dgm:t>
        <a:bodyPr/>
        <a:lstStyle/>
        <a:p>
          <a:r>
            <a:rPr lang="en-US" dirty="0" smtClean="0"/>
            <a:t>Sx </a:t>
          </a:r>
          <a:r>
            <a:rPr lang="en-US" dirty="0" err="1" smtClean="0"/>
            <a:t>à</a:t>
          </a:r>
          <a:r>
            <a:rPr lang="en-US" dirty="0" smtClean="0"/>
            <a:t> effort</a:t>
          </a:r>
          <a:endParaRPr lang="en-US" dirty="0"/>
        </a:p>
      </dgm:t>
    </dgm:pt>
    <dgm:pt modelId="{14610F86-2359-A047-96EB-0D111EC3F076}" type="parTrans" cxnId="{C60C1E09-8485-814E-8DDE-208F1D9BEDD9}">
      <dgm:prSet/>
      <dgm:spPr/>
      <dgm:t>
        <a:bodyPr/>
        <a:lstStyle/>
        <a:p>
          <a:endParaRPr lang="en-US"/>
        </a:p>
      </dgm:t>
    </dgm:pt>
    <dgm:pt modelId="{54A05896-71C7-9B4E-A4E5-A0604CC8A29C}" type="sibTrans" cxnId="{C60C1E09-8485-814E-8DDE-208F1D9BEDD9}">
      <dgm:prSet/>
      <dgm:spPr/>
      <dgm:t>
        <a:bodyPr/>
        <a:lstStyle/>
        <a:p>
          <a:endParaRPr lang="en-US"/>
        </a:p>
      </dgm:t>
    </dgm:pt>
    <dgm:pt modelId="{FF27D258-D0A6-FB45-ACD2-989A4E3AEBBE}">
      <dgm:prSet phldrT="[Text]"/>
      <dgm:spPr/>
      <dgm:t>
        <a:bodyPr/>
        <a:lstStyle/>
        <a:p>
          <a:r>
            <a:rPr lang="en-US" dirty="0" smtClean="0"/>
            <a:t>EAMPOC  &lt;1/an</a:t>
          </a:r>
          <a:endParaRPr lang="en-US" dirty="0"/>
        </a:p>
      </dgm:t>
    </dgm:pt>
    <dgm:pt modelId="{BB2FD0E8-7308-4F46-94D3-41B26A59896C}" type="parTrans" cxnId="{EC3F7E67-D1FC-6C43-B0BA-A4A849B8A96A}">
      <dgm:prSet/>
      <dgm:spPr/>
      <dgm:t>
        <a:bodyPr/>
        <a:lstStyle/>
        <a:p>
          <a:endParaRPr lang="en-US"/>
        </a:p>
      </dgm:t>
    </dgm:pt>
    <dgm:pt modelId="{B2F19F7B-238E-0C45-AA3B-75494FEE2678}" type="sibTrans" cxnId="{EC3F7E67-D1FC-6C43-B0BA-A4A849B8A96A}">
      <dgm:prSet/>
      <dgm:spPr/>
      <dgm:t>
        <a:bodyPr/>
        <a:lstStyle/>
        <a:p>
          <a:endParaRPr lang="en-US"/>
        </a:p>
      </dgm:t>
    </dgm:pt>
    <dgm:pt modelId="{FB739CF8-607B-3543-BE01-93BA2A84E84E}">
      <dgm:prSet phldrT="[Text]" custT="1"/>
      <dgm:spPr/>
      <dgm:t>
        <a:bodyPr/>
        <a:lstStyle/>
        <a:p>
          <a:r>
            <a:rPr lang="en-US" sz="1600" dirty="0" smtClean="0"/>
            <a:t>Consensus expert, </a:t>
          </a:r>
          <a:r>
            <a:rPr lang="en-US" sz="1600" dirty="0" err="1" smtClean="0"/>
            <a:t>données</a:t>
          </a:r>
          <a:r>
            <a:rPr lang="en-US" sz="1600" dirty="0" smtClean="0"/>
            <a:t> </a:t>
          </a:r>
          <a:r>
            <a:rPr lang="en-US" sz="1600" dirty="0" err="1" smtClean="0"/>
            <a:t>probantes</a:t>
          </a:r>
          <a:r>
            <a:rPr lang="en-US" sz="1600" dirty="0" smtClean="0"/>
            <a:t> </a:t>
          </a:r>
          <a:r>
            <a:rPr lang="en-US" sz="1600" dirty="0" err="1" smtClean="0"/>
            <a:t>moyennes</a:t>
          </a:r>
          <a:endParaRPr lang="en-US" sz="1600" dirty="0"/>
        </a:p>
      </dgm:t>
    </dgm:pt>
    <dgm:pt modelId="{79F3EE39-C842-F543-AD2C-3DA7AEA29E4E}" type="parTrans" cxnId="{0CE40DB5-0E1B-BE47-A47D-B18F72E7118E}">
      <dgm:prSet/>
      <dgm:spPr/>
      <dgm:t>
        <a:bodyPr/>
        <a:lstStyle/>
        <a:p>
          <a:endParaRPr lang="en-US"/>
        </a:p>
      </dgm:t>
    </dgm:pt>
    <dgm:pt modelId="{82DB8E0F-C298-0B4F-B94E-F67AC87341BE}" type="sibTrans" cxnId="{0CE40DB5-0E1B-BE47-A47D-B18F72E7118E}">
      <dgm:prSet/>
      <dgm:spPr/>
      <dgm:t>
        <a:bodyPr/>
        <a:lstStyle/>
        <a:p>
          <a:endParaRPr lang="en-US"/>
        </a:p>
      </dgm:t>
    </dgm:pt>
    <dgm:pt modelId="{0032D59D-0295-F24C-A0EB-0A508F8AC946}">
      <dgm:prSet phldrT="[Text]"/>
      <dgm:spPr/>
      <dgm:t>
        <a:bodyPr/>
        <a:lstStyle/>
        <a:p>
          <a:r>
            <a:rPr lang="en-US" dirty="0" smtClean="0"/>
            <a:t>EAMPOC &gt;1/an</a:t>
          </a:r>
          <a:endParaRPr lang="en-US" dirty="0"/>
        </a:p>
      </dgm:t>
    </dgm:pt>
    <dgm:pt modelId="{F40B9D51-2F78-F74B-B103-A7D35D9E6EFF}" type="parTrans" cxnId="{CA6295B5-A1DC-0F44-806F-FC0F6100CAF2}">
      <dgm:prSet/>
      <dgm:spPr/>
      <dgm:t>
        <a:bodyPr/>
        <a:lstStyle/>
        <a:p>
          <a:endParaRPr lang="en-US"/>
        </a:p>
      </dgm:t>
    </dgm:pt>
    <dgm:pt modelId="{87D85DAC-EDE9-0A43-98B7-3B6A78234C1A}" type="sibTrans" cxnId="{CA6295B5-A1DC-0F44-806F-FC0F6100CAF2}">
      <dgm:prSet/>
      <dgm:spPr/>
      <dgm:t>
        <a:bodyPr/>
        <a:lstStyle/>
        <a:p>
          <a:endParaRPr lang="en-US"/>
        </a:p>
      </dgm:t>
    </dgm:pt>
    <dgm:pt modelId="{F20CE4C2-3F80-9C40-965F-4177DDB39EE2}">
      <dgm:prSet phldrT="[Text]" custT="1"/>
      <dgm:spPr/>
      <dgm:t>
        <a:bodyPr/>
        <a:lstStyle/>
        <a:p>
          <a:r>
            <a:rPr lang="en-US" sz="1600" dirty="0" smtClean="0"/>
            <a:t>BACA </a:t>
          </a:r>
          <a:endParaRPr lang="en-US" sz="1600" dirty="0"/>
        </a:p>
      </dgm:t>
    </dgm:pt>
    <dgm:pt modelId="{F10CD5FA-E7CA-1D42-9CA7-6453C08B09A4}" type="parTrans" cxnId="{1814126F-3CFC-1D4F-AC11-1BE04D8491F4}">
      <dgm:prSet/>
      <dgm:spPr/>
      <dgm:t>
        <a:bodyPr/>
        <a:lstStyle/>
        <a:p>
          <a:endParaRPr lang="en-US"/>
        </a:p>
      </dgm:t>
    </dgm:pt>
    <dgm:pt modelId="{B7476625-3299-BD48-83FB-ECA20D443C93}" type="sibTrans" cxnId="{1814126F-3CFC-1D4F-AC11-1BE04D8491F4}">
      <dgm:prSet/>
      <dgm:spPr/>
      <dgm:t>
        <a:bodyPr/>
        <a:lstStyle/>
        <a:p>
          <a:endParaRPr lang="en-US"/>
        </a:p>
      </dgm:t>
    </dgm:pt>
    <dgm:pt modelId="{50689265-4D32-E64C-B5C6-3CCC5DFFBD2D}">
      <dgm:prSet phldrT="[Text]"/>
      <dgm:spPr/>
      <dgm:t>
        <a:bodyPr/>
        <a:lstStyle/>
        <a:p>
          <a:r>
            <a:rPr lang="en-US" dirty="0" smtClean="0"/>
            <a:t>Sx </a:t>
          </a:r>
          <a:r>
            <a:rPr lang="en-US" dirty="0" err="1" smtClean="0"/>
            <a:t>persistants</a:t>
          </a:r>
          <a:endParaRPr lang="en-US" dirty="0"/>
        </a:p>
      </dgm:t>
    </dgm:pt>
    <dgm:pt modelId="{A70E1368-1158-3F46-BBA8-86787D3AA7C9}" type="parTrans" cxnId="{90B09CB2-86A5-8E42-B814-A6AE58B5965A}">
      <dgm:prSet/>
      <dgm:spPr/>
      <dgm:t>
        <a:bodyPr/>
        <a:lstStyle/>
        <a:p>
          <a:endParaRPr lang="en-US"/>
        </a:p>
      </dgm:t>
    </dgm:pt>
    <dgm:pt modelId="{44381F4D-3CA3-964D-B336-B1F355B9F683}" type="sibTrans" cxnId="{90B09CB2-86A5-8E42-B814-A6AE58B5965A}">
      <dgm:prSet/>
      <dgm:spPr/>
      <dgm:t>
        <a:bodyPr/>
        <a:lstStyle/>
        <a:p>
          <a:endParaRPr lang="en-US"/>
        </a:p>
      </dgm:t>
    </dgm:pt>
    <dgm:pt modelId="{B94AFB13-2B14-A54A-93F1-2212A8475175}">
      <dgm:prSet phldrT="[Text]" custT="1"/>
      <dgm:spPr/>
      <dgm:t>
        <a:bodyPr/>
        <a:lstStyle/>
        <a:p>
          <a:r>
            <a:rPr lang="en-US" sz="1600" dirty="0" smtClean="0"/>
            <a:t>BALA: </a:t>
          </a:r>
          <a:r>
            <a:rPr lang="en-US" sz="1600" dirty="0" err="1" smtClean="0"/>
            <a:t>tiotropium</a:t>
          </a:r>
          <a:r>
            <a:rPr lang="en-US" sz="1600" dirty="0" smtClean="0"/>
            <a:t> </a:t>
          </a:r>
          <a:r>
            <a:rPr lang="en-US" sz="1600" dirty="0" err="1" smtClean="0"/>
            <a:t>ou</a:t>
          </a:r>
          <a:r>
            <a:rPr lang="en-US" sz="1600" dirty="0" smtClean="0"/>
            <a:t> </a:t>
          </a:r>
          <a:r>
            <a:rPr lang="en-US" sz="1600" dirty="0" err="1" smtClean="0"/>
            <a:t>salmétérol</a:t>
          </a:r>
          <a:endParaRPr lang="en-US" sz="1600" dirty="0"/>
        </a:p>
      </dgm:t>
    </dgm:pt>
    <dgm:pt modelId="{45605DA6-FE1D-C94E-8333-8835A6C79810}" type="parTrans" cxnId="{23A3C0E1-C36D-2345-A4BF-55FD53CFB0AB}">
      <dgm:prSet/>
      <dgm:spPr/>
      <dgm:t>
        <a:bodyPr/>
        <a:lstStyle/>
        <a:p>
          <a:endParaRPr lang="en-US"/>
        </a:p>
      </dgm:t>
    </dgm:pt>
    <dgm:pt modelId="{422A9DB4-1402-4243-8710-345A8369DEE0}" type="sibTrans" cxnId="{23A3C0E1-C36D-2345-A4BF-55FD53CFB0AB}">
      <dgm:prSet/>
      <dgm:spPr/>
      <dgm:t>
        <a:bodyPr/>
        <a:lstStyle/>
        <a:p>
          <a:endParaRPr lang="en-US"/>
        </a:p>
      </dgm:t>
    </dgm:pt>
    <dgm:pt modelId="{69E8818A-0155-5A46-85EB-A334EB84068B}">
      <dgm:prSet phldrT="[Text]" custT="1"/>
      <dgm:spPr/>
      <dgm:t>
        <a:bodyPr/>
        <a:lstStyle/>
        <a:p>
          <a:r>
            <a:rPr lang="en-US" sz="1600" dirty="0" smtClean="0"/>
            <a:t>Données </a:t>
          </a:r>
          <a:r>
            <a:rPr lang="en-US" sz="1600" dirty="0" err="1" smtClean="0"/>
            <a:t>probantes</a:t>
          </a:r>
          <a:r>
            <a:rPr lang="en-US" sz="1600" dirty="0" smtClean="0"/>
            <a:t> </a:t>
          </a:r>
          <a:r>
            <a:rPr lang="en-US" sz="1600" dirty="0" err="1" smtClean="0"/>
            <a:t>solides</a:t>
          </a:r>
          <a:endParaRPr lang="en-US" sz="1600" dirty="0"/>
        </a:p>
      </dgm:t>
    </dgm:pt>
    <dgm:pt modelId="{30C251FE-D2B1-DA4C-8036-45B1B64184D7}" type="parTrans" cxnId="{608147B3-D3AC-4743-883C-A85C57E6E0A4}">
      <dgm:prSet/>
      <dgm:spPr/>
      <dgm:t>
        <a:bodyPr/>
        <a:lstStyle/>
        <a:p>
          <a:endParaRPr lang="en-US"/>
        </a:p>
      </dgm:t>
    </dgm:pt>
    <dgm:pt modelId="{5A956360-5BB4-BE4B-8E09-F38129D62C95}" type="sibTrans" cxnId="{608147B3-D3AC-4743-883C-A85C57E6E0A4}">
      <dgm:prSet/>
      <dgm:spPr/>
      <dgm:t>
        <a:bodyPr/>
        <a:lstStyle/>
        <a:p>
          <a:endParaRPr lang="en-US"/>
        </a:p>
      </dgm:t>
    </dgm:pt>
    <dgm:pt modelId="{931B1E5B-EECD-2B46-A0A3-9E73B4B15727}">
      <dgm:prSet phldrT="[Text]" custT="1"/>
      <dgm:spPr/>
      <dgm:t>
        <a:bodyPr/>
        <a:lstStyle/>
        <a:p>
          <a:r>
            <a:rPr lang="en-US" sz="1600" dirty="0" err="1" smtClean="0"/>
            <a:t>Tiotropium</a:t>
          </a:r>
          <a:r>
            <a:rPr lang="en-US" sz="1600" dirty="0" smtClean="0"/>
            <a:t> + BALA (</a:t>
          </a:r>
          <a:r>
            <a:rPr lang="en-US" sz="1600" dirty="0" err="1" smtClean="0"/>
            <a:t>salmétérol</a:t>
          </a:r>
          <a:r>
            <a:rPr lang="en-US" sz="1600" dirty="0" smtClean="0"/>
            <a:t> )</a:t>
          </a:r>
          <a:endParaRPr lang="en-US" sz="1600" dirty="0"/>
        </a:p>
      </dgm:t>
    </dgm:pt>
    <dgm:pt modelId="{3E1C999E-E36A-F244-A8ED-9A9DB45AA3D3}" type="parTrans" cxnId="{A6CA643D-4FEF-6343-B035-4340D2D73CB1}">
      <dgm:prSet/>
      <dgm:spPr/>
      <dgm:t>
        <a:bodyPr/>
        <a:lstStyle/>
        <a:p>
          <a:endParaRPr lang="en-US"/>
        </a:p>
      </dgm:t>
    </dgm:pt>
    <dgm:pt modelId="{8DCBAE3D-DC3D-604B-8BEA-C812DC930A31}" type="sibTrans" cxnId="{A6CA643D-4FEF-6343-B035-4340D2D73CB1}">
      <dgm:prSet/>
      <dgm:spPr/>
      <dgm:t>
        <a:bodyPr/>
        <a:lstStyle/>
        <a:p>
          <a:endParaRPr lang="en-US"/>
        </a:p>
      </dgm:t>
    </dgm:pt>
    <dgm:pt modelId="{103D29A9-4621-A14B-9B10-EA7716010A78}">
      <dgm:prSet phldrT="[Text]" custT="1"/>
      <dgm:spPr/>
      <dgm:t>
        <a:bodyPr/>
        <a:lstStyle/>
        <a:p>
          <a:r>
            <a:rPr lang="en-US" sz="1600" dirty="0" err="1" smtClean="0"/>
            <a:t>Tiotropium</a:t>
          </a:r>
          <a:r>
            <a:rPr lang="en-US" sz="1600" dirty="0" smtClean="0"/>
            <a:t> + </a:t>
          </a:r>
          <a:r>
            <a:rPr lang="en-US" sz="1600" dirty="0" err="1" smtClean="0"/>
            <a:t>Salmétérol</a:t>
          </a:r>
          <a:r>
            <a:rPr lang="en-US" sz="1600" dirty="0" smtClean="0"/>
            <a:t>/Fluticasone </a:t>
          </a:r>
          <a:endParaRPr lang="en-US" sz="1600" dirty="0"/>
        </a:p>
      </dgm:t>
    </dgm:pt>
    <dgm:pt modelId="{AB61AA9C-8A96-7146-BA76-2CF74A0B9C72}" type="parTrans" cxnId="{C88CAA6F-3666-EC47-8F53-24C83882F68D}">
      <dgm:prSet/>
      <dgm:spPr/>
      <dgm:t>
        <a:bodyPr/>
        <a:lstStyle/>
        <a:p>
          <a:endParaRPr lang="en-US"/>
        </a:p>
      </dgm:t>
    </dgm:pt>
    <dgm:pt modelId="{49DAF564-680D-9A43-84B7-10497E5CF4B2}" type="sibTrans" cxnId="{C88CAA6F-3666-EC47-8F53-24C83882F68D}">
      <dgm:prSet/>
      <dgm:spPr/>
      <dgm:t>
        <a:bodyPr/>
        <a:lstStyle/>
        <a:p>
          <a:endParaRPr lang="en-US"/>
        </a:p>
      </dgm:t>
    </dgm:pt>
    <dgm:pt modelId="{39CB4203-30B0-4B46-9371-B228B959D342}">
      <dgm:prSet phldrT="[Text]" custT="1"/>
      <dgm:spPr/>
      <dgm:t>
        <a:bodyPr/>
        <a:lstStyle/>
        <a:p>
          <a:r>
            <a:rPr lang="en-US" sz="1600" dirty="0" smtClean="0"/>
            <a:t>Consensus expert, </a:t>
          </a:r>
          <a:r>
            <a:rPr lang="en-US" sz="1600" dirty="0" err="1" smtClean="0"/>
            <a:t>données</a:t>
          </a:r>
          <a:r>
            <a:rPr lang="en-US" sz="1600" dirty="0" smtClean="0"/>
            <a:t> </a:t>
          </a:r>
          <a:r>
            <a:rPr lang="en-US" sz="1600" dirty="0" err="1" smtClean="0"/>
            <a:t>probantes</a:t>
          </a:r>
          <a:r>
            <a:rPr lang="en-US" sz="1600" dirty="0" smtClean="0"/>
            <a:t> </a:t>
          </a:r>
          <a:r>
            <a:rPr lang="en-US" sz="1600" dirty="0" err="1" smtClean="0"/>
            <a:t>moyennes</a:t>
          </a:r>
          <a:endParaRPr lang="en-US" sz="1600" dirty="0"/>
        </a:p>
      </dgm:t>
    </dgm:pt>
    <dgm:pt modelId="{C0C72860-E2E0-F94B-9FDF-FF9B4485FB95}" type="parTrans" cxnId="{1DB632ED-0E30-924C-A595-6A1748865805}">
      <dgm:prSet/>
      <dgm:spPr/>
      <dgm:t>
        <a:bodyPr/>
        <a:lstStyle/>
        <a:p>
          <a:endParaRPr lang="en-US"/>
        </a:p>
      </dgm:t>
    </dgm:pt>
    <dgm:pt modelId="{5A28BDB7-B6B2-424C-8F4E-D28C1091CBD7}" type="sibTrans" cxnId="{1DB632ED-0E30-924C-A595-6A1748865805}">
      <dgm:prSet/>
      <dgm:spPr/>
      <dgm:t>
        <a:bodyPr/>
        <a:lstStyle/>
        <a:p>
          <a:endParaRPr lang="en-US"/>
        </a:p>
      </dgm:t>
    </dgm:pt>
    <dgm:pt modelId="{D2F8041A-E5C7-3E46-94CF-E8644D429D5A}">
      <dgm:prSet phldrT="[Text]" custT="1"/>
      <dgm:spPr/>
      <dgm:t>
        <a:bodyPr/>
        <a:lstStyle/>
        <a:p>
          <a:r>
            <a:rPr lang="en-US" sz="1600" dirty="0" err="1" smtClean="0"/>
            <a:t>Tiotropium</a:t>
          </a:r>
          <a:r>
            <a:rPr lang="en-US" sz="1600" dirty="0" smtClean="0"/>
            <a:t> + BALA + CSI </a:t>
          </a:r>
          <a:endParaRPr lang="en-US" sz="1600" dirty="0"/>
        </a:p>
      </dgm:t>
    </dgm:pt>
    <dgm:pt modelId="{0AF34752-77FE-9742-A432-F6065DF626DE}" type="parTrans" cxnId="{BDC01910-B8AF-6E4C-AE9C-0F6C463C03E9}">
      <dgm:prSet/>
      <dgm:spPr/>
      <dgm:t>
        <a:bodyPr/>
        <a:lstStyle/>
        <a:p>
          <a:endParaRPr lang="en-US"/>
        </a:p>
      </dgm:t>
    </dgm:pt>
    <dgm:pt modelId="{616349D8-F987-E34E-B959-73A09808F95D}" type="sibTrans" cxnId="{BDC01910-B8AF-6E4C-AE9C-0F6C463C03E9}">
      <dgm:prSet/>
      <dgm:spPr/>
      <dgm:t>
        <a:bodyPr/>
        <a:lstStyle/>
        <a:p>
          <a:endParaRPr lang="en-US"/>
        </a:p>
      </dgm:t>
    </dgm:pt>
    <dgm:pt modelId="{072199B4-21B2-D149-801D-1DDD12895BBB}">
      <dgm:prSet phldrT="[Text]" custT="1"/>
      <dgm:spPr/>
      <dgm:t>
        <a:bodyPr/>
        <a:lstStyle/>
        <a:p>
          <a:r>
            <a:rPr lang="en-US" sz="1600" dirty="0" smtClean="0"/>
            <a:t>Données </a:t>
          </a:r>
          <a:r>
            <a:rPr lang="en-US" sz="1600" dirty="0" err="1" smtClean="0"/>
            <a:t>probantes</a:t>
          </a:r>
          <a:r>
            <a:rPr lang="en-US" sz="1600" dirty="0" smtClean="0"/>
            <a:t> </a:t>
          </a:r>
          <a:r>
            <a:rPr lang="en-US" sz="1600" dirty="0" err="1" smtClean="0"/>
            <a:t>solides</a:t>
          </a:r>
          <a:endParaRPr lang="en-US" sz="1600" dirty="0"/>
        </a:p>
      </dgm:t>
    </dgm:pt>
    <dgm:pt modelId="{09961E32-4BAB-8444-8CEA-01EFEB2FCEAC}" type="parTrans" cxnId="{416AB6F5-61B9-B74C-9DDF-66FF82B43C32}">
      <dgm:prSet/>
      <dgm:spPr/>
      <dgm:t>
        <a:bodyPr/>
        <a:lstStyle/>
        <a:p>
          <a:endParaRPr lang="en-US"/>
        </a:p>
      </dgm:t>
    </dgm:pt>
    <dgm:pt modelId="{EF2671C5-EC12-3F4F-B3A8-3B1A841ECD07}" type="sibTrans" cxnId="{416AB6F5-61B9-B74C-9DDF-66FF82B43C32}">
      <dgm:prSet/>
      <dgm:spPr/>
      <dgm:t>
        <a:bodyPr/>
        <a:lstStyle/>
        <a:p>
          <a:endParaRPr lang="en-US"/>
        </a:p>
      </dgm:t>
    </dgm:pt>
    <dgm:pt modelId="{6AAB8136-6F3F-7C46-A102-8807792C3E03}">
      <dgm:prSet phldrT="[Text]"/>
      <dgm:spPr/>
      <dgm:t>
        <a:bodyPr/>
        <a:lstStyle/>
        <a:p>
          <a:r>
            <a:rPr lang="en-US" dirty="0" smtClean="0"/>
            <a:t>Sx graves</a:t>
          </a:r>
          <a:endParaRPr lang="en-US" dirty="0"/>
        </a:p>
      </dgm:t>
    </dgm:pt>
    <dgm:pt modelId="{CBA1D645-7369-6B4E-9448-18A68CED97E5}" type="parTrans" cxnId="{E394BBB8-8C6F-1145-8FBA-EDAA771569EC}">
      <dgm:prSet/>
      <dgm:spPr/>
      <dgm:t>
        <a:bodyPr/>
        <a:lstStyle/>
        <a:p>
          <a:endParaRPr lang="en-US"/>
        </a:p>
      </dgm:t>
    </dgm:pt>
    <dgm:pt modelId="{2D96D342-96FA-9447-9AB4-9A4524DC334D}" type="sibTrans" cxnId="{E394BBB8-8C6F-1145-8FBA-EDAA771569EC}">
      <dgm:prSet/>
      <dgm:spPr/>
      <dgm:t>
        <a:bodyPr/>
        <a:lstStyle/>
        <a:p>
          <a:endParaRPr lang="en-US"/>
        </a:p>
      </dgm:t>
    </dgm:pt>
    <dgm:pt modelId="{9D843CE1-FC5C-4C47-A347-56FFD0621E78}">
      <dgm:prSet phldrT="[Text]" custT="1"/>
      <dgm:spPr/>
      <dgm:t>
        <a:bodyPr/>
        <a:lstStyle/>
        <a:p>
          <a:r>
            <a:rPr lang="en-US" sz="1600" dirty="0" err="1" smtClean="0"/>
            <a:t>Théophylline</a:t>
          </a:r>
          <a:r>
            <a:rPr lang="en-US" sz="1600" dirty="0" smtClean="0"/>
            <a:t> </a:t>
          </a:r>
          <a:r>
            <a:rPr lang="en-US" sz="1600" dirty="0" err="1" smtClean="0"/>
            <a:t>orale</a:t>
          </a:r>
          <a:endParaRPr lang="en-US" sz="1600" dirty="0"/>
        </a:p>
      </dgm:t>
    </dgm:pt>
    <dgm:pt modelId="{1877F913-2703-2F45-93AA-9861011AC3D4}" type="parTrans" cxnId="{0BBDF59A-4D4E-984C-9E21-B90E05859821}">
      <dgm:prSet/>
      <dgm:spPr/>
      <dgm:t>
        <a:bodyPr/>
        <a:lstStyle/>
        <a:p>
          <a:endParaRPr lang="en-US"/>
        </a:p>
      </dgm:t>
    </dgm:pt>
    <dgm:pt modelId="{79C1058E-DA48-F746-B2CC-15E8A8D82164}" type="sibTrans" cxnId="{0BBDF59A-4D4E-984C-9E21-B90E05859821}">
      <dgm:prSet/>
      <dgm:spPr/>
      <dgm:t>
        <a:bodyPr/>
        <a:lstStyle/>
        <a:p>
          <a:endParaRPr lang="en-US"/>
        </a:p>
      </dgm:t>
    </dgm:pt>
    <dgm:pt modelId="{3E2A93A1-0AAD-0749-9763-6D6E4A6EA9DB}">
      <dgm:prSet phldrT="[Text]" custT="1"/>
      <dgm:spPr/>
      <dgm:t>
        <a:bodyPr/>
        <a:lstStyle/>
        <a:p>
          <a:r>
            <a:rPr lang="en-US" sz="1600" dirty="0" smtClean="0"/>
            <a:t>Consensus expert, </a:t>
          </a:r>
          <a:r>
            <a:rPr lang="en-US" sz="1600" dirty="0" err="1" smtClean="0"/>
            <a:t>données</a:t>
          </a:r>
          <a:r>
            <a:rPr lang="en-US" sz="1600" dirty="0" smtClean="0"/>
            <a:t> </a:t>
          </a:r>
          <a:r>
            <a:rPr lang="en-US" sz="1600" dirty="0" err="1" smtClean="0"/>
            <a:t>probantes</a:t>
          </a:r>
          <a:r>
            <a:rPr lang="en-US" sz="1600" dirty="0" smtClean="0"/>
            <a:t> </a:t>
          </a:r>
          <a:r>
            <a:rPr lang="en-US" sz="1600" dirty="0" err="1" smtClean="0"/>
            <a:t>moyennes</a:t>
          </a:r>
          <a:endParaRPr lang="en-US" sz="1600" dirty="0"/>
        </a:p>
      </dgm:t>
    </dgm:pt>
    <dgm:pt modelId="{5E2E954B-C07B-B946-A4B6-98E6C3CE8F7B}" type="parTrans" cxnId="{3865C777-7786-5F4E-9C65-6943E7379663}">
      <dgm:prSet/>
      <dgm:spPr/>
      <dgm:t>
        <a:bodyPr/>
        <a:lstStyle/>
        <a:p>
          <a:endParaRPr lang="en-US"/>
        </a:p>
      </dgm:t>
    </dgm:pt>
    <dgm:pt modelId="{F0B7CEC5-0EF2-BF44-AD3C-2F09348B469B}" type="sibTrans" cxnId="{3865C777-7786-5F4E-9C65-6943E7379663}">
      <dgm:prSet/>
      <dgm:spPr/>
      <dgm:t>
        <a:bodyPr/>
        <a:lstStyle/>
        <a:p>
          <a:endParaRPr lang="en-US"/>
        </a:p>
      </dgm:t>
    </dgm:pt>
    <dgm:pt modelId="{ACB7C3C3-F18B-A043-B212-863CB920BF76}" type="pres">
      <dgm:prSet presAssocID="{4D18F529-E411-A24F-881F-0E9C3634DE05}" presName="linearFlow" presStyleCnt="0">
        <dgm:presLayoutVars>
          <dgm:dir/>
          <dgm:animLvl val="lvl"/>
          <dgm:resizeHandles val="exact"/>
        </dgm:presLayoutVars>
      </dgm:prSet>
      <dgm:spPr/>
      <dgm:t>
        <a:bodyPr/>
        <a:lstStyle/>
        <a:p>
          <a:endParaRPr lang="en-US"/>
        </a:p>
      </dgm:t>
    </dgm:pt>
    <dgm:pt modelId="{D5841DE8-1EAA-264A-9F65-6C0B3275BD49}" type="pres">
      <dgm:prSet presAssocID="{C57F5EAC-7794-F643-B6D3-825E21E21005}" presName="composite" presStyleCnt="0"/>
      <dgm:spPr/>
    </dgm:pt>
    <dgm:pt modelId="{FA116E1B-AF14-BD45-9BB5-B6592C833C31}" type="pres">
      <dgm:prSet presAssocID="{C57F5EAC-7794-F643-B6D3-825E21E21005}" presName="parentText" presStyleLbl="alignNode1" presStyleIdx="0" presStyleCnt="5">
        <dgm:presLayoutVars>
          <dgm:chMax val="1"/>
          <dgm:bulletEnabled val="1"/>
        </dgm:presLayoutVars>
      </dgm:prSet>
      <dgm:spPr/>
      <dgm:t>
        <a:bodyPr/>
        <a:lstStyle/>
        <a:p>
          <a:endParaRPr lang="en-US"/>
        </a:p>
      </dgm:t>
    </dgm:pt>
    <dgm:pt modelId="{7CA0C3B2-CD39-1043-B10D-A23ABD470C4F}" type="pres">
      <dgm:prSet presAssocID="{C57F5EAC-7794-F643-B6D3-825E21E21005}" presName="descendantText" presStyleLbl="alignAcc1" presStyleIdx="0" presStyleCnt="5">
        <dgm:presLayoutVars>
          <dgm:bulletEnabled val="1"/>
        </dgm:presLayoutVars>
      </dgm:prSet>
      <dgm:spPr/>
      <dgm:t>
        <a:bodyPr/>
        <a:lstStyle/>
        <a:p>
          <a:endParaRPr lang="en-US"/>
        </a:p>
      </dgm:t>
    </dgm:pt>
    <dgm:pt modelId="{160759A7-DF24-814F-99C8-19EF21905C6A}" type="pres">
      <dgm:prSet presAssocID="{54A05896-71C7-9B4E-A4E5-A0604CC8A29C}" presName="sp" presStyleCnt="0"/>
      <dgm:spPr/>
    </dgm:pt>
    <dgm:pt modelId="{C193726A-B3B2-0544-B07C-66DC0014300A}" type="pres">
      <dgm:prSet presAssocID="{50689265-4D32-E64C-B5C6-3CCC5DFFBD2D}" presName="composite" presStyleCnt="0"/>
      <dgm:spPr/>
    </dgm:pt>
    <dgm:pt modelId="{DF222EC5-0FB2-3D49-854C-F5D7FAF4830E}" type="pres">
      <dgm:prSet presAssocID="{50689265-4D32-E64C-B5C6-3CCC5DFFBD2D}" presName="parentText" presStyleLbl="alignNode1" presStyleIdx="1" presStyleCnt="5">
        <dgm:presLayoutVars>
          <dgm:chMax val="1"/>
          <dgm:bulletEnabled val="1"/>
        </dgm:presLayoutVars>
      </dgm:prSet>
      <dgm:spPr/>
      <dgm:t>
        <a:bodyPr/>
        <a:lstStyle/>
        <a:p>
          <a:endParaRPr lang="en-US"/>
        </a:p>
      </dgm:t>
    </dgm:pt>
    <dgm:pt modelId="{1277253B-6BA9-7049-BE84-CB0798485FAF}" type="pres">
      <dgm:prSet presAssocID="{50689265-4D32-E64C-B5C6-3CCC5DFFBD2D}" presName="descendantText" presStyleLbl="alignAcc1" presStyleIdx="1" presStyleCnt="5" custScaleY="107979">
        <dgm:presLayoutVars>
          <dgm:bulletEnabled val="1"/>
        </dgm:presLayoutVars>
      </dgm:prSet>
      <dgm:spPr/>
      <dgm:t>
        <a:bodyPr/>
        <a:lstStyle/>
        <a:p>
          <a:endParaRPr lang="en-US"/>
        </a:p>
      </dgm:t>
    </dgm:pt>
    <dgm:pt modelId="{7E75EA5E-4213-3745-AB97-87BE2B7F18BE}" type="pres">
      <dgm:prSet presAssocID="{44381F4D-3CA3-964D-B336-B1F355B9F683}" presName="sp" presStyleCnt="0"/>
      <dgm:spPr/>
    </dgm:pt>
    <dgm:pt modelId="{FE079693-046D-5B42-9CA9-D582BAEB8902}" type="pres">
      <dgm:prSet presAssocID="{FF27D258-D0A6-FB45-ACD2-989A4E3AEBBE}" presName="composite" presStyleCnt="0"/>
      <dgm:spPr/>
    </dgm:pt>
    <dgm:pt modelId="{D50ECB74-D832-BA4C-982E-585352338A5A}" type="pres">
      <dgm:prSet presAssocID="{FF27D258-D0A6-FB45-ACD2-989A4E3AEBBE}" presName="parentText" presStyleLbl="alignNode1" presStyleIdx="2" presStyleCnt="5">
        <dgm:presLayoutVars>
          <dgm:chMax val="1"/>
          <dgm:bulletEnabled val="1"/>
        </dgm:presLayoutVars>
      </dgm:prSet>
      <dgm:spPr/>
      <dgm:t>
        <a:bodyPr/>
        <a:lstStyle/>
        <a:p>
          <a:endParaRPr lang="en-US"/>
        </a:p>
      </dgm:t>
    </dgm:pt>
    <dgm:pt modelId="{6B4479EE-EA11-4842-B84C-CE2E144C364E}" type="pres">
      <dgm:prSet presAssocID="{FF27D258-D0A6-FB45-ACD2-989A4E3AEBBE}" presName="descendantText" presStyleLbl="alignAcc1" presStyleIdx="2" presStyleCnt="5" custScaleY="134328">
        <dgm:presLayoutVars>
          <dgm:bulletEnabled val="1"/>
        </dgm:presLayoutVars>
      </dgm:prSet>
      <dgm:spPr/>
      <dgm:t>
        <a:bodyPr/>
        <a:lstStyle/>
        <a:p>
          <a:endParaRPr lang="en-US"/>
        </a:p>
      </dgm:t>
    </dgm:pt>
    <dgm:pt modelId="{DF3D7FD0-7847-7A43-8678-3D07AE97D6C1}" type="pres">
      <dgm:prSet presAssocID="{B2F19F7B-238E-0C45-AA3B-75494FEE2678}" presName="sp" presStyleCnt="0"/>
      <dgm:spPr/>
    </dgm:pt>
    <dgm:pt modelId="{9E5CD893-02B8-5046-BC1E-FFDE94B171A1}" type="pres">
      <dgm:prSet presAssocID="{0032D59D-0295-F24C-A0EB-0A508F8AC946}" presName="composite" presStyleCnt="0"/>
      <dgm:spPr/>
    </dgm:pt>
    <dgm:pt modelId="{CD5072DB-5144-634E-A022-693F4DF64F6A}" type="pres">
      <dgm:prSet presAssocID="{0032D59D-0295-F24C-A0EB-0A508F8AC946}" presName="parentText" presStyleLbl="alignNode1" presStyleIdx="3" presStyleCnt="5">
        <dgm:presLayoutVars>
          <dgm:chMax val="1"/>
          <dgm:bulletEnabled val="1"/>
        </dgm:presLayoutVars>
      </dgm:prSet>
      <dgm:spPr/>
      <dgm:t>
        <a:bodyPr/>
        <a:lstStyle/>
        <a:p>
          <a:endParaRPr lang="en-US"/>
        </a:p>
      </dgm:t>
    </dgm:pt>
    <dgm:pt modelId="{C65C433E-A50D-2241-8423-DA027F5605AD}" type="pres">
      <dgm:prSet presAssocID="{0032D59D-0295-F24C-A0EB-0A508F8AC946}" presName="descendantText" presStyleLbl="alignAcc1" presStyleIdx="3" presStyleCnt="5">
        <dgm:presLayoutVars>
          <dgm:bulletEnabled val="1"/>
        </dgm:presLayoutVars>
      </dgm:prSet>
      <dgm:spPr/>
      <dgm:t>
        <a:bodyPr/>
        <a:lstStyle/>
        <a:p>
          <a:endParaRPr lang="en-US"/>
        </a:p>
      </dgm:t>
    </dgm:pt>
    <dgm:pt modelId="{A5178241-DD52-D246-8D64-F4D04DE9768E}" type="pres">
      <dgm:prSet presAssocID="{87D85DAC-EDE9-0A43-98B7-3B6A78234C1A}" presName="sp" presStyleCnt="0"/>
      <dgm:spPr/>
    </dgm:pt>
    <dgm:pt modelId="{E258116E-8F21-2949-8B8D-197133B7B327}" type="pres">
      <dgm:prSet presAssocID="{6AAB8136-6F3F-7C46-A102-8807792C3E03}" presName="composite" presStyleCnt="0"/>
      <dgm:spPr/>
    </dgm:pt>
    <dgm:pt modelId="{AE854C93-FB23-B447-93E1-8217D6A6330A}" type="pres">
      <dgm:prSet presAssocID="{6AAB8136-6F3F-7C46-A102-8807792C3E03}" presName="parentText" presStyleLbl="alignNode1" presStyleIdx="4" presStyleCnt="5">
        <dgm:presLayoutVars>
          <dgm:chMax val="1"/>
          <dgm:bulletEnabled val="1"/>
        </dgm:presLayoutVars>
      </dgm:prSet>
      <dgm:spPr/>
      <dgm:t>
        <a:bodyPr/>
        <a:lstStyle/>
        <a:p>
          <a:endParaRPr lang="en-US"/>
        </a:p>
      </dgm:t>
    </dgm:pt>
    <dgm:pt modelId="{11A8D3B0-EF7C-3049-A4C4-7B34D0B3EF78}" type="pres">
      <dgm:prSet presAssocID="{6AAB8136-6F3F-7C46-A102-8807792C3E03}" presName="descendantText" presStyleLbl="alignAcc1" presStyleIdx="4" presStyleCnt="5">
        <dgm:presLayoutVars>
          <dgm:bulletEnabled val="1"/>
        </dgm:presLayoutVars>
      </dgm:prSet>
      <dgm:spPr/>
      <dgm:t>
        <a:bodyPr/>
        <a:lstStyle/>
        <a:p>
          <a:endParaRPr lang="en-US"/>
        </a:p>
      </dgm:t>
    </dgm:pt>
  </dgm:ptLst>
  <dgm:cxnLst>
    <dgm:cxn modelId="{E0533B7E-C43D-A846-A8F2-08AFDE2BB210}" type="presOf" srcId="{F20CE4C2-3F80-9C40-965F-4177DDB39EE2}" destId="{7CA0C3B2-CD39-1043-B10D-A23ABD470C4F}" srcOrd="0" destOrd="0" presId="urn:microsoft.com/office/officeart/2005/8/layout/chevron2"/>
    <dgm:cxn modelId="{1DB632ED-0E30-924C-A595-6A1748865805}" srcId="{FF27D258-D0A6-FB45-ACD2-989A4E3AEBBE}" destId="{39CB4203-30B0-4B46-9371-B228B959D342}" srcOrd="2" destOrd="0" parTransId="{C0C72860-E2E0-F94B-9FDF-FF9B4485FB95}" sibTransId="{5A28BDB7-B6B2-424C-8F4E-D28C1091CBD7}"/>
    <dgm:cxn modelId="{0688FE27-5D48-9748-80F0-06FD709F360E}" type="presOf" srcId="{3E2A93A1-0AAD-0749-9763-6D6E4A6EA9DB}" destId="{11A8D3B0-EF7C-3049-A4C4-7B34D0B3EF78}" srcOrd="0" destOrd="1" presId="urn:microsoft.com/office/officeart/2005/8/layout/chevron2"/>
    <dgm:cxn modelId="{90B09CB2-86A5-8E42-B814-A6AE58B5965A}" srcId="{4D18F529-E411-A24F-881F-0E9C3634DE05}" destId="{50689265-4D32-E64C-B5C6-3CCC5DFFBD2D}" srcOrd="1" destOrd="0" parTransId="{A70E1368-1158-3F46-BBA8-86787D3AA7C9}" sibTransId="{44381F4D-3CA3-964D-B336-B1F355B9F683}"/>
    <dgm:cxn modelId="{3865C777-7786-5F4E-9C65-6943E7379663}" srcId="{6AAB8136-6F3F-7C46-A102-8807792C3E03}" destId="{3E2A93A1-0AAD-0749-9763-6D6E4A6EA9DB}" srcOrd="1" destOrd="0" parTransId="{5E2E954B-C07B-B946-A4B6-98E6C3CE8F7B}" sibTransId="{F0B7CEC5-0EF2-BF44-AD3C-2F09348B469B}"/>
    <dgm:cxn modelId="{CFA37827-B09B-5D47-AC54-07155AF67E59}" type="presOf" srcId="{103D29A9-4621-A14B-9B10-EA7716010A78}" destId="{6B4479EE-EA11-4842-B84C-CE2E144C364E}" srcOrd="0" destOrd="1" presId="urn:microsoft.com/office/officeart/2005/8/layout/chevron2"/>
    <dgm:cxn modelId="{EC3F7E67-D1FC-6C43-B0BA-A4A849B8A96A}" srcId="{4D18F529-E411-A24F-881F-0E9C3634DE05}" destId="{FF27D258-D0A6-FB45-ACD2-989A4E3AEBBE}" srcOrd="2" destOrd="0" parTransId="{BB2FD0E8-7308-4F46-94D3-41B26A59896C}" sibTransId="{B2F19F7B-238E-0C45-AA3B-75494FEE2678}"/>
    <dgm:cxn modelId="{416AB6F5-61B9-B74C-9DDF-66FF82B43C32}" srcId="{0032D59D-0295-F24C-A0EB-0A508F8AC946}" destId="{072199B4-21B2-D149-801D-1DDD12895BBB}" srcOrd="1" destOrd="0" parTransId="{09961E32-4BAB-8444-8CEA-01EFEB2FCEAC}" sibTransId="{EF2671C5-EC12-3F4F-B3A8-3B1A841ECD07}"/>
    <dgm:cxn modelId="{591A54BB-A3AA-3F4E-8CA5-B110BF258BA5}" type="presOf" srcId="{FB739CF8-607B-3543-BE01-93BA2A84E84E}" destId="{7CA0C3B2-CD39-1043-B10D-A23ABD470C4F}" srcOrd="0" destOrd="1" presId="urn:microsoft.com/office/officeart/2005/8/layout/chevron2"/>
    <dgm:cxn modelId="{6AF63293-D6BC-2A44-A946-6A8343802950}" type="presOf" srcId="{FF27D258-D0A6-FB45-ACD2-989A4E3AEBBE}" destId="{D50ECB74-D832-BA4C-982E-585352338A5A}" srcOrd="0" destOrd="0" presId="urn:microsoft.com/office/officeart/2005/8/layout/chevron2"/>
    <dgm:cxn modelId="{608147B3-D3AC-4743-883C-A85C57E6E0A4}" srcId="{50689265-4D32-E64C-B5C6-3CCC5DFFBD2D}" destId="{69E8818A-0155-5A46-85EB-A334EB84068B}" srcOrd="1" destOrd="0" parTransId="{30C251FE-D2B1-DA4C-8036-45B1B64184D7}" sibTransId="{5A956360-5BB4-BE4B-8E09-F38129D62C95}"/>
    <dgm:cxn modelId="{ED83541B-52B5-144C-B579-1463A0905F67}" type="presOf" srcId="{B94AFB13-2B14-A54A-93F1-2212A8475175}" destId="{1277253B-6BA9-7049-BE84-CB0798485FAF}" srcOrd="0" destOrd="0" presId="urn:microsoft.com/office/officeart/2005/8/layout/chevron2"/>
    <dgm:cxn modelId="{75E5DD17-C0AB-1341-8E78-FB5A9926FE8E}" type="presOf" srcId="{072199B4-21B2-D149-801D-1DDD12895BBB}" destId="{C65C433E-A50D-2241-8423-DA027F5605AD}" srcOrd="0" destOrd="1" presId="urn:microsoft.com/office/officeart/2005/8/layout/chevron2"/>
    <dgm:cxn modelId="{6CF7F2E7-4CB8-DC45-BB13-E051D0779F22}" type="presOf" srcId="{9D843CE1-FC5C-4C47-A347-56FFD0621E78}" destId="{11A8D3B0-EF7C-3049-A4C4-7B34D0B3EF78}" srcOrd="0" destOrd="0" presId="urn:microsoft.com/office/officeart/2005/8/layout/chevron2"/>
    <dgm:cxn modelId="{0BBDF59A-4D4E-984C-9E21-B90E05859821}" srcId="{6AAB8136-6F3F-7C46-A102-8807792C3E03}" destId="{9D843CE1-FC5C-4C47-A347-56FFD0621E78}" srcOrd="0" destOrd="0" parTransId="{1877F913-2703-2F45-93AA-9861011AC3D4}" sibTransId="{79C1058E-DA48-F746-B2CC-15E8A8D82164}"/>
    <dgm:cxn modelId="{E394BBB8-8C6F-1145-8FBA-EDAA771569EC}" srcId="{4D18F529-E411-A24F-881F-0E9C3634DE05}" destId="{6AAB8136-6F3F-7C46-A102-8807792C3E03}" srcOrd="4" destOrd="0" parTransId="{CBA1D645-7369-6B4E-9448-18A68CED97E5}" sibTransId="{2D96D342-96FA-9447-9AB4-9A4524DC334D}"/>
    <dgm:cxn modelId="{C60C1E09-8485-814E-8DDE-208F1D9BEDD9}" srcId="{4D18F529-E411-A24F-881F-0E9C3634DE05}" destId="{C57F5EAC-7794-F643-B6D3-825E21E21005}" srcOrd="0" destOrd="0" parTransId="{14610F86-2359-A047-96EB-0D111EC3F076}" sibTransId="{54A05896-71C7-9B4E-A4E5-A0604CC8A29C}"/>
    <dgm:cxn modelId="{E2C539DB-9750-EA47-A7DE-DDB3DA281B94}" type="presOf" srcId="{69E8818A-0155-5A46-85EB-A334EB84068B}" destId="{1277253B-6BA9-7049-BE84-CB0798485FAF}" srcOrd="0" destOrd="1" presId="urn:microsoft.com/office/officeart/2005/8/layout/chevron2"/>
    <dgm:cxn modelId="{A6CA643D-4FEF-6343-B035-4340D2D73CB1}" srcId="{FF27D258-D0A6-FB45-ACD2-989A4E3AEBBE}" destId="{931B1E5B-EECD-2B46-A0A3-9E73B4B15727}" srcOrd="0" destOrd="0" parTransId="{3E1C999E-E36A-F244-A8ED-9A9DB45AA3D3}" sibTransId="{8DCBAE3D-DC3D-604B-8BEA-C812DC930A31}"/>
    <dgm:cxn modelId="{8739EBB7-D63A-114A-9013-33DD347FB57E}" type="presOf" srcId="{6AAB8136-6F3F-7C46-A102-8807792C3E03}" destId="{AE854C93-FB23-B447-93E1-8217D6A6330A}" srcOrd="0" destOrd="0" presId="urn:microsoft.com/office/officeart/2005/8/layout/chevron2"/>
    <dgm:cxn modelId="{B831291C-6804-CB47-93E6-F1AD8AF1171C}" type="presOf" srcId="{50689265-4D32-E64C-B5C6-3CCC5DFFBD2D}" destId="{DF222EC5-0FB2-3D49-854C-F5D7FAF4830E}" srcOrd="0" destOrd="0" presId="urn:microsoft.com/office/officeart/2005/8/layout/chevron2"/>
    <dgm:cxn modelId="{8732D941-1A4D-5645-8ADA-FCA8F9E10F19}" type="presOf" srcId="{39CB4203-30B0-4B46-9371-B228B959D342}" destId="{6B4479EE-EA11-4842-B84C-CE2E144C364E}" srcOrd="0" destOrd="2" presId="urn:microsoft.com/office/officeart/2005/8/layout/chevron2"/>
    <dgm:cxn modelId="{00D6F708-94A4-C644-B5A7-197A0069FB70}" type="presOf" srcId="{D2F8041A-E5C7-3E46-94CF-E8644D429D5A}" destId="{C65C433E-A50D-2241-8423-DA027F5605AD}" srcOrd="0" destOrd="0" presId="urn:microsoft.com/office/officeart/2005/8/layout/chevron2"/>
    <dgm:cxn modelId="{C88CAA6F-3666-EC47-8F53-24C83882F68D}" srcId="{FF27D258-D0A6-FB45-ACD2-989A4E3AEBBE}" destId="{103D29A9-4621-A14B-9B10-EA7716010A78}" srcOrd="1" destOrd="0" parTransId="{AB61AA9C-8A96-7146-BA76-2CF74A0B9C72}" sibTransId="{49DAF564-680D-9A43-84B7-10497E5CF4B2}"/>
    <dgm:cxn modelId="{B9E66D47-CAD7-7E49-B3AE-7481A1273B7B}" type="presOf" srcId="{C57F5EAC-7794-F643-B6D3-825E21E21005}" destId="{FA116E1B-AF14-BD45-9BB5-B6592C833C31}" srcOrd="0" destOrd="0" presId="urn:microsoft.com/office/officeart/2005/8/layout/chevron2"/>
    <dgm:cxn modelId="{0CE40DB5-0E1B-BE47-A47D-B18F72E7118E}" srcId="{C57F5EAC-7794-F643-B6D3-825E21E21005}" destId="{FB739CF8-607B-3543-BE01-93BA2A84E84E}" srcOrd="1" destOrd="0" parTransId="{79F3EE39-C842-F543-AD2C-3DA7AEA29E4E}" sibTransId="{82DB8E0F-C298-0B4F-B94E-F67AC87341BE}"/>
    <dgm:cxn modelId="{BDC01910-B8AF-6E4C-AE9C-0F6C463C03E9}" srcId="{0032D59D-0295-F24C-A0EB-0A508F8AC946}" destId="{D2F8041A-E5C7-3E46-94CF-E8644D429D5A}" srcOrd="0" destOrd="0" parTransId="{0AF34752-77FE-9742-A432-F6065DF626DE}" sibTransId="{616349D8-F987-E34E-B959-73A09808F95D}"/>
    <dgm:cxn modelId="{2A689352-17EE-0A4A-B531-85D77EE04E69}" type="presOf" srcId="{931B1E5B-EECD-2B46-A0A3-9E73B4B15727}" destId="{6B4479EE-EA11-4842-B84C-CE2E144C364E}" srcOrd="0" destOrd="0" presId="urn:microsoft.com/office/officeart/2005/8/layout/chevron2"/>
    <dgm:cxn modelId="{1814126F-3CFC-1D4F-AC11-1BE04D8491F4}" srcId="{C57F5EAC-7794-F643-B6D3-825E21E21005}" destId="{F20CE4C2-3F80-9C40-965F-4177DDB39EE2}" srcOrd="0" destOrd="0" parTransId="{F10CD5FA-E7CA-1D42-9CA7-6453C08B09A4}" sibTransId="{B7476625-3299-BD48-83FB-ECA20D443C93}"/>
    <dgm:cxn modelId="{23A3C0E1-C36D-2345-A4BF-55FD53CFB0AB}" srcId="{50689265-4D32-E64C-B5C6-3CCC5DFFBD2D}" destId="{B94AFB13-2B14-A54A-93F1-2212A8475175}" srcOrd="0" destOrd="0" parTransId="{45605DA6-FE1D-C94E-8333-8835A6C79810}" sibTransId="{422A9DB4-1402-4243-8710-345A8369DEE0}"/>
    <dgm:cxn modelId="{CA6295B5-A1DC-0F44-806F-FC0F6100CAF2}" srcId="{4D18F529-E411-A24F-881F-0E9C3634DE05}" destId="{0032D59D-0295-F24C-A0EB-0A508F8AC946}" srcOrd="3" destOrd="0" parTransId="{F40B9D51-2F78-F74B-B103-A7D35D9E6EFF}" sibTransId="{87D85DAC-EDE9-0A43-98B7-3B6A78234C1A}"/>
    <dgm:cxn modelId="{2CA64CD5-8343-6143-BBB7-CC7D36238450}" type="presOf" srcId="{0032D59D-0295-F24C-A0EB-0A508F8AC946}" destId="{CD5072DB-5144-634E-A022-693F4DF64F6A}" srcOrd="0" destOrd="0" presId="urn:microsoft.com/office/officeart/2005/8/layout/chevron2"/>
    <dgm:cxn modelId="{4A068534-4187-3640-A7E1-DA8D96A6CE4D}" type="presOf" srcId="{4D18F529-E411-A24F-881F-0E9C3634DE05}" destId="{ACB7C3C3-F18B-A043-B212-863CB920BF76}" srcOrd="0" destOrd="0" presId="urn:microsoft.com/office/officeart/2005/8/layout/chevron2"/>
    <dgm:cxn modelId="{B2B6B900-8898-BF46-8E52-34C3C276AEAB}" type="presParOf" srcId="{ACB7C3C3-F18B-A043-B212-863CB920BF76}" destId="{D5841DE8-1EAA-264A-9F65-6C0B3275BD49}" srcOrd="0" destOrd="0" presId="urn:microsoft.com/office/officeart/2005/8/layout/chevron2"/>
    <dgm:cxn modelId="{C985EA65-B9AA-C34F-92A1-F313C992A7DB}" type="presParOf" srcId="{D5841DE8-1EAA-264A-9F65-6C0B3275BD49}" destId="{FA116E1B-AF14-BD45-9BB5-B6592C833C31}" srcOrd="0" destOrd="0" presId="urn:microsoft.com/office/officeart/2005/8/layout/chevron2"/>
    <dgm:cxn modelId="{C0E1B680-F680-F44C-8C40-264C076ADABD}" type="presParOf" srcId="{D5841DE8-1EAA-264A-9F65-6C0B3275BD49}" destId="{7CA0C3B2-CD39-1043-B10D-A23ABD470C4F}" srcOrd="1" destOrd="0" presId="urn:microsoft.com/office/officeart/2005/8/layout/chevron2"/>
    <dgm:cxn modelId="{C57A92CD-3F85-B743-A047-0EAF6D3A6772}" type="presParOf" srcId="{ACB7C3C3-F18B-A043-B212-863CB920BF76}" destId="{160759A7-DF24-814F-99C8-19EF21905C6A}" srcOrd="1" destOrd="0" presId="urn:microsoft.com/office/officeart/2005/8/layout/chevron2"/>
    <dgm:cxn modelId="{C791E77D-75CC-CD47-AA4C-C75749CC438B}" type="presParOf" srcId="{ACB7C3C3-F18B-A043-B212-863CB920BF76}" destId="{C193726A-B3B2-0544-B07C-66DC0014300A}" srcOrd="2" destOrd="0" presId="urn:microsoft.com/office/officeart/2005/8/layout/chevron2"/>
    <dgm:cxn modelId="{F2E4CD56-8491-F642-BF5C-3A83F6D9C84A}" type="presParOf" srcId="{C193726A-B3B2-0544-B07C-66DC0014300A}" destId="{DF222EC5-0FB2-3D49-854C-F5D7FAF4830E}" srcOrd="0" destOrd="0" presId="urn:microsoft.com/office/officeart/2005/8/layout/chevron2"/>
    <dgm:cxn modelId="{12A744EA-C31D-6F47-9769-1C431D7B9D8F}" type="presParOf" srcId="{C193726A-B3B2-0544-B07C-66DC0014300A}" destId="{1277253B-6BA9-7049-BE84-CB0798485FAF}" srcOrd="1" destOrd="0" presId="urn:microsoft.com/office/officeart/2005/8/layout/chevron2"/>
    <dgm:cxn modelId="{B01C7619-28F7-7949-BF80-D46968D1CB78}" type="presParOf" srcId="{ACB7C3C3-F18B-A043-B212-863CB920BF76}" destId="{7E75EA5E-4213-3745-AB97-87BE2B7F18BE}" srcOrd="3" destOrd="0" presId="urn:microsoft.com/office/officeart/2005/8/layout/chevron2"/>
    <dgm:cxn modelId="{37332ED1-62A3-3549-A42C-73508F5D182B}" type="presParOf" srcId="{ACB7C3C3-F18B-A043-B212-863CB920BF76}" destId="{FE079693-046D-5B42-9CA9-D582BAEB8902}" srcOrd="4" destOrd="0" presId="urn:microsoft.com/office/officeart/2005/8/layout/chevron2"/>
    <dgm:cxn modelId="{BF31B4F7-8704-9441-A1CC-084366D999BC}" type="presParOf" srcId="{FE079693-046D-5B42-9CA9-D582BAEB8902}" destId="{D50ECB74-D832-BA4C-982E-585352338A5A}" srcOrd="0" destOrd="0" presId="urn:microsoft.com/office/officeart/2005/8/layout/chevron2"/>
    <dgm:cxn modelId="{97970515-5DAB-254E-BB9E-8D6E99ECD5C2}" type="presParOf" srcId="{FE079693-046D-5B42-9CA9-D582BAEB8902}" destId="{6B4479EE-EA11-4842-B84C-CE2E144C364E}" srcOrd="1" destOrd="0" presId="urn:microsoft.com/office/officeart/2005/8/layout/chevron2"/>
    <dgm:cxn modelId="{480126ED-88D5-3044-B4B8-2880BA0AE6CF}" type="presParOf" srcId="{ACB7C3C3-F18B-A043-B212-863CB920BF76}" destId="{DF3D7FD0-7847-7A43-8678-3D07AE97D6C1}" srcOrd="5" destOrd="0" presId="urn:microsoft.com/office/officeart/2005/8/layout/chevron2"/>
    <dgm:cxn modelId="{CAA241F0-B73B-484E-B9E9-E76252FFA1F0}" type="presParOf" srcId="{ACB7C3C3-F18B-A043-B212-863CB920BF76}" destId="{9E5CD893-02B8-5046-BC1E-FFDE94B171A1}" srcOrd="6" destOrd="0" presId="urn:microsoft.com/office/officeart/2005/8/layout/chevron2"/>
    <dgm:cxn modelId="{91268DFF-0953-874F-A41B-56080D75B5D7}" type="presParOf" srcId="{9E5CD893-02B8-5046-BC1E-FFDE94B171A1}" destId="{CD5072DB-5144-634E-A022-693F4DF64F6A}" srcOrd="0" destOrd="0" presId="urn:microsoft.com/office/officeart/2005/8/layout/chevron2"/>
    <dgm:cxn modelId="{94030F78-7D16-6344-93FE-A6BDF6B89426}" type="presParOf" srcId="{9E5CD893-02B8-5046-BC1E-FFDE94B171A1}" destId="{C65C433E-A50D-2241-8423-DA027F5605AD}" srcOrd="1" destOrd="0" presId="urn:microsoft.com/office/officeart/2005/8/layout/chevron2"/>
    <dgm:cxn modelId="{E7CCB3C6-C470-C945-8B6E-1C766AB0FEEF}" type="presParOf" srcId="{ACB7C3C3-F18B-A043-B212-863CB920BF76}" destId="{A5178241-DD52-D246-8D64-F4D04DE9768E}" srcOrd="7" destOrd="0" presId="urn:microsoft.com/office/officeart/2005/8/layout/chevron2"/>
    <dgm:cxn modelId="{841A710B-7F2A-1D43-9001-5509BD243B35}" type="presParOf" srcId="{ACB7C3C3-F18B-A043-B212-863CB920BF76}" destId="{E258116E-8F21-2949-8B8D-197133B7B327}" srcOrd="8" destOrd="0" presId="urn:microsoft.com/office/officeart/2005/8/layout/chevron2"/>
    <dgm:cxn modelId="{3FFC732F-310D-D545-AE7C-26A16A887807}" type="presParOf" srcId="{E258116E-8F21-2949-8B8D-197133B7B327}" destId="{AE854C93-FB23-B447-93E1-8217D6A6330A}" srcOrd="0" destOrd="0" presId="urn:microsoft.com/office/officeart/2005/8/layout/chevron2"/>
    <dgm:cxn modelId="{E75E0212-3153-E549-9F46-DF9551A541EA}" type="presParOf" srcId="{E258116E-8F21-2949-8B8D-197133B7B327}" destId="{11A8D3B0-EF7C-3049-A4C4-7B34D0B3EF7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18F529-E411-A24F-881F-0E9C3634DE05}"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C57F5EAC-7794-F643-B6D3-825E21E21005}">
      <dgm:prSet phldrT="[Text]"/>
      <dgm:spPr/>
      <dgm:t>
        <a:bodyPr/>
        <a:lstStyle/>
        <a:p>
          <a:r>
            <a:rPr lang="en-US" dirty="0" smtClean="0"/>
            <a:t>VEMS 60-80%</a:t>
          </a:r>
          <a:endParaRPr lang="en-US" dirty="0"/>
        </a:p>
      </dgm:t>
    </dgm:pt>
    <dgm:pt modelId="{14610F86-2359-A047-96EB-0D111EC3F076}" type="parTrans" cxnId="{C60C1E09-8485-814E-8DDE-208F1D9BEDD9}">
      <dgm:prSet/>
      <dgm:spPr/>
      <dgm:t>
        <a:bodyPr/>
        <a:lstStyle/>
        <a:p>
          <a:endParaRPr lang="en-US"/>
        </a:p>
      </dgm:t>
    </dgm:pt>
    <dgm:pt modelId="{54A05896-71C7-9B4E-A4E5-A0604CC8A29C}" type="sibTrans" cxnId="{C60C1E09-8485-814E-8DDE-208F1D9BEDD9}">
      <dgm:prSet/>
      <dgm:spPr/>
      <dgm:t>
        <a:bodyPr/>
        <a:lstStyle/>
        <a:p>
          <a:endParaRPr lang="en-US"/>
        </a:p>
      </dgm:t>
    </dgm:pt>
    <dgm:pt modelId="{3E7B3DDE-BC3A-C64C-BE88-ADAAAFF07099}">
      <dgm:prSet phldrT="[Text]"/>
      <dgm:spPr/>
      <dgm:t>
        <a:bodyPr/>
        <a:lstStyle/>
        <a:p>
          <a:r>
            <a:rPr lang="en-US" dirty="0" err="1" smtClean="0"/>
            <a:t>Bronchodilatateurs</a:t>
          </a:r>
          <a:r>
            <a:rPr lang="en-US" dirty="0" smtClean="0"/>
            <a:t> </a:t>
          </a:r>
          <a:r>
            <a:rPr lang="en-US" dirty="0" err="1" smtClean="0"/>
            <a:t>inhalés</a:t>
          </a:r>
          <a:endParaRPr lang="en-US" dirty="0"/>
        </a:p>
      </dgm:t>
    </dgm:pt>
    <dgm:pt modelId="{04AE401E-7E86-4547-B463-F1A76ED0218F}" type="parTrans" cxnId="{C95FBE58-3406-D546-AE5D-45C16940930C}">
      <dgm:prSet/>
      <dgm:spPr/>
      <dgm:t>
        <a:bodyPr/>
        <a:lstStyle/>
        <a:p>
          <a:endParaRPr lang="en-US"/>
        </a:p>
      </dgm:t>
    </dgm:pt>
    <dgm:pt modelId="{C1A58471-74D9-094B-A868-B72C727645C8}" type="sibTrans" cxnId="{C95FBE58-3406-D546-AE5D-45C16940930C}">
      <dgm:prSet/>
      <dgm:spPr/>
      <dgm:t>
        <a:bodyPr/>
        <a:lstStyle/>
        <a:p>
          <a:endParaRPr lang="en-US"/>
        </a:p>
      </dgm:t>
    </dgm:pt>
    <dgm:pt modelId="{FF27D258-D0A6-FB45-ACD2-989A4E3AEBBE}">
      <dgm:prSet phldrT="[Text]"/>
      <dgm:spPr/>
      <dgm:t>
        <a:bodyPr/>
        <a:lstStyle/>
        <a:p>
          <a:r>
            <a:rPr lang="en-US" dirty="0" smtClean="0"/>
            <a:t>VEMS &lt;60%</a:t>
          </a:r>
          <a:endParaRPr lang="en-US" dirty="0"/>
        </a:p>
      </dgm:t>
    </dgm:pt>
    <dgm:pt modelId="{BB2FD0E8-7308-4F46-94D3-41B26A59896C}" type="parTrans" cxnId="{EC3F7E67-D1FC-6C43-B0BA-A4A849B8A96A}">
      <dgm:prSet/>
      <dgm:spPr/>
      <dgm:t>
        <a:bodyPr/>
        <a:lstStyle/>
        <a:p>
          <a:endParaRPr lang="en-US"/>
        </a:p>
      </dgm:t>
    </dgm:pt>
    <dgm:pt modelId="{B2F19F7B-238E-0C45-AA3B-75494FEE2678}" type="sibTrans" cxnId="{EC3F7E67-D1FC-6C43-B0BA-A4A849B8A96A}">
      <dgm:prSet/>
      <dgm:spPr/>
      <dgm:t>
        <a:bodyPr/>
        <a:lstStyle/>
        <a:p>
          <a:endParaRPr lang="en-US"/>
        </a:p>
      </dgm:t>
    </dgm:pt>
    <dgm:pt modelId="{42F58283-35B4-8A43-BF0B-98341459C3DE}">
      <dgm:prSet phldrT="[Text]"/>
      <dgm:spPr/>
      <dgm:t>
        <a:bodyPr/>
        <a:lstStyle/>
        <a:p>
          <a:r>
            <a:rPr lang="en-US" dirty="0" err="1" smtClean="0"/>
            <a:t>Combinaison</a:t>
          </a:r>
          <a:r>
            <a:rPr lang="en-US" dirty="0" smtClean="0"/>
            <a:t>: ACLA, LABA, CSI</a:t>
          </a:r>
          <a:endParaRPr lang="en-US" dirty="0"/>
        </a:p>
      </dgm:t>
    </dgm:pt>
    <dgm:pt modelId="{45A2F29B-E8DF-9F43-A66B-FEDF8CB771E9}" type="parTrans" cxnId="{7359EE36-F680-6441-9F53-3FA49C0ED821}">
      <dgm:prSet/>
      <dgm:spPr/>
      <dgm:t>
        <a:bodyPr/>
        <a:lstStyle/>
        <a:p>
          <a:endParaRPr lang="en-US"/>
        </a:p>
      </dgm:t>
    </dgm:pt>
    <dgm:pt modelId="{E4A0B092-BB12-8D4A-97DF-33760751CA73}" type="sibTrans" cxnId="{7359EE36-F680-6441-9F53-3FA49C0ED821}">
      <dgm:prSet/>
      <dgm:spPr/>
      <dgm:t>
        <a:bodyPr/>
        <a:lstStyle/>
        <a:p>
          <a:endParaRPr lang="en-US"/>
        </a:p>
      </dgm:t>
    </dgm:pt>
    <dgm:pt modelId="{9753D8C3-669C-244B-A4E0-5429FEA81125}">
      <dgm:prSet phldrT="[Text]"/>
      <dgm:spPr/>
      <dgm:t>
        <a:bodyPr/>
        <a:lstStyle/>
        <a:p>
          <a:r>
            <a:rPr lang="en-US" dirty="0" err="1" smtClean="0"/>
            <a:t>Recommandation</a:t>
          </a:r>
          <a:r>
            <a:rPr lang="en-US" dirty="0" smtClean="0"/>
            <a:t> </a:t>
          </a:r>
          <a:r>
            <a:rPr lang="en-US" dirty="0" err="1" smtClean="0"/>
            <a:t>faible</a:t>
          </a:r>
          <a:r>
            <a:rPr lang="en-US" dirty="0" smtClean="0"/>
            <a:t>, </a:t>
          </a:r>
          <a:r>
            <a:rPr lang="en-US" dirty="0" err="1" smtClean="0"/>
            <a:t>évidence</a:t>
          </a:r>
          <a:r>
            <a:rPr lang="en-US" dirty="0" smtClean="0"/>
            <a:t> </a:t>
          </a:r>
          <a:r>
            <a:rPr lang="en-US" dirty="0" err="1" smtClean="0"/>
            <a:t>modérée</a:t>
          </a:r>
          <a:endParaRPr lang="en-US" dirty="0"/>
        </a:p>
      </dgm:t>
    </dgm:pt>
    <dgm:pt modelId="{4A316DF1-2911-E94C-A367-90D77B98750D}" type="parTrans" cxnId="{FE5EC28E-7B86-B741-A7E2-8F17DFD2790C}">
      <dgm:prSet/>
      <dgm:spPr/>
      <dgm:t>
        <a:bodyPr/>
        <a:lstStyle/>
        <a:p>
          <a:endParaRPr lang="en-US"/>
        </a:p>
      </dgm:t>
    </dgm:pt>
    <dgm:pt modelId="{B9B6CA3D-3AA9-BF45-B9E6-2ACE1F887D6A}" type="sibTrans" cxnId="{FE5EC28E-7B86-B741-A7E2-8F17DFD2790C}">
      <dgm:prSet/>
      <dgm:spPr/>
      <dgm:t>
        <a:bodyPr/>
        <a:lstStyle/>
        <a:p>
          <a:endParaRPr lang="en-US"/>
        </a:p>
      </dgm:t>
    </dgm:pt>
    <dgm:pt modelId="{FB739CF8-607B-3543-BE01-93BA2A84E84E}">
      <dgm:prSet phldrT="[Text]"/>
      <dgm:spPr/>
      <dgm:t>
        <a:bodyPr/>
        <a:lstStyle/>
        <a:p>
          <a:r>
            <a:rPr lang="en-US" dirty="0" err="1" smtClean="0"/>
            <a:t>Recommandation</a:t>
          </a:r>
          <a:r>
            <a:rPr lang="en-US" dirty="0" smtClean="0"/>
            <a:t> </a:t>
          </a:r>
          <a:r>
            <a:rPr lang="en-US" dirty="0" err="1" smtClean="0"/>
            <a:t>faible</a:t>
          </a:r>
          <a:r>
            <a:rPr lang="en-US" dirty="0" smtClean="0"/>
            <a:t>, </a:t>
          </a:r>
          <a:r>
            <a:rPr lang="en-US" dirty="0" err="1" smtClean="0"/>
            <a:t>faible</a:t>
          </a:r>
          <a:r>
            <a:rPr lang="en-US" dirty="0" smtClean="0"/>
            <a:t> </a:t>
          </a:r>
          <a:r>
            <a:rPr lang="en-US" dirty="0" err="1" smtClean="0"/>
            <a:t>évidence</a:t>
          </a:r>
          <a:endParaRPr lang="en-US" dirty="0"/>
        </a:p>
      </dgm:t>
    </dgm:pt>
    <dgm:pt modelId="{79F3EE39-C842-F543-AD2C-3DA7AEA29E4E}" type="parTrans" cxnId="{0CE40DB5-0E1B-BE47-A47D-B18F72E7118E}">
      <dgm:prSet/>
      <dgm:spPr/>
      <dgm:t>
        <a:bodyPr/>
        <a:lstStyle/>
        <a:p>
          <a:endParaRPr lang="en-US"/>
        </a:p>
      </dgm:t>
    </dgm:pt>
    <dgm:pt modelId="{82DB8E0F-C298-0B4F-B94E-F67AC87341BE}" type="sibTrans" cxnId="{0CE40DB5-0E1B-BE47-A47D-B18F72E7118E}">
      <dgm:prSet/>
      <dgm:spPr/>
      <dgm:t>
        <a:bodyPr/>
        <a:lstStyle/>
        <a:p>
          <a:endParaRPr lang="en-US"/>
        </a:p>
      </dgm:t>
    </dgm:pt>
    <dgm:pt modelId="{76830692-82A5-F84E-BC4A-E58230B12DEE}">
      <dgm:prSet phldrT="[Text]"/>
      <dgm:spPr/>
      <dgm:t>
        <a:bodyPr/>
        <a:lstStyle/>
        <a:p>
          <a:r>
            <a:rPr lang="en-US" dirty="0" err="1" smtClean="0"/>
            <a:t>Monothérapie</a:t>
          </a:r>
          <a:r>
            <a:rPr lang="en-US" dirty="0" smtClean="0"/>
            <a:t> : ACLA </a:t>
          </a:r>
          <a:r>
            <a:rPr lang="en-US" dirty="0" err="1" smtClean="0"/>
            <a:t>ou</a:t>
          </a:r>
          <a:r>
            <a:rPr lang="en-US" dirty="0" smtClean="0"/>
            <a:t> LABA</a:t>
          </a:r>
          <a:endParaRPr lang="en-US" dirty="0"/>
        </a:p>
      </dgm:t>
    </dgm:pt>
    <dgm:pt modelId="{FB38FED4-69B7-7940-A813-0984E0BF40D8}" type="parTrans" cxnId="{7E7C38D3-893A-7549-B20B-6ECE901F0088}">
      <dgm:prSet/>
      <dgm:spPr/>
      <dgm:t>
        <a:bodyPr/>
        <a:lstStyle/>
        <a:p>
          <a:endParaRPr lang="en-US"/>
        </a:p>
      </dgm:t>
    </dgm:pt>
    <dgm:pt modelId="{BA513001-2CD2-4F42-985F-E894CC04DFE1}" type="sibTrans" cxnId="{7E7C38D3-893A-7549-B20B-6ECE901F0088}">
      <dgm:prSet/>
      <dgm:spPr/>
      <dgm:t>
        <a:bodyPr/>
        <a:lstStyle/>
        <a:p>
          <a:endParaRPr lang="en-US"/>
        </a:p>
      </dgm:t>
    </dgm:pt>
    <dgm:pt modelId="{0032D59D-0295-F24C-A0EB-0A508F8AC946}">
      <dgm:prSet phldrT="[Text]"/>
      <dgm:spPr/>
      <dgm:t>
        <a:bodyPr/>
        <a:lstStyle/>
        <a:p>
          <a:r>
            <a:rPr lang="en-US" dirty="0" smtClean="0"/>
            <a:t>VEMS &lt;60%</a:t>
          </a:r>
          <a:endParaRPr lang="en-US" dirty="0"/>
        </a:p>
      </dgm:t>
    </dgm:pt>
    <dgm:pt modelId="{F40B9D51-2F78-F74B-B103-A7D35D9E6EFF}" type="parTrans" cxnId="{CA6295B5-A1DC-0F44-806F-FC0F6100CAF2}">
      <dgm:prSet/>
      <dgm:spPr/>
      <dgm:t>
        <a:bodyPr/>
        <a:lstStyle/>
        <a:p>
          <a:endParaRPr lang="en-US"/>
        </a:p>
      </dgm:t>
    </dgm:pt>
    <dgm:pt modelId="{87D85DAC-EDE9-0A43-98B7-3B6A78234C1A}" type="sibTrans" cxnId="{CA6295B5-A1DC-0F44-806F-FC0F6100CAF2}">
      <dgm:prSet/>
      <dgm:spPr/>
      <dgm:t>
        <a:bodyPr/>
        <a:lstStyle/>
        <a:p>
          <a:endParaRPr lang="en-US"/>
        </a:p>
      </dgm:t>
    </dgm:pt>
    <dgm:pt modelId="{37119F85-1C5D-F846-9462-4A72F495BFDC}">
      <dgm:prSet phldrT="[Text]"/>
      <dgm:spPr/>
      <dgm:t>
        <a:bodyPr/>
        <a:lstStyle/>
        <a:p>
          <a:r>
            <a:rPr lang="en-US" dirty="0" err="1" smtClean="0"/>
            <a:t>Recommandation</a:t>
          </a:r>
          <a:r>
            <a:rPr lang="en-US" dirty="0" smtClean="0"/>
            <a:t> forte, </a:t>
          </a:r>
          <a:r>
            <a:rPr lang="en-US" dirty="0" err="1" smtClean="0"/>
            <a:t>évidence</a:t>
          </a:r>
          <a:r>
            <a:rPr lang="en-US" dirty="0" smtClean="0"/>
            <a:t> </a:t>
          </a:r>
          <a:r>
            <a:rPr lang="en-US" dirty="0" err="1" smtClean="0"/>
            <a:t>modérée</a:t>
          </a:r>
          <a:endParaRPr lang="en-US" dirty="0"/>
        </a:p>
      </dgm:t>
    </dgm:pt>
    <dgm:pt modelId="{5418558D-3286-4C4E-B34D-450A8E362664}" type="parTrans" cxnId="{0949DDCF-A332-DC43-B453-B3729C7DEC4E}">
      <dgm:prSet/>
      <dgm:spPr/>
      <dgm:t>
        <a:bodyPr/>
        <a:lstStyle/>
        <a:p>
          <a:endParaRPr lang="en-US"/>
        </a:p>
      </dgm:t>
    </dgm:pt>
    <dgm:pt modelId="{521E5DC9-7D69-D74C-91FC-C778C842C225}" type="sibTrans" cxnId="{0949DDCF-A332-DC43-B453-B3729C7DEC4E}">
      <dgm:prSet/>
      <dgm:spPr/>
      <dgm:t>
        <a:bodyPr/>
        <a:lstStyle/>
        <a:p>
          <a:endParaRPr lang="en-US"/>
        </a:p>
      </dgm:t>
    </dgm:pt>
    <dgm:pt modelId="{ACB7C3C3-F18B-A043-B212-863CB920BF76}" type="pres">
      <dgm:prSet presAssocID="{4D18F529-E411-A24F-881F-0E9C3634DE05}" presName="linearFlow" presStyleCnt="0">
        <dgm:presLayoutVars>
          <dgm:dir/>
          <dgm:animLvl val="lvl"/>
          <dgm:resizeHandles val="exact"/>
        </dgm:presLayoutVars>
      </dgm:prSet>
      <dgm:spPr/>
      <dgm:t>
        <a:bodyPr/>
        <a:lstStyle/>
        <a:p>
          <a:endParaRPr lang="en-US"/>
        </a:p>
      </dgm:t>
    </dgm:pt>
    <dgm:pt modelId="{D5841DE8-1EAA-264A-9F65-6C0B3275BD49}" type="pres">
      <dgm:prSet presAssocID="{C57F5EAC-7794-F643-B6D3-825E21E21005}" presName="composite" presStyleCnt="0"/>
      <dgm:spPr/>
    </dgm:pt>
    <dgm:pt modelId="{FA116E1B-AF14-BD45-9BB5-B6592C833C31}" type="pres">
      <dgm:prSet presAssocID="{C57F5EAC-7794-F643-B6D3-825E21E21005}" presName="parentText" presStyleLbl="alignNode1" presStyleIdx="0" presStyleCnt="3">
        <dgm:presLayoutVars>
          <dgm:chMax val="1"/>
          <dgm:bulletEnabled val="1"/>
        </dgm:presLayoutVars>
      </dgm:prSet>
      <dgm:spPr/>
      <dgm:t>
        <a:bodyPr/>
        <a:lstStyle/>
        <a:p>
          <a:endParaRPr lang="en-US"/>
        </a:p>
      </dgm:t>
    </dgm:pt>
    <dgm:pt modelId="{7CA0C3B2-CD39-1043-B10D-A23ABD470C4F}" type="pres">
      <dgm:prSet presAssocID="{C57F5EAC-7794-F643-B6D3-825E21E21005}" presName="descendantText" presStyleLbl="alignAcc1" presStyleIdx="0" presStyleCnt="3">
        <dgm:presLayoutVars>
          <dgm:bulletEnabled val="1"/>
        </dgm:presLayoutVars>
      </dgm:prSet>
      <dgm:spPr/>
      <dgm:t>
        <a:bodyPr/>
        <a:lstStyle/>
        <a:p>
          <a:endParaRPr lang="en-US"/>
        </a:p>
      </dgm:t>
    </dgm:pt>
    <dgm:pt modelId="{160759A7-DF24-814F-99C8-19EF21905C6A}" type="pres">
      <dgm:prSet presAssocID="{54A05896-71C7-9B4E-A4E5-A0604CC8A29C}" presName="sp" presStyleCnt="0"/>
      <dgm:spPr/>
    </dgm:pt>
    <dgm:pt modelId="{FE079693-046D-5B42-9CA9-D582BAEB8902}" type="pres">
      <dgm:prSet presAssocID="{FF27D258-D0A6-FB45-ACD2-989A4E3AEBBE}" presName="composite" presStyleCnt="0"/>
      <dgm:spPr/>
    </dgm:pt>
    <dgm:pt modelId="{D50ECB74-D832-BA4C-982E-585352338A5A}" type="pres">
      <dgm:prSet presAssocID="{FF27D258-D0A6-FB45-ACD2-989A4E3AEBBE}" presName="parentText" presStyleLbl="alignNode1" presStyleIdx="1" presStyleCnt="3">
        <dgm:presLayoutVars>
          <dgm:chMax val="1"/>
          <dgm:bulletEnabled val="1"/>
        </dgm:presLayoutVars>
      </dgm:prSet>
      <dgm:spPr/>
      <dgm:t>
        <a:bodyPr/>
        <a:lstStyle/>
        <a:p>
          <a:endParaRPr lang="en-US"/>
        </a:p>
      </dgm:t>
    </dgm:pt>
    <dgm:pt modelId="{6B4479EE-EA11-4842-B84C-CE2E144C364E}" type="pres">
      <dgm:prSet presAssocID="{FF27D258-D0A6-FB45-ACD2-989A4E3AEBBE}" presName="descendantText" presStyleLbl="alignAcc1" presStyleIdx="1" presStyleCnt="3">
        <dgm:presLayoutVars>
          <dgm:bulletEnabled val="1"/>
        </dgm:presLayoutVars>
      </dgm:prSet>
      <dgm:spPr/>
      <dgm:t>
        <a:bodyPr/>
        <a:lstStyle/>
        <a:p>
          <a:endParaRPr lang="en-US"/>
        </a:p>
      </dgm:t>
    </dgm:pt>
    <dgm:pt modelId="{DF3D7FD0-7847-7A43-8678-3D07AE97D6C1}" type="pres">
      <dgm:prSet presAssocID="{B2F19F7B-238E-0C45-AA3B-75494FEE2678}" presName="sp" presStyleCnt="0"/>
      <dgm:spPr/>
    </dgm:pt>
    <dgm:pt modelId="{9E5CD893-02B8-5046-BC1E-FFDE94B171A1}" type="pres">
      <dgm:prSet presAssocID="{0032D59D-0295-F24C-A0EB-0A508F8AC946}" presName="composite" presStyleCnt="0"/>
      <dgm:spPr/>
    </dgm:pt>
    <dgm:pt modelId="{CD5072DB-5144-634E-A022-693F4DF64F6A}" type="pres">
      <dgm:prSet presAssocID="{0032D59D-0295-F24C-A0EB-0A508F8AC946}" presName="parentText" presStyleLbl="alignNode1" presStyleIdx="2" presStyleCnt="3">
        <dgm:presLayoutVars>
          <dgm:chMax val="1"/>
          <dgm:bulletEnabled val="1"/>
        </dgm:presLayoutVars>
      </dgm:prSet>
      <dgm:spPr/>
      <dgm:t>
        <a:bodyPr/>
        <a:lstStyle/>
        <a:p>
          <a:endParaRPr lang="en-US"/>
        </a:p>
      </dgm:t>
    </dgm:pt>
    <dgm:pt modelId="{C65C433E-A50D-2241-8423-DA027F5605AD}" type="pres">
      <dgm:prSet presAssocID="{0032D59D-0295-F24C-A0EB-0A508F8AC946}" presName="descendantText" presStyleLbl="alignAcc1" presStyleIdx="2" presStyleCnt="3">
        <dgm:presLayoutVars>
          <dgm:bulletEnabled val="1"/>
        </dgm:presLayoutVars>
      </dgm:prSet>
      <dgm:spPr/>
      <dgm:t>
        <a:bodyPr/>
        <a:lstStyle/>
        <a:p>
          <a:endParaRPr lang="en-US"/>
        </a:p>
      </dgm:t>
    </dgm:pt>
  </dgm:ptLst>
  <dgm:cxnLst>
    <dgm:cxn modelId="{91C6BBB7-35FB-5541-A6E6-F6B535085CB6}" type="presOf" srcId="{FB739CF8-607B-3543-BE01-93BA2A84E84E}" destId="{7CA0C3B2-CD39-1043-B10D-A23ABD470C4F}" srcOrd="0" destOrd="1" presId="urn:microsoft.com/office/officeart/2005/8/layout/chevron2"/>
    <dgm:cxn modelId="{7359EE36-F680-6441-9F53-3FA49C0ED821}" srcId="{0032D59D-0295-F24C-A0EB-0A508F8AC946}" destId="{42F58283-35B4-8A43-BF0B-98341459C3DE}" srcOrd="0" destOrd="0" parTransId="{45A2F29B-E8DF-9F43-A66B-FEDF8CB771E9}" sibTransId="{E4A0B092-BB12-8D4A-97DF-33760751CA73}"/>
    <dgm:cxn modelId="{C60C1E09-8485-814E-8DDE-208F1D9BEDD9}" srcId="{4D18F529-E411-A24F-881F-0E9C3634DE05}" destId="{C57F5EAC-7794-F643-B6D3-825E21E21005}" srcOrd="0" destOrd="0" parTransId="{14610F86-2359-A047-96EB-0D111EC3F076}" sibTransId="{54A05896-71C7-9B4E-A4E5-A0604CC8A29C}"/>
    <dgm:cxn modelId="{44379AA9-9695-834B-9F04-58C132A445DA}" type="presOf" srcId="{9753D8C3-669C-244B-A4E0-5429FEA81125}" destId="{C65C433E-A50D-2241-8423-DA027F5605AD}" srcOrd="0" destOrd="1" presId="urn:microsoft.com/office/officeart/2005/8/layout/chevron2"/>
    <dgm:cxn modelId="{1739CDFD-4146-6F43-89A9-0BECE05630F8}" type="presOf" srcId="{3E7B3DDE-BC3A-C64C-BE88-ADAAAFF07099}" destId="{7CA0C3B2-CD39-1043-B10D-A23ABD470C4F}" srcOrd="0" destOrd="0" presId="urn:microsoft.com/office/officeart/2005/8/layout/chevron2"/>
    <dgm:cxn modelId="{7E7C38D3-893A-7549-B20B-6ECE901F0088}" srcId="{FF27D258-D0A6-FB45-ACD2-989A4E3AEBBE}" destId="{76830692-82A5-F84E-BC4A-E58230B12DEE}" srcOrd="0" destOrd="0" parTransId="{FB38FED4-69B7-7940-A813-0984E0BF40D8}" sibTransId="{BA513001-2CD2-4F42-985F-E894CC04DFE1}"/>
    <dgm:cxn modelId="{6D38F5D5-97FD-D944-A815-95DB8A21B0C7}" type="presOf" srcId="{0032D59D-0295-F24C-A0EB-0A508F8AC946}" destId="{CD5072DB-5144-634E-A022-693F4DF64F6A}" srcOrd="0" destOrd="0" presId="urn:microsoft.com/office/officeart/2005/8/layout/chevron2"/>
    <dgm:cxn modelId="{EC3F7E67-D1FC-6C43-B0BA-A4A849B8A96A}" srcId="{4D18F529-E411-A24F-881F-0E9C3634DE05}" destId="{FF27D258-D0A6-FB45-ACD2-989A4E3AEBBE}" srcOrd="1" destOrd="0" parTransId="{BB2FD0E8-7308-4F46-94D3-41B26A59896C}" sibTransId="{B2F19F7B-238E-0C45-AA3B-75494FEE2678}"/>
    <dgm:cxn modelId="{5B827B84-B2E0-CE42-81C4-5BCDD10D8CAB}" type="presOf" srcId="{37119F85-1C5D-F846-9462-4A72F495BFDC}" destId="{6B4479EE-EA11-4842-B84C-CE2E144C364E}" srcOrd="0" destOrd="1" presId="urn:microsoft.com/office/officeart/2005/8/layout/chevron2"/>
    <dgm:cxn modelId="{A6A6389A-E10A-5048-8D07-57AFCB7F31DB}" type="presOf" srcId="{76830692-82A5-F84E-BC4A-E58230B12DEE}" destId="{6B4479EE-EA11-4842-B84C-CE2E144C364E}" srcOrd="0" destOrd="0" presId="urn:microsoft.com/office/officeart/2005/8/layout/chevron2"/>
    <dgm:cxn modelId="{DB1AE6C4-CDBA-EF42-ACF6-DB83DF234E3B}" type="presOf" srcId="{FF27D258-D0A6-FB45-ACD2-989A4E3AEBBE}" destId="{D50ECB74-D832-BA4C-982E-585352338A5A}" srcOrd="0" destOrd="0" presId="urn:microsoft.com/office/officeart/2005/8/layout/chevron2"/>
    <dgm:cxn modelId="{0CE40DB5-0E1B-BE47-A47D-B18F72E7118E}" srcId="{C57F5EAC-7794-F643-B6D3-825E21E21005}" destId="{FB739CF8-607B-3543-BE01-93BA2A84E84E}" srcOrd="1" destOrd="0" parTransId="{79F3EE39-C842-F543-AD2C-3DA7AEA29E4E}" sibTransId="{82DB8E0F-C298-0B4F-B94E-F67AC87341BE}"/>
    <dgm:cxn modelId="{8FF2B80A-3FAF-D348-B047-7D7C81BA569A}" type="presOf" srcId="{42F58283-35B4-8A43-BF0B-98341459C3DE}" destId="{C65C433E-A50D-2241-8423-DA027F5605AD}" srcOrd="0" destOrd="0" presId="urn:microsoft.com/office/officeart/2005/8/layout/chevron2"/>
    <dgm:cxn modelId="{0949DDCF-A332-DC43-B453-B3729C7DEC4E}" srcId="{FF27D258-D0A6-FB45-ACD2-989A4E3AEBBE}" destId="{37119F85-1C5D-F846-9462-4A72F495BFDC}" srcOrd="1" destOrd="0" parTransId="{5418558D-3286-4C4E-B34D-450A8E362664}" sibTransId="{521E5DC9-7D69-D74C-91FC-C778C842C225}"/>
    <dgm:cxn modelId="{C95FBE58-3406-D546-AE5D-45C16940930C}" srcId="{C57F5EAC-7794-F643-B6D3-825E21E21005}" destId="{3E7B3DDE-BC3A-C64C-BE88-ADAAAFF07099}" srcOrd="0" destOrd="0" parTransId="{04AE401E-7E86-4547-B463-F1A76ED0218F}" sibTransId="{C1A58471-74D9-094B-A868-B72C727645C8}"/>
    <dgm:cxn modelId="{CD0CBB11-BCEB-9F4F-95C7-89FF7A9A90B4}" type="presOf" srcId="{4D18F529-E411-A24F-881F-0E9C3634DE05}" destId="{ACB7C3C3-F18B-A043-B212-863CB920BF76}" srcOrd="0" destOrd="0" presId="urn:microsoft.com/office/officeart/2005/8/layout/chevron2"/>
    <dgm:cxn modelId="{FE5EC28E-7B86-B741-A7E2-8F17DFD2790C}" srcId="{0032D59D-0295-F24C-A0EB-0A508F8AC946}" destId="{9753D8C3-669C-244B-A4E0-5429FEA81125}" srcOrd="1" destOrd="0" parTransId="{4A316DF1-2911-E94C-A367-90D77B98750D}" sibTransId="{B9B6CA3D-3AA9-BF45-B9E6-2ACE1F887D6A}"/>
    <dgm:cxn modelId="{CA6295B5-A1DC-0F44-806F-FC0F6100CAF2}" srcId="{4D18F529-E411-A24F-881F-0E9C3634DE05}" destId="{0032D59D-0295-F24C-A0EB-0A508F8AC946}" srcOrd="2" destOrd="0" parTransId="{F40B9D51-2F78-F74B-B103-A7D35D9E6EFF}" sibTransId="{87D85DAC-EDE9-0A43-98B7-3B6A78234C1A}"/>
    <dgm:cxn modelId="{73C5172B-D5C2-334D-980D-73798801028B}" type="presOf" srcId="{C57F5EAC-7794-F643-B6D3-825E21E21005}" destId="{FA116E1B-AF14-BD45-9BB5-B6592C833C31}" srcOrd="0" destOrd="0" presId="urn:microsoft.com/office/officeart/2005/8/layout/chevron2"/>
    <dgm:cxn modelId="{E44D5C7F-6DF2-2443-B811-23C8A5C1EC6E}" type="presParOf" srcId="{ACB7C3C3-F18B-A043-B212-863CB920BF76}" destId="{D5841DE8-1EAA-264A-9F65-6C0B3275BD49}" srcOrd="0" destOrd="0" presId="urn:microsoft.com/office/officeart/2005/8/layout/chevron2"/>
    <dgm:cxn modelId="{02D913C8-A53D-2847-BF1B-3287DB171F1F}" type="presParOf" srcId="{D5841DE8-1EAA-264A-9F65-6C0B3275BD49}" destId="{FA116E1B-AF14-BD45-9BB5-B6592C833C31}" srcOrd="0" destOrd="0" presId="urn:microsoft.com/office/officeart/2005/8/layout/chevron2"/>
    <dgm:cxn modelId="{76B35920-F999-2B43-9DB3-3909A6541234}" type="presParOf" srcId="{D5841DE8-1EAA-264A-9F65-6C0B3275BD49}" destId="{7CA0C3B2-CD39-1043-B10D-A23ABD470C4F}" srcOrd="1" destOrd="0" presId="urn:microsoft.com/office/officeart/2005/8/layout/chevron2"/>
    <dgm:cxn modelId="{9637920E-1037-4B48-83BA-D90E6D403FD8}" type="presParOf" srcId="{ACB7C3C3-F18B-A043-B212-863CB920BF76}" destId="{160759A7-DF24-814F-99C8-19EF21905C6A}" srcOrd="1" destOrd="0" presId="urn:microsoft.com/office/officeart/2005/8/layout/chevron2"/>
    <dgm:cxn modelId="{505E2B69-E42C-F740-94D0-51D1BFD20F0F}" type="presParOf" srcId="{ACB7C3C3-F18B-A043-B212-863CB920BF76}" destId="{FE079693-046D-5B42-9CA9-D582BAEB8902}" srcOrd="2" destOrd="0" presId="urn:microsoft.com/office/officeart/2005/8/layout/chevron2"/>
    <dgm:cxn modelId="{4B2CD252-EE16-6D4E-8134-FE4EF5CFCCFC}" type="presParOf" srcId="{FE079693-046D-5B42-9CA9-D582BAEB8902}" destId="{D50ECB74-D832-BA4C-982E-585352338A5A}" srcOrd="0" destOrd="0" presId="urn:microsoft.com/office/officeart/2005/8/layout/chevron2"/>
    <dgm:cxn modelId="{0FF2370B-1CB2-5246-9540-E3C568921382}" type="presParOf" srcId="{FE079693-046D-5B42-9CA9-D582BAEB8902}" destId="{6B4479EE-EA11-4842-B84C-CE2E144C364E}" srcOrd="1" destOrd="0" presId="urn:microsoft.com/office/officeart/2005/8/layout/chevron2"/>
    <dgm:cxn modelId="{F99C5145-1B73-E24F-82B3-83CF1C1F0381}" type="presParOf" srcId="{ACB7C3C3-F18B-A043-B212-863CB920BF76}" destId="{DF3D7FD0-7847-7A43-8678-3D07AE97D6C1}" srcOrd="3" destOrd="0" presId="urn:microsoft.com/office/officeart/2005/8/layout/chevron2"/>
    <dgm:cxn modelId="{DABA3970-F8EF-CB46-8440-84531084D914}" type="presParOf" srcId="{ACB7C3C3-F18B-A043-B212-863CB920BF76}" destId="{9E5CD893-02B8-5046-BC1E-FFDE94B171A1}" srcOrd="4" destOrd="0" presId="urn:microsoft.com/office/officeart/2005/8/layout/chevron2"/>
    <dgm:cxn modelId="{0FE5AD4B-F295-1741-9332-1C97188E469E}" type="presParOf" srcId="{9E5CD893-02B8-5046-BC1E-FFDE94B171A1}" destId="{CD5072DB-5144-634E-A022-693F4DF64F6A}" srcOrd="0" destOrd="0" presId="urn:microsoft.com/office/officeart/2005/8/layout/chevron2"/>
    <dgm:cxn modelId="{91C80903-AAD2-1E48-82FC-2B35D0EFF0DE}" type="presParOf" srcId="{9E5CD893-02B8-5046-BC1E-FFDE94B171A1}" destId="{C65C433E-A50D-2241-8423-DA027F5605A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A7E2C-58A9-574E-BB12-7429FD061291}" type="datetimeFigureOut">
              <a:rPr lang="en-US" smtClean="0"/>
              <a:t>5/30/2017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D77FD-DF05-2E47-906D-7A3C18087B2B}" type="slidenum">
              <a:rPr lang="en-US" smtClean="0"/>
              <a:t>‹N°›</a:t>
            </a:fld>
            <a:endParaRPr lang="en-US"/>
          </a:p>
        </p:txBody>
      </p:sp>
    </p:spTree>
    <p:extLst>
      <p:ext uri="{BB962C8B-B14F-4D97-AF65-F5344CB8AC3E}">
        <p14:creationId xmlns:p14="http://schemas.microsoft.com/office/powerpoint/2010/main" val="2589224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Morbidité</a:t>
            </a:r>
            <a:r>
              <a:rPr lang="en-US" baseline="0" dirty="0" smtClean="0"/>
              <a:t> </a:t>
            </a:r>
            <a:r>
              <a:rPr lang="en-US" baseline="0" dirty="0" err="1" smtClean="0"/>
              <a:t>chronique</a:t>
            </a:r>
            <a:r>
              <a:rPr lang="en-US" baseline="0" dirty="0" smtClean="0"/>
              <a:t>: </a:t>
            </a:r>
            <a:r>
              <a:rPr lang="en-US" baseline="0" dirty="0" err="1" smtClean="0"/>
              <a:t>visite</a:t>
            </a:r>
            <a:r>
              <a:rPr lang="en-US" baseline="0" dirty="0" smtClean="0"/>
              <a:t> chez MED FAM, </a:t>
            </a:r>
            <a:r>
              <a:rPr lang="en-US" baseline="0" dirty="0" err="1" smtClean="0"/>
              <a:t>visite</a:t>
            </a:r>
            <a:r>
              <a:rPr lang="en-US" baseline="0" dirty="0" smtClean="0"/>
              <a:t> </a:t>
            </a:r>
            <a:r>
              <a:rPr lang="en-US" baseline="0" dirty="0" err="1" smtClean="0"/>
              <a:t>urgence</a:t>
            </a:r>
            <a:r>
              <a:rPr lang="en-US" baseline="0" dirty="0" smtClean="0"/>
              <a:t> et </a:t>
            </a:r>
            <a:r>
              <a:rPr lang="en-US" baseline="0" dirty="0" err="1" smtClean="0"/>
              <a:t>hospit</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Maladie</a:t>
            </a:r>
            <a:r>
              <a:rPr lang="en-US" dirty="0" smtClean="0"/>
              <a:t> </a:t>
            </a:r>
            <a:r>
              <a:rPr lang="en-US" dirty="0" err="1" smtClean="0"/>
              <a:t>à</a:t>
            </a:r>
            <a:r>
              <a:rPr lang="en-US" dirty="0" smtClean="0"/>
              <a:t> la </a:t>
            </a:r>
            <a:r>
              <a:rPr lang="en-US" dirty="0" err="1" smtClean="0"/>
              <a:t>fois</a:t>
            </a:r>
            <a:r>
              <a:rPr lang="en-US" dirty="0" smtClean="0"/>
              <a:t> </a:t>
            </a:r>
            <a:r>
              <a:rPr lang="fr-FR" dirty="0" smtClean="0"/>
              <a:t>évitable et traitable</a:t>
            </a:r>
            <a:endParaRPr lang="en-US" dirty="0" smtClean="0"/>
          </a:p>
          <a:p>
            <a:r>
              <a:rPr lang="en-US" dirty="0" err="1" smtClean="0"/>
              <a:t>Pathologie</a:t>
            </a:r>
            <a:r>
              <a:rPr lang="en-US" dirty="0" smtClean="0"/>
              <a:t> </a:t>
            </a:r>
            <a:r>
              <a:rPr lang="en-US" dirty="0" err="1" smtClean="0"/>
              <a:t>chronique</a:t>
            </a:r>
            <a:r>
              <a:rPr lang="en-US" dirty="0" smtClean="0"/>
              <a:t> de 1</a:t>
            </a:r>
            <a:r>
              <a:rPr lang="en-US" baseline="30000" dirty="0" smtClean="0"/>
              <a:t>ière</a:t>
            </a:r>
            <a:r>
              <a:rPr lang="en-US" dirty="0" smtClean="0"/>
              <a:t> </a:t>
            </a:r>
            <a:r>
              <a:rPr lang="en-US" dirty="0" err="1" smtClean="0"/>
              <a:t>ligne</a:t>
            </a:r>
            <a:endParaRPr lang="en-US" dirty="0" smtClean="0"/>
          </a:p>
          <a:p>
            <a:r>
              <a:rPr lang="en-US" dirty="0" smtClean="0"/>
              <a:t>Dernier guide de </a:t>
            </a:r>
            <a:r>
              <a:rPr lang="en-US" dirty="0" err="1" smtClean="0"/>
              <a:t>pratique</a:t>
            </a:r>
            <a:r>
              <a:rPr lang="en-US" dirty="0" smtClean="0"/>
              <a:t> </a:t>
            </a:r>
            <a:r>
              <a:rPr lang="en-US" dirty="0" err="1" smtClean="0"/>
              <a:t>canadien</a:t>
            </a:r>
            <a:r>
              <a:rPr lang="en-US" dirty="0" smtClean="0"/>
              <a:t> </a:t>
            </a:r>
            <a:r>
              <a:rPr lang="en-US" dirty="0" smtClean="0">
                <a:sym typeface="Wingdings"/>
              </a:rPr>
              <a:t> 2007 et +++ NOUVELLES</a:t>
            </a:r>
            <a:r>
              <a:rPr lang="en-US" baseline="0" dirty="0" smtClean="0">
                <a:sym typeface="Wingdings"/>
              </a:rPr>
              <a:t> POMPES ET ARTICLES</a:t>
            </a:r>
          </a:p>
          <a:p>
            <a:r>
              <a:rPr lang="en-US" baseline="0" dirty="0" smtClean="0">
                <a:sym typeface="Wingdings"/>
              </a:rPr>
              <a:t>SUJET TRES PERTINENT POUR LA MED FAM </a:t>
            </a:r>
          </a:p>
          <a:p>
            <a:endParaRPr lang="en-US" baseline="0" dirty="0" smtClean="0">
              <a:sym typeface="Wingdings"/>
            </a:endParaRPr>
          </a:p>
          <a:p>
            <a:r>
              <a:rPr lang="en-US" baseline="0" dirty="0" smtClean="0">
                <a:sym typeface="Wingdings"/>
              </a:rPr>
              <a:t>** </a:t>
            </a:r>
            <a:r>
              <a:rPr lang="en-US" b="1" baseline="0" dirty="0" err="1" smtClean="0">
                <a:sym typeface="Wingdings"/>
              </a:rPr>
              <a:t>choisi</a:t>
            </a:r>
            <a:r>
              <a:rPr lang="en-US" b="1" baseline="0" dirty="0" smtClean="0">
                <a:sym typeface="Wingdings"/>
              </a:rPr>
              <a:t> de </a:t>
            </a:r>
            <a:r>
              <a:rPr lang="en-US" b="1" baseline="0" dirty="0" err="1" smtClean="0">
                <a:sym typeface="Wingdings"/>
              </a:rPr>
              <a:t>parler</a:t>
            </a:r>
            <a:r>
              <a:rPr lang="en-US" b="1" baseline="0" dirty="0" smtClean="0">
                <a:sym typeface="Wingdings"/>
              </a:rPr>
              <a:t> de la MPOC stable et non du </a:t>
            </a:r>
            <a:r>
              <a:rPr lang="en-US" b="1" baseline="0" dirty="0" err="1" smtClean="0">
                <a:sym typeface="Wingdings"/>
              </a:rPr>
              <a:t>tx</a:t>
            </a:r>
            <a:r>
              <a:rPr lang="en-US" b="1" baseline="0" dirty="0" smtClean="0">
                <a:sym typeface="Wingdings"/>
              </a:rPr>
              <a:t> Exacerbation </a:t>
            </a:r>
            <a:r>
              <a:rPr lang="en-US" b="1" baseline="0" dirty="0" err="1" smtClean="0">
                <a:sym typeface="Wingdings"/>
              </a:rPr>
              <a:t>aigue</a:t>
            </a:r>
            <a:r>
              <a:rPr lang="en-US" b="1" baseline="0" dirty="0" smtClean="0">
                <a:sym typeface="Wingdings"/>
              </a:rPr>
              <a:t> MPOC</a:t>
            </a:r>
            <a:r>
              <a:rPr lang="en-US" baseline="0" dirty="0" smtClean="0">
                <a:sym typeface="Wingdings"/>
              </a:rPr>
              <a:t>***</a:t>
            </a:r>
            <a:endParaRPr lang="en-US" dirty="0" smtClean="0">
              <a:sym typeface="Wingdings"/>
            </a:endParaRPr>
          </a:p>
          <a:p>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3</a:t>
            </a:fld>
            <a:endParaRPr lang="en-US"/>
          </a:p>
        </p:txBody>
      </p:sp>
    </p:spTree>
    <p:extLst>
      <p:ext uri="{BB962C8B-B14F-4D97-AF65-F5344CB8AC3E}">
        <p14:creationId xmlns:p14="http://schemas.microsoft.com/office/powerpoint/2010/main" val="1223658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685800" lvl="1" indent="-228600">
              <a:buAutoNum type="arabicParenR"/>
            </a:pPr>
            <a:endParaRPr lang="en-US" baseline="0" dirty="0" smtClean="0"/>
          </a:p>
        </p:txBody>
      </p:sp>
      <p:sp>
        <p:nvSpPr>
          <p:cNvPr id="4" name="Slide Number Placeholder 3"/>
          <p:cNvSpPr>
            <a:spLocks noGrp="1"/>
          </p:cNvSpPr>
          <p:nvPr>
            <p:ph type="sldNum" sz="quarter" idx="10"/>
          </p:nvPr>
        </p:nvSpPr>
        <p:spPr/>
        <p:txBody>
          <a:bodyPr/>
          <a:lstStyle/>
          <a:p>
            <a:fld id="{C59D77FD-DF05-2E47-906D-7A3C18087B2B}" type="slidenum">
              <a:rPr lang="en-US" smtClean="0"/>
              <a:t>12</a:t>
            </a:fld>
            <a:endParaRPr lang="en-US"/>
          </a:p>
        </p:txBody>
      </p:sp>
    </p:spTree>
    <p:extLst>
      <p:ext uri="{BB962C8B-B14F-4D97-AF65-F5344CB8AC3E}">
        <p14:creationId xmlns:p14="http://schemas.microsoft.com/office/powerpoint/2010/main" val="381477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Sx </a:t>
            </a:r>
            <a:r>
              <a:rPr lang="en-US" dirty="0" err="1" smtClean="0"/>
              <a:t>à</a:t>
            </a:r>
            <a:r>
              <a:rPr lang="en-US" baseline="0" dirty="0" smtClean="0"/>
              <a:t> effort, </a:t>
            </a:r>
            <a:r>
              <a:rPr lang="en-US" baseline="0" dirty="0" err="1" smtClean="0"/>
              <a:t>peu</a:t>
            </a:r>
            <a:r>
              <a:rPr lang="en-US" baseline="0" dirty="0" smtClean="0"/>
              <a:t> </a:t>
            </a:r>
            <a:r>
              <a:rPr lang="en-US" baseline="0" dirty="0" err="1" smtClean="0"/>
              <a:t>incapacité</a:t>
            </a:r>
            <a:r>
              <a:rPr lang="en-US" baseline="0" dirty="0" smtClean="0"/>
              <a:t>: </a:t>
            </a:r>
            <a:r>
              <a:rPr lang="en-US" baseline="0" dirty="0" err="1" smtClean="0"/>
              <a:t>soit</a:t>
            </a:r>
            <a:r>
              <a:rPr lang="en-US" baseline="0" dirty="0" smtClean="0"/>
              <a:t> beta </a:t>
            </a:r>
            <a:r>
              <a:rPr lang="en-US" baseline="0" dirty="0" err="1" smtClean="0"/>
              <a:t>agoniste</a:t>
            </a:r>
            <a:r>
              <a:rPr lang="en-US" baseline="0" dirty="0" smtClean="0"/>
              <a:t> </a:t>
            </a:r>
            <a:r>
              <a:rPr lang="en-US" baseline="0" dirty="0" err="1" smtClean="0"/>
              <a:t>courte</a:t>
            </a:r>
            <a:r>
              <a:rPr lang="en-US" baseline="0" dirty="0" smtClean="0"/>
              <a:t> action </a:t>
            </a:r>
            <a:r>
              <a:rPr lang="en-US" baseline="0" dirty="0" err="1" smtClean="0"/>
              <a:t>ou</a:t>
            </a:r>
            <a:r>
              <a:rPr lang="en-US" baseline="0" dirty="0" smtClean="0"/>
              <a:t> </a:t>
            </a:r>
            <a:r>
              <a:rPr lang="en-US" baseline="0" dirty="0" err="1" smtClean="0"/>
              <a:t>anticholinergique</a:t>
            </a:r>
            <a:r>
              <a:rPr lang="en-US" baseline="0" dirty="0" smtClean="0"/>
              <a:t> </a:t>
            </a:r>
            <a:r>
              <a:rPr lang="en-US" baseline="0" dirty="0" err="1" smtClean="0"/>
              <a:t>courte</a:t>
            </a:r>
            <a:r>
              <a:rPr lang="en-US" baseline="0" dirty="0" smtClean="0"/>
              <a:t> action</a:t>
            </a:r>
          </a:p>
          <a:p>
            <a:pPr marL="228600" indent="-228600">
              <a:buAutoNum type="arabicParenR"/>
            </a:pPr>
            <a:r>
              <a:rPr lang="en-US" baseline="0" dirty="0" smtClean="0"/>
              <a:t>Sx </a:t>
            </a:r>
            <a:r>
              <a:rPr lang="en-US" baseline="0" dirty="0" err="1" smtClean="0"/>
              <a:t>persistant</a:t>
            </a:r>
            <a:r>
              <a:rPr lang="en-US" baseline="0" dirty="0" smtClean="0"/>
              <a:t>, obstruction mod-</a:t>
            </a:r>
            <a:r>
              <a:rPr lang="en-US" baseline="0" dirty="0" err="1" smtClean="0"/>
              <a:t>sévère</a:t>
            </a:r>
            <a:endParaRPr lang="en-US" baseline="0" dirty="0" smtClean="0"/>
          </a:p>
          <a:p>
            <a:pPr marL="685800" lvl="1" indent="-228600">
              <a:buAutoNum type="arabicParenR"/>
            </a:pPr>
            <a:r>
              <a:rPr lang="fr-FR" sz="1200" dirty="0" smtClean="0"/>
              <a:t>Bronchodilatateur longue durée action </a:t>
            </a:r>
            <a:endParaRPr lang="en-US" baseline="0" dirty="0" smtClean="0"/>
          </a:p>
          <a:p>
            <a:pPr marL="685800" lvl="1" indent="-228600">
              <a:buAutoNum type="arabicParenR"/>
            </a:pPr>
            <a:r>
              <a:rPr lang="en-US" baseline="0" dirty="0" err="1" smtClean="0"/>
              <a:t>Tio</a:t>
            </a:r>
            <a:r>
              <a:rPr lang="en-US" baseline="0" dirty="0" smtClean="0"/>
              <a:t> = premier </a:t>
            </a:r>
            <a:r>
              <a:rPr lang="en-US" baseline="0" dirty="0" err="1" smtClean="0"/>
              <a:t>choix</a:t>
            </a:r>
            <a:r>
              <a:rPr lang="en-US" baseline="0" dirty="0" smtClean="0"/>
              <a:t>: </a:t>
            </a:r>
            <a:r>
              <a:rPr lang="en-US" baseline="0" dirty="0" err="1" smtClean="0"/>
              <a:t>efficacité</a:t>
            </a:r>
            <a:r>
              <a:rPr lang="en-US" baseline="0" dirty="0" smtClean="0"/>
              <a:t> </a:t>
            </a:r>
            <a:r>
              <a:rPr lang="en-US" baseline="0" dirty="0" err="1" smtClean="0"/>
              <a:t>clinique</a:t>
            </a:r>
            <a:r>
              <a:rPr lang="en-US" baseline="0" dirty="0" smtClean="0"/>
              <a:t> , </a:t>
            </a:r>
            <a:r>
              <a:rPr lang="en-US" baseline="0" dirty="0" err="1" smtClean="0"/>
              <a:t>posologie</a:t>
            </a:r>
            <a:r>
              <a:rPr lang="en-US" baseline="0" dirty="0" smtClean="0"/>
              <a:t> dose unique, </a:t>
            </a:r>
            <a:r>
              <a:rPr lang="en-US" baseline="0" dirty="0" err="1" smtClean="0"/>
              <a:t>profil</a:t>
            </a:r>
            <a:r>
              <a:rPr lang="en-US" baseline="0" dirty="0" smtClean="0"/>
              <a:t> </a:t>
            </a:r>
            <a:r>
              <a:rPr lang="en-US" baseline="0" dirty="0" err="1" smtClean="0"/>
              <a:t>innocuité</a:t>
            </a:r>
            <a:endParaRPr lang="en-US" baseline="0" dirty="0" smtClean="0"/>
          </a:p>
          <a:p>
            <a:pPr marL="228600" indent="-228600">
              <a:buAutoNum type="arabicParenR"/>
            </a:pPr>
            <a:r>
              <a:rPr lang="en-US" baseline="0" dirty="0" smtClean="0"/>
              <a:t>Exacerbations </a:t>
            </a:r>
            <a:r>
              <a:rPr lang="en-US" baseline="0" dirty="0" err="1" smtClean="0"/>
              <a:t>peu</a:t>
            </a:r>
            <a:r>
              <a:rPr lang="en-US" baseline="0" dirty="0" smtClean="0"/>
              <a:t> </a:t>
            </a:r>
            <a:r>
              <a:rPr lang="en-US" baseline="0" dirty="0" err="1" smtClean="0"/>
              <a:t>fréquente</a:t>
            </a:r>
            <a:r>
              <a:rPr lang="en-US" baseline="0" dirty="0" smtClean="0"/>
              <a:t> ( &lt;1/an)</a:t>
            </a:r>
          </a:p>
          <a:p>
            <a:pPr marL="685800" lvl="1" indent="-228600">
              <a:buAutoNum type="arabicParenR"/>
            </a:pPr>
            <a:r>
              <a:rPr lang="fr-FR" sz="1200" dirty="0" smtClean="0"/>
              <a:t>SALM à 50ug </a:t>
            </a:r>
            <a:r>
              <a:rPr lang="fr-FR" sz="1200" dirty="0" err="1" smtClean="0"/>
              <a:t>Bid</a:t>
            </a:r>
            <a:r>
              <a:rPr lang="fr-FR" sz="1200" dirty="0" smtClean="0"/>
              <a:t> ou SALM/FP 50/250ug BID) </a:t>
            </a:r>
            <a:endParaRPr lang="en-US" baseline="0" dirty="0" smtClean="0"/>
          </a:p>
          <a:p>
            <a:pPr marL="685800" marR="0" lvl="2"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SALM/FP </a:t>
            </a:r>
            <a:r>
              <a:rPr lang="en-US" baseline="0" dirty="0" err="1" smtClean="0"/>
              <a:t>si</a:t>
            </a:r>
            <a:r>
              <a:rPr lang="en-US" baseline="0" dirty="0" smtClean="0"/>
              <a:t> </a:t>
            </a:r>
            <a:r>
              <a:rPr lang="en-US" baseline="0" dirty="0" err="1" smtClean="0"/>
              <a:t>dyspnée</a:t>
            </a:r>
            <a:r>
              <a:rPr lang="en-US" baseline="0" dirty="0" smtClean="0"/>
              <a:t> </a:t>
            </a:r>
            <a:r>
              <a:rPr lang="en-US" baseline="0" dirty="0" err="1" smtClean="0"/>
              <a:t>persistante</a:t>
            </a:r>
            <a:r>
              <a:rPr lang="en-US" baseline="0" dirty="0" smtClean="0"/>
              <a:t> </a:t>
            </a:r>
            <a:r>
              <a:rPr lang="en-US" baseline="0" dirty="0" err="1" smtClean="0"/>
              <a:t>malgré</a:t>
            </a:r>
            <a:r>
              <a:rPr lang="en-US" baseline="0" dirty="0" smtClean="0"/>
              <a:t> </a:t>
            </a:r>
            <a:r>
              <a:rPr lang="en-US" baseline="0" dirty="0" err="1" smtClean="0"/>
              <a:t>tio</a:t>
            </a:r>
            <a:r>
              <a:rPr lang="en-US" baseline="0" dirty="0" smtClean="0"/>
              <a:t>/</a:t>
            </a:r>
            <a:r>
              <a:rPr lang="en-US" baseline="0" dirty="0" err="1" smtClean="0"/>
              <a:t>salm</a:t>
            </a:r>
            <a:endParaRPr lang="en-US" baseline="0" dirty="0" smtClean="0"/>
          </a:p>
          <a:p>
            <a:pPr marL="228600" indent="-228600">
              <a:buAutoNum type="arabicParenR"/>
            </a:pPr>
            <a:r>
              <a:rPr lang="en-US" baseline="0" dirty="0" smtClean="0"/>
              <a:t>Exacerbation (&gt;1/an) </a:t>
            </a:r>
          </a:p>
          <a:p>
            <a:pPr marL="685800" lvl="1" indent="-228600">
              <a:buAutoNum type="arabicParenR"/>
            </a:pPr>
            <a:r>
              <a:rPr lang="fr-FR" sz="1200" dirty="0" smtClean="0"/>
              <a:t>SALM/FP 50/250ug BID ou FM/BUD 12/400ug BID) </a:t>
            </a:r>
          </a:p>
          <a:p>
            <a:pPr marL="685800" lvl="1" indent="-228600">
              <a:buAutoNum type="arabicParenR"/>
            </a:pPr>
            <a:r>
              <a:rPr lang="en-US" sz="1200" baseline="0" dirty="0" smtClean="0"/>
              <a:t>A</a:t>
            </a:r>
            <a:r>
              <a:rPr lang="fr-FR" sz="1200" baseline="0" dirty="0" err="1" smtClean="0"/>
              <a:t>méliorer</a:t>
            </a:r>
            <a:r>
              <a:rPr lang="fr-FR" sz="1200" baseline="0" dirty="0" smtClean="0"/>
              <a:t> </a:t>
            </a:r>
            <a:r>
              <a:rPr lang="fr-FR" sz="1200" baseline="0" dirty="0" err="1" smtClean="0"/>
              <a:t>bronchodilatationet</a:t>
            </a:r>
            <a:r>
              <a:rPr lang="fr-FR" sz="1200" baseline="0" dirty="0" smtClean="0"/>
              <a:t> déflation </a:t>
            </a:r>
            <a:r>
              <a:rPr lang="fr-FR" sz="1200" baseline="0" dirty="0" err="1" smtClean="0"/>
              <a:t>pulm</a:t>
            </a:r>
            <a:r>
              <a:rPr lang="fr-FR" sz="1200" baseline="0" dirty="0" smtClean="0"/>
              <a:t>. </a:t>
            </a:r>
            <a:r>
              <a:rPr lang="en-US" sz="1200" baseline="0" dirty="0" smtClean="0"/>
              <a:t>R</a:t>
            </a:r>
            <a:r>
              <a:rPr lang="fr-FR" sz="1200" baseline="0" dirty="0" err="1" smtClean="0"/>
              <a:t>éduire</a:t>
            </a:r>
            <a:r>
              <a:rPr lang="fr-FR" sz="1200" baseline="0" dirty="0" smtClean="0"/>
              <a:t> fréquence exacerbations, améliorer état santé patient</a:t>
            </a:r>
            <a:endParaRPr lang="en-US" baseline="0" dirty="0" smtClean="0"/>
          </a:p>
          <a:p>
            <a:pPr marL="228600" indent="-228600">
              <a:buAutoNum type="arabicParenR"/>
            </a:pPr>
            <a:r>
              <a:rPr lang="en-US" baseline="0" dirty="0" err="1" smtClean="0"/>
              <a:t>Théo</a:t>
            </a:r>
            <a:r>
              <a:rPr lang="en-US" baseline="0" dirty="0" smtClean="0"/>
              <a:t>: </a:t>
            </a:r>
            <a:r>
              <a:rPr lang="en-US" baseline="0" dirty="0" err="1" smtClean="0"/>
              <a:t>surveiller</a:t>
            </a:r>
            <a:r>
              <a:rPr lang="en-US" baseline="0" dirty="0" smtClean="0"/>
              <a:t> concentration </a:t>
            </a:r>
            <a:r>
              <a:rPr lang="en-US" baseline="0" dirty="0" err="1" smtClean="0"/>
              <a:t>sériques</a:t>
            </a:r>
            <a:r>
              <a:rPr lang="en-US" baseline="0" dirty="0" smtClean="0"/>
              <a:t> et </a:t>
            </a:r>
            <a:r>
              <a:rPr lang="en-US" baseline="0" dirty="0" err="1" smtClean="0"/>
              <a:t>interraction</a:t>
            </a:r>
            <a:endParaRPr lang="en-US" baseline="0" dirty="0" smtClean="0"/>
          </a:p>
        </p:txBody>
      </p:sp>
      <p:sp>
        <p:nvSpPr>
          <p:cNvPr id="4" name="Slide Number Placeholder 3"/>
          <p:cNvSpPr>
            <a:spLocks noGrp="1"/>
          </p:cNvSpPr>
          <p:nvPr>
            <p:ph type="sldNum" sz="quarter" idx="10"/>
          </p:nvPr>
        </p:nvSpPr>
        <p:spPr/>
        <p:txBody>
          <a:bodyPr/>
          <a:lstStyle/>
          <a:p>
            <a:fld id="{C59D77FD-DF05-2E47-906D-7A3C18087B2B}" type="slidenum">
              <a:rPr lang="en-US" smtClean="0"/>
              <a:t>13</a:t>
            </a:fld>
            <a:endParaRPr lang="en-US"/>
          </a:p>
        </p:txBody>
      </p:sp>
    </p:spTree>
    <p:extLst>
      <p:ext uri="{BB962C8B-B14F-4D97-AF65-F5344CB8AC3E}">
        <p14:creationId xmlns:p14="http://schemas.microsoft.com/office/powerpoint/2010/main" val="1039595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VEMS</a:t>
            </a:r>
            <a:r>
              <a:rPr lang="en-US" baseline="0" dirty="0" smtClean="0"/>
              <a:t> &lt; 60 % </a:t>
            </a:r>
            <a:r>
              <a:rPr lang="en-US" dirty="0" err="1" smtClean="0"/>
              <a:t>Bronchodilatateur</a:t>
            </a:r>
            <a:r>
              <a:rPr lang="en-US" dirty="0" smtClean="0"/>
              <a:t> </a:t>
            </a:r>
            <a:r>
              <a:rPr lang="en-US" dirty="0" err="1" smtClean="0"/>
              <a:t>inhalé</a:t>
            </a:r>
            <a:endParaRPr lang="en-US" dirty="0" smtClean="0"/>
          </a:p>
          <a:p>
            <a:pPr lvl="0"/>
            <a:r>
              <a:rPr lang="en-US" dirty="0" err="1" smtClean="0"/>
              <a:t>Recom</a:t>
            </a:r>
            <a:r>
              <a:rPr lang="en-US" dirty="0" smtClean="0"/>
              <a:t>. Forte, </a:t>
            </a:r>
            <a:r>
              <a:rPr lang="en-US" dirty="0" err="1" smtClean="0"/>
              <a:t>évidence</a:t>
            </a:r>
            <a:r>
              <a:rPr lang="en-US" dirty="0" smtClean="0"/>
              <a:t> </a:t>
            </a:r>
            <a:r>
              <a:rPr lang="en-US" dirty="0" err="1" smtClean="0"/>
              <a:t>modérée</a:t>
            </a:r>
            <a:endParaRPr lang="en-US" dirty="0" smtClean="0"/>
          </a:p>
          <a:p>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14</a:t>
            </a:fld>
            <a:endParaRPr lang="en-US"/>
          </a:p>
        </p:txBody>
      </p:sp>
    </p:spTree>
    <p:extLst>
      <p:ext uri="{BB962C8B-B14F-4D97-AF65-F5344CB8AC3E}">
        <p14:creationId xmlns:p14="http://schemas.microsoft.com/office/powerpoint/2010/main" val="422435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Horizontale</a:t>
            </a:r>
            <a:r>
              <a:rPr lang="en-US" dirty="0" smtClean="0"/>
              <a:t>: </a:t>
            </a:r>
            <a:r>
              <a:rPr lang="en-US" dirty="0" err="1" smtClean="0"/>
              <a:t>selon</a:t>
            </a:r>
            <a:r>
              <a:rPr lang="en-US" dirty="0" smtClean="0"/>
              <a:t> les </a:t>
            </a:r>
            <a:r>
              <a:rPr lang="en-US" dirty="0" err="1" smtClean="0"/>
              <a:t>sx</a:t>
            </a:r>
            <a:r>
              <a:rPr lang="en-US" dirty="0" smtClean="0"/>
              <a:t>, </a:t>
            </a:r>
            <a:r>
              <a:rPr lang="en-US" dirty="0" err="1" smtClean="0"/>
              <a:t>sur</a:t>
            </a:r>
            <a:r>
              <a:rPr lang="en-US" dirty="0" smtClean="0"/>
              <a:t> </a:t>
            </a:r>
            <a:r>
              <a:rPr lang="en-US" dirty="0" err="1" smtClean="0"/>
              <a:t>l’échelle</a:t>
            </a:r>
            <a:r>
              <a:rPr lang="en-US" baseline="0" dirty="0" smtClean="0"/>
              <a:t> COPD assessment test</a:t>
            </a:r>
            <a:endParaRPr lang="en-US" dirty="0" smtClean="0"/>
          </a:p>
          <a:p>
            <a:r>
              <a:rPr lang="en-US" dirty="0" smtClean="0"/>
              <a:t>Vertical:</a:t>
            </a:r>
            <a:r>
              <a:rPr lang="en-US" baseline="0" dirty="0" smtClean="0"/>
              <a:t> </a:t>
            </a:r>
            <a:r>
              <a:rPr lang="en-US" baseline="0" dirty="0" err="1" smtClean="0"/>
              <a:t>historique</a:t>
            </a:r>
            <a:r>
              <a:rPr lang="en-US" baseline="0" dirty="0" smtClean="0"/>
              <a:t> </a:t>
            </a:r>
            <a:r>
              <a:rPr lang="en-US" baseline="0" dirty="0" err="1" smtClean="0"/>
              <a:t>d’exacerbation</a:t>
            </a:r>
            <a:r>
              <a:rPr lang="en-US" baseline="0" dirty="0" smtClean="0"/>
              <a:t> 0-1 </a:t>
            </a:r>
            <a:r>
              <a:rPr lang="en-US" baseline="0" dirty="0" err="1" smtClean="0"/>
              <a:t>v.s</a:t>
            </a:r>
            <a:r>
              <a:rPr lang="en-US" baseline="0" dirty="0" smtClean="0"/>
              <a:t>. &gt;2 </a:t>
            </a:r>
            <a:r>
              <a:rPr lang="en-US" baseline="0" dirty="0" err="1" smtClean="0"/>
              <a:t>ou</a:t>
            </a:r>
            <a:r>
              <a:rPr lang="en-US" baseline="0" dirty="0" smtClean="0"/>
              <a:t> </a:t>
            </a:r>
            <a:r>
              <a:rPr lang="en-US" baseline="0" dirty="0" err="1" smtClean="0"/>
              <a:t>hospit</a:t>
            </a:r>
            <a:endParaRPr lang="en-US" dirty="0" smtClean="0"/>
          </a:p>
          <a:p>
            <a:endParaRPr lang="en-US" dirty="0" smtClean="0"/>
          </a:p>
          <a:p>
            <a:r>
              <a:rPr lang="en-US" dirty="0" err="1" smtClean="0"/>
              <a:t>Niveau</a:t>
            </a:r>
            <a:r>
              <a:rPr lang="en-US" dirty="0" smtClean="0"/>
              <a:t> </a:t>
            </a:r>
            <a:r>
              <a:rPr lang="en-US" dirty="0" err="1" smtClean="0"/>
              <a:t>recommandation</a:t>
            </a:r>
            <a:endParaRPr lang="en-US" dirty="0" smtClean="0"/>
          </a:p>
          <a:p>
            <a:r>
              <a:rPr lang="en-US" dirty="0" smtClean="0"/>
              <a:t>	A:</a:t>
            </a:r>
            <a:r>
              <a:rPr lang="en-US" baseline="0" dirty="0" smtClean="0"/>
              <a:t> </a:t>
            </a:r>
            <a:r>
              <a:rPr lang="en-US" baseline="0" dirty="0" err="1" smtClean="0"/>
              <a:t>preuve</a:t>
            </a:r>
            <a:r>
              <a:rPr lang="en-US" baseline="0" dirty="0" smtClean="0"/>
              <a:t> de haute </a:t>
            </a:r>
            <a:r>
              <a:rPr lang="en-US" baseline="0" dirty="0" err="1" smtClean="0"/>
              <a:t>qualité</a:t>
            </a:r>
            <a:r>
              <a:rPr lang="en-US" baseline="0" dirty="0" smtClean="0"/>
              <a:t> </a:t>
            </a:r>
            <a:r>
              <a:rPr lang="en-US" baseline="0" dirty="0" err="1" smtClean="0"/>
              <a:t>basée</a:t>
            </a:r>
            <a:r>
              <a:rPr lang="en-US" baseline="0" dirty="0" smtClean="0"/>
              <a:t> </a:t>
            </a:r>
            <a:r>
              <a:rPr lang="en-US" baseline="0" dirty="0" err="1" smtClean="0"/>
              <a:t>sur</a:t>
            </a:r>
            <a:r>
              <a:rPr lang="en-US" baseline="0" dirty="0" smtClean="0"/>
              <a:t> ECR sans </a:t>
            </a:r>
            <a:r>
              <a:rPr lang="en-US" baseline="0" dirty="0" err="1" smtClean="0"/>
              <a:t>biais</a:t>
            </a:r>
            <a:r>
              <a:rPr lang="en-US" baseline="0" dirty="0" smtClean="0"/>
              <a:t> </a:t>
            </a:r>
            <a:r>
              <a:rPr lang="en-US" baseline="0" dirty="0" err="1" smtClean="0"/>
              <a:t>ou</a:t>
            </a:r>
            <a:r>
              <a:rPr lang="en-US" baseline="0" dirty="0" smtClean="0"/>
              <a:t> limitation </a:t>
            </a:r>
            <a:r>
              <a:rPr lang="en-US" baseline="0" dirty="0" err="1" smtClean="0"/>
              <a:t>importante</a:t>
            </a:r>
            <a:endParaRPr lang="en-US" baseline="0" dirty="0" smtClean="0"/>
          </a:p>
          <a:p>
            <a:r>
              <a:rPr lang="en-US" dirty="0" smtClean="0"/>
              <a:t>	B: </a:t>
            </a:r>
            <a:r>
              <a:rPr lang="en-US" dirty="0" err="1" smtClean="0"/>
              <a:t>preuve</a:t>
            </a:r>
            <a:r>
              <a:rPr lang="en-US" dirty="0" smtClean="0"/>
              <a:t> </a:t>
            </a:r>
            <a:r>
              <a:rPr lang="en-US" dirty="0" err="1" smtClean="0"/>
              <a:t>limitée</a:t>
            </a:r>
            <a:r>
              <a:rPr lang="en-US" dirty="0" smtClean="0"/>
              <a:t> </a:t>
            </a:r>
            <a:r>
              <a:rPr lang="en-US" dirty="0" err="1" smtClean="0"/>
              <a:t>basé</a:t>
            </a:r>
            <a:r>
              <a:rPr lang="en-US" dirty="0" smtClean="0"/>
              <a:t> </a:t>
            </a:r>
            <a:r>
              <a:rPr lang="en-US" dirty="0" err="1" smtClean="0"/>
              <a:t>sur</a:t>
            </a:r>
            <a:r>
              <a:rPr lang="en-US" dirty="0" smtClean="0"/>
              <a:t> ECR avec limitations </a:t>
            </a:r>
            <a:r>
              <a:rPr lang="en-US" dirty="0" err="1" smtClean="0"/>
              <a:t>importante</a:t>
            </a:r>
            <a:endParaRPr lang="en-US" dirty="0" smtClean="0"/>
          </a:p>
          <a:p>
            <a:pPr marL="0" indent="0">
              <a:buNone/>
            </a:pPr>
            <a:endParaRPr lang="en-US" baseline="0" dirty="0" smtClean="0"/>
          </a:p>
          <a:p>
            <a:pPr marL="0" indent="0">
              <a:buNone/>
            </a:pPr>
            <a:r>
              <a:rPr lang="en-US" baseline="0" dirty="0" smtClean="0"/>
              <a:t>GOLD:</a:t>
            </a:r>
          </a:p>
          <a:p>
            <a:pPr marL="228600" marR="0" lvl="0" indent="-228600" algn="l" defTabSz="457200" rtl="0" eaLnBrk="1" fontAlgn="auto" latinLnBrk="0" hangingPunct="1">
              <a:lnSpc>
                <a:spcPct val="100000"/>
              </a:lnSpc>
              <a:spcBef>
                <a:spcPts val="0"/>
              </a:spcBef>
              <a:spcAft>
                <a:spcPts val="0"/>
              </a:spcAft>
              <a:buClrTx/>
              <a:buSzTx/>
              <a:buFontTx/>
              <a:buAutoNum type="alphaLcParenR"/>
              <a:tabLst/>
              <a:defRPr/>
            </a:pPr>
            <a:r>
              <a:rPr lang="en-US" baseline="0" dirty="0" smtClean="0"/>
              <a:t>Courte </a:t>
            </a:r>
            <a:r>
              <a:rPr lang="en-US" baseline="0" dirty="0" err="1" smtClean="0"/>
              <a:t>ou</a:t>
            </a:r>
            <a:r>
              <a:rPr lang="en-US" baseline="0" dirty="0" smtClean="0"/>
              <a:t> longue action. Continuer </a:t>
            </a:r>
            <a:r>
              <a:rPr lang="en-US" baseline="0" dirty="0" err="1" smtClean="0"/>
              <a:t>si</a:t>
            </a:r>
            <a:r>
              <a:rPr lang="en-US" baseline="0" dirty="0" smtClean="0"/>
              <a:t> </a:t>
            </a:r>
            <a:r>
              <a:rPr lang="en-US" baseline="0" dirty="0" err="1" smtClean="0"/>
              <a:t>bénéfice</a:t>
            </a:r>
            <a:endParaRPr lang="en-US" baseline="0" dirty="0" smtClean="0"/>
          </a:p>
          <a:p>
            <a:pPr marL="228600" marR="0" lvl="0" indent="-228600" algn="l" defTabSz="457200" rtl="0" eaLnBrk="1" fontAlgn="auto" latinLnBrk="0" hangingPunct="1">
              <a:lnSpc>
                <a:spcPct val="100000"/>
              </a:lnSpc>
              <a:spcBef>
                <a:spcPts val="0"/>
              </a:spcBef>
              <a:spcAft>
                <a:spcPts val="0"/>
              </a:spcAft>
              <a:buClrTx/>
              <a:buSzTx/>
              <a:buFontTx/>
              <a:buAutoNum type="alphaLcParenR"/>
              <a:tabLst/>
              <a:defRPr/>
            </a:pPr>
            <a:r>
              <a:rPr lang="fr-CA" dirty="0" smtClean="0"/>
              <a:t>LABA ou LAMA. Si </a:t>
            </a:r>
            <a:r>
              <a:rPr lang="fr-CA" dirty="0" err="1" smtClean="0"/>
              <a:t>persistence</a:t>
            </a:r>
            <a:r>
              <a:rPr lang="fr-CA" dirty="0" smtClean="0"/>
              <a:t> </a:t>
            </a:r>
            <a:r>
              <a:rPr lang="fr-CA" dirty="0" err="1" smtClean="0"/>
              <a:t>sx</a:t>
            </a:r>
            <a:r>
              <a:rPr lang="fr-CA" dirty="0" smtClean="0"/>
              <a:t>, combiner les deux.</a:t>
            </a:r>
          </a:p>
          <a:p>
            <a:pPr marL="685800" marR="0" lvl="1" indent="-228600" algn="l" defTabSz="457200" rtl="0" eaLnBrk="1" fontAlgn="auto" latinLnBrk="0" hangingPunct="1">
              <a:lnSpc>
                <a:spcPct val="100000"/>
              </a:lnSpc>
              <a:spcBef>
                <a:spcPts val="0"/>
              </a:spcBef>
              <a:spcAft>
                <a:spcPts val="0"/>
              </a:spcAft>
              <a:buClrTx/>
              <a:buSzTx/>
              <a:buFontTx/>
              <a:buAutoNum type="arabicParenR"/>
              <a:tabLst/>
              <a:defRPr/>
            </a:pPr>
            <a:r>
              <a:rPr lang="fr-FR" b="1" dirty="0" err="1" smtClean="0"/>
              <a:t>É</a:t>
            </a:r>
            <a:r>
              <a:rPr lang="fr-CA" b="1" dirty="0" err="1" smtClean="0"/>
              <a:t>vidence</a:t>
            </a:r>
            <a:r>
              <a:rPr lang="fr-CA" b="1" dirty="0" smtClean="0"/>
              <a:t> A </a:t>
            </a:r>
            <a:r>
              <a:rPr lang="fr-CA" dirty="0" smtClean="0"/>
              <a:t>que préfère</a:t>
            </a:r>
            <a:r>
              <a:rPr lang="fr-CA" baseline="0" dirty="0" smtClean="0"/>
              <a:t> longue action que courte action et que combinaison si </a:t>
            </a:r>
            <a:r>
              <a:rPr lang="fr-CA" baseline="0" dirty="0" err="1" smtClean="0"/>
              <a:t>sx</a:t>
            </a:r>
            <a:r>
              <a:rPr lang="fr-CA" baseline="0" dirty="0" smtClean="0"/>
              <a:t> persistant</a:t>
            </a:r>
            <a:endParaRPr lang="fr-CA"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CA" baseline="0" dirty="0" smtClean="0"/>
              <a:t>c) ALCA meilleur que LABA pour prévention exacerbation.</a:t>
            </a:r>
          </a:p>
          <a:p>
            <a:pPr marL="685800" marR="0" lvl="1" indent="-228600" algn="l" defTabSz="457200" rtl="0" eaLnBrk="1" fontAlgn="auto" latinLnBrk="0" hangingPunct="1">
              <a:lnSpc>
                <a:spcPct val="100000"/>
              </a:lnSpc>
              <a:spcBef>
                <a:spcPts val="0"/>
              </a:spcBef>
              <a:spcAft>
                <a:spcPts val="0"/>
              </a:spcAft>
              <a:buClrTx/>
              <a:buSzTx/>
              <a:buFontTx/>
              <a:buAutoNum type="arabicParenR"/>
              <a:tabLst/>
              <a:defRPr/>
            </a:pPr>
            <a:r>
              <a:rPr lang="fr-CA" baseline="0" dirty="0" smtClean="0"/>
              <a:t>Si </a:t>
            </a:r>
            <a:r>
              <a:rPr lang="fr-CA" baseline="0" dirty="0" err="1" smtClean="0"/>
              <a:t>sx</a:t>
            </a:r>
            <a:r>
              <a:rPr lang="fr-CA" baseline="0" dirty="0" smtClean="0"/>
              <a:t> persistent: ajout LABA ou CSI   </a:t>
            </a:r>
            <a:r>
              <a:rPr lang="en-US" baseline="0" dirty="0" smtClean="0">
                <a:sym typeface="Wingdings"/>
              </a:rPr>
              <a:t> </a:t>
            </a:r>
            <a:r>
              <a:rPr lang="en-US" b="1" baseline="0" dirty="0" err="1" smtClean="0">
                <a:sym typeface="Wingdings"/>
              </a:rPr>
              <a:t>évidence</a:t>
            </a:r>
            <a:r>
              <a:rPr lang="en-US" b="1" baseline="0" dirty="0" smtClean="0">
                <a:sym typeface="Wingdings"/>
              </a:rPr>
              <a:t> A </a:t>
            </a:r>
            <a:endParaRPr lang="fr-CA" b="1" baseline="0" dirty="0" smtClean="0"/>
          </a:p>
          <a:p>
            <a:pPr marL="685800" marR="0" lvl="1" indent="-228600" algn="l" defTabSz="457200" rtl="0" eaLnBrk="1" fontAlgn="auto" latinLnBrk="0" hangingPunct="1">
              <a:lnSpc>
                <a:spcPct val="100000"/>
              </a:lnSpc>
              <a:spcBef>
                <a:spcPts val="0"/>
              </a:spcBef>
              <a:spcAft>
                <a:spcPts val="0"/>
              </a:spcAft>
              <a:buClrTx/>
              <a:buSzTx/>
              <a:buFontTx/>
              <a:buAutoNum type="arabicParenR"/>
              <a:tabLst/>
              <a:defRPr/>
            </a:pPr>
            <a:r>
              <a:rPr lang="fr-CA" dirty="0" smtClean="0"/>
              <a:t>Choix premier LAMA/LABA vu risque pneumonie avec CSI.</a:t>
            </a:r>
            <a:endParaRPr lang="fr-CA"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CA" baseline="0" dirty="0" smtClean="0"/>
              <a:t>d)  LAMA/LABA meilleur qui isolé, </a:t>
            </a:r>
          </a:p>
          <a:p>
            <a:pPr marL="0" marR="0" lvl="0" indent="0" algn="l" defTabSz="457200" rtl="0" eaLnBrk="1" fontAlgn="auto" latinLnBrk="0" hangingPunct="1">
              <a:lnSpc>
                <a:spcPct val="100000"/>
              </a:lnSpc>
              <a:spcBef>
                <a:spcPts val="0"/>
              </a:spcBef>
              <a:spcAft>
                <a:spcPts val="0"/>
              </a:spcAft>
              <a:buClrTx/>
              <a:buSzTx/>
              <a:buFontTx/>
              <a:buNone/>
              <a:tabLst/>
              <a:defRPr/>
            </a:pPr>
            <a:r>
              <a:rPr lang="fr-CA" baseline="0" dirty="0" smtClean="0"/>
              <a:t>	LAMA/LABA supérieur que LABA/CSI pour prévention exacerbation</a:t>
            </a:r>
          </a:p>
          <a:p>
            <a:pPr marL="0" marR="0" lvl="0" indent="0" algn="l" defTabSz="457200" rtl="0" eaLnBrk="1" fontAlgn="auto" latinLnBrk="0" hangingPunct="1">
              <a:lnSpc>
                <a:spcPct val="100000"/>
              </a:lnSpc>
              <a:spcBef>
                <a:spcPts val="0"/>
              </a:spcBef>
              <a:spcAft>
                <a:spcPts val="0"/>
              </a:spcAft>
              <a:buClrTx/>
              <a:buSzTx/>
              <a:buFontTx/>
              <a:buNone/>
              <a:tabLst/>
              <a:defRPr/>
            </a:pPr>
            <a:r>
              <a:rPr lang="fr-CA" baseline="0" dirty="0" smtClean="0"/>
              <a:t>	Ajout CSI </a:t>
            </a:r>
            <a:r>
              <a:rPr lang="fr-CA" dirty="0" smtClean="0"/>
              <a:t>si exacerbations sous LAMA/LABA </a:t>
            </a:r>
            <a:r>
              <a:rPr lang="en-US" dirty="0" smtClean="0">
                <a:sym typeface="Wingdings"/>
              </a:rPr>
              <a:t> </a:t>
            </a:r>
            <a:r>
              <a:rPr lang="en-US" b="1" dirty="0" err="1" smtClean="0">
                <a:sym typeface="Wingdings"/>
              </a:rPr>
              <a:t>évidence</a:t>
            </a:r>
            <a:r>
              <a:rPr lang="en-US" b="1" dirty="0" smtClean="0">
                <a:sym typeface="Wingdings"/>
              </a:rPr>
              <a:t> A</a:t>
            </a:r>
          </a:p>
          <a:p>
            <a:pPr marL="0" marR="0" lvl="0" indent="0" algn="l" defTabSz="457200" rtl="0" eaLnBrk="1" fontAlgn="auto" latinLnBrk="0" hangingPunct="1">
              <a:lnSpc>
                <a:spcPct val="100000"/>
              </a:lnSpc>
              <a:spcBef>
                <a:spcPts val="0"/>
              </a:spcBef>
              <a:spcAft>
                <a:spcPts val="0"/>
              </a:spcAft>
              <a:buClrTx/>
              <a:buSzTx/>
              <a:buFontTx/>
              <a:buNone/>
              <a:tabLst/>
              <a:defRPr/>
            </a:pPr>
            <a:r>
              <a:rPr lang="fr-CA" dirty="0" smtClean="0"/>
              <a:t>	Pt avec composante</a:t>
            </a:r>
            <a:r>
              <a:rPr lang="fr-CA" baseline="0" dirty="0" smtClean="0"/>
              <a:t> asthme: LABA/CSI peut être premier choix</a:t>
            </a:r>
            <a:endParaRPr lang="fr-CA"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CA" baseline="0" dirty="0" smtClean="0"/>
              <a:t> </a:t>
            </a:r>
            <a:r>
              <a:rPr lang="fr-CA" dirty="0" smtClean="0"/>
              <a:t>Si </a:t>
            </a:r>
            <a:r>
              <a:rPr lang="fr-CA" dirty="0" err="1" smtClean="0"/>
              <a:t>persistence</a:t>
            </a:r>
            <a:r>
              <a:rPr lang="fr-CA" dirty="0" smtClean="0"/>
              <a:t> exacerbations sous LAMA/LABA/CSI</a:t>
            </a:r>
          </a:p>
          <a:p>
            <a:pPr marL="0" marR="0" lvl="0" indent="0" algn="l" defTabSz="457200" rtl="0" eaLnBrk="1" fontAlgn="auto" latinLnBrk="0" hangingPunct="1">
              <a:lnSpc>
                <a:spcPct val="100000"/>
              </a:lnSpc>
              <a:spcBef>
                <a:spcPts val="0"/>
              </a:spcBef>
              <a:spcAft>
                <a:spcPts val="0"/>
              </a:spcAft>
              <a:buClrTx/>
              <a:buSzTx/>
              <a:buFontTx/>
              <a:buNone/>
              <a:tabLst/>
              <a:defRPr/>
            </a:pPr>
            <a:r>
              <a:rPr lang="fr-CA" baseline="0" dirty="0" smtClean="0"/>
              <a:t>	ajout inhibiteur PDE4 </a:t>
            </a:r>
            <a:r>
              <a:rPr lang="fr-CA" baseline="0" dirty="0" err="1" smtClean="0"/>
              <a:t>roflumilast</a:t>
            </a:r>
            <a:r>
              <a:rPr lang="fr-CA" baseline="0" dirty="0" smtClean="0"/>
              <a:t> si fEV1 &lt;50% et bronchite </a:t>
            </a:r>
            <a:r>
              <a:rPr lang="fr-CA" baseline="0" dirty="0" err="1" smtClean="0"/>
              <a:t>chonique</a:t>
            </a:r>
            <a:r>
              <a:rPr lang="fr-CA" baseline="0" dirty="0" smtClean="0"/>
              <a:t> </a:t>
            </a:r>
            <a:r>
              <a:rPr lang="en-US" baseline="0" dirty="0" smtClean="0">
                <a:sym typeface="Wingdings"/>
              </a:rPr>
              <a:t> </a:t>
            </a:r>
            <a:r>
              <a:rPr lang="en-US" baseline="0" dirty="0" err="1" smtClean="0">
                <a:sym typeface="Wingdings"/>
              </a:rPr>
              <a:t>évidence</a:t>
            </a:r>
            <a:r>
              <a:rPr lang="en-US" baseline="0" dirty="0" smtClean="0">
                <a:sym typeface="Wingdings"/>
              </a:rPr>
              <a:t> B</a:t>
            </a:r>
            <a:endParaRPr lang="fr-CA"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CA" baseline="0" dirty="0" smtClean="0"/>
              <a:t>	ajout macrolide: </a:t>
            </a:r>
            <a:r>
              <a:rPr lang="fr-CA" baseline="0" dirty="0" err="1" smtClean="0"/>
              <a:t>azithromycine</a:t>
            </a:r>
            <a:r>
              <a:rPr lang="fr-CA" baseline="0" dirty="0" smtClean="0"/>
              <a:t> </a:t>
            </a:r>
            <a:r>
              <a:rPr lang="en-US" baseline="0" dirty="0" smtClean="0">
                <a:sym typeface="Wingdings"/>
              </a:rPr>
              <a:t> </a:t>
            </a:r>
            <a:r>
              <a:rPr lang="en-US" baseline="0" dirty="0" err="1" smtClean="0">
                <a:sym typeface="Wingdings"/>
              </a:rPr>
              <a:t>évidence</a:t>
            </a:r>
            <a:r>
              <a:rPr lang="en-US" baseline="0" dirty="0" smtClean="0">
                <a:sym typeface="Wingdings"/>
              </a:rPr>
              <a:t> B</a:t>
            </a:r>
            <a:endParaRPr lang="fr-CA"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CA" baseline="0" dirty="0" smtClean="0"/>
              <a:t>	arrêt CSI: risque effet secondaire (pneumonie)</a:t>
            </a:r>
          </a:p>
          <a:p>
            <a:endParaRPr lang="en-US" dirty="0" smtClean="0"/>
          </a:p>
        </p:txBody>
      </p:sp>
      <p:sp>
        <p:nvSpPr>
          <p:cNvPr id="4" name="Slide Number Placeholder 3"/>
          <p:cNvSpPr>
            <a:spLocks noGrp="1"/>
          </p:cNvSpPr>
          <p:nvPr>
            <p:ph type="sldNum" sz="quarter" idx="10"/>
          </p:nvPr>
        </p:nvSpPr>
        <p:spPr/>
        <p:txBody>
          <a:bodyPr/>
          <a:lstStyle/>
          <a:p>
            <a:fld id="{C59D77FD-DF05-2E47-906D-7A3C18087B2B}" type="slidenum">
              <a:rPr lang="en-US" smtClean="0"/>
              <a:t>15</a:t>
            </a:fld>
            <a:endParaRPr lang="en-US"/>
          </a:p>
        </p:txBody>
      </p:sp>
    </p:spTree>
    <p:extLst>
      <p:ext uri="{BB962C8B-B14F-4D97-AF65-F5344CB8AC3E}">
        <p14:creationId xmlns:p14="http://schemas.microsoft.com/office/powerpoint/2010/main" val="2315738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À dire:</a:t>
            </a:r>
          </a:p>
          <a:p>
            <a:r>
              <a:rPr lang="en-US" dirty="0" err="1" smtClean="0"/>
              <a:t>Mpoc</a:t>
            </a:r>
            <a:r>
              <a:rPr lang="en-US" dirty="0" smtClean="0"/>
              <a:t> – </a:t>
            </a:r>
            <a:r>
              <a:rPr lang="en-US" b="1" dirty="0" smtClean="0"/>
              <a:t>pertinent</a:t>
            </a:r>
            <a:r>
              <a:rPr lang="en-US" b="1" baseline="0" dirty="0" smtClean="0"/>
              <a:t> pour la MF </a:t>
            </a:r>
            <a:r>
              <a:rPr lang="en-US" baseline="0" dirty="0" smtClean="0"/>
              <a:t>et </a:t>
            </a:r>
            <a:r>
              <a:rPr lang="en-US" b="1" baseline="0" dirty="0" smtClean="0"/>
              <a:t>multiples </a:t>
            </a:r>
            <a:r>
              <a:rPr lang="en-US" b="1" baseline="0" dirty="0" err="1" smtClean="0"/>
              <a:t>pompes</a:t>
            </a:r>
            <a:r>
              <a:rPr lang="en-US" b="1" baseline="0" dirty="0" smtClean="0"/>
              <a:t> </a:t>
            </a:r>
            <a:r>
              <a:rPr lang="en-US" b="1" baseline="0" dirty="0" err="1" smtClean="0"/>
              <a:t>sur</a:t>
            </a:r>
            <a:r>
              <a:rPr lang="en-US" b="1" baseline="0" dirty="0" smtClean="0"/>
              <a:t> le </a:t>
            </a:r>
            <a:r>
              <a:rPr lang="en-US" b="1" baseline="0" dirty="0" err="1" smtClean="0"/>
              <a:t>marché</a:t>
            </a:r>
            <a:r>
              <a:rPr lang="en-US" b="1" baseline="0" dirty="0" smtClean="0"/>
              <a:t> </a:t>
            </a:r>
            <a:r>
              <a:rPr lang="en-US" baseline="0" dirty="0" smtClean="0"/>
              <a:t>et </a:t>
            </a:r>
            <a:r>
              <a:rPr lang="en-US" b="1" baseline="0" dirty="0" smtClean="0"/>
              <a:t>guideline </a:t>
            </a:r>
            <a:r>
              <a:rPr lang="en-US" b="1" baseline="0" dirty="0" err="1" smtClean="0"/>
              <a:t>canadien</a:t>
            </a:r>
            <a:r>
              <a:rPr lang="en-US" b="1" baseline="0" dirty="0" smtClean="0"/>
              <a:t> 2007</a:t>
            </a:r>
            <a:endParaRPr lang="en-US" b="1" dirty="0" smtClean="0"/>
          </a:p>
          <a:p>
            <a:r>
              <a:rPr lang="en-US" dirty="0" smtClean="0"/>
              <a:t>guides</a:t>
            </a:r>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17</a:t>
            </a:fld>
            <a:endParaRPr lang="en-US"/>
          </a:p>
        </p:txBody>
      </p:sp>
    </p:spTree>
    <p:extLst>
      <p:ext uri="{BB962C8B-B14F-4D97-AF65-F5344CB8AC3E}">
        <p14:creationId xmlns:p14="http://schemas.microsoft.com/office/powerpoint/2010/main" val="2326408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Canadien</a:t>
            </a:r>
            <a:r>
              <a:rPr lang="en-US" dirty="0" smtClean="0"/>
              <a:t>:</a:t>
            </a:r>
          </a:p>
          <a:p>
            <a:r>
              <a:rPr lang="en-US" baseline="0" dirty="0" smtClean="0"/>
              <a:t>2) Sx </a:t>
            </a:r>
            <a:r>
              <a:rPr lang="en-US" baseline="0" dirty="0" err="1" smtClean="0"/>
              <a:t>persistant</a:t>
            </a:r>
            <a:r>
              <a:rPr lang="en-US" baseline="0" dirty="0" smtClean="0"/>
              <a:t>, obstruction mod-</a:t>
            </a:r>
            <a:r>
              <a:rPr lang="en-US" baseline="0" dirty="0" err="1" smtClean="0"/>
              <a:t>sévère</a:t>
            </a:r>
            <a:endParaRPr lang="en-US" baseline="0" dirty="0" smtClean="0"/>
          </a:p>
          <a:p>
            <a:pPr marL="685800" lvl="1" indent="-228600">
              <a:buAutoNum type="arabicParenR"/>
            </a:pPr>
            <a:r>
              <a:rPr lang="fr-FR" sz="1200" dirty="0" smtClean="0"/>
              <a:t>Bronchodilatateur longue durée action </a:t>
            </a:r>
            <a:endParaRPr lang="en-US" baseline="0" dirty="0" smtClean="0"/>
          </a:p>
          <a:p>
            <a:pPr marL="685800" lvl="1" indent="-228600">
              <a:buAutoNum type="arabicParenR"/>
            </a:pPr>
            <a:r>
              <a:rPr lang="en-US" baseline="0" dirty="0" err="1" smtClean="0"/>
              <a:t>Tio</a:t>
            </a:r>
            <a:r>
              <a:rPr lang="en-US" baseline="0" dirty="0" smtClean="0"/>
              <a:t> = premier </a:t>
            </a:r>
            <a:r>
              <a:rPr lang="en-US" baseline="0" dirty="0" err="1" smtClean="0"/>
              <a:t>choix</a:t>
            </a:r>
            <a:r>
              <a:rPr lang="en-US" baseline="0" dirty="0" smtClean="0"/>
              <a:t>: </a:t>
            </a:r>
            <a:r>
              <a:rPr lang="en-US" baseline="0" dirty="0" err="1" smtClean="0"/>
              <a:t>efficacité</a:t>
            </a:r>
            <a:r>
              <a:rPr lang="en-US" baseline="0" dirty="0" smtClean="0"/>
              <a:t> </a:t>
            </a:r>
            <a:r>
              <a:rPr lang="en-US" baseline="0" dirty="0" err="1" smtClean="0"/>
              <a:t>clinique</a:t>
            </a:r>
            <a:r>
              <a:rPr lang="en-US" baseline="0" dirty="0" smtClean="0"/>
              <a:t> , </a:t>
            </a:r>
            <a:r>
              <a:rPr lang="en-US" baseline="0" dirty="0" err="1" smtClean="0"/>
              <a:t>posologie</a:t>
            </a:r>
            <a:r>
              <a:rPr lang="en-US" baseline="0" dirty="0" smtClean="0"/>
              <a:t> dose unique, </a:t>
            </a:r>
            <a:r>
              <a:rPr lang="en-US" baseline="0" dirty="0" err="1" smtClean="0"/>
              <a:t>profil</a:t>
            </a:r>
            <a:r>
              <a:rPr lang="en-US" baseline="0" dirty="0" smtClean="0"/>
              <a:t> </a:t>
            </a:r>
            <a:r>
              <a:rPr lang="en-US" baseline="0" dirty="0" err="1" smtClean="0"/>
              <a:t>innocuité</a:t>
            </a:r>
            <a:endParaRPr lang="en-US" baseline="0" dirty="0" smtClean="0"/>
          </a:p>
          <a:p>
            <a:pPr marL="685800" lvl="1" indent="-228600">
              <a:buAutoNum type="arabicParenR"/>
            </a:pPr>
            <a:endParaRPr lang="en-US" baseline="0" dirty="0" smtClean="0"/>
          </a:p>
          <a:p>
            <a:pPr marL="0" indent="0">
              <a:buNone/>
            </a:pPr>
            <a:r>
              <a:rPr lang="en-US" baseline="0" dirty="0" smtClean="0"/>
              <a:t>3) Exacerbations </a:t>
            </a:r>
            <a:r>
              <a:rPr lang="en-US" baseline="0" dirty="0" err="1" smtClean="0"/>
              <a:t>peu</a:t>
            </a:r>
            <a:r>
              <a:rPr lang="en-US" baseline="0" dirty="0" smtClean="0"/>
              <a:t> </a:t>
            </a:r>
            <a:r>
              <a:rPr lang="en-US" baseline="0" dirty="0" err="1" smtClean="0"/>
              <a:t>fréquente</a:t>
            </a:r>
            <a:r>
              <a:rPr lang="en-US" baseline="0" dirty="0" smtClean="0"/>
              <a:t> ( &lt;1/an): </a:t>
            </a:r>
            <a:r>
              <a:rPr lang="en-US" baseline="0" dirty="0" err="1" smtClean="0"/>
              <a:t>tiotropium</a:t>
            </a:r>
            <a:r>
              <a:rPr lang="en-US" baseline="0" dirty="0" smtClean="0"/>
              <a:t> +</a:t>
            </a:r>
          </a:p>
          <a:p>
            <a:pPr marL="685800" lvl="1" indent="-228600">
              <a:buAutoNum type="arabicParenR"/>
            </a:pPr>
            <a:r>
              <a:rPr lang="fr-FR" sz="1200" dirty="0" smtClean="0"/>
              <a:t>SALM à 50ug </a:t>
            </a:r>
            <a:r>
              <a:rPr lang="fr-FR" sz="1200" dirty="0" err="1" smtClean="0"/>
              <a:t>Bid</a:t>
            </a:r>
            <a:r>
              <a:rPr lang="fr-FR" sz="1200" dirty="0" smtClean="0"/>
              <a:t> ou SALM/FP 50/250ug BID) </a:t>
            </a:r>
            <a:endParaRPr lang="en-US" baseline="0" dirty="0" smtClean="0"/>
          </a:p>
          <a:p>
            <a:pPr marL="685800" marR="0" lvl="2"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SALM/FP si </a:t>
            </a:r>
            <a:r>
              <a:rPr lang="en-US" baseline="0" dirty="0" err="1" smtClean="0"/>
              <a:t>dyspnée</a:t>
            </a:r>
            <a:r>
              <a:rPr lang="en-US" baseline="0" dirty="0" smtClean="0"/>
              <a:t> </a:t>
            </a:r>
            <a:r>
              <a:rPr lang="en-US" baseline="0" dirty="0" err="1" smtClean="0"/>
              <a:t>persistante</a:t>
            </a:r>
            <a:r>
              <a:rPr lang="en-US" baseline="0" dirty="0" smtClean="0"/>
              <a:t> </a:t>
            </a:r>
            <a:r>
              <a:rPr lang="en-US" baseline="0" dirty="0" err="1" smtClean="0"/>
              <a:t>malgré</a:t>
            </a:r>
            <a:r>
              <a:rPr lang="en-US" baseline="0" dirty="0" smtClean="0"/>
              <a:t> </a:t>
            </a:r>
            <a:r>
              <a:rPr lang="en-US" baseline="0" dirty="0" err="1" smtClean="0"/>
              <a:t>tio</a:t>
            </a:r>
            <a:r>
              <a:rPr lang="en-US" baseline="0" dirty="0" smtClean="0"/>
              <a:t>/</a:t>
            </a:r>
            <a:r>
              <a:rPr lang="en-US" baseline="0" dirty="0" err="1" smtClean="0"/>
              <a:t>salm</a:t>
            </a:r>
            <a:endParaRPr lang="en-US" baseline="0" dirty="0" smtClean="0"/>
          </a:p>
          <a:p>
            <a:pPr marL="685800" marR="0" lvl="2" indent="-228600" algn="l" defTabSz="4572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0" indent="0">
              <a:buNone/>
            </a:pPr>
            <a:r>
              <a:rPr lang="en-US" baseline="0" dirty="0" smtClean="0"/>
              <a:t>4) Exacerbation (&gt;1/an) </a:t>
            </a:r>
          </a:p>
          <a:p>
            <a:pPr marL="685800" lvl="1" indent="-228600">
              <a:buAutoNum type="arabicParenR"/>
            </a:pPr>
            <a:r>
              <a:rPr lang="fr-FR" sz="1200" dirty="0" smtClean="0"/>
              <a:t>(SALM/FP 50/250ug BID ou FM/BUD 12/400ug BID) </a:t>
            </a:r>
          </a:p>
          <a:p>
            <a:pPr marL="685800" lvl="1" indent="-228600">
              <a:buAutoNum type="arabicParenR"/>
            </a:pPr>
            <a:r>
              <a:rPr lang="en-US" sz="1200" baseline="0" dirty="0" smtClean="0"/>
              <a:t>A</a:t>
            </a:r>
            <a:r>
              <a:rPr lang="fr-FR" sz="1200" baseline="0" dirty="0" err="1" smtClean="0"/>
              <a:t>méliorer</a:t>
            </a:r>
            <a:r>
              <a:rPr lang="fr-FR" sz="1200" baseline="0" dirty="0" smtClean="0"/>
              <a:t> </a:t>
            </a:r>
            <a:r>
              <a:rPr lang="fr-FR" sz="1200" baseline="0" dirty="0" err="1" smtClean="0"/>
              <a:t>bronchodilatationet</a:t>
            </a:r>
            <a:r>
              <a:rPr lang="fr-FR" sz="1200" baseline="0" dirty="0" smtClean="0"/>
              <a:t> déflation </a:t>
            </a:r>
            <a:r>
              <a:rPr lang="fr-FR" sz="1200" baseline="0" dirty="0" err="1" smtClean="0"/>
              <a:t>pulm</a:t>
            </a:r>
            <a:r>
              <a:rPr lang="fr-FR" sz="1200" baseline="0" dirty="0" smtClean="0"/>
              <a:t>. </a:t>
            </a:r>
            <a:r>
              <a:rPr lang="en-US" sz="1200" baseline="0" dirty="0" smtClean="0"/>
              <a:t>R</a:t>
            </a:r>
            <a:r>
              <a:rPr lang="fr-FR" sz="1200" baseline="0" dirty="0" err="1" smtClean="0"/>
              <a:t>éduire</a:t>
            </a:r>
            <a:r>
              <a:rPr lang="fr-FR" sz="1200" baseline="0" dirty="0" smtClean="0"/>
              <a:t> fréquence exacerbations, améliorer état santé patient</a:t>
            </a:r>
            <a:endParaRPr lang="en-US" baseline="0" dirty="0" smtClean="0"/>
          </a:p>
        </p:txBody>
      </p:sp>
      <p:sp>
        <p:nvSpPr>
          <p:cNvPr id="4" name="Slide Number Placeholder 3"/>
          <p:cNvSpPr>
            <a:spLocks noGrp="1"/>
          </p:cNvSpPr>
          <p:nvPr>
            <p:ph type="sldNum" sz="quarter" idx="10"/>
          </p:nvPr>
        </p:nvSpPr>
        <p:spPr/>
        <p:txBody>
          <a:bodyPr/>
          <a:lstStyle/>
          <a:p>
            <a:fld id="{C59D77FD-DF05-2E47-906D-7A3C18087B2B}" type="slidenum">
              <a:rPr lang="en-US" smtClean="0"/>
              <a:t>18</a:t>
            </a:fld>
            <a:endParaRPr lang="en-US"/>
          </a:p>
        </p:txBody>
      </p:sp>
    </p:spTree>
    <p:extLst>
      <p:ext uri="{BB962C8B-B14F-4D97-AF65-F5344CB8AC3E}">
        <p14:creationId xmlns:p14="http://schemas.microsoft.com/office/powerpoint/2010/main" val="381477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27 </a:t>
            </a:r>
            <a:r>
              <a:rPr lang="en-US" dirty="0" err="1" smtClean="0"/>
              <a:t>centres</a:t>
            </a:r>
            <a:r>
              <a:rPr lang="en-US" dirty="0" smtClean="0"/>
              <a:t> au </a:t>
            </a:r>
            <a:r>
              <a:rPr lang="en-US" dirty="0" err="1" smtClean="0"/>
              <a:t>canada</a:t>
            </a:r>
            <a:endParaRPr lang="en-US" dirty="0" smtClean="0"/>
          </a:p>
          <a:p>
            <a:endParaRPr lang="en-US" dirty="0" smtClean="0"/>
          </a:p>
          <a:p>
            <a:r>
              <a:rPr lang="en-US" dirty="0" smtClean="0"/>
              <a:t>MPOC</a:t>
            </a:r>
            <a:r>
              <a:rPr lang="en-US" baseline="0" dirty="0" smtClean="0"/>
              <a:t> </a:t>
            </a:r>
            <a:r>
              <a:rPr lang="en-US" baseline="0" dirty="0" err="1" smtClean="0"/>
              <a:t>modéré</a:t>
            </a:r>
            <a:r>
              <a:rPr lang="en-US" baseline="0" dirty="0" smtClean="0"/>
              <a:t> </a:t>
            </a:r>
            <a:r>
              <a:rPr lang="en-US" baseline="0" dirty="0" err="1" smtClean="0"/>
              <a:t>à</a:t>
            </a:r>
            <a:r>
              <a:rPr lang="en-US" baseline="0" dirty="0" smtClean="0"/>
              <a:t> </a:t>
            </a:r>
            <a:r>
              <a:rPr lang="en-US" baseline="0" dirty="0" err="1" smtClean="0"/>
              <a:t>sévère</a:t>
            </a:r>
            <a:endParaRPr lang="en-US" baseline="0" dirty="0" smtClean="0"/>
          </a:p>
          <a:p>
            <a:r>
              <a:rPr lang="en-US" baseline="0" dirty="0" err="1" smtClean="0"/>
              <a:t>Randomisation</a:t>
            </a:r>
            <a:r>
              <a:rPr lang="en-US" baseline="0" dirty="0" smtClean="0"/>
              <a:t> </a:t>
            </a:r>
            <a:r>
              <a:rPr lang="en-US" baseline="0" dirty="0" err="1" smtClean="0"/>
              <a:t>efficace</a:t>
            </a:r>
            <a:endParaRPr lang="en-US" baseline="0" dirty="0" smtClean="0"/>
          </a:p>
          <a:p>
            <a:endParaRPr lang="en-US" baseline="0" dirty="0" smtClean="0"/>
          </a:p>
          <a:p>
            <a:r>
              <a:rPr lang="fr-CA" sz="1200" kern="1200" dirty="0" smtClean="0">
                <a:solidFill>
                  <a:schemeClr val="tx1"/>
                </a:solidFill>
                <a:effectLst/>
                <a:latin typeface="+mn-lt"/>
                <a:ea typeface="+mn-ea"/>
                <a:cs typeface="+mn-cs"/>
              </a:rPr>
              <a:t>Dans l’analyse primaire, les auteurs ont supposé que les perdus de vue n’ont pas eu d’exacerbation. Ainsi, il pourrait avoir une sur estimation de l’impact de la triple thérapie.</a:t>
            </a:r>
            <a:r>
              <a:rPr lang="fr-CA" dirty="0" smtClean="0">
                <a:effectLst/>
              </a:rPr>
              <a:t> </a:t>
            </a:r>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19</a:t>
            </a:fld>
            <a:endParaRPr lang="en-US"/>
          </a:p>
        </p:txBody>
      </p:sp>
    </p:spTree>
    <p:extLst>
      <p:ext uri="{BB962C8B-B14F-4D97-AF65-F5344CB8AC3E}">
        <p14:creationId xmlns:p14="http://schemas.microsoft.com/office/powerpoint/2010/main" val="3241667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err="1" smtClean="0"/>
              <a:t>Tio</a:t>
            </a:r>
            <a:r>
              <a:rPr lang="en-US" dirty="0" smtClean="0"/>
              <a:t>-placebo:</a:t>
            </a:r>
            <a:r>
              <a:rPr lang="en-US" baseline="0" dirty="0" smtClean="0"/>
              <a:t> 62,8%   </a:t>
            </a:r>
            <a:r>
              <a:rPr lang="en-US" baseline="0" dirty="0" err="1" smtClean="0"/>
              <a:t>Tio-salm</a:t>
            </a:r>
            <a:r>
              <a:rPr lang="en-US" baseline="0" dirty="0" smtClean="0"/>
              <a:t> 64,8%    </a:t>
            </a:r>
            <a:r>
              <a:rPr lang="en-US" baseline="0" dirty="0" err="1" smtClean="0"/>
              <a:t>tio-Fluti-salm</a:t>
            </a:r>
            <a:r>
              <a:rPr lang="en-US" baseline="0" dirty="0" smtClean="0"/>
              <a:t>  60,0%</a:t>
            </a:r>
            <a:endParaRPr lang="en-US" dirty="0" smtClean="0"/>
          </a:p>
          <a:p>
            <a:endParaRPr lang="en-US" dirty="0" smtClean="0"/>
          </a:p>
          <a:p>
            <a:r>
              <a:rPr lang="en-US" dirty="0" err="1" smtClean="0"/>
              <a:t>Analyse</a:t>
            </a:r>
            <a:r>
              <a:rPr lang="en-US" dirty="0" smtClean="0"/>
              <a:t> </a:t>
            </a:r>
            <a:r>
              <a:rPr lang="en-US" dirty="0" err="1" smtClean="0"/>
              <a:t>primaire</a:t>
            </a:r>
            <a:r>
              <a:rPr lang="en-US" dirty="0" smtClean="0"/>
              <a:t>: patient </a:t>
            </a:r>
            <a:r>
              <a:rPr lang="en-US" dirty="0" err="1" smtClean="0"/>
              <a:t>perdu</a:t>
            </a:r>
            <a:r>
              <a:rPr lang="en-US" dirty="0" smtClean="0"/>
              <a:t> au </a:t>
            </a:r>
            <a:r>
              <a:rPr lang="en-US" dirty="0" err="1" smtClean="0"/>
              <a:t>suivi</a:t>
            </a:r>
            <a:r>
              <a:rPr lang="en-US" dirty="0" smtClean="0"/>
              <a:t> </a:t>
            </a:r>
            <a:r>
              <a:rPr lang="en-US" dirty="0" err="1" smtClean="0"/>
              <a:t>n’ont</a:t>
            </a:r>
            <a:r>
              <a:rPr lang="en-US" dirty="0" smtClean="0"/>
              <a:t> pas </a:t>
            </a:r>
            <a:r>
              <a:rPr lang="en-US" dirty="0" err="1" smtClean="0"/>
              <a:t>eu</a:t>
            </a:r>
            <a:r>
              <a:rPr lang="en-US" dirty="0" smtClean="0"/>
              <a:t> </a:t>
            </a:r>
            <a:r>
              <a:rPr lang="en-US" dirty="0" err="1" smtClean="0"/>
              <a:t>d’exacerbations</a:t>
            </a:r>
            <a:endParaRPr lang="en-US" dirty="0" smtClean="0"/>
          </a:p>
          <a:p>
            <a:r>
              <a:rPr lang="en-US" dirty="0" err="1" smtClean="0"/>
              <a:t>Analyse</a:t>
            </a:r>
            <a:r>
              <a:rPr lang="en-US" dirty="0" smtClean="0"/>
              <a:t> 1 : </a:t>
            </a:r>
            <a:r>
              <a:rPr lang="en-US" dirty="0" err="1" smtClean="0"/>
              <a:t>pt</a:t>
            </a:r>
            <a:r>
              <a:rPr lang="en-US" dirty="0" smtClean="0"/>
              <a:t> </a:t>
            </a:r>
            <a:r>
              <a:rPr lang="en-US" dirty="0" err="1" smtClean="0"/>
              <a:t>perdu</a:t>
            </a:r>
            <a:r>
              <a:rPr lang="en-US" dirty="0" smtClean="0"/>
              <a:t> au </a:t>
            </a:r>
            <a:r>
              <a:rPr lang="en-US" dirty="0" err="1" smtClean="0"/>
              <a:t>suivi</a:t>
            </a:r>
            <a:r>
              <a:rPr lang="en-US" dirty="0" smtClean="0"/>
              <a:t> </a:t>
            </a:r>
            <a:r>
              <a:rPr lang="en-US" dirty="0" err="1" smtClean="0"/>
              <a:t>ont</a:t>
            </a:r>
            <a:r>
              <a:rPr lang="en-US" dirty="0" smtClean="0"/>
              <a:t> </a:t>
            </a:r>
            <a:r>
              <a:rPr lang="en-US" dirty="0" err="1" smtClean="0"/>
              <a:t>eu</a:t>
            </a:r>
            <a:r>
              <a:rPr lang="en-US" dirty="0" smtClean="0"/>
              <a:t> </a:t>
            </a:r>
            <a:r>
              <a:rPr lang="en-US" dirty="0" err="1" smtClean="0"/>
              <a:t>une</a:t>
            </a:r>
            <a:r>
              <a:rPr lang="en-US" dirty="0" smtClean="0"/>
              <a:t> exacerbation</a:t>
            </a:r>
          </a:p>
          <a:p>
            <a:r>
              <a:rPr lang="en-US" dirty="0" err="1" smtClean="0"/>
              <a:t>Analyse</a:t>
            </a:r>
            <a:r>
              <a:rPr lang="en-US" baseline="0" dirty="0" smtClean="0"/>
              <a:t> 2: </a:t>
            </a:r>
            <a:r>
              <a:rPr lang="en-US" baseline="0" dirty="0" err="1" smtClean="0"/>
              <a:t>perdu</a:t>
            </a:r>
            <a:r>
              <a:rPr lang="en-US" baseline="0" dirty="0" smtClean="0"/>
              <a:t> au </a:t>
            </a:r>
            <a:r>
              <a:rPr lang="en-US" baseline="0" dirty="0" err="1" smtClean="0"/>
              <a:t>suivi</a:t>
            </a:r>
            <a:r>
              <a:rPr lang="en-US" baseline="0" dirty="0" smtClean="0"/>
              <a:t> </a:t>
            </a:r>
            <a:r>
              <a:rPr lang="en-US" baseline="0" dirty="0" err="1" smtClean="0"/>
              <a:t>ont</a:t>
            </a:r>
            <a:r>
              <a:rPr lang="en-US" baseline="0" dirty="0" smtClean="0"/>
              <a:t> </a:t>
            </a:r>
            <a:r>
              <a:rPr lang="en-US" baseline="0" dirty="0" err="1" smtClean="0"/>
              <a:t>eu</a:t>
            </a:r>
            <a:r>
              <a:rPr lang="en-US" baseline="0" dirty="0" smtClean="0"/>
              <a:t> des </a:t>
            </a:r>
            <a:r>
              <a:rPr lang="en-US" baseline="0" dirty="0" err="1" smtClean="0"/>
              <a:t>exacerbaitons</a:t>
            </a:r>
            <a:r>
              <a:rPr lang="en-US" baseline="0" dirty="0" smtClean="0"/>
              <a:t> au meme </a:t>
            </a:r>
            <a:r>
              <a:rPr lang="en-US" baseline="0" dirty="0" err="1" smtClean="0"/>
              <a:t>rythme</a:t>
            </a:r>
            <a:r>
              <a:rPr lang="en-US" baseline="0" dirty="0" smtClean="0"/>
              <a:t> </a:t>
            </a:r>
            <a:r>
              <a:rPr lang="en-US" baseline="0" dirty="0" err="1" smtClean="0"/>
              <a:t>que</a:t>
            </a:r>
            <a:r>
              <a:rPr lang="en-US" baseline="0" dirty="0" smtClean="0"/>
              <a:t> </a:t>
            </a:r>
            <a:r>
              <a:rPr lang="en-US" baseline="0" dirty="0" err="1" smtClean="0"/>
              <a:t>ceux</a:t>
            </a:r>
            <a:r>
              <a:rPr lang="en-US" baseline="0" dirty="0" smtClean="0"/>
              <a:t> qui </a:t>
            </a:r>
            <a:r>
              <a:rPr lang="en-US" baseline="0" dirty="0" err="1" smtClean="0"/>
              <a:t>sont</a:t>
            </a:r>
            <a:r>
              <a:rPr lang="en-US" baseline="0" dirty="0" smtClean="0"/>
              <a:t> </a:t>
            </a:r>
            <a:r>
              <a:rPr lang="en-US" baseline="0" dirty="0" err="1" smtClean="0"/>
              <a:t>resté</a:t>
            </a:r>
            <a:r>
              <a:rPr lang="en-US" baseline="0" dirty="0" smtClean="0"/>
              <a:t> </a:t>
            </a:r>
            <a:r>
              <a:rPr lang="en-US" baseline="0" dirty="0" err="1" smtClean="0"/>
              <a:t>dans</a:t>
            </a:r>
            <a:r>
              <a:rPr lang="en-US" baseline="0" dirty="0" smtClean="0"/>
              <a:t> </a:t>
            </a:r>
            <a:r>
              <a:rPr lang="en-US" baseline="0" dirty="0" err="1" smtClean="0"/>
              <a:t>l’étude</a:t>
            </a:r>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20</a:t>
            </a:fld>
            <a:endParaRPr lang="en-US"/>
          </a:p>
        </p:txBody>
      </p:sp>
    </p:spTree>
    <p:extLst>
      <p:ext uri="{BB962C8B-B14F-4D97-AF65-F5344CB8AC3E}">
        <p14:creationId xmlns:p14="http://schemas.microsoft.com/office/powerpoint/2010/main" val="4234915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réduit</a:t>
            </a:r>
            <a:r>
              <a:rPr lang="en-US" sz="1200" kern="1200" dirty="0" smtClean="0">
                <a:solidFill>
                  <a:schemeClr val="tx1"/>
                </a:solidFill>
                <a:effectLst/>
                <a:latin typeface="+mn-lt"/>
                <a:ea typeface="+mn-ea"/>
                <a:cs typeface="+mn-cs"/>
              </a:rPr>
              <a:t> le nombre </a:t>
            </a:r>
            <a:r>
              <a:rPr lang="en-US" sz="1200" kern="1200" dirty="0" err="1" smtClean="0">
                <a:solidFill>
                  <a:schemeClr val="tx1"/>
                </a:solidFill>
                <a:effectLst/>
                <a:latin typeface="+mn-lt"/>
                <a:ea typeface="+mn-ea"/>
                <a:cs typeface="+mn-cs"/>
              </a:rPr>
              <a:t>d'hospitalisations</a:t>
            </a:r>
            <a:r>
              <a:rPr lang="en-US" sz="1200" kern="1200" dirty="0" smtClean="0">
                <a:solidFill>
                  <a:schemeClr val="tx1"/>
                </a:solidFill>
                <a:effectLst/>
                <a:latin typeface="+mn-lt"/>
                <a:ea typeface="+mn-ea"/>
                <a:cs typeface="+mn-cs"/>
              </a:rPr>
              <a:t> pour exacerbation de la MPOC (</a:t>
            </a:r>
            <a:r>
              <a:rPr lang="en-US" sz="1200" kern="1200" dirty="0" err="1" smtClean="0">
                <a:solidFill>
                  <a:schemeClr val="tx1"/>
                </a:solidFill>
                <a:effectLst/>
                <a:latin typeface="+mn-lt"/>
                <a:ea typeface="+mn-ea"/>
                <a:cs typeface="+mn-cs"/>
              </a:rPr>
              <a:t>taux</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fréquence</a:t>
            </a:r>
            <a:r>
              <a:rPr lang="en-US" sz="1200" kern="1200" dirty="0" smtClean="0">
                <a:solidFill>
                  <a:schemeClr val="tx1"/>
                </a:solidFill>
                <a:effectLst/>
                <a:latin typeface="+mn-lt"/>
                <a:ea typeface="+mn-ea"/>
                <a:cs typeface="+mn-cs"/>
              </a:rPr>
              <a:t>, 0.53 [IC, 0.33 à 0.86]) et </a:t>
            </a:r>
          </a:p>
          <a:p>
            <a:r>
              <a:rPr lang="en-US" sz="1200" kern="1200" dirty="0" err="1" smtClean="0">
                <a:solidFill>
                  <a:schemeClr val="tx1"/>
                </a:solidFill>
                <a:effectLst/>
                <a:latin typeface="+mn-lt"/>
                <a:ea typeface="+mn-ea"/>
                <a:cs typeface="+mn-cs"/>
              </a:rPr>
              <a:t>toute</a:t>
            </a:r>
            <a:r>
              <a:rPr lang="en-US" sz="1200" kern="1200" dirty="0" smtClean="0">
                <a:solidFill>
                  <a:schemeClr val="tx1"/>
                </a:solidFill>
                <a:effectLst/>
                <a:latin typeface="+mn-lt"/>
                <a:ea typeface="+mn-ea"/>
                <a:cs typeface="+mn-cs"/>
              </a:rPr>
              <a:t> cause </a:t>
            </a:r>
            <a:r>
              <a:rPr lang="en-US" sz="1200" kern="1200" dirty="0" err="1" smtClean="0">
                <a:solidFill>
                  <a:schemeClr val="tx1"/>
                </a:solidFill>
                <a:effectLst/>
                <a:latin typeface="+mn-lt"/>
                <a:ea typeface="+mn-ea"/>
                <a:cs typeface="+mn-cs"/>
              </a:rPr>
              <a:t>d’hospitalisation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Taux</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fréquence</a:t>
            </a:r>
            <a:r>
              <a:rPr lang="en-US" sz="1200" kern="1200" dirty="0" smtClean="0">
                <a:solidFill>
                  <a:schemeClr val="tx1"/>
                </a:solidFill>
                <a:effectLst/>
                <a:latin typeface="+mn-lt"/>
                <a:ea typeface="+mn-ea"/>
                <a:cs typeface="+mn-cs"/>
              </a:rPr>
              <a:t>, 0,67 [CI, 0,45 </a:t>
            </a:r>
            <a:r>
              <a:rPr lang="en-US" sz="1200" kern="1200" dirty="0" err="1" smtClean="0">
                <a:solidFill>
                  <a:schemeClr val="tx1"/>
                </a:solidFill>
                <a:effectLst/>
                <a:latin typeface="+mn-lt"/>
                <a:ea typeface="+mn-ea"/>
                <a:cs typeface="+mn-cs"/>
              </a:rPr>
              <a:t>à</a:t>
            </a:r>
            <a:r>
              <a:rPr lang="en-US" sz="1200" kern="1200" dirty="0" smtClean="0">
                <a:solidFill>
                  <a:schemeClr val="tx1"/>
                </a:solidFill>
                <a:effectLst/>
                <a:latin typeface="+mn-lt"/>
                <a:ea typeface="+mn-ea"/>
                <a:cs typeface="+mn-cs"/>
              </a:rPr>
              <a:t> 0,99]) </a:t>
            </a:r>
            <a:r>
              <a:rPr lang="en-US" sz="1200" kern="1200" dirty="0" err="1" smtClean="0">
                <a:solidFill>
                  <a:schemeClr val="tx1"/>
                </a:solidFill>
                <a:effectLst/>
                <a:latin typeface="+mn-lt"/>
                <a:ea typeface="+mn-ea"/>
                <a:cs typeface="+mn-cs"/>
              </a:rPr>
              <a:t>comparativement</a:t>
            </a:r>
            <a:r>
              <a:rPr lang="en-US" sz="1200" kern="1200" dirty="0" smtClean="0">
                <a:solidFill>
                  <a:schemeClr val="tx1"/>
                </a:solidFill>
                <a:effectLst/>
                <a:latin typeface="+mn-lt"/>
                <a:ea typeface="+mn-ea"/>
                <a:cs typeface="+mn-cs"/>
              </a:rPr>
              <a:t> au </a:t>
            </a:r>
            <a:r>
              <a:rPr lang="en-US" sz="1200" kern="1200" dirty="0" err="1" smtClean="0">
                <a:solidFill>
                  <a:schemeClr val="tx1"/>
                </a:solidFill>
                <a:effectLst/>
                <a:latin typeface="+mn-lt"/>
                <a:ea typeface="+mn-ea"/>
                <a:cs typeface="+mn-cs"/>
              </a:rPr>
              <a:t>tiotropium</a:t>
            </a:r>
            <a:r>
              <a:rPr lang="en-US" sz="1200" kern="1200" dirty="0" smtClean="0">
                <a:solidFill>
                  <a:schemeClr val="tx1"/>
                </a:solidFill>
                <a:effectLst/>
                <a:latin typeface="+mn-lt"/>
                <a:ea typeface="+mn-ea"/>
                <a:cs typeface="+mn-cs"/>
              </a:rPr>
              <a:t> et au placebo. </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 </a:t>
            </a:r>
            <a:r>
              <a:rPr lang="en-US" sz="1200" kern="1200" dirty="0" err="1" smtClean="0">
                <a:solidFill>
                  <a:schemeClr val="tx1"/>
                </a:solidFill>
                <a:effectLst/>
                <a:latin typeface="+mn-lt"/>
                <a:ea typeface="+mn-ea"/>
                <a:cs typeface="+mn-cs"/>
              </a:rPr>
              <a:t>revanche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tiotropium</a:t>
            </a:r>
            <a:r>
              <a:rPr lang="en-US" sz="1200" kern="1200" dirty="0" smtClean="0">
                <a:solidFill>
                  <a:schemeClr val="tx1"/>
                </a:solidFill>
                <a:effectLst/>
                <a:latin typeface="+mn-lt"/>
                <a:ea typeface="+mn-ea"/>
                <a:cs typeface="+mn-cs"/>
              </a:rPr>
              <a:t> plus </a:t>
            </a:r>
            <a:r>
              <a:rPr lang="en-US" sz="1200" kern="1200" dirty="0" err="1" smtClean="0">
                <a:solidFill>
                  <a:schemeClr val="tx1"/>
                </a:solidFill>
                <a:effectLst/>
                <a:latin typeface="+mn-lt"/>
                <a:ea typeface="+mn-ea"/>
                <a:cs typeface="+mn-cs"/>
              </a:rPr>
              <a:t>salmétérol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a:t>
            </a:r>
            <a:r>
              <a:rPr lang="en-US" sz="1200" kern="1200" dirty="0" smtClean="0">
                <a:solidFill>
                  <a:schemeClr val="tx1"/>
                </a:solidFill>
                <a:effectLst/>
                <a:latin typeface="+mn-lt"/>
                <a:ea typeface="+mn-ea"/>
                <a:cs typeface="+mn-cs"/>
              </a:rPr>
              <a:t> pas </a:t>
            </a:r>
            <a:r>
              <a:rPr lang="en-US" sz="1200" kern="1200" dirty="0" err="1" smtClean="0">
                <a:solidFill>
                  <a:schemeClr val="tx1"/>
                </a:solidFill>
                <a:effectLst/>
                <a:latin typeface="+mn-lt"/>
                <a:ea typeface="+mn-ea"/>
                <a:cs typeface="+mn-cs"/>
              </a:rPr>
              <a:t>amélioré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statistiquement</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fonction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pulmonaire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ou</a:t>
            </a:r>
            <a:r>
              <a:rPr lang="en-US" sz="1200" kern="1200" dirty="0" smtClean="0">
                <a:solidFill>
                  <a:schemeClr val="tx1"/>
                </a:solidFill>
                <a:effectLst/>
                <a:latin typeface="+mn-lt"/>
                <a:ea typeface="+mn-ea"/>
                <a:cs typeface="+mn-cs"/>
              </a:rPr>
              <a:t> les </a:t>
            </a:r>
            <a:r>
              <a:rPr lang="en-US" sz="1200" kern="1200" dirty="0" err="1" smtClean="0">
                <a:solidFill>
                  <a:schemeClr val="tx1"/>
                </a:solidFill>
                <a:effectLst/>
                <a:latin typeface="+mn-lt"/>
                <a:ea typeface="+mn-ea"/>
                <a:cs typeface="+mn-cs"/>
              </a:rPr>
              <a:t>taux</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d'hospitalisation</a:t>
            </a:r>
            <a:r>
              <a:rPr lang="en-US" sz="1200" kern="1200" dirty="0" smtClean="0">
                <a:solidFill>
                  <a:schemeClr val="tx1"/>
                </a:solidFill>
                <a:effectLst/>
                <a:latin typeface="+mn-lt"/>
                <a:ea typeface="+mn-ea"/>
                <a:cs typeface="+mn-cs"/>
              </a:rPr>
              <a:t> par rapport au </a:t>
            </a:r>
            <a:r>
              <a:rPr lang="en-US" sz="1200" kern="1200" dirty="0" err="1" smtClean="0">
                <a:solidFill>
                  <a:schemeClr val="tx1"/>
                </a:solidFill>
                <a:effectLst/>
                <a:latin typeface="+mn-lt"/>
                <a:ea typeface="+mn-ea"/>
                <a:cs typeface="+mn-cs"/>
              </a:rPr>
              <a:t>tiotropium</a:t>
            </a:r>
            <a:r>
              <a:rPr lang="en-US" sz="1200" kern="1200" dirty="0" smtClean="0">
                <a:solidFill>
                  <a:schemeClr val="tx1"/>
                </a:solidFill>
                <a:effectLst/>
                <a:latin typeface="+mn-lt"/>
                <a:ea typeface="+mn-ea"/>
                <a:cs typeface="+mn-cs"/>
              </a:rPr>
              <a:t> plus placebo.</a:t>
            </a:r>
            <a:r>
              <a:rPr lang="fr-CA" dirty="0" smtClean="0">
                <a:effectLst/>
              </a:rPr>
              <a:t> </a:t>
            </a:r>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21</a:t>
            </a:fld>
            <a:endParaRPr lang="en-US"/>
          </a:p>
        </p:txBody>
      </p:sp>
    </p:spTree>
    <p:extLst>
      <p:ext uri="{BB962C8B-B14F-4D97-AF65-F5344CB8AC3E}">
        <p14:creationId xmlns:p14="http://schemas.microsoft.com/office/powerpoint/2010/main" val="864162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Canadien</a:t>
            </a:r>
            <a:r>
              <a:rPr lang="en-US" dirty="0" smtClean="0"/>
              <a:t>:</a:t>
            </a:r>
          </a:p>
          <a:p>
            <a:r>
              <a:rPr lang="en-US" baseline="0" dirty="0" smtClean="0"/>
              <a:t>2) Sx </a:t>
            </a:r>
            <a:r>
              <a:rPr lang="en-US" baseline="0" dirty="0" err="1" smtClean="0"/>
              <a:t>persistant</a:t>
            </a:r>
            <a:r>
              <a:rPr lang="en-US" baseline="0" dirty="0" smtClean="0"/>
              <a:t>, obstruction mod-</a:t>
            </a:r>
            <a:r>
              <a:rPr lang="en-US" baseline="0" dirty="0" err="1" smtClean="0"/>
              <a:t>sévère</a:t>
            </a:r>
            <a:endParaRPr lang="en-US" baseline="0" dirty="0" smtClean="0"/>
          </a:p>
          <a:p>
            <a:pPr marL="685800" lvl="1" indent="-228600">
              <a:buAutoNum type="arabicParenR"/>
            </a:pPr>
            <a:r>
              <a:rPr lang="fr-FR" sz="1200" dirty="0" smtClean="0"/>
              <a:t>Bronchodilatateur longue durée action </a:t>
            </a:r>
            <a:endParaRPr lang="en-US" baseline="0" dirty="0" smtClean="0"/>
          </a:p>
          <a:p>
            <a:pPr marL="685800" lvl="1" indent="-228600">
              <a:buAutoNum type="arabicParenR"/>
            </a:pPr>
            <a:r>
              <a:rPr lang="en-US" baseline="0" dirty="0" err="1" smtClean="0"/>
              <a:t>Tio</a:t>
            </a:r>
            <a:r>
              <a:rPr lang="en-US" baseline="0" dirty="0" smtClean="0"/>
              <a:t> = premier </a:t>
            </a:r>
            <a:r>
              <a:rPr lang="en-US" baseline="0" dirty="0" err="1" smtClean="0"/>
              <a:t>choix</a:t>
            </a:r>
            <a:r>
              <a:rPr lang="en-US" baseline="0" dirty="0" smtClean="0"/>
              <a:t>: </a:t>
            </a:r>
            <a:r>
              <a:rPr lang="en-US" baseline="0" dirty="0" err="1" smtClean="0"/>
              <a:t>efficacité</a:t>
            </a:r>
            <a:r>
              <a:rPr lang="en-US" baseline="0" dirty="0" smtClean="0"/>
              <a:t> </a:t>
            </a:r>
            <a:r>
              <a:rPr lang="en-US" baseline="0" dirty="0" err="1" smtClean="0"/>
              <a:t>clinique</a:t>
            </a:r>
            <a:r>
              <a:rPr lang="en-US" baseline="0" dirty="0" smtClean="0"/>
              <a:t> , </a:t>
            </a:r>
            <a:r>
              <a:rPr lang="en-US" baseline="0" dirty="0" err="1" smtClean="0"/>
              <a:t>posologie</a:t>
            </a:r>
            <a:r>
              <a:rPr lang="en-US" baseline="0" dirty="0" smtClean="0"/>
              <a:t> dose unique, </a:t>
            </a:r>
            <a:r>
              <a:rPr lang="en-US" baseline="0" dirty="0" err="1" smtClean="0"/>
              <a:t>profil</a:t>
            </a:r>
            <a:r>
              <a:rPr lang="en-US" baseline="0" dirty="0" smtClean="0"/>
              <a:t> </a:t>
            </a:r>
            <a:r>
              <a:rPr lang="en-US" baseline="0" dirty="0" err="1" smtClean="0"/>
              <a:t>innocuité</a:t>
            </a:r>
            <a:endParaRPr lang="en-US" baseline="0" dirty="0" smtClean="0"/>
          </a:p>
          <a:p>
            <a:pPr marL="685800" lvl="1" indent="-228600">
              <a:buAutoNum type="arabicParenR"/>
            </a:pPr>
            <a:endParaRPr lang="en-US" baseline="0" dirty="0" smtClean="0"/>
          </a:p>
          <a:p>
            <a:pPr marL="0" indent="0">
              <a:buNone/>
            </a:pPr>
            <a:r>
              <a:rPr lang="en-US" baseline="0" dirty="0" smtClean="0"/>
              <a:t>3) Exacerbations </a:t>
            </a:r>
            <a:r>
              <a:rPr lang="en-US" baseline="0" dirty="0" err="1" smtClean="0"/>
              <a:t>peu</a:t>
            </a:r>
            <a:r>
              <a:rPr lang="en-US" baseline="0" dirty="0" smtClean="0"/>
              <a:t> </a:t>
            </a:r>
            <a:r>
              <a:rPr lang="en-US" baseline="0" dirty="0" err="1" smtClean="0"/>
              <a:t>fréquente</a:t>
            </a:r>
            <a:r>
              <a:rPr lang="en-US" baseline="0" dirty="0" smtClean="0"/>
              <a:t> ( &lt;1/an): </a:t>
            </a:r>
            <a:r>
              <a:rPr lang="en-US" baseline="0" dirty="0" err="1" smtClean="0"/>
              <a:t>tiotropium</a:t>
            </a:r>
            <a:r>
              <a:rPr lang="en-US" baseline="0" dirty="0" smtClean="0"/>
              <a:t> +</a:t>
            </a:r>
          </a:p>
          <a:p>
            <a:pPr marL="685800" lvl="1" indent="-228600">
              <a:buAutoNum type="arabicParenR"/>
            </a:pPr>
            <a:r>
              <a:rPr lang="fr-FR" sz="1200" dirty="0" smtClean="0"/>
              <a:t>SALM à 50ug </a:t>
            </a:r>
            <a:r>
              <a:rPr lang="fr-FR" sz="1200" dirty="0" err="1" smtClean="0"/>
              <a:t>Bid</a:t>
            </a:r>
            <a:r>
              <a:rPr lang="fr-FR" sz="1200" dirty="0" smtClean="0"/>
              <a:t> ou SALM/FP 50/250ug BID) </a:t>
            </a:r>
            <a:endParaRPr lang="en-US" baseline="0" dirty="0" smtClean="0"/>
          </a:p>
          <a:p>
            <a:pPr marL="685800" marR="0" lvl="2"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SALM/FP si </a:t>
            </a:r>
            <a:r>
              <a:rPr lang="en-US" baseline="0" dirty="0" err="1" smtClean="0"/>
              <a:t>dyspnée</a:t>
            </a:r>
            <a:r>
              <a:rPr lang="en-US" baseline="0" dirty="0" smtClean="0"/>
              <a:t> </a:t>
            </a:r>
            <a:r>
              <a:rPr lang="en-US" baseline="0" dirty="0" err="1" smtClean="0"/>
              <a:t>persistante</a:t>
            </a:r>
            <a:r>
              <a:rPr lang="en-US" baseline="0" dirty="0" smtClean="0"/>
              <a:t> </a:t>
            </a:r>
            <a:r>
              <a:rPr lang="en-US" baseline="0" dirty="0" err="1" smtClean="0"/>
              <a:t>malgré</a:t>
            </a:r>
            <a:r>
              <a:rPr lang="en-US" baseline="0" dirty="0" smtClean="0"/>
              <a:t> </a:t>
            </a:r>
            <a:r>
              <a:rPr lang="en-US" baseline="0" dirty="0" err="1" smtClean="0"/>
              <a:t>tio</a:t>
            </a:r>
            <a:r>
              <a:rPr lang="en-US" baseline="0" dirty="0" smtClean="0"/>
              <a:t>/</a:t>
            </a:r>
            <a:r>
              <a:rPr lang="en-US" baseline="0" dirty="0" err="1" smtClean="0"/>
              <a:t>salm</a:t>
            </a:r>
            <a:endParaRPr lang="en-US" baseline="0" dirty="0" smtClean="0"/>
          </a:p>
          <a:p>
            <a:pPr marL="685800" marR="0" lvl="2" indent="-228600" algn="l" defTabSz="4572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0" indent="0">
              <a:buNone/>
            </a:pPr>
            <a:r>
              <a:rPr lang="en-US" baseline="0" dirty="0" smtClean="0"/>
              <a:t>4) Exacerbation (&gt;1/an) </a:t>
            </a:r>
          </a:p>
          <a:p>
            <a:pPr marL="685800" lvl="1" indent="-228600">
              <a:buAutoNum type="arabicParenR"/>
            </a:pPr>
            <a:r>
              <a:rPr lang="fr-FR" sz="1200" dirty="0" smtClean="0"/>
              <a:t>(SALM/FP 50/250ug BID ou FM/BUD 12/400ug BID) </a:t>
            </a:r>
          </a:p>
          <a:p>
            <a:pPr marL="685800" lvl="1" indent="-228600">
              <a:buAutoNum type="arabicParenR"/>
            </a:pPr>
            <a:r>
              <a:rPr lang="en-US" sz="1200" baseline="0" dirty="0" smtClean="0"/>
              <a:t>A</a:t>
            </a:r>
            <a:r>
              <a:rPr lang="fr-FR" sz="1200" baseline="0" dirty="0" err="1" smtClean="0"/>
              <a:t>méliorer</a:t>
            </a:r>
            <a:r>
              <a:rPr lang="fr-FR" sz="1200" baseline="0" dirty="0" smtClean="0"/>
              <a:t> </a:t>
            </a:r>
            <a:r>
              <a:rPr lang="fr-FR" sz="1200" baseline="0" dirty="0" err="1" smtClean="0"/>
              <a:t>bronchodilatationet</a:t>
            </a:r>
            <a:r>
              <a:rPr lang="fr-FR" sz="1200" baseline="0" dirty="0" smtClean="0"/>
              <a:t> déflation </a:t>
            </a:r>
            <a:r>
              <a:rPr lang="fr-FR" sz="1200" baseline="0" dirty="0" err="1" smtClean="0"/>
              <a:t>pulm</a:t>
            </a:r>
            <a:r>
              <a:rPr lang="fr-FR" sz="1200" baseline="0" dirty="0" smtClean="0"/>
              <a:t>. </a:t>
            </a:r>
            <a:r>
              <a:rPr lang="en-US" sz="1200" baseline="0" dirty="0" smtClean="0"/>
              <a:t>R</a:t>
            </a:r>
            <a:r>
              <a:rPr lang="fr-FR" sz="1200" baseline="0" dirty="0" err="1" smtClean="0"/>
              <a:t>éduire</a:t>
            </a:r>
            <a:r>
              <a:rPr lang="fr-FR" sz="1200" baseline="0" dirty="0" smtClean="0"/>
              <a:t> fréquence exacerbations, améliorer état santé patient</a:t>
            </a:r>
            <a:endParaRPr lang="en-US" baseline="0" dirty="0" smtClean="0"/>
          </a:p>
        </p:txBody>
      </p:sp>
      <p:sp>
        <p:nvSpPr>
          <p:cNvPr id="4" name="Slide Number Placeholder 3"/>
          <p:cNvSpPr>
            <a:spLocks noGrp="1"/>
          </p:cNvSpPr>
          <p:nvPr>
            <p:ph type="sldNum" sz="quarter" idx="10"/>
          </p:nvPr>
        </p:nvSpPr>
        <p:spPr/>
        <p:txBody>
          <a:bodyPr/>
          <a:lstStyle/>
          <a:p>
            <a:fld id="{C59D77FD-DF05-2E47-906D-7A3C18087B2B}" type="slidenum">
              <a:rPr lang="en-US" smtClean="0"/>
              <a:t>22</a:t>
            </a:fld>
            <a:endParaRPr lang="en-US"/>
          </a:p>
        </p:txBody>
      </p:sp>
    </p:spTree>
    <p:extLst>
      <p:ext uri="{BB962C8B-B14F-4D97-AF65-F5344CB8AC3E}">
        <p14:creationId xmlns:p14="http://schemas.microsoft.com/office/powerpoint/2010/main" val="38147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4</a:t>
            </a:fld>
            <a:endParaRPr lang="en-US"/>
          </a:p>
        </p:txBody>
      </p:sp>
    </p:spTree>
    <p:extLst>
      <p:ext uri="{BB962C8B-B14F-4D97-AF65-F5344CB8AC3E}">
        <p14:creationId xmlns:p14="http://schemas.microsoft.com/office/powerpoint/2010/main" val="2323512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Étude</a:t>
            </a:r>
            <a:r>
              <a:rPr lang="en-US" dirty="0" smtClean="0"/>
              <a:t> </a:t>
            </a:r>
            <a:r>
              <a:rPr lang="en-US" dirty="0" err="1" smtClean="0"/>
              <a:t>parue</a:t>
            </a:r>
            <a:r>
              <a:rPr lang="en-US" dirty="0" smtClean="0"/>
              <a:t> </a:t>
            </a:r>
            <a:r>
              <a:rPr lang="en-US" dirty="0" err="1" smtClean="0"/>
              <a:t>dans</a:t>
            </a:r>
            <a:r>
              <a:rPr lang="en-US" dirty="0" smtClean="0"/>
              <a:t> New England journal en 2007</a:t>
            </a:r>
            <a:endParaRPr lang="fr-CA" dirty="0" smtClean="0"/>
          </a:p>
          <a:p>
            <a:r>
              <a:rPr lang="fr-CA" dirty="0" smtClean="0"/>
              <a:t>Beta agoniste longue action </a:t>
            </a:r>
            <a:r>
              <a:rPr lang="fr-CA" dirty="0" err="1" smtClean="0"/>
              <a:t>salmeterol</a:t>
            </a:r>
            <a:endParaRPr lang="fr-CA" dirty="0" smtClean="0"/>
          </a:p>
          <a:p>
            <a:r>
              <a:rPr lang="fr-CA" dirty="0" smtClean="0"/>
              <a:t>le corticostéroïde inhalé </a:t>
            </a:r>
            <a:r>
              <a:rPr lang="fr-CA" dirty="0" err="1" smtClean="0"/>
              <a:t>fluticasone</a:t>
            </a:r>
            <a:endParaRPr lang="fr-CA" dirty="0" smtClean="0"/>
          </a:p>
          <a:p>
            <a:endParaRPr lang="fr-CA" dirty="0" smtClean="0"/>
          </a:p>
          <a:p>
            <a:pPr lvl="0"/>
            <a:r>
              <a:rPr lang="en-US" dirty="0" smtClean="0"/>
              <a:t>4 </a:t>
            </a:r>
            <a:r>
              <a:rPr lang="en-US" dirty="0" err="1" smtClean="0"/>
              <a:t>goupes</a:t>
            </a:r>
            <a:endParaRPr lang="en-US" dirty="0" smtClean="0"/>
          </a:p>
          <a:p>
            <a:pPr lvl="1"/>
            <a:r>
              <a:rPr lang="en-US" dirty="0" err="1" smtClean="0"/>
              <a:t>Salmétérol</a:t>
            </a:r>
            <a:r>
              <a:rPr lang="en-US" dirty="0" smtClean="0"/>
              <a:t> 50 μg et fluticasone propionate 500 μg 1inh Bid </a:t>
            </a:r>
            <a:endParaRPr lang="fr-CA" dirty="0" smtClean="0"/>
          </a:p>
          <a:p>
            <a:pPr lvl="1"/>
            <a:r>
              <a:rPr lang="en-US" dirty="0" err="1" smtClean="0"/>
              <a:t>Salmétérol</a:t>
            </a:r>
            <a:r>
              <a:rPr lang="en-US" dirty="0" smtClean="0"/>
              <a:t> 50 μg 1 </a:t>
            </a:r>
            <a:r>
              <a:rPr lang="en-US" dirty="0" err="1" smtClean="0"/>
              <a:t>inh</a:t>
            </a:r>
            <a:r>
              <a:rPr lang="en-US" dirty="0" smtClean="0"/>
              <a:t> Bid</a:t>
            </a:r>
            <a:endParaRPr lang="fr-CA" dirty="0" smtClean="0"/>
          </a:p>
          <a:p>
            <a:pPr lvl="1"/>
            <a:r>
              <a:rPr lang="en-US" dirty="0" smtClean="0"/>
              <a:t>Fluticasone propionate 500 μg 1 </a:t>
            </a:r>
            <a:r>
              <a:rPr lang="en-US" dirty="0" err="1" smtClean="0"/>
              <a:t>inh</a:t>
            </a:r>
            <a:r>
              <a:rPr lang="en-US" dirty="0" smtClean="0"/>
              <a:t> BID</a:t>
            </a:r>
            <a:endParaRPr lang="fr-CA" dirty="0" smtClean="0"/>
          </a:p>
          <a:p>
            <a:pPr lvl="1"/>
            <a:r>
              <a:rPr lang="en-US" dirty="0" smtClean="0"/>
              <a:t>Placebo 1 </a:t>
            </a:r>
            <a:r>
              <a:rPr lang="en-US" dirty="0" err="1" smtClean="0"/>
              <a:t>inh</a:t>
            </a:r>
            <a:r>
              <a:rPr lang="en-US" dirty="0" smtClean="0"/>
              <a:t> Bid</a:t>
            </a:r>
            <a:endParaRPr lang="fr-CA" dirty="0" smtClean="0"/>
          </a:p>
          <a:p>
            <a:endParaRPr lang="fr-CA" dirty="0" smtClean="0"/>
          </a:p>
          <a:p>
            <a:r>
              <a:rPr lang="fr-CA" sz="1200" kern="1200" dirty="0" smtClean="0">
                <a:solidFill>
                  <a:schemeClr val="tx1"/>
                </a:solidFill>
                <a:effectLst/>
                <a:latin typeface="+mn-lt"/>
                <a:ea typeface="+mn-ea"/>
                <a:cs typeface="+mn-cs"/>
              </a:rPr>
              <a:t>Les critères d’inclusion sont bien défini et représente bien la population cible,</a:t>
            </a:r>
            <a:r>
              <a:rPr lang="fr-CA" sz="1200" kern="1200" baseline="0" dirty="0" smtClean="0">
                <a:solidFill>
                  <a:schemeClr val="tx1"/>
                </a:solidFill>
                <a:effectLst/>
                <a:latin typeface="+mn-lt"/>
                <a:ea typeface="+mn-ea"/>
                <a:cs typeface="+mn-cs"/>
              </a:rPr>
              <a:t> 6112 </a:t>
            </a:r>
            <a:r>
              <a:rPr lang="fr-CA" sz="1200" kern="1200" dirty="0" smtClean="0">
                <a:solidFill>
                  <a:schemeClr val="tx1"/>
                </a:solidFill>
                <a:effectLst/>
                <a:latin typeface="+mn-lt"/>
                <a:ea typeface="+mn-ea"/>
                <a:cs typeface="+mn-cs"/>
              </a:rPr>
              <a:t> </a:t>
            </a:r>
            <a:endParaRPr lang="fr-CA" dirty="0" smtClean="0"/>
          </a:p>
          <a:p>
            <a:r>
              <a:rPr lang="fr-CA" dirty="0" smtClean="0"/>
              <a:t>Suivi 3 ans</a:t>
            </a:r>
          </a:p>
          <a:p>
            <a:endParaRPr lang="fr-CA" dirty="0" smtClean="0"/>
          </a:p>
          <a:p>
            <a:r>
              <a:rPr lang="fr-CA" sz="1200" kern="1200" dirty="0" smtClean="0">
                <a:solidFill>
                  <a:schemeClr val="tx1"/>
                </a:solidFill>
                <a:effectLst/>
                <a:latin typeface="+mn-lt"/>
                <a:ea typeface="+mn-ea"/>
                <a:cs typeface="+mn-cs"/>
              </a:rPr>
              <a:t>Cela pourrait avoir un impact sur les résultats puisque les patients qui se retiraient de l’étude pouvaient ensuite prendre une nouvelle thérapie. Ainsi, il pourrait avoir une sous estimation de l’impact du FP/SALM comparativement au placebo. </a:t>
            </a:r>
            <a:endParaRPr lang="fr-CA" dirty="0" smtClean="0"/>
          </a:p>
          <a:p>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23</a:t>
            </a:fld>
            <a:endParaRPr lang="en-US"/>
          </a:p>
        </p:txBody>
      </p:sp>
    </p:spTree>
    <p:extLst>
      <p:ext uri="{BB962C8B-B14F-4D97-AF65-F5344CB8AC3E}">
        <p14:creationId xmlns:p14="http://schemas.microsoft.com/office/powerpoint/2010/main" val="898126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 hazard ratio </a:t>
            </a:r>
            <a:r>
              <a:rPr lang="en-US" dirty="0" err="1" smtClean="0"/>
              <a:t>était</a:t>
            </a:r>
            <a:r>
              <a:rPr lang="en-US" dirty="0" smtClean="0"/>
              <a:t> de 0,825 (IC </a:t>
            </a:r>
            <a:r>
              <a:rPr lang="en-US" dirty="0" err="1" smtClean="0"/>
              <a:t>à</a:t>
            </a:r>
            <a:r>
              <a:rPr lang="en-US" dirty="0" smtClean="0"/>
              <a:t> 95%, 0,681 </a:t>
            </a:r>
            <a:r>
              <a:rPr lang="en-US" dirty="0" err="1" smtClean="0"/>
              <a:t>à</a:t>
            </a:r>
            <a:r>
              <a:rPr lang="en-US" dirty="0" smtClean="0"/>
              <a:t> 1,002, P = 0,052)</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Taux</a:t>
            </a:r>
            <a:r>
              <a:rPr lang="en-US" dirty="0" smtClean="0"/>
              <a:t> </a:t>
            </a:r>
            <a:r>
              <a:rPr lang="en-US" dirty="0" err="1" smtClean="0"/>
              <a:t>mortalité</a:t>
            </a:r>
            <a:r>
              <a:rPr lang="en-US" dirty="0" smtClean="0"/>
              <a:t>:</a:t>
            </a:r>
            <a:r>
              <a:rPr lang="en-US" baseline="0" dirty="0" smtClean="0"/>
              <a:t> 12,6% </a:t>
            </a:r>
            <a:r>
              <a:rPr lang="en-US" baseline="0" dirty="0" err="1" smtClean="0"/>
              <a:t>combiné</a:t>
            </a:r>
            <a:r>
              <a:rPr lang="en-US" baseline="0" dirty="0" smtClean="0"/>
              <a:t>, 15,2% </a:t>
            </a:r>
            <a:r>
              <a:rPr lang="en-US" baseline="0" dirty="0" err="1" smtClean="0"/>
              <a:t>dans</a:t>
            </a:r>
            <a:r>
              <a:rPr lang="en-US" baseline="0" dirty="0" smtClean="0"/>
              <a:t> le placebo</a:t>
            </a:r>
            <a:endParaRPr lang="en-US" dirty="0" smtClean="0"/>
          </a:p>
          <a:p>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24</a:t>
            </a:fld>
            <a:endParaRPr lang="en-US"/>
          </a:p>
        </p:txBody>
      </p:sp>
    </p:spTree>
    <p:extLst>
      <p:ext uri="{BB962C8B-B14F-4D97-AF65-F5344CB8AC3E}">
        <p14:creationId xmlns:p14="http://schemas.microsoft.com/office/powerpoint/2010/main" val="1860427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 &lt;0,001 pour </a:t>
            </a:r>
            <a:r>
              <a:rPr lang="en-US" sz="1200" kern="1200" dirty="0" err="1" smtClean="0">
                <a:solidFill>
                  <a:schemeClr val="tx1"/>
                </a:solidFill>
                <a:effectLst/>
                <a:latin typeface="+mn-lt"/>
                <a:ea typeface="+mn-ea"/>
                <a:cs typeface="+mn-cs"/>
              </a:rPr>
              <a:t>toutes</a:t>
            </a:r>
            <a:r>
              <a:rPr lang="en-US" sz="1200" kern="1200" dirty="0" smtClean="0">
                <a:solidFill>
                  <a:schemeClr val="tx1"/>
                </a:solidFill>
                <a:effectLst/>
                <a:latin typeface="+mn-lt"/>
                <a:ea typeface="+mn-ea"/>
                <a:cs typeface="+mn-cs"/>
              </a:rPr>
              <a:t> les </a:t>
            </a:r>
            <a:r>
              <a:rPr lang="en-US" sz="1200" kern="1200" dirty="0" err="1" smtClean="0">
                <a:solidFill>
                  <a:schemeClr val="tx1"/>
                </a:solidFill>
                <a:effectLst/>
                <a:latin typeface="+mn-lt"/>
                <a:ea typeface="+mn-ea"/>
                <a:cs typeface="+mn-cs"/>
              </a:rPr>
              <a:t>comparaisons</a:t>
            </a:r>
            <a:r>
              <a:rPr lang="en-US" sz="1200" kern="1200" dirty="0" smtClean="0">
                <a:solidFill>
                  <a:schemeClr val="tx1"/>
                </a:solidFill>
                <a:effectLst/>
                <a:latin typeface="+mn-lt"/>
                <a:ea typeface="+mn-ea"/>
                <a:cs typeface="+mn-cs"/>
              </a:rPr>
              <a:t> avec le placebo).</a:t>
            </a:r>
            <a:r>
              <a:rPr lang="fr-CA" dirty="0" smtClean="0">
                <a:effectLst/>
              </a:rPr>
              <a:t> </a:t>
            </a:r>
            <a:endParaRPr lang="en-US" dirty="0" smtClean="0"/>
          </a:p>
          <a:p>
            <a:endParaRPr lang="en-US" dirty="0" smtClean="0"/>
          </a:p>
          <a:p>
            <a:r>
              <a:rPr lang="en-US" b="1" dirty="0" err="1" smtClean="0"/>
              <a:t>Risque</a:t>
            </a:r>
            <a:r>
              <a:rPr lang="en-US" b="1" dirty="0" smtClean="0"/>
              <a:t> </a:t>
            </a:r>
            <a:r>
              <a:rPr lang="en-US" b="1" dirty="0" err="1" smtClean="0"/>
              <a:t>pneumonie</a:t>
            </a:r>
            <a:r>
              <a:rPr lang="en-US" b="1" baseline="0" dirty="0" smtClean="0"/>
              <a:t> </a:t>
            </a:r>
            <a:r>
              <a:rPr lang="en-US" baseline="0" dirty="0" smtClean="0"/>
              <a:t>plus </a:t>
            </a:r>
            <a:r>
              <a:rPr lang="en-US" baseline="0" dirty="0" err="1" smtClean="0"/>
              <a:t>élevé</a:t>
            </a:r>
            <a:r>
              <a:rPr lang="en-US" baseline="0" dirty="0" smtClean="0"/>
              <a:t> avec fluticasone </a:t>
            </a:r>
            <a:r>
              <a:rPr lang="en-US" baseline="0" dirty="0" err="1" smtClean="0"/>
              <a:t>vs</a:t>
            </a:r>
            <a:r>
              <a:rPr lang="en-US" baseline="0" dirty="0" smtClean="0"/>
              <a:t> placebo (19,6% </a:t>
            </a:r>
            <a:r>
              <a:rPr lang="en-US" baseline="0" dirty="0" err="1" smtClean="0"/>
              <a:t>v.s</a:t>
            </a:r>
            <a:r>
              <a:rPr lang="en-US" baseline="0" dirty="0" smtClean="0"/>
              <a:t>. 12,3%)</a:t>
            </a:r>
          </a:p>
          <a:p>
            <a:r>
              <a:rPr lang="en-US" dirty="0" smtClean="0"/>
              <a:t>-</a:t>
            </a:r>
            <a:r>
              <a:rPr lang="en-US" dirty="0" err="1" smtClean="0"/>
              <a:t>Donc</a:t>
            </a:r>
            <a:r>
              <a:rPr lang="en-US" dirty="0" smtClean="0"/>
              <a:t> </a:t>
            </a:r>
            <a:r>
              <a:rPr lang="en-US" dirty="0" err="1" smtClean="0"/>
              <a:t>pusique</a:t>
            </a:r>
            <a:r>
              <a:rPr lang="en-US" baseline="0" dirty="0" smtClean="0"/>
              <a:t> pas </a:t>
            </a:r>
            <a:r>
              <a:rPr lang="en-US" baseline="0" dirty="0" err="1" smtClean="0"/>
              <a:t>changement</a:t>
            </a:r>
            <a:r>
              <a:rPr lang="en-US" baseline="0" dirty="0" smtClean="0"/>
              <a:t> </a:t>
            </a:r>
            <a:r>
              <a:rPr lang="en-US" baseline="0" dirty="0" err="1" smtClean="0"/>
              <a:t>sur</a:t>
            </a:r>
            <a:r>
              <a:rPr lang="en-US" baseline="0" dirty="0" smtClean="0"/>
              <a:t> </a:t>
            </a:r>
            <a:r>
              <a:rPr lang="en-US" baseline="0" dirty="0" err="1" smtClean="0"/>
              <a:t>mortalité</a:t>
            </a:r>
            <a:r>
              <a:rPr lang="en-US" baseline="0" dirty="0" smtClean="0"/>
              <a:t>, il </a:t>
            </a:r>
            <a:r>
              <a:rPr lang="en-US" baseline="0" dirty="0" err="1" smtClean="0"/>
              <a:t>faut</a:t>
            </a:r>
            <a:r>
              <a:rPr lang="en-US" baseline="0" dirty="0" smtClean="0"/>
              <a:t> </a:t>
            </a:r>
            <a:r>
              <a:rPr lang="en-US" baseline="0" dirty="0" err="1" smtClean="0"/>
              <a:t>etre</a:t>
            </a:r>
            <a:r>
              <a:rPr lang="en-US" baseline="0" dirty="0" smtClean="0"/>
              <a:t> prudent en </a:t>
            </a:r>
            <a:r>
              <a:rPr lang="en-US" baseline="0" dirty="0" err="1" smtClean="0"/>
              <a:t>ajoutant</a:t>
            </a:r>
            <a:r>
              <a:rPr lang="en-US" baseline="0" dirty="0" smtClean="0"/>
              <a:t> fluticasone</a:t>
            </a:r>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25</a:t>
            </a:fld>
            <a:endParaRPr lang="en-US"/>
          </a:p>
        </p:txBody>
      </p:sp>
    </p:spTree>
    <p:extLst>
      <p:ext uri="{BB962C8B-B14F-4D97-AF65-F5344CB8AC3E}">
        <p14:creationId xmlns:p14="http://schemas.microsoft.com/office/powerpoint/2010/main" val="910899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Recommandation</a:t>
            </a:r>
            <a:r>
              <a:rPr lang="en-US" baseline="0" dirty="0" smtClean="0"/>
              <a:t> 3B: consensus </a:t>
            </a:r>
            <a:r>
              <a:rPr lang="en-US" baseline="0" dirty="0" err="1" smtClean="0"/>
              <a:t>d’expert</a:t>
            </a:r>
            <a:r>
              <a:rPr lang="en-US" baseline="0" dirty="0" smtClean="0"/>
              <a:t> </a:t>
            </a:r>
            <a:r>
              <a:rPr lang="en-US" baseline="0" dirty="0" err="1" smtClean="0"/>
              <a:t>basé</a:t>
            </a:r>
            <a:r>
              <a:rPr lang="en-US" baseline="0" dirty="0" smtClean="0"/>
              <a:t> </a:t>
            </a:r>
            <a:r>
              <a:rPr lang="en-US" baseline="0" dirty="0" err="1" smtClean="0"/>
              <a:t>données</a:t>
            </a:r>
            <a:r>
              <a:rPr lang="en-US" baseline="0" dirty="0" smtClean="0"/>
              <a:t> </a:t>
            </a:r>
            <a:r>
              <a:rPr lang="en-US" baseline="0" dirty="0" err="1" smtClean="0"/>
              <a:t>probantes</a:t>
            </a:r>
            <a:r>
              <a:rPr lang="en-US" baseline="0" dirty="0" smtClean="0"/>
              <a:t> </a:t>
            </a:r>
            <a:r>
              <a:rPr lang="en-US" baseline="0" dirty="0" err="1" smtClean="0"/>
              <a:t>moyennes</a:t>
            </a:r>
            <a:endParaRPr lang="en-US" baseline="0" dirty="0" smtClean="0"/>
          </a:p>
          <a:p>
            <a:r>
              <a:rPr lang="en-US" baseline="0" dirty="0" err="1" smtClean="0"/>
              <a:t>Ajout</a:t>
            </a:r>
            <a:r>
              <a:rPr lang="en-US" baseline="0" dirty="0" smtClean="0"/>
              <a:t> CSI </a:t>
            </a:r>
            <a:r>
              <a:rPr lang="en-US" baseline="0" dirty="0" err="1" smtClean="0"/>
              <a:t>recommandation</a:t>
            </a:r>
            <a:r>
              <a:rPr lang="en-US" baseline="0" dirty="0" smtClean="0"/>
              <a:t> 1A: </a:t>
            </a:r>
            <a:r>
              <a:rPr lang="en-US" baseline="0" dirty="0" err="1" smtClean="0"/>
              <a:t>Donnée</a:t>
            </a:r>
            <a:r>
              <a:rPr lang="en-US" baseline="0" dirty="0" smtClean="0"/>
              <a:t> </a:t>
            </a:r>
            <a:r>
              <a:rPr lang="en-US" baseline="0" dirty="0" err="1" smtClean="0"/>
              <a:t>probantes</a:t>
            </a:r>
            <a:r>
              <a:rPr lang="en-US" baseline="0" dirty="0" smtClean="0"/>
              <a:t> </a:t>
            </a:r>
            <a:r>
              <a:rPr lang="en-US" baseline="0" dirty="0" err="1" smtClean="0"/>
              <a:t>solides</a:t>
            </a:r>
            <a:r>
              <a:rPr lang="en-US" baseline="0" dirty="0" smtClean="0"/>
              <a:t> </a:t>
            </a:r>
            <a:r>
              <a:rPr lang="en-US" baseline="0" dirty="0" err="1" smtClean="0"/>
              <a:t>provenant</a:t>
            </a:r>
            <a:r>
              <a:rPr lang="en-US" baseline="0" dirty="0" smtClean="0"/>
              <a:t> </a:t>
            </a:r>
            <a:r>
              <a:rPr lang="en-US" baseline="0" dirty="0" err="1" smtClean="0"/>
              <a:t>d’essai</a:t>
            </a:r>
            <a:r>
              <a:rPr lang="en-US" baseline="0" dirty="0" smtClean="0"/>
              <a:t> </a:t>
            </a:r>
            <a:r>
              <a:rPr lang="en-US" baseline="0" dirty="0" err="1" smtClean="0"/>
              <a:t>randomisé</a:t>
            </a:r>
            <a:endParaRPr lang="en-US" baseline="0" dirty="0" smtClean="0"/>
          </a:p>
          <a:p>
            <a:endParaRPr lang="en-US" baseline="0" dirty="0" smtClean="0"/>
          </a:p>
          <a:p>
            <a:r>
              <a:rPr lang="en-US" baseline="0" dirty="0" smtClean="0"/>
              <a:t>** </a:t>
            </a:r>
            <a:r>
              <a:rPr lang="en-US" baseline="0" dirty="0" err="1" smtClean="0"/>
              <a:t>D’accord</a:t>
            </a:r>
            <a:r>
              <a:rPr lang="en-US" baseline="0" dirty="0" smtClean="0"/>
              <a:t> avec </a:t>
            </a:r>
            <a:r>
              <a:rPr lang="en-US" baseline="0" dirty="0" err="1" smtClean="0"/>
              <a:t>recommandations</a:t>
            </a:r>
            <a:r>
              <a:rPr lang="en-US" baseline="0" dirty="0" smtClean="0"/>
              <a:t> car </a:t>
            </a:r>
            <a:r>
              <a:rPr lang="en-US" baseline="0" dirty="0" err="1" smtClean="0"/>
              <a:t>basé</a:t>
            </a:r>
            <a:r>
              <a:rPr lang="en-US" baseline="0" dirty="0" smtClean="0"/>
              <a:t> </a:t>
            </a:r>
            <a:r>
              <a:rPr lang="en-US" baseline="0" dirty="0" err="1" smtClean="0"/>
              <a:t>sur</a:t>
            </a:r>
            <a:r>
              <a:rPr lang="en-US" baseline="0" dirty="0" smtClean="0"/>
              <a:t> </a:t>
            </a:r>
            <a:r>
              <a:rPr lang="en-US" baseline="0" dirty="0" err="1" smtClean="0"/>
              <a:t>études</a:t>
            </a:r>
            <a:r>
              <a:rPr lang="en-US" baseline="0" dirty="0" smtClean="0"/>
              <a:t> de </a:t>
            </a:r>
            <a:r>
              <a:rPr lang="en-US" baseline="0" dirty="0" err="1" smtClean="0"/>
              <a:t>qualité</a:t>
            </a:r>
            <a:endParaRPr lang="en-US" baseline="0" dirty="0" smtClean="0"/>
          </a:p>
        </p:txBody>
      </p:sp>
      <p:sp>
        <p:nvSpPr>
          <p:cNvPr id="4" name="Slide Number Placeholder 3"/>
          <p:cNvSpPr>
            <a:spLocks noGrp="1"/>
          </p:cNvSpPr>
          <p:nvPr>
            <p:ph type="sldNum" sz="quarter" idx="10"/>
          </p:nvPr>
        </p:nvSpPr>
        <p:spPr/>
        <p:txBody>
          <a:bodyPr/>
          <a:lstStyle/>
          <a:p>
            <a:fld id="{C59D77FD-DF05-2E47-906D-7A3C18087B2B}" type="slidenum">
              <a:rPr lang="en-US" smtClean="0"/>
              <a:t>26</a:t>
            </a:fld>
            <a:endParaRPr lang="en-US"/>
          </a:p>
        </p:txBody>
      </p:sp>
    </p:spTree>
    <p:extLst>
      <p:ext uri="{BB962C8B-B14F-4D97-AF65-F5344CB8AC3E}">
        <p14:creationId xmlns:p14="http://schemas.microsoft.com/office/powerpoint/2010/main" val="381477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Recommendation </a:t>
            </a:r>
            <a:r>
              <a:rPr lang="en-US" baseline="0" dirty="0" err="1" smtClean="0"/>
              <a:t>faible</a:t>
            </a:r>
            <a:r>
              <a:rPr lang="en-US" baseline="0" dirty="0" smtClean="0"/>
              <a:t>, </a:t>
            </a:r>
            <a:r>
              <a:rPr lang="en-US" baseline="0" dirty="0" err="1" smtClean="0"/>
              <a:t>évidence</a:t>
            </a:r>
            <a:r>
              <a:rPr lang="en-US" baseline="0" dirty="0" smtClean="0"/>
              <a:t> </a:t>
            </a:r>
            <a:r>
              <a:rPr lang="en-US" baseline="0" dirty="0" err="1" smtClean="0"/>
              <a:t>modérée</a:t>
            </a:r>
            <a:endParaRPr lang="en-US" baseline="0" dirty="0" smtClean="0"/>
          </a:p>
        </p:txBody>
      </p:sp>
      <p:sp>
        <p:nvSpPr>
          <p:cNvPr id="4" name="Slide Number Placeholder 3"/>
          <p:cNvSpPr>
            <a:spLocks noGrp="1"/>
          </p:cNvSpPr>
          <p:nvPr>
            <p:ph type="sldNum" sz="quarter" idx="10"/>
          </p:nvPr>
        </p:nvSpPr>
        <p:spPr/>
        <p:txBody>
          <a:bodyPr/>
          <a:lstStyle/>
          <a:p>
            <a:fld id="{C59D77FD-DF05-2E47-906D-7A3C18087B2B}" type="slidenum">
              <a:rPr lang="en-US" smtClean="0"/>
              <a:t>27</a:t>
            </a:fld>
            <a:endParaRPr lang="en-US"/>
          </a:p>
        </p:txBody>
      </p:sp>
    </p:spTree>
    <p:extLst>
      <p:ext uri="{BB962C8B-B14F-4D97-AF65-F5344CB8AC3E}">
        <p14:creationId xmlns:p14="http://schemas.microsoft.com/office/powerpoint/2010/main" val="381477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59D77FD-DF05-2E47-906D-7A3C18087B2B}" type="slidenum">
              <a:rPr lang="en-US" smtClean="0"/>
              <a:t>28</a:t>
            </a:fld>
            <a:endParaRPr lang="en-US"/>
          </a:p>
        </p:txBody>
      </p:sp>
    </p:spTree>
    <p:extLst>
      <p:ext uri="{BB962C8B-B14F-4D97-AF65-F5344CB8AC3E}">
        <p14:creationId xmlns:p14="http://schemas.microsoft.com/office/powerpoint/2010/main" val="171592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Taux EAMPOC</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similaire dans les deux groupes.</a:t>
            </a:r>
            <a:r>
              <a:rPr lang="en-US" dirty="0" smtClean="0">
                <a:effectLst/>
              </a:rPr>
              <a:t> </a:t>
            </a:r>
          </a:p>
        </p:txBody>
      </p:sp>
      <p:sp>
        <p:nvSpPr>
          <p:cNvPr id="4" name="Slide Number Placeholder 3"/>
          <p:cNvSpPr>
            <a:spLocks noGrp="1"/>
          </p:cNvSpPr>
          <p:nvPr>
            <p:ph type="sldNum" sz="quarter" idx="10"/>
          </p:nvPr>
        </p:nvSpPr>
        <p:spPr/>
        <p:txBody>
          <a:bodyPr/>
          <a:lstStyle/>
          <a:p>
            <a:fld id="{C59D77FD-DF05-2E47-906D-7A3C18087B2B}" type="slidenum">
              <a:rPr lang="en-US" smtClean="0"/>
              <a:t>29</a:t>
            </a:fld>
            <a:endParaRPr lang="en-US"/>
          </a:p>
        </p:txBody>
      </p:sp>
    </p:spTree>
    <p:extLst>
      <p:ext uri="{BB962C8B-B14F-4D97-AF65-F5344CB8AC3E}">
        <p14:creationId xmlns:p14="http://schemas.microsoft.com/office/powerpoint/2010/main" val="2483086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More pneumonias avec </a:t>
            </a:r>
            <a:r>
              <a:rPr lang="en-US" sz="1200" b="1" kern="1200" dirty="0" err="1" smtClean="0">
                <a:solidFill>
                  <a:schemeClr val="tx1"/>
                </a:solidFill>
                <a:latin typeface="+mn-lt"/>
                <a:ea typeface="+mn-ea"/>
                <a:cs typeface="+mn-cs"/>
              </a:rPr>
              <a:t>csi</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 5 0.008)</a:t>
            </a:r>
            <a:endParaRPr lang="fr-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9D77FD-DF05-2E47-906D-7A3C18087B2B}" type="slidenum">
              <a:rPr lang="en-US" smtClean="0"/>
              <a:t>30</a:t>
            </a:fld>
            <a:endParaRPr lang="en-US"/>
          </a:p>
        </p:txBody>
      </p:sp>
    </p:spTree>
    <p:extLst>
      <p:ext uri="{BB962C8B-B14F-4D97-AF65-F5344CB8AC3E}">
        <p14:creationId xmlns:p14="http://schemas.microsoft.com/office/powerpoint/2010/main" val="436237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GOLD:</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fr-CA" dirty="0" smtClean="0"/>
              <a:t>LABA ou LAMA. </a:t>
            </a:r>
            <a:r>
              <a:rPr lang="fr-CA" b="1" dirty="0" smtClean="0"/>
              <a:t>Si </a:t>
            </a:r>
            <a:r>
              <a:rPr lang="fr-CA" b="1" dirty="0" err="1" smtClean="0"/>
              <a:t>persistence</a:t>
            </a:r>
            <a:r>
              <a:rPr lang="fr-CA" b="1" dirty="0" smtClean="0"/>
              <a:t> </a:t>
            </a:r>
            <a:r>
              <a:rPr lang="fr-CA" b="1" dirty="0" err="1" smtClean="0"/>
              <a:t>sx</a:t>
            </a:r>
            <a:r>
              <a:rPr lang="fr-CA" dirty="0" smtClean="0"/>
              <a:t>, combiner les deux.</a:t>
            </a:r>
          </a:p>
          <a:p>
            <a:pPr marL="685800" marR="0" lvl="1" indent="-228600" algn="l" defTabSz="457200" rtl="0" eaLnBrk="1" fontAlgn="auto" latinLnBrk="0" hangingPunct="1">
              <a:lnSpc>
                <a:spcPct val="100000"/>
              </a:lnSpc>
              <a:spcBef>
                <a:spcPts val="0"/>
              </a:spcBef>
              <a:spcAft>
                <a:spcPts val="0"/>
              </a:spcAft>
              <a:buClrTx/>
              <a:buSzTx/>
              <a:buFontTx/>
              <a:buAutoNum type="arabicParenR"/>
              <a:tabLst/>
              <a:defRPr/>
            </a:pPr>
            <a:r>
              <a:rPr lang="fr-FR" dirty="0" err="1" smtClean="0"/>
              <a:t>É</a:t>
            </a:r>
            <a:r>
              <a:rPr lang="fr-CA" dirty="0" err="1" smtClean="0"/>
              <a:t>vidence</a:t>
            </a:r>
            <a:r>
              <a:rPr lang="fr-CA" dirty="0" smtClean="0"/>
              <a:t> A que </a:t>
            </a:r>
            <a:r>
              <a:rPr lang="fr-CA" b="1" dirty="0" smtClean="0"/>
              <a:t>préfère</a:t>
            </a:r>
            <a:r>
              <a:rPr lang="fr-CA" b="1" baseline="0" dirty="0" smtClean="0"/>
              <a:t> longue action </a:t>
            </a:r>
            <a:r>
              <a:rPr lang="fr-CA" baseline="0" dirty="0" smtClean="0"/>
              <a:t>que courte action et que combinaison si </a:t>
            </a:r>
            <a:r>
              <a:rPr lang="fr-CA" baseline="0" dirty="0" err="1" smtClean="0"/>
              <a:t>sx</a:t>
            </a:r>
            <a:r>
              <a:rPr lang="fr-CA" baseline="0" dirty="0" smtClean="0"/>
              <a:t> persistant</a:t>
            </a:r>
            <a:endParaRPr lang="fr-CA"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C59D77FD-DF05-2E47-906D-7A3C18087B2B}" type="slidenum">
              <a:rPr lang="en-US" smtClean="0"/>
              <a:t>31</a:t>
            </a:fld>
            <a:endParaRPr lang="en-US"/>
          </a:p>
        </p:txBody>
      </p:sp>
    </p:spTree>
    <p:extLst>
      <p:ext uri="{BB962C8B-B14F-4D97-AF65-F5344CB8AC3E}">
        <p14:creationId xmlns:p14="http://schemas.microsoft.com/office/powerpoint/2010/main" val="381477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32</a:t>
            </a:fld>
            <a:endParaRPr lang="en-US"/>
          </a:p>
        </p:txBody>
      </p:sp>
    </p:spTree>
    <p:extLst>
      <p:ext uri="{BB962C8B-B14F-4D97-AF65-F5344CB8AC3E}">
        <p14:creationId xmlns:p14="http://schemas.microsoft.com/office/powerpoint/2010/main" val="112516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Recherche</a:t>
            </a:r>
            <a:r>
              <a:rPr lang="en-US" baseline="0" dirty="0" smtClean="0"/>
              <a:t> a/n </a:t>
            </a:r>
            <a:r>
              <a:rPr lang="en-US" baseline="0" dirty="0" err="1" smtClean="0"/>
              <a:t>européen</a:t>
            </a:r>
            <a:r>
              <a:rPr lang="en-US" baseline="0" dirty="0" smtClean="0"/>
              <a:t> et on a </a:t>
            </a:r>
            <a:r>
              <a:rPr lang="en-US" baseline="0" dirty="0" err="1" smtClean="0"/>
              <a:t>trouver</a:t>
            </a:r>
            <a:r>
              <a:rPr lang="en-US" baseline="0" dirty="0" smtClean="0"/>
              <a:t> </a:t>
            </a:r>
            <a:r>
              <a:rPr lang="en-US" baseline="0" dirty="0" err="1" smtClean="0"/>
              <a:t>une</a:t>
            </a:r>
            <a:r>
              <a:rPr lang="en-US" baseline="0" dirty="0" smtClean="0"/>
              <a:t> “meta-</a:t>
            </a:r>
            <a:r>
              <a:rPr lang="en-US" baseline="0" dirty="0" err="1" smtClean="0"/>
              <a:t>analyse</a:t>
            </a:r>
            <a:r>
              <a:rPr lang="en-US" baseline="0" dirty="0" smtClean="0"/>
              <a:t>” des </a:t>
            </a:r>
            <a:r>
              <a:rPr lang="en-US" baseline="0" dirty="0" err="1" smtClean="0"/>
              <a:t>guideslines</a:t>
            </a:r>
            <a:endParaRPr lang="en-US" baseline="0" dirty="0" smtClean="0"/>
          </a:p>
          <a:p>
            <a:endParaRPr lang="en-US" baseline="0" dirty="0" smtClean="0"/>
          </a:p>
          <a:p>
            <a:r>
              <a:rPr lang="en-US" baseline="0" dirty="0" smtClean="0"/>
              <a:t>*** AJOUT QU’ON A FAIT UNE BRÈVE REVUE DE LITTÉRATURE SUR LES GUIDES DISPONIBLES ET ON A CHOISI CEUX CI CAR (PLUS COMPLET OU ÀA JOUR) EX EXCLUSION EUROPÉEN** </a:t>
            </a:r>
          </a:p>
          <a:p>
            <a:r>
              <a:rPr lang="en-US" baseline="0" dirty="0" err="1" smtClean="0"/>
              <a:t>Choix</a:t>
            </a:r>
            <a:r>
              <a:rPr lang="en-US" baseline="0" dirty="0" smtClean="0"/>
              <a:t> article </a:t>
            </a:r>
            <a:r>
              <a:rPr lang="en-US" baseline="0" dirty="0" err="1" smtClean="0"/>
              <a:t>sont</a:t>
            </a:r>
            <a:r>
              <a:rPr lang="en-US" baseline="0" dirty="0" smtClean="0"/>
              <a:t> </a:t>
            </a:r>
            <a:r>
              <a:rPr lang="en-US" baseline="0" dirty="0" err="1" smtClean="0"/>
              <a:t>ceux</a:t>
            </a:r>
            <a:r>
              <a:rPr lang="en-US" baseline="0" dirty="0" smtClean="0"/>
              <a:t> </a:t>
            </a:r>
            <a:r>
              <a:rPr lang="en-US" baseline="0" dirty="0" err="1" smtClean="0"/>
              <a:t>mentionné</a:t>
            </a:r>
            <a:r>
              <a:rPr lang="en-US" baseline="0" dirty="0" smtClean="0"/>
              <a:t> et qui </a:t>
            </a:r>
            <a:r>
              <a:rPr lang="en-US" baseline="0" dirty="0" err="1" smtClean="0"/>
              <a:t>soutenait</a:t>
            </a:r>
            <a:r>
              <a:rPr lang="en-US" baseline="0" dirty="0" smtClean="0"/>
              <a:t> les </a:t>
            </a:r>
            <a:r>
              <a:rPr lang="en-US" baseline="0" dirty="0" err="1" smtClean="0"/>
              <a:t>recommandations</a:t>
            </a:r>
            <a:endParaRPr lang="en-US" baseline="0" dirty="0" smtClean="0"/>
          </a:p>
        </p:txBody>
      </p:sp>
      <p:sp>
        <p:nvSpPr>
          <p:cNvPr id="4" name="Slide Number Placeholder 3"/>
          <p:cNvSpPr>
            <a:spLocks noGrp="1"/>
          </p:cNvSpPr>
          <p:nvPr>
            <p:ph type="sldNum" sz="quarter" idx="10"/>
          </p:nvPr>
        </p:nvSpPr>
        <p:spPr/>
        <p:txBody>
          <a:bodyPr/>
          <a:lstStyle/>
          <a:p>
            <a:fld id="{C59D77FD-DF05-2E47-906D-7A3C18087B2B}" type="slidenum">
              <a:rPr lang="en-US" smtClean="0"/>
              <a:t>5</a:t>
            </a:fld>
            <a:endParaRPr lang="en-US"/>
          </a:p>
        </p:txBody>
      </p:sp>
    </p:spTree>
    <p:extLst>
      <p:ext uri="{BB962C8B-B14F-4D97-AF65-F5344CB8AC3E}">
        <p14:creationId xmlns:p14="http://schemas.microsoft.com/office/powerpoint/2010/main" val="1874497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fr-CA" sz="1200" kern="1200" dirty="0" smtClean="0">
                <a:solidFill>
                  <a:schemeClr val="tx1"/>
                </a:solidFill>
                <a:effectLst/>
                <a:latin typeface="+mn-lt"/>
                <a:ea typeface="+mn-ea"/>
                <a:cs typeface="+mn-cs"/>
              </a:rPr>
              <a:t>Le groupe </a:t>
            </a:r>
            <a:r>
              <a:rPr lang="fr-CA" sz="1200" kern="1200" dirty="0" err="1" smtClean="0">
                <a:solidFill>
                  <a:schemeClr val="tx1"/>
                </a:solidFill>
                <a:effectLst/>
                <a:latin typeface="+mn-lt"/>
                <a:ea typeface="+mn-ea"/>
                <a:cs typeface="+mn-cs"/>
              </a:rPr>
              <a:t>tiotropium</a:t>
            </a:r>
            <a:r>
              <a:rPr lang="fr-CA" sz="1200" kern="1200" dirty="0" smtClean="0">
                <a:solidFill>
                  <a:schemeClr val="tx1"/>
                </a:solidFill>
                <a:effectLst/>
                <a:latin typeface="+mn-lt"/>
                <a:ea typeface="+mn-ea"/>
                <a:cs typeface="+mn-cs"/>
              </a:rPr>
              <a:t> avait une </a:t>
            </a:r>
            <a:r>
              <a:rPr lang="fr-CA" sz="1200" b="1" kern="1200" dirty="0" smtClean="0">
                <a:solidFill>
                  <a:schemeClr val="tx1"/>
                </a:solidFill>
                <a:effectLst/>
                <a:latin typeface="+mn-lt"/>
                <a:ea typeface="+mn-ea"/>
                <a:cs typeface="+mn-cs"/>
              </a:rPr>
              <a:t>amélioration significative de la qualité de vie</a:t>
            </a:r>
            <a:r>
              <a:rPr lang="fr-CA" sz="1200" kern="1200" dirty="0" smtClean="0">
                <a:solidFill>
                  <a:schemeClr val="tx1"/>
                </a:solidFill>
                <a:effectLst/>
                <a:latin typeface="+mn-lt"/>
                <a:ea typeface="+mn-ea"/>
                <a:cs typeface="+mn-cs"/>
              </a:rPr>
              <a:t> comparé au groupe placebo (MD -2.89; 95% CI -3.35 to -2.44). </a:t>
            </a:r>
          </a:p>
          <a:p>
            <a:pPr marL="0" marR="0" lvl="1" indent="0" algn="l" defTabSz="4572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2, </a:t>
            </a:r>
            <a:r>
              <a:rPr lang="fr-CA" sz="1200" kern="1200" dirty="0" err="1" smtClean="0">
                <a:solidFill>
                  <a:schemeClr val="tx1"/>
                </a:solidFill>
                <a:effectLst/>
                <a:latin typeface="+mn-lt"/>
                <a:ea typeface="+mn-ea"/>
                <a:cs typeface="+mn-cs"/>
              </a:rPr>
              <a:t>cf</a:t>
            </a:r>
            <a:r>
              <a:rPr lang="fr-CA" sz="1200" kern="1200" dirty="0" smtClean="0">
                <a:solidFill>
                  <a:schemeClr val="tx1"/>
                </a:solidFill>
                <a:effectLst/>
                <a:latin typeface="+mn-lt"/>
                <a:ea typeface="+mn-ea"/>
                <a:cs typeface="+mn-cs"/>
              </a:rPr>
              <a:t> ci-haut</a:t>
            </a:r>
            <a:r>
              <a:rPr lang="en-US" sz="1200" kern="1200" baseline="0" dirty="0" smtClean="0">
                <a:solidFill>
                  <a:schemeClr val="tx1"/>
                </a:solidFill>
                <a:effectLst/>
                <a:latin typeface="+mn-lt"/>
                <a:ea typeface="+mn-ea"/>
                <a:cs typeface="+mn-cs"/>
              </a:rPr>
              <a:t> -  sig</a:t>
            </a:r>
            <a:r>
              <a:rPr lang="fr-CA" dirty="0" smtClean="0"/>
              <a:t>(OR 0.81; 95% CI 0.76 to 0.86) </a:t>
            </a:r>
            <a:endParaRPr lang="en-US" dirty="0" smtClean="0"/>
          </a:p>
          <a:p>
            <a:endParaRPr lang="fr-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9D77FD-DF05-2E47-906D-7A3C18087B2B}" type="slidenum">
              <a:rPr lang="en-US" smtClean="0"/>
              <a:t>33</a:t>
            </a:fld>
            <a:endParaRPr lang="en-US"/>
          </a:p>
        </p:txBody>
      </p:sp>
    </p:spTree>
    <p:extLst>
      <p:ext uri="{BB962C8B-B14F-4D97-AF65-F5344CB8AC3E}">
        <p14:creationId xmlns:p14="http://schemas.microsoft.com/office/powerpoint/2010/main" val="2483086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a:t>
            </a:r>
            <a:r>
              <a:rPr lang="en-US" baseline="0" dirty="0" smtClean="0"/>
              <a:t> </a:t>
            </a:r>
            <a:r>
              <a:rPr lang="fr-CA" dirty="0" smtClean="0"/>
              <a:t>(MD 118.92 </a:t>
            </a:r>
            <a:r>
              <a:rPr lang="fr-CA" dirty="0" err="1" smtClean="0"/>
              <a:t>mL</a:t>
            </a:r>
            <a:r>
              <a:rPr lang="fr-CA" dirty="0" smtClean="0"/>
              <a:t>; 95% IC 113.07-124.77)</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a:t>
            </a:r>
            <a:r>
              <a:rPr lang="en-US" baseline="0" dirty="0" smtClean="0"/>
              <a:t> </a:t>
            </a:r>
            <a:r>
              <a:rPr lang="fr-CA" dirty="0" smtClean="0"/>
              <a:t>(OR 1.03; 95% IC 0.97-1.10)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 </a:t>
            </a:r>
            <a:r>
              <a:rPr lang="fr-CA" dirty="0" smtClean="0"/>
              <a:t>(OR 0.66; 95% IC 0.59 - 0.73)</a:t>
            </a:r>
          </a:p>
          <a:p>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34</a:t>
            </a:fld>
            <a:endParaRPr lang="en-US"/>
          </a:p>
        </p:txBody>
      </p:sp>
    </p:spTree>
    <p:extLst>
      <p:ext uri="{BB962C8B-B14F-4D97-AF65-F5344CB8AC3E}">
        <p14:creationId xmlns:p14="http://schemas.microsoft.com/office/powerpoint/2010/main" val="2483086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baseline="0" dirty="0" smtClean="0"/>
              <a:t>ACLA meilleur que LABA pour prévention exacerbation.</a:t>
            </a:r>
          </a:p>
          <a:p>
            <a:pPr marL="685800" marR="0" lvl="1" indent="-228600" algn="l" defTabSz="457200" rtl="0" eaLnBrk="1" fontAlgn="auto" latinLnBrk="0" hangingPunct="1">
              <a:lnSpc>
                <a:spcPct val="100000"/>
              </a:lnSpc>
              <a:spcBef>
                <a:spcPts val="0"/>
              </a:spcBef>
              <a:spcAft>
                <a:spcPts val="0"/>
              </a:spcAft>
              <a:buClrTx/>
              <a:buSzTx/>
              <a:buFontTx/>
              <a:buAutoNum type="arabicParenR"/>
              <a:tabLst/>
              <a:defRPr/>
            </a:pPr>
            <a:r>
              <a:rPr lang="fr-CA" b="1" baseline="0" dirty="0" smtClean="0"/>
              <a:t>Si </a:t>
            </a:r>
            <a:r>
              <a:rPr lang="fr-CA" b="1" baseline="0" dirty="0" err="1" smtClean="0"/>
              <a:t>sx</a:t>
            </a:r>
            <a:r>
              <a:rPr lang="fr-CA" b="1" baseline="0" dirty="0" smtClean="0"/>
              <a:t> persistent: ajout LABA ou CSI</a:t>
            </a:r>
            <a:r>
              <a:rPr lang="fr-CA" baseline="0" dirty="0" smtClean="0"/>
              <a:t>   </a:t>
            </a:r>
            <a:r>
              <a:rPr lang="en-US" baseline="0" dirty="0" smtClean="0">
                <a:sym typeface="Wingdings"/>
              </a:rPr>
              <a:t> </a:t>
            </a:r>
            <a:r>
              <a:rPr lang="en-US" b="1" baseline="0" dirty="0" err="1" smtClean="0">
                <a:sym typeface="Wingdings"/>
              </a:rPr>
              <a:t>évidence</a:t>
            </a:r>
            <a:r>
              <a:rPr lang="en-US" b="1" baseline="0" dirty="0" smtClean="0">
                <a:sym typeface="Wingdings"/>
              </a:rPr>
              <a:t> A </a:t>
            </a:r>
            <a:endParaRPr lang="fr-CA" b="1" baseline="0" dirty="0" smtClean="0"/>
          </a:p>
          <a:p>
            <a:pPr marL="685800" marR="0" lvl="1" indent="-228600" algn="l" defTabSz="457200" rtl="0" eaLnBrk="1" fontAlgn="auto" latinLnBrk="0" hangingPunct="1">
              <a:lnSpc>
                <a:spcPct val="100000"/>
              </a:lnSpc>
              <a:spcBef>
                <a:spcPts val="0"/>
              </a:spcBef>
              <a:spcAft>
                <a:spcPts val="0"/>
              </a:spcAft>
              <a:buClrTx/>
              <a:buSzTx/>
              <a:buFontTx/>
              <a:buAutoNum type="arabicParenR"/>
              <a:tabLst/>
              <a:defRPr/>
            </a:pPr>
            <a:r>
              <a:rPr lang="fr-CA" dirty="0" smtClean="0"/>
              <a:t>Choix premier </a:t>
            </a:r>
            <a:r>
              <a:rPr lang="fr-CA" b="1" dirty="0" smtClean="0"/>
              <a:t>LAMA/LABA </a:t>
            </a:r>
            <a:r>
              <a:rPr lang="fr-CA" dirty="0" smtClean="0"/>
              <a:t>vu risque pneumonie avec CSI.</a:t>
            </a:r>
          </a:p>
          <a:p>
            <a:pPr marL="685800" marR="0" lvl="1" indent="-228600" algn="l" defTabSz="457200" rtl="0" eaLnBrk="1" fontAlgn="auto" latinLnBrk="0" hangingPunct="1">
              <a:lnSpc>
                <a:spcPct val="100000"/>
              </a:lnSpc>
              <a:spcBef>
                <a:spcPts val="0"/>
              </a:spcBef>
              <a:spcAft>
                <a:spcPts val="0"/>
              </a:spcAft>
              <a:buClrTx/>
              <a:buSzTx/>
              <a:buFontTx/>
              <a:buAutoNum type="arabicParenR"/>
              <a:tabLst/>
              <a:defRPr/>
            </a:pPr>
            <a:r>
              <a:rPr lang="fr-CA" b="1" baseline="0" dirty="0" smtClean="0"/>
              <a:t>LAMA/LABA supérieur que LABA/CSI pour prévention exacerbation</a:t>
            </a:r>
          </a:p>
          <a:p>
            <a:pPr marL="685800" marR="0" lvl="1" indent="-228600" algn="l" defTabSz="457200" rtl="0" eaLnBrk="1" fontAlgn="auto" latinLnBrk="0" hangingPunct="1">
              <a:lnSpc>
                <a:spcPct val="100000"/>
              </a:lnSpc>
              <a:spcBef>
                <a:spcPts val="0"/>
              </a:spcBef>
              <a:spcAft>
                <a:spcPts val="0"/>
              </a:spcAft>
              <a:buClrTx/>
              <a:buSzTx/>
              <a:buFontTx/>
              <a:buAutoNum type="arabicParenR"/>
              <a:tabLst/>
              <a:defRPr/>
            </a:pPr>
            <a:endParaRPr lang="fr-CA"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C59D77FD-DF05-2E47-906D-7A3C18087B2B}" type="slidenum">
              <a:rPr lang="en-US" smtClean="0"/>
              <a:t>35</a:t>
            </a:fld>
            <a:endParaRPr lang="en-US"/>
          </a:p>
        </p:txBody>
      </p:sp>
    </p:spTree>
    <p:extLst>
      <p:ext uri="{BB962C8B-B14F-4D97-AF65-F5344CB8AC3E}">
        <p14:creationId xmlns:p14="http://schemas.microsoft.com/office/powerpoint/2010/main" val="381477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Biais perte de vue</a:t>
            </a:r>
            <a:r>
              <a:rPr lang="fr-FR" sz="1200" kern="1200" dirty="0" smtClean="0">
                <a:solidFill>
                  <a:schemeClr val="tx1"/>
                </a:solidFill>
                <a:effectLst/>
                <a:latin typeface="+mn-lt"/>
                <a:ea typeface="+mn-ea"/>
                <a:cs typeface="+mn-cs"/>
              </a:rPr>
              <a:t> aurait pu noté une </a:t>
            </a:r>
            <a:r>
              <a:rPr lang="fr-FR" sz="1200" b="1" kern="1200" dirty="0" smtClean="0">
                <a:solidFill>
                  <a:schemeClr val="tx1"/>
                </a:solidFill>
                <a:effectLst/>
                <a:latin typeface="+mn-lt"/>
                <a:ea typeface="+mn-ea"/>
                <a:cs typeface="+mn-cs"/>
              </a:rPr>
              <a:t>non-infériorité</a:t>
            </a:r>
            <a:r>
              <a:rPr lang="fr-FR" sz="1200" b="1" kern="1200" baseline="0" dirty="0" smtClean="0">
                <a:solidFill>
                  <a:schemeClr val="tx1"/>
                </a:solidFill>
                <a:effectLst/>
                <a:latin typeface="+mn-lt"/>
                <a:ea typeface="+mn-ea"/>
                <a:cs typeface="+mn-cs"/>
              </a:rPr>
              <a:t> dans son absence </a:t>
            </a:r>
            <a:r>
              <a:rPr lang="fr-FR" sz="1200" kern="1200" baseline="0" dirty="0" smtClean="0">
                <a:solidFill>
                  <a:schemeClr val="tx1"/>
                </a:solidFill>
                <a:effectLst/>
                <a:latin typeface="+mn-lt"/>
                <a:ea typeface="+mn-ea"/>
                <a:cs typeface="+mn-cs"/>
              </a:rPr>
              <a:t>– analyse </a:t>
            </a:r>
            <a:r>
              <a:rPr lang="fr-FR" sz="1200" kern="1200" baseline="0" dirty="0" err="1" smtClean="0">
                <a:solidFill>
                  <a:schemeClr val="tx1"/>
                </a:solidFill>
                <a:effectLst/>
                <a:latin typeface="+mn-lt"/>
                <a:ea typeface="+mn-ea"/>
                <a:cs typeface="+mn-cs"/>
              </a:rPr>
              <a:t>mitt</a:t>
            </a:r>
            <a:r>
              <a:rPr lang="fr-FR" sz="1200" kern="1200" baseline="0" dirty="0" smtClean="0">
                <a:solidFill>
                  <a:schemeClr val="tx1"/>
                </a:solidFill>
                <a:effectLst/>
                <a:latin typeface="+mn-lt"/>
                <a:ea typeface="+mn-ea"/>
                <a:cs typeface="+mn-cs"/>
              </a:rPr>
              <a:t> et per protocole </a:t>
            </a:r>
            <a:r>
              <a:rPr lang="fr-FR" sz="1200" kern="1200" baseline="0" dirty="0" err="1" smtClean="0">
                <a:solidFill>
                  <a:schemeClr val="tx1"/>
                </a:solidFill>
                <a:effectLst/>
                <a:latin typeface="+mn-lt"/>
                <a:ea typeface="+mn-ea"/>
                <a:cs typeface="+mn-cs"/>
              </a:rPr>
              <a:t>dim</a:t>
            </a:r>
            <a:r>
              <a:rPr lang="fr-FR" sz="1200" kern="1200" baseline="0" dirty="0" smtClean="0">
                <a:solidFill>
                  <a:schemeClr val="tx1"/>
                </a:solidFill>
                <a:effectLst/>
                <a:latin typeface="+mn-lt"/>
                <a:ea typeface="+mn-ea"/>
                <a:cs typeface="+mn-cs"/>
              </a:rPr>
              <a:t> le biais</a:t>
            </a:r>
          </a:p>
          <a:p>
            <a:endParaRPr lang="fr-FR" sz="1200" kern="1200" baseline="0" dirty="0" smtClean="0">
              <a:solidFill>
                <a:schemeClr val="tx1"/>
              </a:solidFill>
              <a:effectLst/>
              <a:latin typeface="+mn-lt"/>
              <a:ea typeface="+mn-ea"/>
              <a:cs typeface="+mn-cs"/>
            </a:endParaRPr>
          </a:p>
          <a:p>
            <a:r>
              <a:rPr lang="fr-FR" sz="1200" b="1" kern="1200" baseline="0" dirty="0" smtClean="0">
                <a:solidFill>
                  <a:schemeClr val="tx1"/>
                </a:solidFill>
                <a:effectLst/>
                <a:latin typeface="+mn-lt"/>
                <a:ea typeface="+mn-ea"/>
                <a:cs typeface="+mn-cs"/>
              </a:rPr>
              <a:t>F de C: EAMPOC faible vu pec rapide</a:t>
            </a:r>
            <a:r>
              <a:rPr lang="fr-FR" sz="1200" kern="1200" baseline="0" dirty="0" smtClean="0">
                <a:solidFill>
                  <a:schemeClr val="tx1"/>
                </a:solidFill>
                <a:effectLst/>
                <a:latin typeface="+mn-lt"/>
                <a:ea typeface="+mn-ea"/>
                <a:cs typeface="+mn-cs"/>
              </a:rPr>
              <a:t> – faussement mener à la conclusion non infériorité</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ont voit une </a:t>
            </a:r>
            <a:r>
              <a:rPr lang="fr-FR" sz="1200" b="1" kern="1200" dirty="0" smtClean="0">
                <a:solidFill>
                  <a:schemeClr val="tx1"/>
                </a:solidFill>
                <a:effectLst/>
                <a:latin typeface="+mn-lt"/>
                <a:ea typeface="+mn-ea"/>
                <a:cs typeface="+mn-cs"/>
              </a:rPr>
              <a:t>nette diminution de toutes EAMPOC </a:t>
            </a:r>
            <a:r>
              <a:rPr lang="fr-FR" sz="1200" kern="1200" dirty="0" smtClean="0">
                <a:solidFill>
                  <a:schemeClr val="tx1"/>
                </a:solidFill>
                <a:effectLst/>
                <a:latin typeface="+mn-lt"/>
                <a:ea typeface="+mn-ea"/>
                <a:cs typeface="+mn-cs"/>
              </a:rPr>
              <a:t>ce qui est </a:t>
            </a:r>
            <a:r>
              <a:rPr lang="fr-FR" sz="1200" b="1" kern="1200" dirty="0" smtClean="0">
                <a:solidFill>
                  <a:schemeClr val="tx1"/>
                </a:solidFill>
                <a:effectLst/>
                <a:latin typeface="+mn-lt"/>
                <a:ea typeface="+mn-ea"/>
                <a:cs typeface="+mn-cs"/>
              </a:rPr>
              <a:t>rassurant</a:t>
            </a:r>
            <a:r>
              <a:rPr lang="fr-FR" sz="1200" kern="1200" dirty="0" smtClean="0">
                <a:solidFill>
                  <a:schemeClr val="tx1"/>
                </a:solidFill>
                <a:effectLst/>
                <a:latin typeface="+mn-lt"/>
                <a:ea typeface="+mn-ea"/>
                <a:cs typeface="+mn-cs"/>
              </a:rPr>
              <a:t> qu’il n’ai pas eu de biais </a:t>
            </a:r>
            <a:endParaRPr lang="en-US" sz="12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C59D77FD-DF05-2E47-906D-7A3C18087B2B}" type="slidenum">
              <a:rPr lang="en-US" smtClean="0"/>
              <a:t>36</a:t>
            </a:fld>
            <a:endParaRPr lang="en-US"/>
          </a:p>
        </p:txBody>
      </p:sp>
    </p:spTree>
    <p:extLst>
      <p:ext uri="{BB962C8B-B14F-4D97-AF65-F5344CB8AC3E}">
        <p14:creationId xmlns:p14="http://schemas.microsoft.com/office/powerpoint/2010/main" val="2562621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dirty="0" smtClean="0"/>
              <a:t>Non seulement</a:t>
            </a:r>
            <a:r>
              <a:rPr lang="fr-CA" baseline="0" dirty="0" smtClean="0"/>
              <a:t> un non </a:t>
            </a:r>
            <a:r>
              <a:rPr lang="fr-CA" baseline="0" dirty="0" err="1" smtClean="0"/>
              <a:t>ifériorité</a:t>
            </a:r>
            <a:r>
              <a:rPr lang="fr-CA" baseline="0" dirty="0" smtClean="0"/>
              <a:t> avec </a:t>
            </a:r>
            <a:r>
              <a:rPr lang="fr-CA" dirty="0" smtClean="0"/>
              <a:t>LABA et</a:t>
            </a:r>
            <a:r>
              <a:rPr lang="fr-CA" baseline="0" dirty="0" smtClean="0"/>
              <a:t> ALCA vs LABA et CSI</a:t>
            </a:r>
            <a:endParaRPr lang="fr-CA"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CA" dirty="0" smtClean="0"/>
              <a:t>A eu une </a:t>
            </a:r>
            <a:r>
              <a:rPr lang="fr-CA" dirty="0" err="1" smtClean="0"/>
              <a:t>Supérioritée</a:t>
            </a:r>
            <a:r>
              <a:rPr lang="fr-CA" dirty="0" smtClean="0"/>
              <a:t> de LABA + ALCA vs LABA + CSI </a:t>
            </a:r>
          </a:p>
          <a:p>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37</a:t>
            </a:fld>
            <a:endParaRPr lang="en-US"/>
          </a:p>
        </p:txBody>
      </p:sp>
    </p:spTree>
    <p:extLst>
      <p:ext uri="{BB962C8B-B14F-4D97-AF65-F5344CB8AC3E}">
        <p14:creationId xmlns:p14="http://schemas.microsoft.com/office/powerpoint/2010/main" val="2483086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EAMPOC </a:t>
            </a:r>
            <a:r>
              <a:rPr lang="fr-FR" sz="1200" kern="1200" dirty="0" err="1" smtClean="0">
                <a:solidFill>
                  <a:schemeClr val="tx1"/>
                </a:solidFill>
                <a:effectLst/>
                <a:latin typeface="+mn-lt"/>
                <a:ea typeface="+mn-ea"/>
                <a:cs typeface="+mn-cs"/>
              </a:rPr>
              <a:t>mod-sev</a:t>
            </a:r>
            <a:r>
              <a:rPr lang="fr-FR" sz="1200" kern="1200" dirty="0" smtClean="0">
                <a:solidFill>
                  <a:schemeClr val="tx1"/>
                </a:solidFill>
                <a:effectLst/>
                <a:latin typeface="+mn-lt"/>
                <a:ea typeface="+mn-ea"/>
                <a:cs typeface="+mn-cs"/>
              </a:rPr>
              <a:t> ou sévère, le taux annuel EAMPOC </a:t>
            </a:r>
            <a:r>
              <a:rPr lang="fr-FR" sz="1200" kern="1200" dirty="0" err="1" smtClean="0">
                <a:solidFill>
                  <a:schemeClr val="tx1"/>
                </a:solidFill>
                <a:effectLst/>
                <a:latin typeface="+mn-lt"/>
                <a:ea typeface="+mn-ea"/>
                <a:cs typeface="+mn-cs"/>
              </a:rPr>
              <a:t>mod-sev</a:t>
            </a:r>
            <a:r>
              <a:rPr lang="fr-FR" sz="1200" kern="1200" dirty="0" smtClean="0">
                <a:solidFill>
                  <a:schemeClr val="tx1"/>
                </a:solidFill>
                <a:effectLst/>
                <a:latin typeface="+mn-lt"/>
                <a:ea typeface="+mn-ea"/>
                <a:cs typeface="+mn-cs"/>
              </a:rPr>
              <a:t>, le taux annuel EAMPOC sévère sont tous statistiquement significatifs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27</a:t>
            </a:r>
            <a:r>
              <a:rPr lang="fr-FR" sz="1200" kern="1200" baseline="0" dirty="0" smtClean="0">
                <a:solidFill>
                  <a:schemeClr val="tx1"/>
                </a:solidFill>
                <a:effectLst/>
                <a:latin typeface="+mn-lt"/>
                <a:ea typeface="+mn-ea"/>
                <a:cs typeface="+mn-cs"/>
              </a:rPr>
              <a:t> issues au total</a:t>
            </a:r>
          </a:p>
          <a:p>
            <a:endParaRPr lang="fr-FR" sz="1200" kern="1200" baseline="0" dirty="0" smtClean="0">
              <a:solidFill>
                <a:schemeClr val="tx1"/>
              </a:solidFill>
              <a:effectLst/>
              <a:latin typeface="+mn-lt"/>
              <a:ea typeface="+mn-ea"/>
              <a:cs typeface="+mn-cs"/>
            </a:endParaRPr>
          </a:p>
          <a:p>
            <a:r>
              <a:rPr lang="fr-FR" sz="1200" b="1" kern="1200" baseline="0" dirty="0" smtClean="0">
                <a:solidFill>
                  <a:schemeClr val="tx1"/>
                </a:solidFill>
                <a:effectLst/>
                <a:latin typeface="+mn-lt"/>
                <a:ea typeface="+mn-ea"/>
                <a:cs typeface="+mn-cs"/>
              </a:rPr>
              <a:t>** Donc d’accord avec la recommandation de commencer par ALCA/BALA car étude de bonne qualité**</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9D77FD-DF05-2E47-906D-7A3C18087B2B}" type="slidenum">
              <a:rPr lang="en-US" smtClean="0"/>
              <a:t>38</a:t>
            </a:fld>
            <a:endParaRPr lang="en-US"/>
          </a:p>
        </p:txBody>
      </p:sp>
    </p:spTree>
    <p:extLst>
      <p:ext uri="{BB962C8B-B14F-4D97-AF65-F5344CB8AC3E}">
        <p14:creationId xmlns:p14="http://schemas.microsoft.com/office/powerpoint/2010/main" val="2483086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baseline="0" dirty="0" smtClean="0"/>
              <a:t>5) </a:t>
            </a:r>
            <a:r>
              <a:rPr lang="fr-CA" b="1" dirty="0" smtClean="0"/>
              <a:t>Si </a:t>
            </a:r>
            <a:r>
              <a:rPr lang="fr-CA" b="1" dirty="0" err="1" smtClean="0"/>
              <a:t>persistence</a:t>
            </a:r>
            <a:r>
              <a:rPr lang="fr-CA" b="1" dirty="0" smtClean="0"/>
              <a:t> exacerbations </a:t>
            </a:r>
            <a:r>
              <a:rPr lang="fr-CA" dirty="0" smtClean="0"/>
              <a:t>sous LAMA/LABA/CSI</a:t>
            </a:r>
          </a:p>
          <a:p>
            <a:pPr marL="0" marR="0" lvl="0" indent="0" algn="l" defTabSz="457200" rtl="0" eaLnBrk="1" fontAlgn="auto" latinLnBrk="0" hangingPunct="1">
              <a:lnSpc>
                <a:spcPct val="100000"/>
              </a:lnSpc>
              <a:spcBef>
                <a:spcPts val="0"/>
              </a:spcBef>
              <a:spcAft>
                <a:spcPts val="0"/>
              </a:spcAft>
              <a:buClrTx/>
              <a:buSzTx/>
              <a:buFontTx/>
              <a:buNone/>
              <a:tabLst/>
              <a:defRPr/>
            </a:pPr>
            <a:r>
              <a:rPr lang="fr-CA" baseline="0" dirty="0" smtClean="0"/>
              <a:t>	ajout </a:t>
            </a:r>
            <a:r>
              <a:rPr lang="fr-CA" baseline="0" dirty="0" err="1" smtClean="0"/>
              <a:t>roflumilast</a:t>
            </a:r>
            <a:r>
              <a:rPr lang="fr-CA" baseline="0" dirty="0" smtClean="0"/>
              <a:t> si fEV1 &lt;50% et bronchite </a:t>
            </a:r>
            <a:r>
              <a:rPr lang="fr-CA" baseline="0" dirty="0" err="1" smtClean="0"/>
              <a:t>chonique</a:t>
            </a:r>
            <a:r>
              <a:rPr lang="fr-CA" baseline="0" dirty="0" smtClean="0"/>
              <a:t> </a:t>
            </a:r>
            <a:r>
              <a:rPr lang="en-US" baseline="0" dirty="0" smtClean="0">
                <a:sym typeface="Wingdings"/>
              </a:rPr>
              <a:t> </a:t>
            </a:r>
            <a:r>
              <a:rPr lang="en-US" baseline="0" dirty="0" err="1" smtClean="0">
                <a:sym typeface="Wingdings"/>
              </a:rPr>
              <a:t>évidence</a:t>
            </a:r>
            <a:r>
              <a:rPr lang="en-US" baseline="0" dirty="0" smtClean="0">
                <a:sym typeface="Wingdings"/>
              </a:rPr>
              <a:t> B</a:t>
            </a:r>
            <a:endParaRPr lang="fr-CA"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CA" baseline="0" dirty="0" smtClean="0"/>
              <a:t>	ajout macrolide: </a:t>
            </a:r>
            <a:r>
              <a:rPr lang="fr-CA" baseline="0" dirty="0" err="1" smtClean="0"/>
              <a:t>azithromycine</a:t>
            </a:r>
            <a:r>
              <a:rPr lang="fr-CA" baseline="0" dirty="0" smtClean="0"/>
              <a:t> </a:t>
            </a:r>
            <a:r>
              <a:rPr lang="en-US" baseline="0" dirty="0" smtClean="0">
                <a:sym typeface="Wingdings"/>
              </a:rPr>
              <a:t> </a:t>
            </a:r>
            <a:r>
              <a:rPr lang="en-US" baseline="0" dirty="0" err="1" smtClean="0">
                <a:sym typeface="Wingdings"/>
              </a:rPr>
              <a:t>évidence</a:t>
            </a:r>
            <a:r>
              <a:rPr lang="en-US" baseline="0" dirty="0" smtClean="0">
                <a:sym typeface="Wingdings"/>
              </a:rPr>
              <a:t> B</a:t>
            </a:r>
            <a:endParaRPr lang="fr-CA"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CA" baseline="0" dirty="0" smtClean="0"/>
              <a:t>	arrêt CSI: risque effet secondaire (pneumonie)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 </a:t>
            </a:r>
            <a:r>
              <a:rPr lang="en-US" dirty="0" err="1" smtClean="0"/>
              <a:t>preuve</a:t>
            </a:r>
            <a:r>
              <a:rPr lang="en-US" dirty="0" smtClean="0"/>
              <a:t> </a:t>
            </a:r>
            <a:r>
              <a:rPr lang="en-US" dirty="0" err="1" smtClean="0"/>
              <a:t>limitée</a:t>
            </a:r>
            <a:r>
              <a:rPr lang="en-US" dirty="0" smtClean="0"/>
              <a:t> </a:t>
            </a:r>
            <a:r>
              <a:rPr lang="en-US" dirty="0" err="1" smtClean="0"/>
              <a:t>basé</a:t>
            </a:r>
            <a:r>
              <a:rPr lang="en-US" dirty="0" smtClean="0"/>
              <a:t> </a:t>
            </a:r>
            <a:r>
              <a:rPr lang="en-US" dirty="0" err="1" smtClean="0"/>
              <a:t>sur</a:t>
            </a:r>
            <a:r>
              <a:rPr lang="en-US" dirty="0" smtClean="0"/>
              <a:t> ECR avec limitations </a:t>
            </a:r>
            <a:r>
              <a:rPr lang="en-US" dirty="0" err="1" smtClean="0"/>
              <a:t>importantes</a:t>
            </a:r>
            <a:endParaRPr lang="en-US"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C59D77FD-DF05-2E47-906D-7A3C18087B2B}" type="slidenum">
              <a:rPr lang="en-US" smtClean="0"/>
              <a:t>39</a:t>
            </a:fld>
            <a:endParaRPr lang="en-US"/>
          </a:p>
        </p:txBody>
      </p:sp>
    </p:spTree>
    <p:extLst>
      <p:ext uri="{BB962C8B-B14F-4D97-AF65-F5344CB8AC3E}">
        <p14:creationId xmlns:p14="http://schemas.microsoft.com/office/powerpoint/2010/main" val="381477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Publier</a:t>
            </a:r>
            <a:r>
              <a:rPr lang="en-US" dirty="0" smtClean="0"/>
              <a:t> en 2013</a:t>
            </a:r>
          </a:p>
          <a:p>
            <a:r>
              <a:rPr lang="en-US" dirty="0" smtClean="0"/>
              <a:t>Entre 2001</a:t>
            </a:r>
            <a:r>
              <a:rPr lang="en-US" baseline="0" dirty="0" smtClean="0"/>
              <a:t> et 2011</a:t>
            </a:r>
          </a:p>
          <a:p>
            <a:r>
              <a:rPr lang="en-US" baseline="0" dirty="0" err="1" smtClean="0"/>
              <a:t>Toute</a:t>
            </a:r>
            <a:r>
              <a:rPr lang="en-US" baseline="0" dirty="0" smtClean="0"/>
              <a:t> en par intention de </a:t>
            </a:r>
            <a:r>
              <a:rPr lang="en-US" baseline="0" dirty="0" err="1" smtClean="0"/>
              <a:t>traitement</a:t>
            </a:r>
            <a:endParaRPr lang="en-US" baseline="0" dirty="0" smtClean="0"/>
          </a:p>
          <a:p>
            <a:r>
              <a:rPr lang="en-US" baseline="0" dirty="0" smtClean="0"/>
              <a:t>5 </a:t>
            </a:r>
            <a:r>
              <a:rPr lang="en-US" baseline="0" dirty="0" err="1" smtClean="0"/>
              <a:t>études</a:t>
            </a:r>
            <a:r>
              <a:rPr lang="en-US" baseline="0" dirty="0" smtClean="0"/>
              <a:t> avec ATB </a:t>
            </a:r>
            <a:r>
              <a:rPr lang="en-US" baseline="0" dirty="0" err="1" smtClean="0"/>
              <a:t>continu</a:t>
            </a:r>
            <a:r>
              <a:rPr lang="en-US" baseline="0" dirty="0" smtClean="0"/>
              <a:t> et 2 intermittent</a:t>
            </a:r>
          </a:p>
          <a:p>
            <a:r>
              <a:rPr lang="en-US" baseline="0" dirty="0" smtClean="0"/>
              <a:t>ATB: </a:t>
            </a:r>
            <a:r>
              <a:rPr lang="en-US" baseline="0" dirty="0" err="1" smtClean="0"/>
              <a:t>azithromycine</a:t>
            </a:r>
            <a:r>
              <a:rPr lang="en-US" baseline="0" dirty="0" smtClean="0"/>
              <a:t>, </a:t>
            </a:r>
            <a:r>
              <a:rPr lang="en-US" baseline="0" dirty="0" err="1" smtClean="0"/>
              <a:t>erythromycine</a:t>
            </a:r>
            <a:r>
              <a:rPr lang="en-US" baseline="0" dirty="0" smtClean="0"/>
              <a:t>, </a:t>
            </a:r>
            <a:r>
              <a:rPr lang="en-US" baseline="0" dirty="0" err="1" smtClean="0"/>
              <a:t>clarithromycine</a:t>
            </a:r>
            <a:r>
              <a:rPr lang="en-US" baseline="0" dirty="0" smtClean="0"/>
              <a:t>, </a:t>
            </a:r>
            <a:r>
              <a:rPr lang="en-US" baseline="0" dirty="0" err="1" smtClean="0"/>
              <a:t>moxiflexacine</a:t>
            </a:r>
            <a:endParaRPr lang="en-US" baseline="0" dirty="0" smtClean="0"/>
          </a:p>
          <a:p>
            <a:r>
              <a:rPr lang="en-US" baseline="0" dirty="0" smtClean="0"/>
              <a:t>Patient MPOC </a:t>
            </a:r>
            <a:r>
              <a:rPr lang="en-US" baseline="0" dirty="0" err="1" smtClean="0"/>
              <a:t>modérer</a:t>
            </a:r>
            <a:r>
              <a:rPr lang="en-US" baseline="0" dirty="0" smtClean="0"/>
              <a:t>, age median de 66 </a:t>
            </a:r>
            <a:r>
              <a:rPr lang="en-US" baseline="0" dirty="0" err="1" smtClean="0"/>
              <a:t>ans</a:t>
            </a:r>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40</a:t>
            </a:fld>
            <a:endParaRPr lang="en-US"/>
          </a:p>
        </p:txBody>
      </p:sp>
    </p:spTree>
    <p:extLst>
      <p:ext uri="{BB962C8B-B14F-4D97-AF65-F5344CB8AC3E}">
        <p14:creationId xmlns:p14="http://schemas.microsoft.com/office/powerpoint/2010/main" val="41286288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Le nombre de patients </a:t>
            </a:r>
            <a:r>
              <a:rPr lang="en-US" sz="1200" kern="1200" dirty="0" err="1" smtClean="0">
                <a:solidFill>
                  <a:schemeClr val="tx1"/>
                </a:solidFill>
                <a:effectLst/>
                <a:latin typeface="+mn-lt"/>
                <a:ea typeface="+mn-ea"/>
                <a:cs typeface="+mn-cs"/>
              </a:rPr>
              <a:t>souffrant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d'une</a:t>
            </a:r>
            <a:r>
              <a:rPr lang="en-US" sz="1200" kern="1200" dirty="0" smtClean="0">
                <a:solidFill>
                  <a:schemeClr val="tx1"/>
                </a:solidFill>
                <a:effectLst/>
                <a:latin typeface="+mn-lt"/>
                <a:ea typeface="+mn-ea"/>
                <a:cs typeface="+mn-cs"/>
              </a:rPr>
              <a:t> exacerbation a </a:t>
            </a:r>
            <a:r>
              <a:rPr lang="en-US" sz="1200" kern="1200" dirty="0" err="1" smtClean="0">
                <a:solidFill>
                  <a:schemeClr val="tx1"/>
                </a:solidFill>
                <a:effectLst/>
                <a:latin typeface="+mn-lt"/>
                <a:ea typeface="+mn-ea"/>
                <a:cs typeface="+mn-cs"/>
              </a:rPr>
              <a:t>été</a:t>
            </a:r>
            <a:r>
              <a:rPr lang="en-US" sz="1200" kern="1200" dirty="0" smtClean="0">
                <a:solidFill>
                  <a:schemeClr val="tx1"/>
                </a:solidFill>
                <a:effectLst/>
                <a:latin typeface="+mn-lt"/>
                <a:ea typeface="+mn-ea"/>
                <a:cs typeface="+mn-cs"/>
              </a:rPr>
              <a:t> réduit avec un </a:t>
            </a:r>
            <a:r>
              <a:rPr lang="en-US" sz="1200" kern="1200" dirty="0" err="1" smtClean="0">
                <a:solidFill>
                  <a:schemeClr val="tx1"/>
                </a:solidFill>
                <a:effectLst/>
                <a:latin typeface="+mn-lt"/>
                <a:ea typeface="+mn-ea"/>
                <a:cs typeface="+mn-cs"/>
              </a:rPr>
              <a:t>traitement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antibiotique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continu</a:t>
            </a:r>
            <a:r>
              <a:rPr lang="en-US" sz="1200" kern="1200" dirty="0" smtClean="0">
                <a:solidFill>
                  <a:schemeClr val="tx1"/>
                </a:solidFill>
                <a:effectLst/>
                <a:latin typeface="+mn-lt"/>
                <a:ea typeface="+mn-ea"/>
                <a:cs typeface="+mn-cs"/>
              </a:rPr>
              <a:t> par rapport au placebo (OR 0,55; IC 95%: 0,39 </a:t>
            </a:r>
            <a:r>
              <a:rPr lang="en-US" sz="1200" kern="1200" dirty="0" err="1" smtClean="0">
                <a:solidFill>
                  <a:schemeClr val="tx1"/>
                </a:solidFill>
                <a:effectLst/>
                <a:latin typeface="+mn-lt"/>
                <a:ea typeface="+mn-ea"/>
                <a:cs typeface="+mn-cs"/>
              </a:rPr>
              <a:t>à</a:t>
            </a:r>
            <a:r>
              <a:rPr lang="en-US" sz="1200" kern="1200" dirty="0" smtClean="0">
                <a:solidFill>
                  <a:schemeClr val="tx1"/>
                </a:solidFill>
                <a:effectLst/>
                <a:latin typeface="+mn-lt"/>
                <a:ea typeface="+mn-ea"/>
                <a:cs typeface="+mn-cs"/>
              </a:rPr>
              <a:t> 0,77). </a:t>
            </a:r>
          </a:p>
          <a:p>
            <a:pPr lvl="0"/>
            <a:r>
              <a:rPr lang="en-US" sz="1200" kern="1200" dirty="0" smtClean="0">
                <a:solidFill>
                  <a:schemeClr val="tx1"/>
                </a:solidFill>
                <a:effectLst/>
                <a:latin typeface="+mn-lt"/>
                <a:ea typeface="+mn-ea"/>
                <a:cs typeface="+mn-cs"/>
              </a:rPr>
              <a:t>Le NNT </a:t>
            </a:r>
            <a:r>
              <a:rPr lang="en-US" sz="1200" kern="1200" dirty="0" err="1" smtClean="0">
                <a:solidFill>
                  <a:schemeClr val="tx1"/>
                </a:solidFill>
                <a:effectLst/>
                <a:latin typeface="+mn-lt"/>
                <a:ea typeface="+mn-ea"/>
                <a:cs typeface="+mn-cs"/>
              </a:rPr>
              <a:t>était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donc</a:t>
            </a:r>
            <a:r>
              <a:rPr lang="en-US" sz="1200" kern="1200" dirty="0" smtClean="0">
                <a:solidFill>
                  <a:schemeClr val="tx1"/>
                </a:solidFill>
                <a:effectLst/>
                <a:latin typeface="+mn-lt"/>
                <a:ea typeface="+mn-ea"/>
                <a:cs typeface="+mn-cs"/>
              </a:rPr>
              <a:t> de 8. </a:t>
            </a:r>
          </a:p>
          <a:p>
            <a:pPr lvl="0"/>
            <a:endParaRPr lang="fr-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Il </a:t>
            </a:r>
            <a:r>
              <a:rPr lang="en-US" sz="1200" kern="1200" dirty="0" err="1" smtClean="0">
                <a:solidFill>
                  <a:schemeClr val="tx1"/>
                </a:solidFill>
                <a:effectLst/>
                <a:latin typeface="+mn-lt"/>
                <a:ea typeface="+mn-ea"/>
                <a:cs typeface="+mn-cs"/>
              </a:rPr>
              <a:t>n'y</a:t>
            </a:r>
            <a:r>
              <a:rPr lang="en-US" sz="1200" kern="1200" dirty="0" smtClean="0">
                <a:solidFill>
                  <a:schemeClr val="tx1"/>
                </a:solidFill>
                <a:effectLst/>
                <a:latin typeface="+mn-lt"/>
                <a:ea typeface="+mn-ea"/>
                <a:cs typeface="+mn-cs"/>
              </a:rPr>
              <a:t> a pas </a:t>
            </a:r>
            <a:r>
              <a:rPr lang="en-US" sz="1200" kern="1200" dirty="0" err="1" smtClean="0">
                <a:solidFill>
                  <a:schemeClr val="tx1"/>
                </a:solidFill>
                <a:effectLst/>
                <a:latin typeface="+mn-lt"/>
                <a:ea typeface="+mn-ea"/>
                <a:cs typeface="+mn-cs"/>
              </a:rPr>
              <a:t>eu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réduction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significative</a:t>
            </a:r>
            <a:r>
              <a:rPr lang="en-US" sz="1200" kern="1200" dirty="0" smtClean="0">
                <a:solidFill>
                  <a:schemeClr val="tx1"/>
                </a:solidFill>
                <a:effectLst/>
                <a:latin typeface="+mn-lt"/>
                <a:ea typeface="+mn-ea"/>
                <a:cs typeface="+mn-cs"/>
              </a:rPr>
              <a:t> du nombre de patients avec au </a:t>
            </a:r>
            <a:r>
              <a:rPr lang="en-US" sz="1200" kern="1200" dirty="0" err="1" smtClean="0">
                <a:solidFill>
                  <a:schemeClr val="tx1"/>
                </a:solidFill>
                <a:effectLst/>
                <a:latin typeface="+mn-lt"/>
                <a:ea typeface="+mn-ea"/>
                <a:cs typeface="+mn-cs"/>
              </a:rPr>
              <a:t>moins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une</a:t>
            </a:r>
            <a:r>
              <a:rPr lang="en-US" sz="1200" kern="1200" dirty="0" smtClean="0">
                <a:solidFill>
                  <a:schemeClr val="tx1"/>
                </a:solidFill>
                <a:effectLst/>
                <a:latin typeface="+mn-lt"/>
                <a:ea typeface="+mn-ea"/>
                <a:cs typeface="+mn-cs"/>
              </a:rPr>
              <a:t> exacerbation </a:t>
            </a:r>
            <a:r>
              <a:rPr lang="en-US" sz="1200" kern="1200" dirty="0" err="1" smtClean="0">
                <a:solidFill>
                  <a:schemeClr val="tx1"/>
                </a:solidFill>
                <a:effectLst/>
                <a:latin typeface="+mn-lt"/>
                <a:ea typeface="+mn-ea"/>
                <a:cs typeface="+mn-cs"/>
              </a:rPr>
              <a:t>lorsque</a:t>
            </a:r>
            <a:r>
              <a:rPr lang="en-US" sz="1200" kern="1200" dirty="0" smtClean="0">
                <a:solidFill>
                  <a:schemeClr val="tx1"/>
                </a:solidFill>
                <a:effectLst/>
                <a:latin typeface="+mn-lt"/>
                <a:ea typeface="+mn-ea"/>
                <a:cs typeface="+mn-cs"/>
              </a:rPr>
              <a:t> le </a:t>
            </a:r>
            <a:r>
              <a:rPr lang="en-US" sz="1200" kern="1200" dirty="0" err="1" smtClean="0">
                <a:solidFill>
                  <a:schemeClr val="tx1"/>
                </a:solidFill>
                <a:effectLst/>
                <a:latin typeface="+mn-lt"/>
                <a:ea typeface="+mn-ea"/>
                <a:cs typeface="+mn-cs"/>
              </a:rPr>
              <a:t>traitement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antibiotique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pulsé</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été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utilisé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ait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été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basé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seule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étude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impliquant</a:t>
            </a:r>
            <a:r>
              <a:rPr lang="en-US" sz="1200" kern="1200" dirty="0" smtClean="0">
                <a:solidFill>
                  <a:schemeClr val="tx1"/>
                </a:solidFill>
                <a:effectLst/>
                <a:latin typeface="+mn-lt"/>
                <a:ea typeface="+mn-ea"/>
                <a:cs typeface="+mn-cs"/>
              </a:rPr>
              <a:t> 1157 patients (OR 0,87; IC 95%: 0,69 </a:t>
            </a:r>
            <a:r>
              <a:rPr lang="en-US" sz="1200" kern="1200" dirty="0" err="1" smtClean="0">
                <a:solidFill>
                  <a:schemeClr val="tx1"/>
                </a:solidFill>
                <a:effectLst/>
                <a:latin typeface="+mn-lt"/>
                <a:ea typeface="+mn-ea"/>
                <a:cs typeface="+mn-cs"/>
              </a:rPr>
              <a:t>à</a:t>
            </a:r>
            <a:r>
              <a:rPr lang="en-US" sz="1200" kern="1200" dirty="0" smtClean="0">
                <a:solidFill>
                  <a:schemeClr val="tx1"/>
                </a:solidFill>
                <a:effectLst/>
                <a:latin typeface="+mn-lt"/>
                <a:ea typeface="+mn-ea"/>
                <a:cs typeface="+mn-cs"/>
              </a:rPr>
              <a:t> 1,09)</a:t>
            </a:r>
          </a:p>
          <a:p>
            <a:pPr lvl="0"/>
            <a:endParaRPr lang="fr-CA"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L'utilisation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d'antibiotiques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prophylactiques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continus</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été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associée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réduction</a:t>
            </a:r>
            <a:r>
              <a:rPr lang="en-US" sz="1200" kern="1200" dirty="0" smtClean="0">
                <a:solidFill>
                  <a:schemeClr val="tx1"/>
                </a:solidFill>
                <a:effectLst/>
                <a:latin typeface="+mn-lt"/>
                <a:ea typeface="+mn-ea"/>
                <a:cs typeface="+mn-cs"/>
              </a:rPr>
              <a:t> du </a:t>
            </a:r>
            <a:r>
              <a:rPr lang="en-US" sz="1200" kern="1200" dirty="0" err="1" smtClean="0">
                <a:solidFill>
                  <a:schemeClr val="tx1"/>
                </a:solidFill>
                <a:effectLst/>
                <a:latin typeface="+mn-lt"/>
                <a:ea typeface="+mn-ea"/>
                <a:cs typeface="+mn-cs"/>
              </a:rPr>
              <a:t>taux</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d'exacerbations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taux</a:t>
            </a:r>
            <a:r>
              <a:rPr lang="en-US" sz="1200" kern="1200" dirty="0" smtClean="0">
                <a:solidFill>
                  <a:schemeClr val="tx1"/>
                </a:solidFill>
                <a:effectLst/>
                <a:latin typeface="+mn-lt"/>
                <a:ea typeface="+mn-ea"/>
                <a:cs typeface="+mn-cs"/>
              </a:rPr>
              <a:t> 0,73, IC 95% 0,58 </a:t>
            </a:r>
            <a:r>
              <a:rPr lang="en-US" sz="1200" kern="1200" dirty="0" err="1" smtClean="0">
                <a:solidFill>
                  <a:schemeClr val="tx1"/>
                </a:solidFill>
                <a:effectLst/>
                <a:latin typeface="+mn-lt"/>
                <a:ea typeface="+mn-ea"/>
                <a:cs typeface="+mn-cs"/>
              </a:rPr>
              <a:t>à</a:t>
            </a:r>
            <a:r>
              <a:rPr lang="en-US" sz="1200" kern="1200" dirty="0" smtClean="0">
                <a:solidFill>
                  <a:schemeClr val="tx1"/>
                </a:solidFill>
                <a:effectLst/>
                <a:latin typeface="+mn-lt"/>
                <a:ea typeface="+mn-ea"/>
                <a:cs typeface="+mn-cs"/>
              </a:rPr>
              <a:t> 0,91). </a:t>
            </a:r>
            <a:r>
              <a:rPr lang="en-US" sz="1200" kern="1200" dirty="0" err="1" smtClean="0">
                <a:solidFill>
                  <a:schemeClr val="tx1"/>
                </a:solidFill>
                <a:effectLst/>
                <a:latin typeface="+mn-lt"/>
                <a:ea typeface="+mn-ea"/>
                <a:cs typeface="+mn-cs"/>
              </a:rPr>
              <a:t>Ceci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était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statistiquement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significatif</a:t>
            </a:r>
            <a:r>
              <a:rPr lang="en-US" sz="1200" kern="1200" dirty="0" smtClean="0">
                <a:solidFill>
                  <a:schemeClr val="tx1"/>
                </a:solidFill>
                <a:effectLst/>
                <a:latin typeface="+mn-lt"/>
                <a:ea typeface="+mn-ea"/>
                <a:cs typeface="+mn-cs"/>
              </a:rPr>
              <a:t> (P = 0,005)</a:t>
            </a:r>
            <a:endParaRPr lang="fr-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9D77FD-DF05-2E47-906D-7A3C18087B2B}" type="slidenum">
              <a:rPr lang="en-US" smtClean="0"/>
              <a:t>41</a:t>
            </a:fld>
            <a:endParaRPr lang="en-US"/>
          </a:p>
        </p:txBody>
      </p:sp>
    </p:spTree>
    <p:extLst>
      <p:ext uri="{BB962C8B-B14F-4D97-AF65-F5344CB8AC3E}">
        <p14:creationId xmlns:p14="http://schemas.microsoft.com/office/powerpoint/2010/main" val="4362378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 </a:t>
            </a:r>
            <a:r>
              <a:rPr lang="en-US" sz="1200" kern="1200" dirty="0" err="1" smtClean="0">
                <a:solidFill>
                  <a:schemeClr val="tx1"/>
                </a:solidFill>
                <a:effectLst/>
                <a:latin typeface="+mn-lt"/>
                <a:ea typeface="+mn-ea"/>
                <a:cs typeface="+mn-cs"/>
              </a:rPr>
              <a:t>qualité</a:t>
            </a:r>
            <a:r>
              <a:rPr lang="en-US" sz="1200" kern="1200" dirty="0" smtClean="0">
                <a:solidFill>
                  <a:schemeClr val="tx1"/>
                </a:solidFill>
                <a:effectLst/>
                <a:latin typeface="+mn-lt"/>
                <a:ea typeface="+mn-ea"/>
                <a:cs typeface="+mn-cs"/>
              </a:rPr>
              <a:t> de vie </a:t>
            </a:r>
            <a:r>
              <a:rPr lang="en-US" sz="1200" kern="1200" dirty="0" err="1" smtClean="0">
                <a:solidFill>
                  <a:schemeClr val="tx1"/>
                </a:solidFill>
                <a:effectLst/>
                <a:latin typeface="+mn-lt"/>
                <a:ea typeface="+mn-ea"/>
                <a:cs typeface="+mn-cs"/>
              </a:rPr>
              <a:t>mesurée</a:t>
            </a:r>
            <a:r>
              <a:rPr lang="en-US" sz="1200" kern="1200" dirty="0" smtClean="0">
                <a:solidFill>
                  <a:schemeClr val="tx1"/>
                </a:solidFill>
                <a:effectLst/>
                <a:latin typeface="+mn-lt"/>
                <a:ea typeface="+mn-ea"/>
                <a:cs typeface="+mn-cs"/>
              </a:rPr>
              <a:t> par le SGRQ a </a:t>
            </a:r>
            <a:r>
              <a:rPr lang="en-US" sz="1200" kern="1200" dirty="0" err="1" smtClean="0">
                <a:solidFill>
                  <a:schemeClr val="tx1"/>
                </a:solidFill>
                <a:effectLst/>
                <a:latin typeface="+mn-lt"/>
                <a:ea typeface="+mn-ea"/>
                <a:cs typeface="+mn-cs"/>
              </a:rPr>
              <a:t>montré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amélioration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statistiquement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significative</a:t>
            </a:r>
            <a:r>
              <a:rPr lang="en-US" sz="1200" kern="1200" dirty="0" smtClean="0">
                <a:solidFill>
                  <a:schemeClr val="tx1"/>
                </a:solidFill>
                <a:effectLst/>
                <a:latin typeface="+mn-lt"/>
                <a:ea typeface="+mn-ea"/>
                <a:cs typeface="+mn-cs"/>
              </a:rPr>
              <a:t> du score total avec </a:t>
            </a:r>
            <a:r>
              <a:rPr lang="en-US" sz="1200" kern="1200" dirty="0" err="1" smtClean="0">
                <a:solidFill>
                  <a:schemeClr val="tx1"/>
                </a:solidFill>
                <a:effectLst/>
                <a:latin typeface="+mn-lt"/>
                <a:ea typeface="+mn-ea"/>
                <a:cs typeface="+mn-cs"/>
              </a:rPr>
              <a:t>l'utilisation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d'antibiotiques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pulsés</a:t>
            </a:r>
            <a:r>
              <a:rPr lang="en-US" sz="1200" kern="1200" dirty="0" smtClean="0">
                <a:solidFill>
                  <a:schemeClr val="tx1"/>
                </a:solidFill>
                <a:effectLst/>
                <a:latin typeface="+mn-lt"/>
                <a:ea typeface="+mn-ea"/>
                <a:cs typeface="+mn-cs"/>
              </a:rPr>
              <a:t> et </a:t>
            </a:r>
            <a:r>
              <a:rPr lang="en-US" sz="1200" kern="1200" dirty="0" err="1" smtClean="0">
                <a:solidFill>
                  <a:schemeClr val="tx1"/>
                </a:solidFill>
                <a:effectLst/>
                <a:latin typeface="+mn-lt"/>
                <a:ea typeface="+mn-ea"/>
                <a:cs typeface="+mn-cs"/>
              </a:rPr>
              <a:t>continus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Cependant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a:t>
            </a:r>
            <a:r>
              <a:rPr lang="en-US" sz="1200" kern="1200" dirty="0" smtClean="0">
                <a:solidFill>
                  <a:schemeClr val="tx1"/>
                </a:solidFill>
                <a:effectLst/>
                <a:latin typeface="+mn-lt"/>
                <a:ea typeface="+mn-ea"/>
                <a:cs typeface="+mn-cs"/>
              </a:rPr>
              <a:t> pas </a:t>
            </a:r>
            <a:r>
              <a:rPr lang="en-US" sz="1200" kern="1200" dirty="0" err="1" smtClean="0">
                <a:solidFill>
                  <a:schemeClr val="tx1"/>
                </a:solidFill>
                <a:effectLst/>
                <a:latin typeface="+mn-lt"/>
                <a:ea typeface="+mn-ea"/>
                <a:cs typeface="+mn-cs"/>
              </a:rPr>
              <a:t>atteint</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niveau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cliniquement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significatif</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lors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l'utilisation</a:t>
            </a:r>
            <a:r>
              <a:rPr lang="en-US" sz="1200" kern="1200" dirty="0" smtClean="0">
                <a:solidFill>
                  <a:schemeClr val="tx1"/>
                </a:solidFill>
                <a:effectLst/>
                <a:latin typeface="+mn-lt"/>
                <a:ea typeface="+mn-ea"/>
                <a:cs typeface="+mn-cs"/>
              </a:rPr>
              <a:t> de la </a:t>
            </a:r>
            <a:r>
              <a:rPr lang="en-US" sz="1200" kern="1200" dirty="0" err="1" smtClean="0">
                <a:solidFill>
                  <a:schemeClr val="tx1"/>
                </a:solidFill>
                <a:effectLst/>
                <a:latin typeface="+mn-lt"/>
                <a:ea typeface="+mn-ea"/>
                <a:cs typeface="+mn-cs"/>
              </a:rPr>
              <a:t>coupure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acceptée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réduction</a:t>
            </a:r>
            <a:r>
              <a:rPr lang="en-US" sz="1200" kern="1200" dirty="0" smtClean="0">
                <a:solidFill>
                  <a:schemeClr val="tx1"/>
                </a:solidFill>
                <a:effectLst/>
                <a:latin typeface="+mn-lt"/>
                <a:ea typeface="+mn-ea"/>
                <a:cs typeface="+mn-cs"/>
              </a:rPr>
              <a:t> de 4 points</a:t>
            </a:r>
            <a:r>
              <a:rPr lang="fr-CA" dirty="0" smtClean="0">
                <a:effectLst/>
              </a:rPr>
              <a:t>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 </a:t>
            </a:r>
            <a:r>
              <a:rPr lang="en-US" dirty="0" err="1" smtClean="0"/>
              <a:t>preuve</a:t>
            </a:r>
            <a:r>
              <a:rPr lang="en-US" dirty="0" smtClean="0"/>
              <a:t> </a:t>
            </a:r>
            <a:r>
              <a:rPr lang="en-US" dirty="0" err="1" smtClean="0"/>
              <a:t>limitée</a:t>
            </a:r>
            <a:r>
              <a:rPr lang="en-US" dirty="0" smtClean="0"/>
              <a:t> </a:t>
            </a:r>
            <a:r>
              <a:rPr lang="en-US" dirty="0" err="1" smtClean="0"/>
              <a:t>basé</a:t>
            </a:r>
            <a:r>
              <a:rPr lang="en-US" dirty="0" smtClean="0"/>
              <a:t> </a:t>
            </a:r>
            <a:r>
              <a:rPr lang="en-US" dirty="0" err="1" smtClean="0"/>
              <a:t>sur</a:t>
            </a:r>
            <a:r>
              <a:rPr lang="en-US" dirty="0" smtClean="0"/>
              <a:t> ECR avec limitations </a:t>
            </a:r>
            <a:r>
              <a:rPr lang="en-US" dirty="0" err="1" smtClean="0"/>
              <a:t>importantes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D’accord</a:t>
            </a:r>
            <a:r>
              <a:rPr lang="en-US" dirty="0" smtClean="0"/>
              <a:t> avec la</a:t>
            </a:r>
            <a:r>
              <a:rPr lang="en-US" baseline="0" dirty="0" smtClean="0"/>
              <a:t> </a:t>
            </a:r>
            <a:r>
              <a:rPr lang="en-US" baseline="0" dirty="0" err="1" smtClean="0"/>
              <a:t>recommandation</a:t>
            </a:r>
            <a:r>
              <a:rPr lang="en-US" baseline="0" dirty="0" smtClean="0"/>
              <a:t> B</a:t>
            </a:r>
            <a:endParaRPr lang="en-US" dirty="0" smtClean="0"/>
          </a:p>
          <a:p>
            <a:endParaRPr lang="en-US" dirty="0" smtClean="0"/>
          </a:p>
          <a:p>
            <a:endParaRPr lang="en-US" dirty="0" smtClean="0"/>
          </a:p>
          <a:p>
            <a:r>
              <a:rPr lang="en-US" dirty="0" smtClean="0"/>
              <a:t>Issues </a:t>
            </a:r>
            <a:r>
              <a:rPr lang="en-US" dirty="0" err="1" smtClean="0"/>
              <a:t>secondaires</a:t>
            </a:r>
            <a:r>
              <a:rPr lang="en-US" dirty="0" smtClean="0"/>
              <a:t>:</a:t>
            </a:r>
          </a:p>
          <a:p>
            <a:pPr marL="0" indent="0">
              <a:lnSpc>
                <a:spcPct val="130000"/>
              </a:lnSpc>
              <a:buNone/>
            </a:pPr>
            <a:r>
              <a:rPr lang="en-US" dirty="0" smtClean="0">
                <a:solidFill>
                  <a:schemeClr val="tx1"/>
                </a:solidFill>
              </a:rPr>
              <a:t>Aucune </a:t>
            </a:r>
            <a:r>
              <a:rPr lang="en-US" dirty="0" err="1" smtClean="0">
                <a:solidFill>
                  <a:schemeClr val="tx1"/>
                </a:solidFill>
              </a:rPr>
              <a:t>effet</a:t>
            </a:r>
            <a:r>
              <a:rPr lang="en-US" dirty="0" smtClean="0">
                <a:solidFill>
                  <a:schemeClr val="tx1"/>
                </a:solidFill>
              </a:rPr>
              <a:t> </a:t>
            </a:r>
            <a:r>
              <a:rPr lang="en-US" dirty="0" err="1" smtClean="0">
                <a:solidFill>
                  <a:schemeClr val="tx1"/>
                </a:solidFill>
              </a:rPr>
              <a:t>significatif</a:t>
            </a:r>
            <a:r>
              <a:rPr lang="en-US" dirty="0" smtClean="0">
                <a:solidFill>
                  <a:schemeClr val="tx1"/>
                </a:solidFill>
              </a:rPr>
              <a:t>:</a:t>
            </a:r>
          </a:p>
          <a:p>
            <a:pPr>
              <a:lnSpc>
                <a:spcPct val="130000"/>
              </a:lnSpc>
            </a:pPr>
            <a:r>
              <a:rPr lang="en-US" dirty="0" err="1" smtClean="0">
                <a:solidFill>
                  <a:schemeClr val="tx1"/>
                </a:solidFill>
              </a:rPr>
              <a:t>fréquence</a:t>
            </a:r>
            <a:r>
              <a:rPr lang="en-US" dirty="0" smtClean="0">
                <a:solidFill>
                  <a:schemeClr val="tx1"/>
                </a:solidFill>
              </a:rPr>
              <a:t> </a:t>
            </a:r>
            <a:r>
              <a:rPr lang="en-US" dirty="0" err="1" smtClean="0">
                <a:solidFill>
                  <a:schemeClr val="tx1"/>
                </a:solidFill>
              </a:rPr>
              <a:t>d'hospitalisation</a:t>
            </a:r>
            <a:r>
              <a:rPr lang="en-US" dirty="0" smtClean="0">
                <a:solidFill>
                  <a:schemeClr val="tx1"/>
                </a:solidFill>
              </a:rPr>
              <a:t> </a:t>
            </a:r>
          </a:p>
          <a:p>
            <a:pPr>
              <a:lnSpc>
                <a:spcPct val="130000"/>
              </a:lnSpc>
            </a:pPr>
            <a:r>
              <a:rPr lang="en-US" dirty="0" err="1" smtClean="0">
                <a:solidFill>
                  <a:schemeClr val="tx1"/>
                </a:solidFill>
              </a:rPr>
              <a:t>capacité</a:t>
            </a:r>
            <a:r>
              <a:rPr lang="en-US" dirty="0" smtClean="0">
                <a:solidFill>
                  <a:schemeClr val="tx1"/>
                </a:solidFill>
              </a:rPr>
              <a:t> </a:t>
            </a:r>
            <a:r>
              <a:rPr lang="en-US" dirty="0" err="1" smtClean="0">
                <a:solidFill>
                  <a:schemeClr val="tx1"/>
                </a:solidFill>
              </a:rPr>
              <a:t>pulmonaire</a:t>
            </a:r>
            <a:endParaRPr lang="en-US" dirty="0" smtClean="0">
              <a:solidFill>
                <a:schemeClr val="tx1"/>
              </a:solidFill>
            </a:endParaRPr>
          </a:p>
          <a:p>
            <a:pPr>
              <a:lnSpc>
                <a:spcPct val="130000"/>
              </a:lnSpc>
            </a:pPr>
            <a:r>
              <a:rPr lang="en-US" dirty="0" err="1" smtClean="0">
                <a:solidFill>
                  <a:schemeClr val="tx1"/>
                </a:solidFill>
              </a:rPr>
              <a:t>effets</a:t>
            </a:r>
            <a:r>
              <a:rPr lang="en-US" dirty="0" smtClean="0">
                <a:solidFill>
                  <a:schemeClr val="tx1"/>
                </a:solidFill>
              </a:rPr>
              <a:t> </a:t>
            </a:r>
            <a:r>
              <a:rPr lang="en-US" dirty="0" err="1" smtClean="0">
                <a:solidFill>
                  <a:schemeClr val="tx1"/>
                </a:solidFill>
              </a:rPr>
              <a:t>secondaires</a:t>
            </a:r>
            <a:r>
              <a:rPr lang="en-US" dirty="0" smtClean="0">
                <a:solidFill>
                  <a:schemeClr val="tx1"/>
                </a:solidFill>
              </a:rPr>
              <a:t> </a:t>
            </a:r>
            <a:r>
              <a:rPr lang="en-US" dirty="0" err="1" smtClean="0">
                <a:solidFill>
                  <a:schemeClr val="tx1"/>
                </a:solidFill>
              </a:rPr>
              <a:t>indésirables</a:t>
            </a:r>
            <a:endParaRPr lang="en-US" dirty="0" smtClean="0">
              <a:solidFill>
                <a:schemeClr val="tx1"/>
              </a:solidFill>
            </a:endParaRPr>
          </a:p>
          <a:p>
            <a:pPr>
              <a:lnSpc>
                <a:spcPct val="130000"/>
              </a:lnSpc>
            </a:pPr>
            <a:r>
              <a:rPr lang="en-US" dirty="0" err="1" smtClean="0"/>
              <a:t>mortalité</a:t>
            </a:r>
            <a:endParaRPr lang="en-US" dirty="0" smtClean="0"/>
          </a:p>
          <a:p>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42</a:t>
            </a:fld>
            <a:endParaRPr lang="en-US"/>
          </a:p>
        </p:txBody>
      </p:sp>
    </p:spTree>
    <p:extLst>
      <p:ext uri="{BB962C8B-B14F-4D97-AF65-F5344CB8AC3E}">
        <p14:creationId xmlns:p14="http://schemas.microsoft.com/office/powerpoint/2010/main" val="179331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Canadien</a:t>
            </a:r>
            <a:r>
              <a:rPr lang="en-US" dirty="0" smtClean="0"/>
              <a:t>: </a:t>
            </a:r>
          </a:p>
          <a:p>
            <a:r>
              <a:rPr lang="en-US" dirty="0" smtClean="0"/>
              <a:t>-Discussion de </a:t>
            </a:r>
            <a:r>
              <a:rPr lang="en-US" dirty="0" err="1" smtClean="0"/>
              <a:t>groupe</a:t>
            </a:r>
            <a:r>
              <a:rPr lang="en-US" dirty="0" smtClean="0"/>
              <a:t> après </a:t>
            </a:r>
            <a:r>
              <a:rPr lang="en-US" dirty="0" err="1" smtClean="0"/>
              <a:t>analyse</a:t>
            </a:r>
            <a:endParaRPr lang="en-US" dirty="0" smtClean="0"/>
          </a:p>
          <a:p>
            <a:r>
              <a:rPr lang="en-US" dirty="0" smtClean="0"/>
              <a:t>-</a:t>
            </a:r>
            <a:r>
              <a:rPr lang="en-US" dirty="0" err="1" smtClean="0"/>
              <a:t>Donc</a:t>
            </a:r>
            <a:r>
              <a:rPr lang="en-US" dirty="0" smtClean="0"/>
              <a:t> </a:t>
            </a:r>
            <a:r>
              <a:rPr lang="en-US" dirty="0" err="1" smtClean="0"/>
              <a:t>manque</a:t>
            </a:r>
            <a:r>
              <a:rPr lang="en-US" dirty="0" smtClean="0"/>
              <a:t> 10 </a:t>
            </a:r>
            <a:r>
              <a:rPr lang="en-US" dirty="0" err="1" smtClean="0"/>
              <a:t>ans</a:t>
            </a:r>
            <a:r>
              <a:rPr lang="en-US" dirty="0" smtClean="0"/>
              <a:t> </a:t>
            </a:r>
            <a:r>
              <a:rPr lang="en-US" dirty="0" err="1" smtClean="0"/>
              <a:t>d’articles</a:t>
            </a:r>
            <a:r>
              <a:rPr lang="en-US" baseline="0" dirty="0" smtClean="0"/>
              <a:t> et </a:t>
            </a:r>
            <a:r>
              <a:rPr lang="en-US" baseline="0" dirty="0" err="1" smtClean="0"/>
              <a:t>recherche</a:t>
            </a:r>
            <a:endParaRPr lang="en-US" dirty="0" smtClean="0"/>
          </a:p>
          <a:p>
            <a:endParaRPr lang="en-US" dirty="0" smtClean="0"/>
          </a:p>
          <a:p>
            <a:r>
              <a:rPr lang="en-US" dirty="0" err="1" smtClean="0"/>
              <a:t>Americain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Agency for Healthcare Research and Quality–sponsored Minnesota Evidence-based Practice Center evidence report </a:t>
            </a:r>
          </a:p>
          <a:p>
            <a:endParaRPr lang="en-US" dirty="0" smtClean="0"/>
          </a:p>
          <a:p>
            <a:r>
              <a:rPr lang="en-US" dirty="0" smtClean="0"/>
              <a:t>GOLD:</a:t>
            </a:r>
          </a:p>
          <a:p>
            <a:r>
              <a:rPr lang="en-US" dirty="0" smtClean="0"/>
              <a:t>-</a:t>
            </a:r>
            <a:r>
              <a:rPr lang="en-US" dirty="0" err="1" smtClean="0"/>
              <a:t>Chaque</a:t>
            </a:r>
            <a:r>
              <a:rPr lang="en-US" dirty="0" smtClean="0"/>
              <a:t> article </a:t>
            </a:r>
            <a:r>
              <a:rPr lang="en-US" dirty="0" err="1" smtClean="0"/>
              <a:t>évalué</a:t>
            </a:r>
            <a:r>
              <a:rPr lang="en-US" baseline="0" dirty="0" smtClean="0"/>
              <a:t> par 2 </a:t>
            </a:r>
            <a:r>
              <a:rPr lang="en-US" baseline="0" dirty="0" err="1" smtClean="0"/>
              <a:t>membres</a:t>
            </a:r>
            <a:r>
              <a:rPr lang="en-US" baseline="0" dirty="0" smtClean="0"/>
              <a:t>, </a:t>
            </a:r>
            <a:r>
              <a:rPr lang="en-US" baseline="0" dirty="0" err="1" smtClean="0"/>
              <a:t>puis</a:t>
            </a:r>
            <a:r>
              <a:rPr lang="en-US" baseline="0" dirty="0" smtClean="0"/>
              <a:t> </a:t>
            </a:r>
            <a:r>
              <a:rPr lang="en-US" baseline="0" dirty="0" err="1" smtClean="0"/>
              <a:t>évalué</a:t>
            </a:r>
            <a:r>
              <a:rPr lang="en-US" baseline="0" dirty="0" smtClean="0"/>
              <a:t> en </a:t>
            </a:r>
            <a:r>
              <a:rPr lang="en-US" baseline="0" dirty="0" err="1" smtClean="0"/>
              <a:t>groupe</a:t>
            </a:r>
            <a:r>
              <a:rPr lang="en-US" baseline="0" dirty="0" smtClean="0"/>
              <a:t> </a:t>
            </a:r>
            <a:r>
              <a:rPr lang="en-US" baseline="0" dirty="0" err="1" smtClean="0"/>
              <a:t>si</a:t>
            </a:r>
            <a:r>
              <a:rPr lang="en-US" baseline="0" dirty="0" smtClean="0"/>
              <a:t> impact possible </a:t>
            </a:r>
          </a:p>
          <a:p>
            <a:r>
              <a:rPr lang="en-US" baseline="0" dirty="0" smtClean="0"/>
              <a:t>-Si pas consensus: vote</a:t>
            </a:r>
          </a:p>
          <a:p>
            <a:endParaRPr lang="en-US" baseline="0" dirty="0" smtClean="0"/>
          </a:p>
          <a:p>
            <a:r>
              <a:rPr lang="en-US" baseline="0" dirty="0" err="1" smtClean="0"/>
              <a:t>Aucun</a:t>
            </a:r>
            <a:r>
              <a:rPr lang="en-US" baseline="0" dirty="0" smtClean="0"/>
              <a:t> des 3 guides </a:t>
            </a:r>
            <a:r>
              <a:rPr lang="en-US" baseline="0" dirty="0" err="1" smtClean="0"/>
              <a:t>n’ont</a:t>
            </a:r>
            <a:r>
              <a:rPr lang="en-US" baseline="0" dirty="0" smtClean="0"/>
              <a:t> </a:t>
            </a:r>
            <a:r>
              <a:rPr lang="en-US" baseline="0" dirty="0" err="1" smtClean="0"/>
              <a:t>été</a:t>
            </a:r>
            <a:r>
              <a:rPr lang="en-US" baseline="0" dirty="0" smtClean="0"/>
              <a:t> </a:t>
            </a:r>
            <a:r>
              <a:rPr lang="en-US" baseline="0" dirty="0" err="1" smtClean="0"/>
              <a:t>subventionné</a:t>
            </a:r>
            <a:r>
              <a:rPr lang="en-US" baseline="0" dirty="0" smtClean="0"/>
              <a:t> par </a:t>
            </a:r>
            <a:r>
              <a:rPr lang="en-US" baseline="0" dirty="0" err="1" smtClean="0"/>
              <a:t>compagnie</a:t>
            </a:r>
            <a:r>
              <a:rPr lang="en-US" baseline="0" dirty="0" smtClean="0"/>
              <a:t> </a:t>
            </a:r>
            <a:r>
              <a:rPr lang="en-US" baseline="0" dirty="0" err="1" smtClean="0"/>
              <a:t>pharmaceutique</a:t>
            </a:r>
            <a:r>
              <a:rPr lang="en-US" baseline="0" dirty="0" smtClean="0"/>
              <a:t> et </a:t>
            </a:r>
            <a:r>
              <a:rPr lang="en-US" baseline="0" dirty="0" err="1" smtClean="0"/>
              <a:t>conflit</a:t>
            </a:r>
            <a:r>
              <a:rPr lang="en-US" baseline="0" dirty="0" smtClean="0"/>
              <a:t> </a:t>
            </a:r>
            <a:r>
              <a:rPr lang="en-US" baseline="0" dirty="0" err="1" smtClean="0"/>
              <a:t>intérêt</a:t>
            </a:r>
            <a:r>
              <a:rPr lang="en-US" baseline="0" dirty="0" smtClean="0"/>
              <a:t> </a:t>
            </a:r>
            <a:r>
              <a:rPr lang="en-US" baseline="0" dirty="0" err="1" smtClean="0"/>
              <a:t>potentiel</a:t>
            </a:r>
            <a:r>
              <a:rPr lang="en-US" baseline="0" dirty="0" smtClean="0"/>
              <a:t> </a:t>
            </a:r>
            <a:r>
              <a:rPr lang="en-US" baseline="0" dirty="0" err="1" smtClean="0"/>
              <a:t>ont</a:t>
            </a:r>
            <a:r>
              <a:rPr lang="en-US" baseline="0" dirty="0" smtClean="0"/>
              <a:t> </a:t>
            </a:r>
            <a:r>
              <a:rPr lang="en-US" baseline="0" dirty="0" err="1" smtClean="0"/>
              <a:t>été</a:t>
            </a:r>
            <a:r>
              <a:rPr lang="en-US" baseline="0" dirty="0" smtClean="0"/>
              <a:t> </a:t>
            </a:r>
            <a:r>
              <a:rPr lang="en-US" baseline="0" dirty="0" err="1" smtClean="0"/>
              <a:t>déclaré</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6</a:t>
            </a:fld>
            <a:endParaRPr lang="en-US"/>
          </a:p>
        </p:txBody>
      </p:sp>
    </p:spTree>
    <p:extLst>
      <p:ext uri="{BB962C8B-B14F-4D97-AF65-F5344CB8AC3E}">
        <p14:creationId xmlns:p14="http://schemas.microsoft.com/office/powerpoint/2010/main" val="3018700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GOLD:</a:t>
            </a:r>
            <a:r>
              <a:rPr lang="en-US" baseline="0" dirty="0" smtClean="0"/>
              <a:t> Facile, </a:t>
            </a:r>
            <a:r>
              <a:rPr lang="en-US" baseline="0" dirty="0" err="1" smtClean="0"/>
              <a:t>complet</a:t>
            </a:r>
            <a:r>
              <a:rPr lang="en-US" baseline="0" dirty="0" smtClean="0"/>
              <a:t>, </a:t>
            </a:r>
            <a:r>
              <a:rPr lang="en-US" baseline="0" dirty="0" err="1" smtClean="0"/>
              <a:t>inclu</a:t>
            </a:r>
            <a:r>
              <a:rPr lang="en-US" baseline="0" dirty="0" smtClean="0"/>
              <a:t> </a:t>
            </a:r>
            <a:r>
              <a:rPr lang="en-US" baseline="0" dirty="0" err="1" smtClean="0"/>
              <a:t>une</a:t>
            </a:r>
            <a:r>
              <a:rPr lang="en-US" baseline="0" dirty="0" smtClean="0"/>
              <a:t> </a:t>
            </a:r>
            <a:r>
              <a:rPr lang="en-US" baseline="0" dirty="0" err="1" smtClean="0"/>
              <a:t>prise</a:t>
            </a:r>
            <a:r>
              <a:rPr lang="en-US" baseline="0" dirty="0" smtClean="0"/>
              <a:t> en charge </a:t>
            </a:r>
            <a:r>
              <a:rPr lang="en-US" baseline="0" dirty="0" err="1" smtClean="0"/>
              <a:t>globale</a:t>
            </a:r>
            <a:endParaRPr lang="en-US" dirty="0" smtClean="0"/>
          </a:p>
          <a:p>
            <a:endParaRPr lang="en-US" dirty="0" smtClean="0"/>
          </a:p>
          <a:p>
            <a:r>
              <a:rPr lang="en-US" dirty="0" err="1" smtClean="0"/>
              <a:t>Candien</a:t>
            </a:r>
            <a:r>
              <a:rPr lang="en-US" dirty="0" smtClean="0"/>
              <a:t>:</a:t>
            </a:r>
            <a:r>
              <a:rPr lang="en-US" baseline="0" dirty="0" smtClean="0"/>
              <a:t> </a:t>
            </a:r>
            <a:r>
              <a:rPr lang="en-US" baseline="0" dirty="0" err="1" smtClean="0"/>
              <a:t>pourrait</a:t>
            </a:r>
            <a:r>
              <a:rPr lang="en-US" baseline="0" dirty="0" smtClean="0"/>
              <a:t> </a:t>
            </a:r>
            <a:r>
              <a:rPr lang="en-US" baseline="0" dirty="0" err="1" smtClean="0"/>
              <a:t>être</a:t>
            </a:r>
            <a:r>
              <a:rPr lang="en-US" baseline="0" dirty="0" smtClean="0"/>
              <a:t> plus </a:t>
            </a:r>
            <a:r>
              <a:rPr lang="en-US" baseline="0" dirty="0" err="1" smtClean="0"/>
              <a:t>poussé</a:t>
            </a:r>
            <a:r>
              <a:rPr lang="en-US" baseline="0" dirty="0" smtClean="0"/>
              <a:t>, articles pertinent et </a:t>
            </a:r>
            <a:r>
              <a:rPr lang="en-US" baseline="0" dirty="0" err="1" smtClean="0"/>
              <a:t>tjs</a:t>
            </a:r>
            <a:r>
              <a:rPr lang="en-US" baseline="0" dirty="0" smtClean="0"/>
              <a:t> </a:t>
            </a:r>
            <a:r>
              <a:rPr lang="en-US" baseline="0" dirty="0" err="1" smtClean="0"/>
              <a:t>cité</a:t>
            </a:r>
            <a:r>
              <a:rPr lang="en-US" baseline="0" dirty="0" smtClean="0"/>
              <a:t> </a:t>
            </a:r>
            <a:r>
              <a:rPr lang="en-US" baseline="0" dirty="0" err="1" smtClean="0"/>
              <a:t>adj</a:t>
            </a:r>
            <a:endParaRPr lang="en-US" baseline="0" dirty="0" smtClean="0"/>
          </a:p>
          <a:p>
            <a:r>
              <a:rPr lang="en-US" baseline="0" dirty="0" err="1" smtClean="0"/>
              <a:t>Manque</a:t>
            </a:r>
            <a:r>
              <a:rPr lang="en-US" baseline="0" dirty="0" smtClean="0"/>
              <a:t> </a:t>
            </a:r>
            <a:r>
              <a:rPr lang="en-US" baseline="0" dirty="0" err="1" smtClean="0"/>
              <a:t>donnée</a:t>
            </a:r>
            <a:r>
              <a:rPr lang="en-US" baseline="0" dirty="0" smtClean="0"/>
              <a:t> </a:t>
            </a:r>
            <a:r>
              <a:rPr lang="en-US" baseline="0" dirty="0" err="1" smtClean="0"/>
              <a:t>sur</a:t>
            </a:r>
            <a:r>
              <a:rPr lang="en-US" baseline="0" dirty="0" smtClean="0"/>
              <a:t> </a:t>
            </a:r>
            <a:r>
              <a:rPr lang="en-US" baseline="0" dirty="0" err="1" smtClean="0"/>
              <a:t>plusieurs</a:t>
            </a:r>
            <a:r>
              <a:rPr lang="en-US" baseline="0" dirty="0" smtClean="0"/>
              <a:t> nouvelle </a:t>
            </a:r>
            <a:r>
              <a:rPr lang="en-US" baseline="0" dirty="0" err="1" smtClean="0"/>
              <a:t>molécul</a:t>
            </a:r>
            <a:r>
              <a:rPr lang="en-US" baseline="0" dirty="0" smtClean="0"/>
              <a:t> (ATB). </a:t>
            </a:r>
            <a:r>
              <a:rPr lang="en-US" baseline="0" dirty="0" err="1" smtClean="0"/>
              <a:t>Mise</a:t>
            </a:r>
            <a:r>
              <a:rPr lang="en-US" baseline="0" dirty="0" smtClean="0"/>
              <a:t> a jour </a:t>
            </a:r>
            <a:r>
              <a:rPr lang="en-US" baseline="0" dirty="0" err="1" smtClean="0"/>
              <a:t>serait</a:t>
            </a:r>
            <a:r>
              <a:rPr lang="en-US" baseline="0" dirty="0" smtClean="0"/>
              <a:t> </a:t>
            </a:r>
            <a:r>
              <a:rPr lang="en-US" baseline="0" dirty="0" err="1" smtClean="0"/>
              <a:t>à</a:t>
            </a:r>
            <a:r>
              <a:rPr lang="en-US" baseline="0" dirty="0" smtClean="0"/>
              <a:t> faire</a:t>
            </a:r>
          </a:p>
          <a:p>
            <a:endParaRPr lang="en-US" baseline="0" dirty="0" smtClean="0"/>
          </a:p>
          <a:p>
            <a:r>
              <a:rPr lang="en-US" baseline="0" dirty="0" err="1" smtClean="0"/>
              <a:t>Américain</a:t>
            </a:r>
            <a:r>
              <a:rPr lang="en-US" baseline="0" dirty="0" smtClean="0"/>
              <a:t>: guide </a:t>
            </a:r>
            <a:r>
              <a:rPr lang="en-US" baseline="0" dirty="0" err="1" smtClean="0"/>
              <a:t>moins</a:t>
            </a:r>
            <a:endParaRPr lang="en-US" baseline="0" dirty="0" smtClean="0"/>
          </a:p>
          <a:p>
            <a:r>
              <a:rPr lang="en-US" baseline="0" dirty="0" smtClean="0"/>
              <a:t>Progression </a:t>
            </a:r>
            <a:r>
              <a:rPr lang="en-US" baseline="0" dirty="0" err="1" smtClean="0"/>
              <a:t>basée</a:t>
            </a:r>
            <a:r>
              <a:rPr lang="en-US" baseline="0" dirty="0" smtClean="0"/>
              <a:t> </a:t>
            </a:r>
            <a:r>
              <a:rPr lang="en-US" baseline="0" dirty="0" err="1" smtClean="0"/>
              <a:t>sur</a:t>
            </a:r>
            <a:r>
              <a:rPr lang="en-US" baseline="0" dirty="0" smtClean="0"/>
              <a:t> VEMS, </a:t>
            </a:r>
            <a:r>
              <a:rPr lang="en-US" baseline="0" dirty="0" err="1" smtClean="0"/>
              <a:t>mais</a:t>
            </a:r>
            <a:r>
              <a:rPr lang="en-US" baseline="0" dirty="0" smtClean="0"/>
              <a:t> mx </a:t>
            </a:r>
            <a:r>
              <a:rPr lang="en-US" baseline="0" dirty="0" err="1" smtClean="0"/>
              <a:t>symptomatique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43</a:t>
            </a:fld>
            <a:endParaRPr lang="en-US"/>
          </a:p>
        </p:txBody>
      </p:sp>
    </p:spTree>
    <p:extLst>
      <p:ext uri="{BB962C8B-B14F-4D97-AF65-F5344CB8AC3E}">
        <p14:creationId xmlns:p14="http://schemas.microsoft.com/office/powerpoint/2010/main" val="493111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err="1" smtClean="0"/>
              <a:t>Dans</a:t>
            </a:r>
            <a:r>
              <a:rPr lang="en-US" dirty="0" smtClean="0"/>
              <a:t> </a:t>
            </a:r>
            <a:r>
              <a:rPr lang="en-US" dirty="0" err="1" smtClean="0"/>
              <a:t>notre</a:t>
            </a:r>
            <a:r>
              <a:rPr lang="en-US" dirty="0" smtClean="0"/>
              <a:t> future</a:t>
            </a:r>
            <a:r>
              <a:rPr lang="en-US" baseline="0" dirty="0" smtClean="0"/>
              <a:t> </a:t>
            </a:r>
            <a:r>
              <a:rPr lang="en-US" baseline="0" dirty="0" err="1" smtClean="0"/>
              <a:t>pratique</a:t>
            </a:r>
            <a:r>
              <a:rPr lang="en-US" baseline="0" dirty="0" smtClean="0"/>
              <a:t> et </a:t>
            </a:r>
            <a:r>
              <a:rPr lang="en-US" baseline="0" dirty="0" err="1" smtClean="0"/>
              <a:t>comme</a:t>
            </a:r>
            <a:r>
              <a:rPr lang="en-US" baseline="0" dirty="0" smtClean="0"/>
              <a:t> </a:t>
            </a:r>
            <a:r>
              <a:rPr lang="en-US" baseline="0" dirty="0" err="1" smtClean="0"/>
              <a:t>résidents</a:t>
            </a:r>
            <a:r>
              <a:rPr lang="en-US" baseline="0" dirty="0" smtClean="0"/>
              <a:t> </a:t>
            </a:r>
            <a:r>
              <a:rPr lang="en-US" baseline="0" dirty="0" err="1" smtClean="0"/>
              <a:t>allons</a:t>
            </a:r>
            <a:r>
              <a:rPr lang="en-US" baseline="0" dirty="0" smtClean="0"/>
              <a:t> se </a:t>
            </a:r>
            <a:r>
              <a:rPr lang="en-US" baseline="0" dirty="0" err="1" smtClean="0"/>
              <a:t>servir</a:t>
            </a:r>
            <a:r>
              <a:rPr lang="en-US" baseline="0" dirty="0" smtClean="0"/>
              <a:t> du GOLD: </a:t>
            </a:r>
            <a:r>
              <a:rPr lang="en-US" b="1" baseline="0" dirty="0" err="1" smtClean="0"/>
              <a:t>puisque</a:t>
            </a:r>
            <a:r>
              <a:rPr lang="en-US" b="1" baseline="0" dirty="0" smtClean="0"/>
              <a:t> </a:t>
            </a:r>
            <a:r>
              <a:rPr lang="en-US" b="1" baseline="0" dirty="0" err="1" smtClean="0"/>
              <a:t>complet</a:t>
            </a:r>
            <a:r>
              <a:rPr lang="en-US" b="1" baseline="0" dirty="0" smtClean="0"/>
              <a:t>, </a:t>
            </a:r>
            <a:r>
              <a:rPr lang="en-US" b="1" baseline="0" dirty="0" err="1" smtClean="0"/>
              <a:t>à</a:t>
            </a:r>
            <a:r>
              <a:rPr lang="en-US" b="1" baseline="0" dirty="0" smtClean="0"/>
              <a:t> jour, facile </a:t>
            </a:r>
            <a:r>
              <a:rPr lang="en-US" b="1" baseline="0" dirty="0" err="1" smtClean="0"/>
              <a:t>à</a:t>
            </a:r>
            <a:r>
              <a:rPr lang="en-US" b="1" baseline="0" dirty="0" smtClean="0"/>
              <a:t> </a:t>
            </a:r>
            <a:r>
              <a:rPr lang="en-US" b="1" baseline="0" dirty="0" err="1" smtClean="0"/>
              <a:t>utiliser</a:t>
            </a:r>
            <a:r>
              <a:rPr lang="en-US" b="1" baseline="0" dirty="0" smtClean="0"/>
              <a:t>, </a:t>
            </a:r>
            <a:r>
              <a:rPr lang="en-US" b="1" baseline="0" dirty="0" err="1" smtClean="0"/>
              <a:t>inlcu</a:t>
            </a:r>
            <a:r>
              <a:rPr lang="en-US" b="1" baseline="0" dirty="0" smtClean="0"/>
              <a:t> </a:t>
            </a:r>
            <a:r>
              <a:rPr lang="en-US" b="1" baseline="0" dirty="0" err="1" smtClean="0"/>
              <a:t>prise</a:t>
            </a:r>
            <a:r>
              <a:rPr lang="en-US" b="1" baseline="0" dirty="0" smtClean="0"/>
              <a:t> en charge </a:t>
            </a:r>
            <a:r>
              <a:rPr lang="en-US" b="1" baseline="0" dirty="0" err="1" smtClean="0"/>
              <a:t>globale</a:t>
            </a:r>
            <a:endParaRPr lang="en-US" b="1" dirty="0" smtClean="0"/>
          </a:p>
          <a:p>
            <a:pPr marL="171450" indent="-171450">
              <a:buFont typeface="Arial" charset="0"/>
              <a:buChar char="•"/>
            </a:pPr>
            <a:r>
              <a:rPr lang="en-US" dirty="0" smtClean="0"/>
              <a:t>Important </a:t>
            </a:r>
            <a:r>
              <a:rPr lang="en-US" dirty="0" err="1" smtClean="0"/>
              <a:t>d.avoir</a:t>
            </a:r>
            <a:r>
              <a:rPr lang="en-US" dirty="0" smtClean="0"/>
              <a:t> un guide</a:t>
            </a:r>
            <a:r>
              <a:rPr lang="en-US" baseline="0" dirty="0" smtClean="0"/>
              <a:t> </a:t>
            </a:r>
            <a:r>
              <a:rPr lang="en-US" baseline="0" dirty="0" err="1" smtClean="0"/>
              <a:t>basé</a:t>
            </a:r>
            <a:r>
              <a:rPr lang="en-US" baseline="0" dirty="0" smtClean="0"/>
              <a:t> sur la </a:t>
            </a:r>
            <a:r>
              <a:rPr lang="en-US" baseline="0" dirty="0" err="1" smtClean="0"/>
              <a:t>symptomatologie</a:t>
            </a:r>
            <a:r>
              <a:rPr lang="en-US" baseline="0" dirty="0" smtClean="0"/>
              <a:t> de </a:t>
            </a:r>
            <a:r>
              <a:rPr lang="en-US" baseline="0" dirty="0" err="1" smtClean="0"/>
              <a:t>nos</a:t>
            </a:r>
            <a:r>
              <a:rPr lang="en-US" baseline="0" dirty="0" smtClean="0"/>
              <a:t> patients et non des </a:t>
            </a:r>
            <a:r>
              <a:rPr lang="en-US" baseline="0" dirty="0" err="1" smtClean="0"/>
              <a:t>chiffres</a:t>
            </a:r>
            <a:r>
              <a:rPr lang="en-US" baseline="0" dirty="0" smtClean="0"/>
              <a:t>. La MPOC a ++ </a:t>
            </a:r>
            <a:r>
              <a:rPr lang="en-US" baseline="0" dirty="0" err="1" smtClean="0"/>
              <a:t>répercussions</a:t>
            </a:r>
            <a:r>
              <a:rPr lang="en-US" baseline="0" dirty="0" smtClean="0"/>
              <a:t> sur la </a:t>
            </a:r>
            <a:r>
              <a:rPr lang="en-US" baseline="0" dirty="0" err="1" smtClean="0"/>
              <a:t>qualité</a:t>
            </a:r>
            <a:r>
              <a:rPr lang="en-US" baseline="0" dirty="0" smtClean="0"/>
              <a:t> de vie de </a:t>
            </a:r>
            <a:r>
              <a:rPr lang="en-US" baseline="0" dirty="0" err="1" smtClean="0"/>
              <a:t>nos</a:t>
            </a:r>
            <a:r>
              <a:rPr lang="en-US" baseline="0" dirty="0" smtClean="0"/>
              <a:t> patients qui </a:t>
            </a:r>
            <a:r>
              <a:rPr lang="en-US" baseline="0" dirty="0" err="1" smtClean="0"/>
              <a:t>découllent</a:t>
            </a:r>
            <a:r>
              <a:rPr lang="en-US" baseline="0" dirty="0" smtClean="0"/>
              <a:t> sur </a:t>
            </a:r>
            <a:r>
              <a:rPr lang="en-US" baseline="0" dirty="0" err="1" smtClean="0"/>
              <a:t>plusieurs</a:t>
            </a:r>
            <a:r>
              <a:rPr lang="en-US" baseline="0" dirty="0" smtClean="0"/>
              <a:t> </a:t>
            </a:r>
            <a:r>
              <a:rPr lang="en-US" baseline="0" dirty="0" err="1" smtClean="0"/>
              <a:t>sphères</a:t>
            </a:r>
            <a:r>
              <a:rPr lang="en-US" baseline="0" dirty="0" smtClean="0"/>
              <a:t> de la santé. </a:t>
            </a:r>
            <a:r>
              <a:rPr lang="en-US" baseline="0" dirty="0" err="1" smtClean="0"/>
              <a:t>Tant</a:t>
            </a:r>
            <a:r>
              <a:rPr lang="en-US" baseline="0" dirty="0" smtClean="0"/>
              <a:t> physique que </a:t>
            </a:r>
            <a:r>
              <a:rPr lang="en-US" baseline="0" dirty="0" err="1" smtClean="0"/>
              <a:t>psychologique</a:t>
            </a:r>
            <a:r>
              <a:rPr lang="en-US" baseline="0" dirty="0" smtClean="0"/>
              <a:t>, </a:t>
            </a:r>
            <a:endParaRPr lang="en-US" dirty="0" smtClean="0"/>
          </a:p>
          <a:p>
            <a:pPr marL="171450" indent="-171450">
              <a:buFont typeface="Arial" charset="0"/>
              <a:buChar char="•"/>
            </a:pPr>
            <a:r>
              <a:rPr lang="en-US" dirty="0" err="1" smtClean="0"/>
              <a:t>Avons</a:t>
            </a:r>
            <a:r>
              <a:rPr lang="en-US" dirty="0" smtClean="0"/>
              <a:t> </a:t>
            </a:r>
            <a:r>
              <a:rPr lang="en-US" dirty="0" err="1" smtClean="0"/>
              <a:t>absolument</a:t>
            </a:r>
            <a:r>
              <a:rPr lang="en-US" dirty="0" smtClean="0"/>
              <a:t> </a:t>
            </a:r>
            <a:r>
              <a:rPr lang="en-US" dirty="0" err="1" smtClean="0"/>
              <a:t>besoin</a:t>
            </a:r>
            <a:r>
              <a:rPr lang="en-US" dirty="0" smtClean="0"/>
              <a:t> </a:t>
            </a:r>
            <a:r>
              <a:rPr lang="en-US" dirty="0" err="1" smtClean="0"/>
              <a:t>une</a:t>
            </a:r>
            <a:r>
              <a:rPr lang="en-US" dirty="0" smtClean="0"/>
              <a:t> </a:t>
            </a:r>
            <a:r>
              <a:rPr lang="en-US" dirty="0" err="1" smtClean="0"/>
              <a:t>mise</a:t>
            </a:r>
            <a:r>
              <a:rPr lang="en-US" dirty="0" smtClean="0"/>
              <a:t> à jour du guide</a:t>
            </a:r>
            <a:r>
              <a:rPr lang="en-US" baseline="0" dirty="0" smtClean="0"/>
              <a:t> </a:t>
            </a:r>
            <a:r>
              <a:rPr lang="en-US" baseline="0" dirty="0" err="1" smtClean="0"/>
              <a:t>canadien</a:t>
            </a:r>
            <a:endParaRPr lang="en-US" baseline="0" dirty="0" smtClean="0"/>
          </a:p>
          <a:p>
            <a:pPr marL="171450" indent="-171450">
              <a:buFont typeface="Arial" charset="0"/>
              <a:buChar char="•"/>
            </a:pPr>
            <a:r>
              <a:rPr lang="en-US" baseline="0" dirty="0" smtClean="0"/>
              <a:t>Site de la </a:t>
            </a:r>
            <a:r>
              <a:rPr lang="en-US" baseline="0" dirty="0" err="1" smtClean="0"/>
              <a:t>société</a:t>
            </a:r>
            <a:r>
              <a:rPr lang="en-US" baseline="0" dirty="0" smtClean="0"/>
              <a:t> </a:t>
            </a:r>
            <a:r>
              <a:rPr lang="en-US" baseline="0" dirty="0" err="1" smtClean="0"/>
              <a:t>canadienne</a:t>
            </a:r>
            <a:r>
              <a:rPr lang="en-US" baseline="0" dirty="0" smtClean="0"/>
              <a:t> de </a:t>
            </a:r>
            <a:r>
              <a:rPr lang="en-US" baseline="0" dirty="0" err="1" smtClean="0"/>
              <a:t>thoracologie</a:t>
            </a:r>
            <a:r>
              <a:rPr lang="en-US" baseline="0" dirty="0" smtClean="0"/>
              <a:t> </a:t>
            </a:r>
            <a:r>
              <a:rPr lang="en-US" baseline="0" dirty="0" err="1" smtClean="0"/>
              <a:t>est</a:t>
            </a:r>
            <a:r>
              <a:rPr lang="en-US" baseline="0" dirty="0" smtClean="0"/>
              <a:t> en construction en </a:t>
            </a:r>
            <a:r>
              <a:rPr lang="en-US" baseline="0" dirty="0" err="1" smtClean="0"/>
              <a:t>ce</a:t>
            </a:r>
            <a:r>
              <a:rPr lang="en-US" baseline="0" dirty="0" smtClean="0"/>
              <a:t> moment</a:t>
            </a:r>
            <a:endParaRPr lang="en-US" dirty="0" smtClean="0"/>
          </a:p>
        </p:txBody>
      </p:sp>
      <p:sp>
        <p:nvSpPr>
          <p:cNvPr id="4" name="Slide Number Placeholder 3"/>
          <p:cNvSpPr>
            <a:spLocks noGrp="1"/>
          </p:cNvSpPr>
          <p:nvPr>
            <p:ph type="sldNum" sz="quarter" idx="10"/>
          </p:nvPr>
        </p:nvSpPr>
        <p:spPr/>
        <p:txBody>
          <a:bodyPr/>
          <a:lstStyle/>
          <a:p>
            <a:fld id="{C59D77FD-DF05-2E47-906D-7A3C18087B2B}" type="slidenum">
              <a:rPr lang="en-US" smtClean="0"/>
              <a:t>44</a:t>
            </a:fld>
            <a:endParaRPr lang="en-US"/>
          </a:p>
        </p:txBody>
      </p:sp>
    </p:spTree>
    <p:extLst>
      <p:ext uri="{BB962C8B-B14F-4D97-AF65-F5344CB8AC3E}">
        <p14:creationId xmlns:p14="http://schemas.microsoft.com/office/powerpoint/2010/main" val="39808777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45</a:t>
            </a:fld>
            <a:endParaRPr lang="en-US"/>
          </a:p>
        </p:txBody>
      </p:sp>
    </p:spTree>
    <p:extLst>
      <p:ext uri="{BB962C8B-B14F-4D97-AF65-F5344CB8AC3E}">
        <p14:creationId xmlns:p14="http://schemas.microsoft.com/office/powerpoint/2010/main" val="339032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Déoistage</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Ajout</a:t>
            </a:r>
            <a:r>
              <a:rPr lang="en-US" dirty="0" smtClean="0"/>
              <a:t> </a:t>
            </a:r>
            <a:r>
              <a:rPr lang="en-US" dirty="0" err="1" smtClean="0"/>
              <a:t>FdeR</a:t>
            </a:r>
            <a:r>
              <a:rPr lang="en-US" dirty="0" smtClean="0"/>
              <a:t>:</a:t>
            </a:r>
            <a:r>
              <a:rPr lang="en-US" baseline="0" dirty="0" smtClean="0"/>
              <a:t> &gt; 40p-a </a:t>
            </a:r>
            <a:r>
              <a:rPr lang="en-US" baseline="0" dirty="0" err="1" smtClean="0"/>
              <a:t>tabac</a:t>
            </a:r>
            <a:r>
              <a:rPr lang="en-US" baseline="0" dirty="0" smtClean="0"/>
              <a:t>, </a:t>
            </a:r>
            <a:r>
              <a:rPr lang="en-US" baseline="0" dirty="0" err="1" smtClean="0"/>
              <a:t>sibilances</a:t>
            </a:r>
            <a:r>
              <a:rPr lang="en-US" baseline="0" dirty="0" smtClean="0"/>
              <a:t> </a:t>
            </a:r>
            <a:r>
              <a:rPr lang="en-US" baseline="0" dirty="0" err="1" smtClean="0"/>
              <a:t>à</a:t>
            </a:r>
            <a:r>
              <a:rPr lang="en-US" baseline="0" dirty="0" smtClean="0"/>
              <a:t> </a:t>
            </a:r>
            <a:r>
              <a:rPr lang="en-US" baseline="0" dirty="0" err="1" smtClean="0"/>
              <a:t>l’e</a:t>
            </a:r>
            <a:r>
              <a:rPr lang="en-US" baseline="0" dirty="0" smtClean="0"/>
              <a:t>/p </a:t>
            </a:r>
            <a:r>
              <a:rPr lang="en-US" baseline="0" dirty="0" err="1" smtClean="0"/>
              <a:t>ou</a:t>
            </a:r>
            <a:r>
              <a:rPr lang="en-US" baseline="0" dirty="0" smtClean="0"/>
              <a:t> </a:t>
            </a:r>
            <a:r>
              <a:rPr lang="en-US" baseline="0" dirty="0" err="1" smtClean="0"/>
              <a:t>hx</a:t>
            </a:r>
            <a:r>
              <a:rPr lang="en-US" baseline="0" dirty="0" smtClean="0"/>
              <a:t> pour </a:t>
            </a:r>
            <a:r>
              <a:rPr lang="en-US" baseline="0" dirty="0" err="1" smtClean="0"/>
              <a:t>l’étude</a:t>
            </a:r>
            <a:r>
              <a:rPr lang="en-US" baseline="0" dirty="0" smtClean="0"/>
              <a:t> </a:t>
            </a:r>
            <a:r>
              <a:rPr lang="en-US" baseline="0" dirty="0" err="1" smtClean="0"/>
              <a:t>américaine</a:t>
            </a:r>
            <a:endParaRPr lang="en-US" dirty="0" smtClean="0"/>
          </a:p>
          <a:p>
            <a:r>
              <a:rPr lang="en-US" b="1" dirty="0" smtClean="0"/>
              <a:t>-</a:t>
            </a:r>
            <a:r>
              <a:rPr lang="en-US" b="1" dirty="0" err="1" smtClean="0"/>
              <a:t>Spirométrie</a:t>
            </a:r>
            <a:r>
              <a:rPr lang="en-US" b="1" dirty="0" smtClean="0"/>
              <a:t>: accessible</a:t>
            </a:r>
            <a:r>
              <a:rPr lang="en-US" b="1" baseline="0" dirty="0" smtClean="0"/>
              <a:t> en bureau</a:t>
            </a:r>
            <a:endParaRPr lang="en-US" baseline="0" dirty="0" smtClean="0"/>
          </a:p>
          <a:p>
            <a:endParaRPr lang="en-US" baseline="0" dirty="0" smtClean="0"/>
          </a:p>
          <a:p>
            <a:r>
              <a:rPr lang="en-US" baseline="0" dirty="0" err="1" smtClean="0"/>
              <a:t>Critère</a:t>
            </a:r>
            <a:r>
              <a:rPr lang="en-US" baseline="0" dirty="0" smtClean="0"/>
              <a:t> </a:t>
            </a:r>
            <a:r>
              <a:rPr lang="en-US" baseline="0" dirty="0" err="1" smtClean="0"/>
              <a:t>Dx</a:t>
            </a:r>
            <a:r>
              <a:rPr lang="en-US" baseline="0" dirty="0" smtClean="0"/>
              <a:t>:</a:t>
            </a:r>
          </a:p>
          <a:p>
            <a:r>
              <a:rPr lang="en-US" dirty="0" smtClean="0"/>
              <a:t>-</a:t>
            </a:r>
            <a:r>
              <a:rPr lang="en-US" dirty="0" err="1" smtClean="0"/>
              <a:t>Ajout</a:t>
            </a:r>
            <a:r>
              <a:rPr lang="en-US" dirty="0" smtClean="0"/>
              <a:t>: </a:t>
            </a:r>
            <a:r>
              <a:rPr lang="en-US" dirty="0" err="1" smtClean="0"/>
              <a:t>ce</a:t>
            </a:r>
            <a:r>
              <a:rPr lang="en-US" dirty="0" smtClean="0"/>
              <a:t> qui </a:t>
            </a:r>
            <a:r>
              <a:rPr lang="fr-FR" sz="1200" kern="1200" dirty="0" smtClean="0">
                <a:solidFill>
                  <a:schemeClr val="tx1"/>
                </a:solidFill>
                <a:effectLst/>
                <a:latin typeface="+mn-lt"/>
                <a:ea typeface="+mn-ea"/>
                <a:cs typeface="+mn-cs"/>
              </a:rPr>
              <a:t>confirme la présence d'une limitation persistante du débit d'air</a:t>
            </a:r>
            <a:r>
              <a:rPr lang="en-US" dirty="0" smtClean="0">
                <a:effectLst/>
              </a:rPr>
              <a:t> </a:t>
            </a:r>
          </a:p>
          <a:p>
            <a:r>
              <a:rPr lang="en-US" dirty="0" smtClean="0"/>
              <a:t>-chez </a:t>
            </a:r>
            <a:r>
              <a:rPr lang="en-US" dirty="0" err="1" smtClean="0"/>
              <a:t>pts</a:t>
            </a:r>
            <a:r>
              <a:rPr lang="en-US" dirty="0" smtClean="0"/>
              <a:t> qui </a:t>
            </a:r>
            <a:r>
              <a:rPr lang="en-US" dirty="0" err="1" smtClean="0"/>
              <a:t>n’ont</a:t>
            </a:r>
            <a:r>
              <a:rPr lang="en-US" dirty="0" smtClean="0"/>
              <a:t> pas</a:t>
            </a:r>
            <a:r>
              <a:rPr lang="en-US" baseline="0" dirty="0" smtClean="0"/>
              <a:t> d’ ATCD </a:t>
            </a:r>
            <a:r>
              <a:rPr lang="en-US" baseline="0" dirty="0" err="1" smtClean="0"/>
              <a:t>pouvant</a:t>
            </a:r>
            <a:r>
              <a:rPr lang="en-US" baseline="0" dirty="0" smtClean="0"/>
              <a:t> </a:t>
            </a:r>
            <a:r>
              <a:rPr lang="en-US" baseline="0" dirty="0" err="1" smtClean="0"/>
              <a:t>expliquer</a:t>
            </a:r>
            <a:r>
              <a:rPr lang="en-US" baseline="0" dirty="0" smtClean="0"/>
              <a:t> </a:t>
            </a:r>
            <a:r>
              <a:rPr lang="en-US" baseline="0" dirty="0" err="1" smtClean="0"/>
              <a:t>une</a:t>
            </a:r>
            <a:r>
              <a:rPr lang="en-US" baseline="0" dirty="0" smtClean="0"/>
              <a:t> </a:t>
            </a:r>
            <a:r>
              <a:rPr lang="en-US" baseline="0" dirty="0" err="1" smtClean="0"/>
              <a:t>dyspnée</a:t>
            </a:r>
            <a:r>
              <a:rPr lang="en-US" baseline="0" dirty="0" smtClean="0"/>
              <a:t> </a:t>
            </a:r>
            <a:r>
              <a:rPr lang="en-US" baseline="0" dirty="0" err="1" smtClean="0"/>
              <a:t>ou</a:t>
            </a:r>
            <a:r>
              <a:rPr lang="en-US" baseline="0" dirty="0" smtClean="0"/>
              <a:t> </a:t>
            </a:r>
            <a:r>
              <a:rPr lang="en-US" baseline="0" dirty="0" err="1" smtClean="0"/>
              <a:t>atteinte</a:t>
            </a:r>
            <a:r>
              <a:rPr lang="en-US" baseline="0" dirty="0" smtClean="0"/>
              <a:t> </a:t>
            </a:r>
            <a:r>
              <a:rPr lang="en-US" baseline="0" dirty="0" err="1" smtClean="0"/>
              <a:t>pulmonaire</a:t>
            </a:r>
            <a:endParaRPr lang="en-US" baseline="0"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59D77FD-DF05-2E47-906D-7A3C18087B2B}" type="slidenum">
              <a:rPr lang="en-US" smtClean="0"/>
              <a:t>7</a:t>
            </a:fld>
            <a:endParaRPr lang="en-US"/>
          </a:p>
        </p:txBody>
      </p:sp>
    </p:spTree>
    <p:extLst>
      <p:ext uri="{BB962C8B-B14F-4D97-AF65-F5344CB8AC3E}">
        <p14:creationId xmlns:p14="http://schemas.microsoft.com/office/powerpoint/2010/main" val="205662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physiopathologie et justification des traitements médicaux et cessation tabagique</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a:t>
            </a:r>
            <a:r>
              <a:rPr lang="fr-FR" dirty="0" err="1" smtClean="0"/>
              <a:t>eurs</a:t>
            </a:r>
            <a:r>
              <a:rPr lang="fr-FR" dirty="0" smtClean="0"/>
              <a:t> donnant des Moyens de soulager la dyspnée</a:t>
            </a:r>
            <a:endParaRPr lang="en-US" dirty="0" smtClean="0"/>
          </a:p>
          <a:p>
            <a:endParaRPr lang="en-US" dirty="0" smtClean="0"/>
          </a:p>
          <a:p>
            <a:r>
              <a:rPr lang="en-US" dirty="0" smtClean="0"/>
              <a:t>**</a:t>
            </a:r>
            <a:r>
              <a:rPr lang="en-US" baseline="0" dirty="0" smtClean="0"/>
              <a:t> </a:t>
            </a:r>
            <a:r>
              <a:rPr lang="en-US" baseline="0" dirty="0" err="1" smtClean="0"/>
              <a:t>donnée</a:t>
            </a:r>
            <a:r>
              <a:rPr lang="en-US" baseline="0" dirty="0" smtClean="0"/>
              <a:t> </a:t>
            </a:r>
            <a:r>
              <a:rPr lang="en-US" baseline="0" dirty="0" err="1" smtClean="0"/>
              <a:t>dans</a:t>
            </a:r>
            <a:r>
              <a:rPr lang="en-US" baseline="0" dirty="0" smtClean="0"/>
              <a:t> le </a:t>
            </a:r>
            <a:r>
              <a:rPr lang="en-US" baseline="0" dirty="0" err="1" smtClean="0"/>
              <a:t>canadien</a:t>
            </a:r>
            <a:r>
              <a:rPr lang="en-US" baseline="0" dirty="0" smtClean="0"/>
              <a:t> </a:t>
            </a:r>
            <a:r>
              <a:rPr lang="en-US" baseline="0" dirty="0" err="1" smtClean="0"/>
              <a:t>mais</a:t>
            </a:r>
            <a:r>
              <a:rPr lang="en-US" baseline="0" dirty="0" smtClean="0"/>
              <a:t> </a:t>
            </a:r>
            <a:r>
              <a:rPr lang="en-US" baseline="0" dirty="0" err="1" smtClean="0"/>
              <a:t>moindrement</a:t>
            </a:r>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8</a:t>
            </a:fld>
            <a:endParaRPr lang="en-US"/>
          </a:p>
        </p:txBody>
      </p:sp>
    </p:spTree>
    <p:extLst>
      <p:ext uri="{BB962C8B-B14F-4D97-AF65-F5344CB8AC3E}">
        <p14:creationId xmlns:p14="http://schemas.microsoft.com/office/powerpoint/2010/main" val="407542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bien que la preuve soit particulièrement forte chez les patients atteints de maladie modérée à sévère.</a:t>
            </a:r>
            <a:endParaRPr lang="en-US" dirty="0"/>
          </a:p>
        </p:txBody>
      </p:sp>
      <p:sp>
        <p:nvSpPr>
          <p:cNvPr id="4" name="Slide Number Placeholder 3"/>
          <p:cNvSpPr>
            <a:spLocks noGrp="1"/>
          </p:cNvSpPr>
          <p:nvPr>
            <p:ph type="sldNum" sz="quarter" idx="10"/>
          </p:nvPr>
        </p:nvSpPr>
        <p:spPr/>
        <p:txBody>
          <a:bodyPr/>
          <a:lstStyle/>
          <a:p>
            <a:fld id="{C59D77FD-DF05-2E47-906D-7A3C18087B2B}" type="slidenum">
              <a:rPr lang="en-US" smtClean="0"/>
              <a:t>9</a:t>
            </a:fld>
            <a:endParaRPr lang="en-US"/>
          </a:p>
        </p:txBody>
      </p:sp>
    </p:spTree>
    <p:extLst>
      <p:ext uri="{BB962C8B-B14F-4D97-AF65-F5344CB8AC3E}">
        <p14:creationId xmlns:p14="http://schemas.microsoft.com/office/powerpoint/2010/main" val="174669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Méta</a:t>
            </a:r>
            <a:r>
              <a:rPr lang="en-US" dirty="0" smtClean="0"/>
              <a:t> </a:t>
            </a:r>
            <a:r>
              <a:rPr lang="en-US" dirty="0" err="1" smtClean="0"/>
              <a:t>anlalyse</a:t>
            </a:r>
            <a:r>
              <a:rPr lang="en-US" baseline="0" dirty="0" smtClean="0"/>
              <a:t> </a:t>
            </a:r>
            <a:r>
              <a:rPr lang="en-US" baseline="0" dirty="0" err="1" smtClean="0"/>
              <a:t>publiée</a:t>
            </a:r>
            <a:r>
              <a:rPr lang="en-US" baseline="0" dirty="0" smtClean="0"/>
              <a:t> en 2005, </a:t>
            </a:r>
            <a:r>
              <a:rPr lang="en-US" dirty="0" smtClean="0"/>
              <a:t>7 ECR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déterminer</a:t>
            </a:r>
            <a:r>
              <a:rPr lang="en-US" dirty="0" smtClean="0"/>
              <a:t> </a:t>
            </a:r>
            <a:r>
              <a:rPr lang="en-US" dirty="0" err="1" smtClean="0"/>
              <a:t>si</a:t>
            </a:r>
            <a:r>
              <a:rPr lang="en-US" dirty="0" smtClean="0"/>
              <a:t> la </a:t>
            </a:r>
            <a:r>
              <a:rPr lang="en-US" dirty="0" err="1" smtClean="0"/>
              <a:t>réadaptation</a:t>
            </a:r>
            <a:r>
              <a:rPr lang="en-US" dirty="0" smtClean="0"/>
              <a:t> </a:t>
            </a:r>
            <a:r>
              <a:rPr lang="en-US" dirty="0" err="1" smtClean="0"/>
              <a:t>respiratoire</a:t>
            </a:r>
            <a:r>
              <a:rPr lang="en-US" dirty="0" smtClean="0"/>
              <a:t> après </a:t>
            </a:r>
            <a:r>
              <a:rPr lang="en-US" dirty="0" err="1" smtClean="0"/>
              <a:t>une</a:t>
            </a:r>
            <a:r>
              <a:rPr lang="en-US" dirty="0" smtClean="0"/>
              <a:t> exacerbation </a:t>
            </a:r>
            <a:r>
              <a:rPr lang="en-US" dirty="0" err="1" smtClean="0"/>
              <a:t>aiguë</a:t>
            </a:r>
            <a:r>
              <a:rPr lang="en-US" dirty="0" smtClean="0"/>
              <a:t> </a:t>
            </a:r>
            <a:r>
              <a:rPr lang="en-US" dirty="0" err="1" smtClean="0"/>
              <a:t>améliore</a:t>
            </a:r>
            <a:r>
              <a:rPr lang="en-US" dirty="0" smtClean="0"/>
              <a:t> le </a:t>
            </a:r>
            <a:r>
              <a:rPr lang="en-US" dirty="0" err="1" smtClean="0"/>
              <a:t>pronostic</a:t>
            </a:r>
            <a:r>
              <a:rPr lang="en-US" dirty="0" smtClean="0"/>
              <a:t> et </a:t>
            </a:r>
            <a:r>
              <a:rPr lang="en-US" dirty="0" err="1" smtClean="0"/>
              <a:t>l'état</a:t>
            </a:r>
            <a:r>
              <a:rPr lang="en-US" dirty="0" smtClean="0"/>
              <a:t> de santé par rapport aux </a:t>
            </a:r>
            <a:r>
              <a:rPr lang="en-US" dirty="0" err="1" smtClean="0"/>
              <a:t>soins</a:t>
            </a:r>
            <a:r>
              <a:rPr lang="en-US" dirty="0" smtClean="0"/>
              <a:t> </a:t>
            </a:r>
            <a:r>
              <a:rPr lang="en-US" dirty="0" err="1" smtClean="0"/>
              <a:t>habituels</a:t>
            </a:r>
            <a:r>
              <a:rPr lang="en-US" dirty="0" smtClean="0"/>
              <a:t>.</a:t>
            </a:r>
            <a:r>
              <a:rPr lang="fr-CA" dirty="0" smtClean="0"/>
              <a: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t>Issu</a:t>
            </a:r>
            <a:r>
              <a:rPr lang="en-US" dirty="0" smtClean="0"/>
              <a:t> </a:t>
            </a:r>
            <a:r>
              <a:rPr lang="en-US" dirty="0" err="1" smtClean="0"/>
              <a:t>primaire</a:t>
            </a:r>
            <a:r>
              <a:rPr lang="en-US" dirty="0" smtClean="0"/>
              <a:t>: 3 ECR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il </a:t>
            </a:r>
            <a:r>
              <a:rPr lang="en-US" sz="1200" kern="1200" dirty="0" err="1" smtClean="0">
                <a:solidFill>
                  <a:schemeClr val="tx1"/>
                </a:solidFill>
                <a:effectLst/>
                <a:latin typeface="+mn-lt"/>
                <a:ea typeface="+mn-ea"/>
                <a:cs typeface="+mn-cs"/>
              </a:rPr>
              <a:t>convient</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noter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durée</a:t>
            </a:r>
            <a:r>
              <a:rPr lang="en-US" sz="1200" kern="1200" dirty="0" smtClean="0">
                <a:solidFill>
                  <a:schemeClr val="tx1"/>
                </a:solidFill>
                <a:effectLst/>
                <a:latin typeface="+mn-lt"/>
                <a:ea typeface="+mn-ea"/>
                <a:cs typeface="+mn-cs"/>
              </a:rPr>
              <a:t> du </a:t>
            </a:r>
            <a:r>
              <a:rPr lang="en-US" sz="1200" kern="1200" dirty="0" err="1" smtClean="0">
                <a:solidFill>
                  <a:schemeClr val="tx1"/>
                </a:solidFill>
                <a:effectLst/>
                <a:latin typeface="+mn-lt"/>
                <a:ea typeface="+mn-ea"/>
                <a:cs typeface="+mn-cs"/>
              </a:rPr>
              <a:t>suivi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différait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considérablement</a:t>
            </a:r>
            <a:r>
              <a:rPr lang="en-US" sz="1200" kern="1200" dirty="0" smtClean="0">
                <a:solidFill>
                  <a:schemeClr val="tx1"/>
                </a:solidFill>
                <a:effectLst/>
                <a:latin typeface="+mn-lt"/>
                <a:ea typeface="+mn-ea"/>
                <a:cs typeface="+mn-cs"/>
              </a:rPr>
              <a:t> entre </a:t>
            </a:r>
            <a:r>
              <a:rPr lang="en-US" sz="1200" kern="1200" dirty="0" err="1" smtClean="0">
                <a:solidFill>
                  <a:schemeClr val="tx1"/>
                </a:solidFill>
                <a:effectLst/>
                <a:latin typeface="+mn-lt"/>
                <a:ea typeface="+mn-ea"/>
                <a:cs typeface="+mn-cs"/>
              </a:rPr>
              <a:t>ces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études</a:t>
            </a:r>
            <a:endParaRPr lang="en-US" dirty="0" smtClean="0"/>
          </a:p>
          <a:p>
            <a:pPr lvl="0"/>
            <a:endParaRPr lang="en-US" dirty="0" smtClean="0"/>
          </a:p>
        </p:txBody>
      </p:sp>
      <p:sp>
        <p:nvSpPr>
          <p:cNvPr id="4" name="Slide Number Placeholder 3"/>
          <p:cNvSpPr>
            <a:spLocks noGrp="1"/>
          </p:cNvSpPr>
          <p:nvPr>
            <p:ph type="sldNum" sz="quarter" idx="10"/>
          </p:nvPr>
        </p:nvSpPr>
        <p:spPr/>
        <p:txBody>
          <a:bodyPr/>
          <a:lstStyle/>
          <a:p>
            <a:fld id="{C59D77FD-DF05-2E47-906D-7A3C18087B2B}" type="slidenum">
              <a:rPr lang="en-US" smtClean="0"/>
              <a:t>10</a:t>
            </a:fld>
            <a:endParaRPr lang="en-US"/>
          </a:p>
        </p:txBody>
      </p:sp>
    </p:spTree>
    <p:extLst>
      <p:ext uri="{BB962C8B-B14F-4D97-AF65-F5344CB8AC3E}">
        <p14:creationId xmlns:p14="http://schemas.microsoft.com/office/powerpoint/2010/main" val="3594514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smtClean="0">
                <a:solidFill>
                  <a:schemeClr val="tx1"/>
                </a:solidFill>
                <a:effectLst/>
                <a:latin typeface="+mn-lt"/>
                <a:ea typeface="+mn-ea"/>
                <a:cs typeface="+mn-cs"/>
              </a:rPr>
              <a:t>L’étude</a:t>
            </a:r>
            <a:r>
              <a:rPr lang="en-US" sz="1200" kern="1200" dirty="0" smtClean="0">
                <a:solidFill>
                  <a:schemeClr val="tx1"/>
                </a:solidFill>
                <a:effectLst/>
                <a:latin typeface="+mn-lt"/>
                <a:ea typeface="+mn-ea"/>
                <a:cs typeface="+mn-cs"/>
              </a:rPr>
              <a:t> avec les plus de </a:t>
            </a:r>
            <a:r>
              <a:rPr lang="en-US" sz="1200" kern="1200" dirty="0" err="1" smtClean="0">
                <a:solidFill>
                  <a:schemeClr val="tx1"/>
                </a:solidFill>
                <a:effectLst/>
                <a:latin typeface="+mn-lt"/>
                <a:ea typeface="+mn-ea"/>
                <a:cs typeface="+mn-cs"/>
              </a:rPr>
              <a:t>poids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avait</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suivi</a:t>
            </a:r>
            <a:r>
              <a:rPr lang="en-US" sz="1200" kern="1200" dirty="0" smtClean="0">
                <a:solidFill>
                  <a:schemeClr val="tx1"/>
                </a:solidFill>
                <a:effectLst/>
                <a:latin typeface="+mn-lt"/>
                <a:ea typeface="+mn-ea"/>
                <a:cs typeface="+mn-cs"/>
              </a:rPr>
              <a:t> de 48 </a:t>
            </a:r>
            <a:r>
              <a:rPr lang="en-US" sz="1200" kern="1200" dirty="0" err="1" smtClean="0">
                <a:solidFill>
                  <a:schemeClr val="tx1"/>
                </a:solidFill>
                <a:effectLst/>
                <a:latin typeface="+mn-lt"/>
                <a:ea typeface="+mn-ea"/>
                <a:cs typeface="+mn-cs"/>
              </a:rPr>
              <a:t>mois</a:t>
            </a:r>
            <a:endParaRPr lang="fr-CA" sz="1200" kern="1200" dirty="0" smtClean="0">
              <a:solidFill>
                <a:schemeClr val="tx1"/>
              </a:solidFill>
              <a:effectLst/>
              <a:latin typeface="+mn-lt"/>
              <a:ea typeface="+mn-ea"/>
              <a:cs typeface="+mn-cs"/>
            </a:endParaRPr>
          </a:p>
          <a:p>
            <a:endParaRPr lang="en-US" dirty="0" smtClean="0"/>
          </a:p>
          <a:p>
            <a:r>
              <a:rPr lang="en-US" sz="1200" kern="1200" dirty="0" err="1" smtClean="0">
                <a:solidFill>
                  <a:schemeClr val="tx1"/>
                </a:solidFill>
                <a:effectLst/>
                <a:latin typeface="+mn-lt"/>
                <a:ea typeface="+mn-ea"/>
                <a:cs typeface="+mn-cs"/>
              </a:rPr>
              <a:t>Tous</a:t>
            </a:r>
            <a:r>
              <a:rPr lang="en-US" sz="1200" kern="1200" dirty="0" smtClean="0">
                <a:solidFill>
                  <a:schemeClr val="tx1"/>
                </a:solidFill>
                <a:effectLst/>
                <a:latin typeface="+mn-lt"/>
                <a:ea typeface="+mn-ea"/>
                <a:cs typeface="+mn-cs"/>
              </a:rPr>
              <a:t> les </a:t>
            </a:r>
            <a:r>
              <a:rPr lang="en-US" sz="1200" kern="1200" dirty="0" err="1" smtClean="0">
                <a:solidFill>
                  <a:schemeClr val="tx1"/>
                </a:solidFill>
                <a:effectLst/>
                <a:latin typeface="+mn-lt"/>
                <a:ea typeface="+mn-ea"/>
                <a:cs typeface="+mn-cs"/>
              </a:rPr>
              <a:t>essais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montré</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bénéfice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significatif</a:t>
            </a:r>
            <a:r>
              <a:rPr lang="en-US" sz="1200" kern="1200" dirty="0" smtClean="0">
                <a:solidFill>
                  <a:schemeClr val="tx1"/>
                </a:solidFill>
                <a:effectLst/>
                <a:latin typeface="+mn-lt"/>
                <a:ea typeface="+mn-ea"/>
                <a:cs typeface="+mn-cs"/>
              </a:rPr>
              <a:t> de la rehabilitation </a:t>
            </a:r>
            <a:r>
              <a:rPr lang="en-US" sz="1200" kern="1200" dirty="0" err="1" smtClean="0">
                <a:solidFill>
                  <a:schemeClr val="tx1"/>
                </a:solidFill>
                <a:effectLst/>
                <a:latin typeface="+mn-lt"/>
                <a:ea typeface="+mn-ea"/>
                <a:cs typeface="+mn-cs"/>
              </a:rPr>
              <a:t>respiratoire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a:t>
            </a:r>
            <a:r>
              <a:rPr lang="en-US" sz="1200" kern="1200" dirty="0" smtClean="0">
                <a:solidFill>
                  <a:schemeClr val="tx1"/>
                </a:solidFill>
                <a:effectLst/>
                <a:latin typeface="+mn-lt"/>
                <a:ea typeface="+mn-ea"/>
                <a:cs typeface="+mn-cs"/>
              </a:rPr>
              <a:t> la distance de </a:t>
            </a:r>
            <a:r>
              <a:rPr lang="en-US" sz="1200" kern="1200" dirty="0" err="1" smtClean="0">
                <a:solidFill>
                  <a:schemeClr val="tx1"/>
                </a:solidFill>
                <a:effectLst/>
                <a:latin typeface="+mn-lt"/>
                <a:ea typeface="+mn-ea"/>
                <a:cs typeface="+mn-cs"/>
              </a:rPr>
              <a:t>marche</a:t>
            </a:r>
            <a:r>
              <a:rPr lang="en-US" sz="1200" kern="1200" dirty="0" smtClean="0">
                <a:solidFill>
                  <a:schemeClr val="tx1"/>
                </a:solidFill>
                <a:effectLst/>
                <a:latin typeface="+mn-lt"/>
                <a:ea typeface="+mn-ea"/>
                <a:cs typeface="+mn-cs"/>
              </a:rPr>
              <a:t> de six minutes. </a:t>
            </a:r>
          </a:p>
          <a:p>
            <a:r>
              <a:rPr lang="en-US" sz="1200" kern="1200" dirty="0" err="1" smtClean="0">
                <a:solidFill>
                  <a:schemeClr val="tx1"/>
                </a:solidFill>
                <a:effectLst/>
                <a:latin typeface="+mn-lt"/>
                <a:ea typeface="+mn-ea"/>
                <a:cs typeface="+mn-cs"/>
              </a:rPr>
              <a:t>Amélioration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significative</a:t>
            </a:r>
            <a:r>
              <a:rPr lang="en-US" sz="1200" kern="1200" dirty="0" smtClean="0">
                <a:solidFill>
                  <a:schemeClr val="tx1"/>
                </a:solidFill>
                <a:effectLst/>
                <a:latin typeface="+mn-lt"/>
                <a:ea typeface="+mn-ea"/>
                <a:cs typeface="+mn-cs"/>
              </a:rPr>
              <a:t> de la </a:t>
            </a:r>
            <a:r>
              <a:rPr lang="en-US" sz="1200" kern="1200" dirty="0" err="1" smtClean="0">
                <a:solidFill>
                  <a:schemeClr val="tx1"/>
                </a:solidFill>
                <a:effectLst/>
                <a:latin typeface="+mn-lt"/>
                <a:ea typeface="+mn-ea"/>
                <a:cs typeface="+mn-cs"/>
              </a:rPr>
              <a:t>qualité</a:t>
            </a:r>
            <a:r>
              <a:rPr lang="en-US" sz="1200" kern="1200" dirty="0" smtClean="0">
                <a:solidFill>
                  <a:schemeClr val="tx1"/>
                </a:solidFill>
                <a:effectLst/>
                <a:latin typeface="+mn-lt"/>
                <a:ea typeface="+mn-ea"/>
                <a:cs typeface="+mn-cs"/>
              </a:rPr>
              <a:t> de</a:t>
            </a:r>
            <a:r>
              <a:rPr lang="en-US" sz="1200" kern="1200" baseline="0" dirty="0" smtClean="0">
                <a:solidFill>
                  <a:schemeClr val="tx1"/>
                </a:solidFill>
                <a:effectLst/>
                <a:latin typeface="+mn-lt"/>
                <a:ea typeface="+mn-ea"/>
                <a:cs typeface="+mn-cs"/>
              </a:rPr>
              <a:t> vie. </a:t>
            </a:r>
          </a:p>
          <a:p>
            <a:pPr lvl="0"/>
            <a:endParaRPr lang="en-US" dirty="0" smtClean="0"/>
          </a:p>
          <a:p>
            <a:pPr lvl="0"/>
            <a:r>
              <a:rPr lang="en-US" dirty="0" smtClean="0"/>
              <a:t>**</a:t>
            </a:r>
            <a:r>
              <a:rPr lang="en-US" dirty="0" err="1" smtClean="0"/>
              <a:t>recommandation</a:t>
            </a:r>
            <a:r>
              <a:rPr lang="en-US" baseline="0" dirty="0" smtClean="0"/>
              <a:t> </a:t>
            </a:r>
            <a:r>
              <a:rPr lang="en-US" baseline="0" dirty="0" err="1" smtClean="0"/>
              <a:t>basée</a:t>
            </a:r>
            <a:r>
              <a:rPr lang="en-US" baseline="0" dirty="0" smtClean="0"/>
              <a:t> </a:t>
            </a:r>
            <a:r>
              <a:rPr lang="en-US" baseline="0" dirty="0" err="1" smtClean="0"/>
              <a:t>données</a:t>
            </a:r>
            <a:r>
              <a:rPr lang="en-US" baseline="0" dirty="0" smtClean="0"/>
              <a:t> </a:t>
            </a:r>
            <a:r>
              <a:rPr lang="en-US" baseline="0" dirty="0" err="1" smtClean="0"/>
              <a:t>probantes</a:t>
            </a:r>
            <a:r>
              <a:rPr lang="en-US" baseline="0" dirty="0" smtClean="0"/>
              <a:t> </a:t>
            </a:r>
            <a:r>
              <a:rPr lang="en-US" baseline="0" dirty="0" err="1" smtClean="0"/>
              <a:t>solides</a:t>
            </a:r>
            <a:r>
              <a:rPr lang="en-US" baseline="0" dirty="0" smtClean="0"/>
              <a:t> </a:t>
            </a:r>
            <a:r>
              <a:rPr lang="en-US" baseline="0" dirty="0" err="1" smtClean="0"/>
              <a:t>provenant</a:t>
            </a:r>
            <a:r>
              <a:rPr lang="en-US" baseline="0" dirty="0" smtClean="0"/>
              <a:t> d’un </a:t>
            </a:r>
            <a:r>
              <a:rPr lang="en-US" baseline="0" dirty="0" err="1" smtClean="0"/>
              <a:t>métanalyse</a:t>
            </a:r>
            <a:r>
              <a:rPr lang="en-US" baseline="0" dirty="0" smtClean="0"/>
              <a:t>** </a:t>
            </a:r>
            <a:r>
              <a:rPr lang="en-US" baseline="0" dirty="0" smtClean="0">
                <a:sym typeface="Wingdings"/>
              </a:rPr>
              <a:t> </a:t>
            </a:r>
            <a:r>
              <a:rPr lang="en-US" baseline="0" dirty="0" err="1" smtClean="0">
                <a:sym typeface="Wingdings"/>
              </a:rPr>
              <a:t>d’accord</a:t>
            </a:r>
            <a:r>
              <a:rPr lang="en-US" baseline="0" dirty="0" smtClean="0">
                <a:sym typeface="Wingdings"/>
              </a:rPr>
              <a:t> avec </a:t>
            </a:r>
            <a:r>
              <a:rPr lang="en-US" baseline="0" dirty="0" err="1" smtClean="0">
                <a:sym typeface="Wingdings"/>
              </a:rPr>
              <a:t>recommandation</a:t>
            </a:r>
            <a:endParaRPr lang="en-US" dirty="0" smtClean="0"/>
          </a:p>
        </p:txBody>
      </p:sp>
      <p:sp>
        <p:nvSpPr>
          <p:cNvPr id="4" name="Slide Number Placeholder 3"/>
          <p:cNvSpPr>
            <a:spLocks noGrp="1"/>
          </p:cNvSpPr>
          <p:nvPr>
            <p:ph type="sldNum" sz="quarter" idx="10"/>
          </p:nvPr>
        </p:nvSpPr>
        <p:spPr/>
        <p:txBody>
          <a:bodyPr/>
          <a:lstStyle/>
          <a:p>
            <a:fld id="{C59D77FD-DF05-2E47-906D-7A3C18087B2B}" type="slidenum">
              <a:rPr lang="en-US" smtClean="0"/>
              <a:t>11</a:t>
            </a:fld>
            <a:endParaRPr lang="en-US"/>
          </a:p>
        </p:txBody>
      </p:sp>
    </p:spTree>
    <p:extLst>
      <p:ext uri="{BB962C8B-B14F-4D97-AF65-F5344CB8AC3E}">
        <p14:creationId xmlns:p14="http://schemas.microsoft.com/office/powerpoint/2010/main" val="235375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fr-CA"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dirty="0"/>
          </a:p>
        </p:txBody>
      </p:sp>
      <p:sp>
        <p:nvSpPr>
          <p:cNvPr id="4" name="Date Placeholder 3"/>
          <p:cNvSpPr>
            <a:spLocks noGrp="1"/>
          </p:cNvSpPr>
          <p:nvPr>
            <p:ph type="dt" sz="half" idx="10"/>
          </p:nvPr>
        </p:nvSpPr>
        <p:spPr/>
        <p:txBody>
          <a:bodyPr/>
          <a:lstStyle/>
          <a:p>
            <a:fld id="{B1A24CD3-204F-4468-8EE4-28A6668D006A}"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‹N°›</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B1A24CD3-204F-4468-8EE4-28A6668D006A}"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fr-CA"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B1A24CD3-204F-4468-8EE4-28A6668D006A}"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B1A24CD3-204F-4468-8EE4-28A6668D006A}"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fr-CA"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B1A24CD3-204F-4468-8EE4-28A6668D006A}"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‹N°›</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p:txBody>
          <a:bodyPr/>
          <a:lstStyle/>
          <a:p>
            <a:fld id="{B1A24CD3-204F-4468-8EE4-28A6668D006A}"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6"/>
          <p:cNvSpPr>
            <a:spLocks noGrp="1"/>
          </p:cNvSpPr>
          <p:nvPr>
            <p:ph type="dt" sz="half" idx="10"/>
          </p:nvPr>
        </p:nvSpPr>
        <p:spPr/>
        <p:txBody>
          <a:bodyPr/>
          <a:lstStyle/>
          <a:p>
            <a:fld id="{B1A24CD3-204F-4468-8EE4-28A6668D006A}" type="datetimeFigureOut">
              <a:rPr lang="en-US" smtClean="0"/>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‹N°›</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dirty="0"/>
          </a:p>
        </p:txBody>
      </p:sp>
      <p:sp>
        <p:nvSpPr>
          <p:cNvPr id="3" name="Date Placeholder 2"/>
          <p:cNvSpPr>
            <a:spLocks noGrp="1"/>
          </p:cNvSpPr>
          <p:nvPr>
            <p:ph type="dt" sz="half" idx="10"/>
          </p:nvPr>
        </p:nvSpPr>
        <p:spPr/>
        <p:txBody>
          <a:bodyPr/>
          <a:lstStyle/>
          <a:p>
            <a:fld id="{B1A24CD3-204F-4468-8EE4-28A6668D006A}" type="datetimeFigureOut">
              <a:rPr lang="en-US" smtClean="0"/>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24CD3-204F-4468-8EE4-28A6668D006A}" type="datetimeFigureOut">
              <a:rPr lang="en-US" smtClean="0"/>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fr-CA"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‹N°›</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fr-CA"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fr-CA"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1A24CD3-204F-4468-8EE4-28A6668D006A}" type="datetimeFigureOut">
              <a:rPr lang="en-US" smtClean="0"/>
              <a:t>5/30/2017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57AF16DE-A0D5-4438-950F-5B1E159C2C28}" type="slidenum">
              <a:rPr lang="en-US" smtClean="0"/>
              <a:t>‹N°›</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737357"/>
            <a:ext cx="7543800" cy="1524000"/>
          </a:xfrm>
        </p:spPr>
        <p:txBody>
          <a:bodyPr/>
          <a:lstStyle/>
          <a:p>
            <a:r>
              <a:rPr lang="en-US" sz="6000" dirty="0" smtClean="0"/>
              <a:t>Guides </a:t>
            </a:r>
            <a:r>
              <a:rPr lang="en-US" sz="6000" dirty="0" err="1" smtClean="0"/>
              <a:t>cliniques</a:t>
            </a:r>
            <a:r>
              <a:rPr lang="en-US" sz="6000" dirty="0" smtClean="0"/>
              <a:t> MPOC</a:t>
            </a:r>
            <a:endParaRPr lang="en-US" sz="6000" dirty="0"/>
          </a:p>
        </p:txBody>
      </p:sp>
      <p:sp>
        <p:nvSpPr>
          <p:cNvPr id="3" name="Subtitle 2"/>
          <p:cNvSpPr>
            <a:spLocks noGrp="1"/>
          </p:cNvSpPr>
          <p:nvPr>
            <p:ph type="subTitle" idx="1"/>
          </p:nvPr>
        </p:nvSpPr>
        <p:spPr>
          <a:xfrm>
            <a:off x="762000" y="4261357"/>
            <a:ext cx="6858000" cy="646901"/>
          </a:xfrm>
        </p:spPr>
        <p:txBody>
          <a:bodyPr>
            <a:normAutofit fontScale="85000" lnSpcReduction="10000"/>
          </a:bodyPr>
          <a:lstStyle/>
          <a:p>
            <a:r>
              <a:rPr lang="en-US" sz="3200" b="1" dirty="0" err="1" smtClean="0"/>
              <a:t>Raphaëlle</a:t>
            </a:r>
            <a:r>
              <a:rPr lang="en-US" sz="3200" b="1" dirty="0" smtClean="0"/>
              <a:t> </a:t>
            </a:r>
            <a:r>
              <a:rPr lang="en-US" sz="3200" b="1" dirty="0" err="1" smtClean="0"/>
              <a:t>Gontier-Dupré</a:t>
            </a:r>
            <a:r>
              <a:rPr lang="en-US" sz="3200" b="1" dirty="0" smtClean="0"/>
              <a:t>, Emma </a:t>
            </a:r>
            <a:r>
              <a:rPr lang="en-US" sz="3200" b="1" dirty="0" err="1" smtClean="0"/>
              <a:t>Weintraub</a:t>
            </a:r>
            <a:endParaRPr lang="en-US" sz="3200" b="1" dirty="0" smtClean="0"/>
          </a:p>
          <a:p>
            <a:endParaRPr lang="en-US" dirty="0"/>
          </a:p>
        </p:txBody>
      </p:sp>
      <p:sp>
        <p:nvSpPr>
          <p:cNvPr id="4" name="TextBox 3"/>
          <p:cNvSpPr txBox="1"/>
          <p:nvPr/>
        </p:nvSpPr>
        <p:spPr>
          <a:xfrm>
            <a:off x="806922" y="4908258"/>
            <a:ext cx="6521507" cy="1200328"/>
          </a:xfrm>
          <a:prstGeom prst="rect">
            <a:avLst/>
          </a:prstGeom>
          <a:noFill/>
        </p:spPr>
        <p:txBody>
          <a:bodyPr wrap="square" rtlCol="0">
            <a:spAutoFit/>
          </a:bodyPr>
          <a:lstStyle/>
          <a:p>
            <a:r>
              <a:rPr lang="en-US" sz="2400" dirty="0" smtClean="0"/>
              <a:t>2 </a:t>
            </a:r>
            <a:r>
              <a:rPr lang="en-US" sz="2400" dirty="0" err="1" smtClean="0"/>
              <a:t>juin</a:t>
            </a:r>
            <a:r>
              <a:rPr lang="en-US" sz="2400" dirty="0" smtClean="0"/>
              <a:t> 2017</a:t>
            </a:r>
          </a:p>
          <a:p>
            <a:r>
              <a:rPr lang="en-US" sz="2400" dirty="0" smtClean="0"/>
              <a:t>GMF-U </a:t>
            </a:r>
            <a:r>
              <a:rPr lang="en-US" sz="2400" dirty="0" err="1" smtClean="0"/>
              <a:t>Sud</a:t>
            </a:r>
            <a:r>
              <a:rPr lang="en-US" sz="2400" dirty="0" smtClean="0"/>
              <a:t> </a:t>
            </a:r>
            <a:r>
              <a:rPr lang="en-US" sz="2400" dirty="0" err="1" smtClean="0"/>
              <a:t>Lanaudière</a:t>
            </a:r>
            <a:r>
              <a:rPr lang="en-US" sz="2400" dirty="0" smtClean="0"/>
              <a:t> </a:t>
            </a:r>
          </a:p>
          <a:p>
            <a:r>
              <a:rPr lang="en-US" sz="2400" dirty="0" err="1"/>
              <a:t>S</a:t>
            </a:r>
            <a:r>
              <a:rPr lang="en-US" sz="2400" dirty="0" err="1" smtClean="0"/>
              <a:t>upervisé</a:t>
            </a:r>
            <a:r>
              <a:rPr lang="en-US" sz="2400" dirty="0" smtClean="0"/>
              <a:t> par </a:t>
            </a:r>
            <a:r>
              <a:rPr lang="en-US" sz="2400" dirty="0" err="1" smtClean="0"/>
              <a:t>Dr</a:t>
            </a:r>
            <a:r>
              <a:rPr lang="en-US" sz="2400" dirty="0" smtClean="0"/>
              <a:t> Charbonneau</a:t>
            </a:r>
            <a:endParaRPr lang="en-US" sz="2400" dirty="0"/>
          </a:p>
        </p:txBody>
      </p:sp>
      <p:pic>
        <p:nvPicPr>
          <p:cNvPr id="6" name="Picture 5" descr="Sans tit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6662" y="297917"/>
            <a:ext cx="2814074" cy="2310827"/>
          </a:xfrm>
          <a:prstGeom prst="rect">
            <a:avLst/>
          </a:prstGeom>
        </p:spPr>
      </p:pic>
    </p:spTree>
    <p:extLst>
      <p:ext uri="{BB962C8B-B14F-4D97-AF65-F5344CB8AC3E}">
        <p14:creationId xmlns:p14="http://schemas.microsoft.com/office/powerpoint/2010/main" val="2694502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6624"/>
            <a:ext cx="7543800" cy="629024"/>
          </a:xfrm>
        </p:spPr>
        <p:txBody>
          <a:bodyPr>
            <a:noAutofit/>
          </a:bodyPr>
          <a:lstStyle/>
          <a:p>
            <a:r>
              <a:rPr lang="en-US" sz="3200" dirty="0" err="1" smtClean="0"/>
              <a:t>Méta-anyalse</a:t>
            </a:r>
            <a:r>
              <a:rPr lang="en-US" sz="3200" dirty="0" smtClean="0"/>
              <a:t> </a:t>
            </a:r>
            <a:r>
              <a:rPr lang="en-US" sz="3200" dirty="0" err="1" smtClean="0"/>
              <a:t>réhabilitation</a:t>
            </a:r>
            <a:r>
              <a:rPr lang="en-US" sz="3200" dirty="0" smtClean="0"/>
              <a:t> </a:t>
            </a:r>
            <a:r>
              <a:rPr lang="en-US" sz="3200" dirty="0" err="1" smtClean="0"/>
              <a:t>pulmonaire</a:t>
            </a:r>
            <a:endParaRPr lang="en-US" sz="3200" dirty="0"/>
          </a:p>
        </p:txBody>
      </p:sp>
      <p:sp>
        <p:nvSpPr>
          <p:cNvPr id="3" name="Content Placeholder 2"/>
          <p:cNvSpPr>
            <a:spLocks noGrp="1"/>
          </p:cNvSpPr>
          <p:nvPr>
            <p:ph idx="1"/>
          </p:nvPr>
        </p:nvSpPr>
        <p:spPr>
          <a:xfrm>
            <a:off x="762000" y="1105648"/>
            <a:ext cx="7543800" cy="1120587"/>
          </a:xfrm>
        </p:spPr>
        <p:txBody>
          <a:bodyPr>
            <a:normAutofit/>
          </a:bodyPr>
          <a:lstStyle/>
          <a:p>
            <a:r>
              <a:rPr lang="en-US" dirty="0" err="1"/>
              <a:t>L</a:t>
            </a:r>
            <a:r>
              <a:rPr lang="en-US" dirty="0" err="1" smtClean="0"/>
              <a:t>'hospitalisation</a:t>
            </a:r>
            <a:r>
              <a:rPr lang="en-US" dirty="0" smtClean="0"/>
              <a:t> </a:t>
            </a:r>
            <a:r>
              <a:rPr lang="en-US" dirty="0"/>
              <a:t>non </a:t>
            </a:r>
            <a:r>
              <a:rPr lang="en-US" dirty="0" err="1" smtClean="0"/>
              <a:t>planifiée</a:t>
            </a:r>
            <a:r>
              <a:rPr lang="en-US" dirty="0" smtClean="0"/>
              <a:t>: </a:t>
            </a:r>
            <a:r>
              <a:rPr lang="fr-CA" dirty="0"/>
              <a:t>Risque relatif </a:t>
            </a:r>
            <a:r>
              <a:rPr lang="fr-CA" dirty="0" smtClean="0"/>
              <a:t>de </a:t>
            </a:r>
            <a:r>
              <a:rPr lang="fr-CA" dirty="0"/>
              <a:t>0,26 (0,12-0,54) </a:t>
            </a:r>
            <a:endParaRPr lang="en-US" dirty="0"/>
          </a:p>
        </p:txBody>
      </p:sp>
      <p:pic>
        <p:nvPicPr>
          <p:cNvPr id="4" name="Picture 3" descr="1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35528" y="2226235"/>
            <a:ext cx="6813177" cy="4403749"/>
          </a:xfrm>
          <a:prstGeom prst="rect">
            <a:avLst/>
          </a:prstGeom>
        </p:spPr>
      </p:pic>
    </p:spTree>
    <p:extLst>
      <p:ext uri="{BB962C8B-B14F-4D97-AF65-F5344CB8AC3E}">
        <p14:creationId xmlns:p14="http://schemas.microsoft.com/office/powerpoint/2010/main" val="2252201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38262"/>
            <a:ext cx="7543800" cy="911243"/>
          </a:xfrm>
        </p:spPr>
        <p:txBody>
          <a:bodyPr/>
          <a:lstStyle/>
          <a:p>
            <a:r>
              <a:rPr lang="en-US" dirty="0" err="1" smtClean="0"/>
              <a:t>Effet</a:t>
            </a:r>
            <a:r>
              <a:rPr lang="en-US" dirty="0" smtClean="0"/>
              <a:t> </a:t>
            </a:r>
            <a:r>
              <a:rPr lang="en-US" dirty="0" err="1" smtClean="0"/>
              <a:t>sur</a:t>
            </a:r>
            <a:r>
              <a:rPr lang="en-US" dirty="0" smtClean="0"/>
              <a:t> la </a:t>
            </a:r>
            <a:r>
              <a:rPr lang="en-US" dirty="0" err="1" smtClean="0"/>
              <a:t>mortalité</a:t>
            </a:r>
            <a:r>
              <a:rPr lang="en-US" dirty="0" smtClean="0"/>
              <a:t>: </a:t>
            </a:r>
            <a:r>
              <a:rPr lang="en-US" dirty="0"/>
              <a:t>ratio de </a:t>
            </a:r>
            <a:r>
              <a:rPr lang="en-US" dirty="0" err="1" smtClean="0"/>
              <a:t>risque</a:t>
            </a:r>
            <a:r>
              <a:rPr lang="en-US" dirty="0" smtClean="0"/>
              <a:t> de 0,45 </a:t>
            </a:r>
            <a:r>
              <a:rPr lang="en-US" dirty="0"/>
              <a:t>(0,22-0,91). </a:t>
            </a:r>
          </a:p>
        </p:txBody>
      </p:sp>
      <p:pic>
        <p:nvPicPr>
          <p:cNvPr id="4" name="Picture 3" descr="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216" y="1741874"/>
            <a:ext cx="8341763" cy="4896493"/>
          </a:xfrm>
          <a:prstGeom prst="rect">
            <a:avLst/>
          </a:prstGeom>
        </p:spPr>
      </p:pic>
    </p:spTree>
    <p:extLst>
      <p:ext uri="{BB962C8B-B14F-4D97-AF65-F5344CB8AC3E}">
        <p14:creationId xmlns:p14="http://schemas.microsoft.com/office/powerpoint/2010/main" val="1711782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471" y="343647"/>
            <a:ext cx="8172823" cy="806824"/>
          </a:xfrm>
        </p:spPr>
        <p:txBody>
          <a:bodyPr>
            <a:normAutofit fontScale="90000"/>
          </a:bodyPr>
          <a:lstStyle/>
          <a:p>
            <a:r>
              <a:rPr lang="en-US" sz="4000" dirty="0" err="1" smtClean="0"/>
              <a:t>Canadien</a:t>
            </a:r>
            <a:r>
              <a:rPr lang="en-US" sz="4000" dirty="0" smtClean="0"/>
              <a:t>            </a:t>
            </a:r>
            <a:r>
              <a:rPr lang="en-US" sz="4000" dirty="0"/>
              <a:t> </a:t>
            </a:r>
            <a:r>
              <a:rPr lang="en-US" sz="4000" dirty="0" smtClean="0"/>
              <a:t>  </a:t>
            </a:r>
            <a:r>
              <a:rPr lang="en-US" sz="4000" dirty="0" err="1" smtClean="0"/>
              <a:t>Américain</a:t>
            </a:r>
            <a:r>
              <a:rPr lang="en-US" sz="4000" dirty="0" smtClean="0"/>
              <a:t>    	  	Gold</a:t>
            </a:r>
            <a:endParaRPr lang="en-US" sz="4000" dirty="0"/>
          </a:p>
        </p:txBody>
      </p:sp>
      <p:sp>
        <p:nvSpPr>
          <p:cNvPr id="3" name="Content Placeholder 2"/>
          <p:cNvSpPr>
            <a:spLocks noGrp="1"/>
          </p:cNvSpPr>
          <p:nvPr>
            <p:ph sz="half" idx="1"/>
          </p:nvPr>
        </p:nvSpPr>
        <p:spPr>
          <a:xfrm>
            <a:off x="388471" y="1269998"/>
            <a:ext cx="2674471" cy="5094942"/>
          </a:xfrm>
        </p:spPr>
        <p:txBody>
          <a:bodyPr>
            <a:normAutofit/>
          </a:bodyPr>
          <a:lstStyle/>
          <a:p>
            <a:pPr marL="0" indent="0">
              <a:buNone/>
            </a:pPr>
            <a:r>
              <a:rPr lang="fr-FR" sz="1800" dirty="0" smtClean="0"/>
              <a:t>BACA ou ACLA seul </a:t>
            </a:r>
            <a:r>
              <a:rPr lang="fr-FR" sz="1800" dirty="0"/>
              <a:t>ou </a:t>
            </a:r>
            <a:r>
              <a:rPr lang="fr-FR" sz="1800" dirty="0" smtClean="0"/>
              <a:t>combinés</a:t>
            </a:r>
          </a:p>
          <a:p>
            <a:pPr marL="0" indent="0">
              <a:buNone/>
            </a:pPr>
            <a:endParaRPr lang="fr-FR" sz="1800" dirty="0" smtClean="0"/>
          </a:p>
          <a:p>
            <a:pPr marL="0" indent="0">
              <a:buNone/>
            </a:pPr>
            <a:r>
              <a:rPr lang="fr-FR" sz="1800" dirty="0" smtClean="0"/>
              <a:t>BALA (</a:t>
            </a:r>
            <a:r>
              <a:rPr lang="fr-FR" sz="1800" dirty="0" err="1" smtClean="0"/>
              <a:t>T</a:t>
            </a:r>
            <a:r>
              <a:rPr lang="fr-FR" sz="1800" dirty="0" err="1" smtClean="0">
                <a:solidFill>
                  <a:srgbClr val="303030"/>
                </a:solidFill>
              </a:rPr>
              <a:t>iotropium</a:t>
            </a:r>
            <a:r>
              <a:rPr lang="fr-FR" sz="1800" dirty="0" smtClean="0"/>
              <a:t> </a:t>
            </a:r>
            <a:r>
              <a:rPr lang="fr-FR" sz="1800" dirty="0">
                <a:solidFill>
                  <a:srgbClr val="303030"/>
                </a:solidFill>
              </a:rPr>
              <a:t>ou le </a:t>
            </a:r>
            <a:r>
              <a:rPr lang="fr-FR" sz="1800" dirty="0" smtClean="0">
                <a:solidFill>
                  <a:srgbClr val="303030"/>
                </a:solidFill>
              </a:rPr>
              <a:t>SALM) </a:t>
            </a:r>
            <a:r>
              <a:rPr lang="fr-FR" sz="1800" dirty="0">
                <a:solidFill>
                  <a:srgbClr val="303030"/>
                </a:solidFill>
              </a:rPr>
              <a:t>et BACA </a:t>
            </a:r>
            <a:endParaRPr lang="fr-FR" sz="1800" dirty="0" smtClean="0">
              <a:solidFill>
                <a:srgbClr val="303030"/>
              </a:solidFill>
            </a:endParaRPr>
          </a:p>
          <a:p>
            <a:pPr marL="0" indent="0">
              <a:buNone/>
            </a:pPr>
            <a:endParaRPr lang="fr-FR" sz="1800" dirty="0"/>
          </a:p>
          <a:p>
            <a:pPr marL="0" lvl="0" indent="0">
              <a:buNone/>
            </a:pPr>
            <a:r>
              <a:rPr lang="fr-FR" sz="1800" dirty="0" err="1"/>
              <a:t>Tiotropium</a:t>
            </a:r>
            <a:r>
              <a:rPr lang="fr-FR" sz="1800" dirty="0"/>
              <a:t> </a:t>
            </a:r>
            <a:r>
              <a:rPr lang="fr-FR" sz="1800" dirty="0" smtClean="0"/>
              <a:t>et </a:t>
            </a:r>
            <a:r>
              <a:rPr lang="fr-FR" sz="1800" dirty="0"/>
              <a:t>BALA </a:t>
            </a:r>
            <a:r>
              <a:rPr lang="fr-FR" sz="1800" dirty="0" smtClean="0"/>
              <a:t>+ </a:t>
            </a:r>
            <a:r>
              <a:rPr lang="fr-FR" sz="1800" dirty="0"/>
              <a:t>BACA PRN</a:t>
            </a:r>
            <a:endParaRPr lang="fr-CA" sz="1800" dirty="0"/>
          </a:p>
          <a:p>
            <a:pPr marL="0" indent="0">
              <a:buNone/>
            </a:pPr>
            <a:endParaRPr lang="fr-CA" sz="1800" dirty="0"/>
          </a:p>
          <a:p>
            <a:pPr marL="0" indent="0">
              <a:buNone/>
            </a:pPr>
            <a:r>
              <a:rPr lang="fr-FR" sz="1800" dirty="0" err="1"/>
              <a:t>Tiotropium</a:t>
            </a:r>
            <a:r>
              <a:rPr lang="fr-FR" sz="1800" dirty="0"/>
              <a:t> + BALA + produit CSI </a:t>
            </a:r>
            <a:r>
              <a:rPr lang="fr-FR" sz="1800" dirty="0" smtClean="0"/>
              <a:t>+ </a:t>
            </a:r>
            <a:r>
              <a:rPr lang="fr-FR" sz="1800" dirty="0"/>
              <a:t>BACA PRN</a:t>
            </a:r>
            <a:r>
              <a:rPr lang="fr-CA" sz="1800" dirty="0"/>
              <a:t> </a:t>
            </a:r>
            <a:endParaRPr lang="fr-CA" sz="1800" dirty="0" smtClean="0"/>
          </a:p>
          <a:p>
            <a:pPr marL="0" indent="0">
              <a:buNone/>
            </a:pPr>
            <a:endParaRPr lang="fr-CA" sz="1800" dirty="0"/>
          </a:p>
          <a:p>
            <a:pPr marL="0" indent="0">
              <a:buNone/>
            </a:pPr>
            <a:r>
              <a:rPr lang="fr-FR" sz="1800" dirty="0"/>
              <a:t>T</a:t>
            </a:r>
            <a:r>
              <a:rPr lang="fr-FR" sz="1800" dirty="0" smtClean="0"/>
              <a:t>héophylline </a:t>
            </a:r>
            <a:r>
              <a:rPr lang="fr-FR" sz="1800" dirty="0"/>
              <a:t>orale à longue action</a:t>
            </a:r>
            <a:r>
              <a:rPr lang="fr-CA" sz="1800" dirty="0"/>
              <a:t> </a:t>
            </a:r>
          </a:p>
          <a:p>
            <a:pPr marL="0" indent="0">
              <a:buNone/>
            </a:pPr>
            <a:endParaRPr lang="en-US" dirty="0"/>
          </a:p>
        </p:txBody>
      </p:sp>
      <p:sp>
        <p:nvSpPr>
          <p:cNvPr id="4" name="Content Placeholder 3"/>
          <p:cNvSpPr>
            <a:spLocks noGrp="1"/>
          </p:cNvSpPr>
          <p:nvPr>
            <p:ph sz="half" idx="2"/>
          </p:nvPr>
        </p:nvSpPr>
        <p:spPr>
          <a:xfrm>
            <a:off x="3333376" y="1269998"/>
            <a:ext cx="2613212" cy="3558993"/>
          </a:xfrm>
        </p:spPr>
        <p:txBody>
          <a:bodyPr>
            <a:normAutofit/>
          </a:bodyPr>
          <a:lstStyle/>
          <a:p>
            <a:pPr marL="0" indent="0">
              <a:buNone/>
            </a:pPr>
            <a:r>
              <a:rPr lang="en-US" sz="1800" dirty="0" err="1" smtClean="0"/>
              <a:t>Bronchodilatateur</a:t>
            </a:r>
            <a:r>
              <a:rPr lang="en-US" sz="1800" dirty="0" smtClean="0"/>
              <a:t> </a:t>
            </a:r>
            <a:r>
              <a:rPr lang="en-US" sz="1800" dirty="0" err="1" smtClean="0"/>
              <a:t>inhalé</a:t>
            </a:r>
            <a:endParaRPr lang="en-US" sz="1800" dirty="0" smtClean="0"/>
          </a:p>
          <a:p>
            <a:pPr marL="0" indent="0">
              <a:buNone/>
            </a:pPr>
            <a:endParaRPr lang="en-US" sz="1800" dirty="0" smtClean="0"/>
          </a:p>
          <a:p>
            <a:pPr marL="0" indent="0">
              <a:buNone/>
            </a:pPr>
            <a:endParaRPr lang="en-US" sz="1800" dirty="0"/>
          </a:p>
          <a:p>
            <a:pPr marL="0" indent="0">
              <a:buNone/>
            </a:pPr>
            <a:r>
              <a:rPr lang="en-US" sz="1800" dirty="0" smtClean="0"/>
              <a:t>ALCA </a:t>
            </a:r>
            <a:r>
              <a:rPr lang="en-US" sz="1800" dirty="0" err="1" smtClean="0"/>
              <a:t>ou</a:t>
            </a:r>
            <a:r>
              <a:rPr lang="en-US" sz="1800" dirty="0" smtClean="0"/>
              <a:t> LABA</a:t>
            </a:r>
          </a:p>
          <a:p>
            <a:pPr marL="0" indent="0">
              <a:buNone/>
            </a:pPr>
            <a:endParaRPr lang="en-US" sz="1800" dirty="0" smtClean="0"/>
          </a:p>
          <a:p>
            <a:pPr marL="0" indent="0">
              <a:buNone/>
            </a:pPr>
            <a:endParaRPr lang="en-US" sz="1800" dirty="0"/>
          </a:p>
          <a:p>
            <a:pPr marL="0" indent="0">
              <a:buNone/>
            </a:pPr>
            <a:r>
              <a:rPr lang="en-US" sz="1800" dirty="0" smtClean="0"/>
              <a:t>ALCA +/- LABA +/- CSI</a:t>
            </a:r>
            <a:endParaRPr lang="en-US" sz="1800" dirty="0"/>
          </a:p>
        </p:txBody>
      </p:sp>
      <p:sp>
        <p:nvSpPr>
          <p:cNvPr id="5" name="Content Placeholder 2"/>
          <p:cNvSpPr txBox="1">
            <a:spLocks/>
          </p:cNvSpPr>
          <p:nvPr/>
        </p:nvSpPr>
        <p:spPr>
          <a:xfrm>
            <a:off x="6100482" y="1269998"/>
            <a:ext cx="2729753" cy="4645871"/>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8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9pPr>
          </a:lstStyle>
          <a:p>
            <a:pPr marL="0" indent="0">
              <a:buNone/>
            </a:pPr>
            <a:endParaRPr lang="en-US" dirty="0"/>
          </a:p>
        </p:txBody>
      </p:sp>
      <p:cxnSp>
        <p:nvCxnSpPr>
          <p:cNvPr id="8" name="Straight Arrow Connector 7"/>
          <p:cNvCxnSpPr/>
          <p:nvPr/>
        </p:nvCxnSpPr>
        <p:spPr>
          <a:xfrm>
            <a:off x="1628588" y="1852704"/>
            <a:ext cx="0" cy="478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616635" y="2932904"/>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634564" y="3884704"/>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634565" y="4828991"/>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225383" y="1269998"/>
            <a:ext cx="2595283" cy="3970318"/>
          </a:xfrm>
          <a:prstGeom prst="rect">
            <a:avLst/>
          </a:prstGeom>
        </p:spPr>
        <p:txBody>
          <a:bodyPr wrap="square">
            <a:spAutoFit/>
          </a:bodyPr>
          <a:lstStyle/>
          <a:p>
            <a:pPr lvl="0"/>
            <a:r>
              <a:rPr lang="fr-CA" dirty="0" smtClean="0"/>
              <a:t>BACA ou BALA</a:t>
            </a:r>
            <a:endParaRPr lang="fr-CA" dirty="0"/>
          </a:p>
          <a:p>
            <a:r>
              <a:rPr lang="fr-CA" dirty="0"/>
              <a:t> </a:t>
            </a:r>
          </a:p>
          <a:p>
            <a:pPr lvl="0"/>
            <a:r>
              <a:rPr lang="fr-CA" dirty="0"/>
              <a:t>Bronchodilatateur longue </a:t>
            </a:r>
            <a:r>
              <a:rPr lang="fr-CA" dirty="0" smtClean="0"/>
              <a:t>action</a:t>
            </a:r>
          </a:p>
          <a:p>
            <a:pPr lvl="0"/>
            <a:r>
              <a:rPr lang="fr-CA" dirty="0" smtClean="0"/>
              <a:t> </a:t>
            </a:r>
            <a:r>
              <a:rPr lang="fr-CA" dirty="0"/>
              <a:t> </a:t>
            </a:r>
          </a:p>
          <a:p>
            <a:pPr lvl="0"/>
            <a:r>
              <a:rPr lang="fr-CA" dirty="0" smtClean="0"/>
              <a:t>ACLA  </a:t>
            </a:r>
            <a:r>
              <a:rPr lang="fr-CA" dirty="0"/>
              <a:t>puis ajout LABA ou </a:t>
            </a:r>
            <a:r>
              <a:rPr lang="fr-CA" dirty="0" smtClean="0"/>
              <a:t>CSI </a:t>
            </a:r>
          </a:p>
          <a:p>
            <a:pPr lvl="0"/>
            <a:r>
              <a:rPr lang="fr-CA" dirty="0"/>
              <a:t> </a:t>
            </a:r>
          </a:p>
          <a:p>
            <a:pPr lvl="0"/>
            <a:r>
              <a:rPr lang="fr-CA" dirty="0" smtClean="0"/>
              <a:t>ACLA/LABA, puis ajout </a:t>
            </a:r>
            <a:r>
              <a:rPr lang="fr-CA" dirty="0"/>
              <a:t>CSI </a:t>
            </a:r>
            <a:endParaRPr lang="fr-CA" dirty="0" smtClean="0"/>
          </a:p>
          <a:p>
            <a:pPr lvl="0"/>
            <a:r>
              <a:rPr lang="fr-CA" dirty="0"/>
              <a:t> </a:t>
            </a:r>
          </a:p>
          <a:p>
            <a:r>
              <a:rPr lang="fr-CA" dirty="0" smtClean="0"/>
              <a:t>ACLA/</a:t>
            </a:r>
            <a:r>
              <a:rPr lang="fr-CA" dirty="0"/>
              <a:t>LABA/CSI, ajout </a:t>
            </a:r>
            <a:r>
              <a:rPr lang="fr-CA" dirty="0" err="1"/>
              <a:t>roflumilast</a:t>
            </a:r>
            <a:r>
              <a:rPr lang="fr-CA" dirty="0"/>
              <a:t>, d’un macrolide ou arrêt CSI. </a:t>
            </a:r>
            <a:endParaRPr lang="en-US" dirty="0"/>
          </a:p>
        </p:txBody>
      </p:sp>
      <p:cxnSp>
        <p:nvCxnSpPr>
          <p:cNvPr id="17" name="Straight Arrow Connector 16"/>
          <p:cNvCxnSpPr/>
          <p:nvPr/>
        </p:nvCxnSpPr>
        <p:spPr>
          <a:xfrm>
            <a:off x="7180729" y="1571813"/>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180730" y="2330822"/>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180731" y="3914586"/>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7180728" y="3107772"/>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485340" y="2319098"/>
            <a:ext cx="0" cy="478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485340" y="3406584"/>
            <a:ext cx="0" cy="47812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50415" y="6172139"/>
            <a:ext cx="7669850" cy="1169551"/>
          </a:xfrm>
          <a:prstGeom prst="rect">
            <a:avLst/>
          </a:prstGeom>
          <a:noFill/>
        </p:spPr>
        <p:txBody>
          <a:bodyPr wrap="square" numCol="2" rtlCol="0">
            <a:spAutoFit/>
          </a:bodyPr>
          <a:lstStyle/>
          <a:p>
            <a:r>
              <a:rPr lang="en-US" sz="1400" b="1" dirty="0"/>
              <a:t>ACLA </a:t>
            </a:r>
            <a:r>
              <a:rPr lang="en-US" sz="1400" dirty="0"/>
              <a:t>(LAMA): </a:t>
            </a:r>
            <a:r>
              <a:rPr lang="en-US" sz="1400" dirty="0" err="1"/>
              <a:t>Anticholinergique</a:t>
            </a:r>
            <a:r>
              <a:rPr lang="en-US" sz="1400" dirty="0"/>
              <a:t> longue action </a:t>
            </a:r>
          </a:p>
          <a:p>
            <a:r>
              <a:rPr lang="en-US" sz="1400" b="1" dirty="0"/>
              <a:t>BACA</a:t>
            </a:r>
            <a:r>
              <a:rPr lang="en-US" sz="1400" dirty="0"/>
              <a:t>: </a:t>
            </a:r>
            <a:r>
              <a:rPr lang="en-US" sz="1400" dirty="0" err="1"/>
              <a:t>Bronchodilatateurs</a:t>
            </a:r>
            <a:r>
              <a:rPr lang="en-US" sz="1400" dirty="0"/>
              <a:t> </a:t>
            </a:r>
            <a:r>
              <a:rPr lang="en-US" sz="1400" dirty="0" err="1"/>
              <a:t>à</a:t>
            </a:r>
            <a:r>
              <a:rPr lang="en-US" sz="1400" dirty="0"/>
              <a:t> </a:t>
            </a:r>
            <a:r>
              <a:rPr lang="en-US" sz="1400" dirty="0" err="1"/>
              <a:t>courte</a:t>
            </a:r>
            <a:r>
              <a:rPr lang="en-US" sz="1400" dirty="0"/>
              <a:t> action</a:t>
            </a:r>
          </a:p>
          <a:p>
            <a:endParaRPr lang="en-US" sz="1400" dirty="0" smtClean="0"/>
          </a:p>
          <a:p>
            <a:endParaRPr lang="en-US" sz="1400" dirty="0"/>
          </a:p>
          <a:p>
            <a:endParaRPr lang="en-US" sz="1400" dirty="0" smtClean="0"/>
          </a:p>
          <a:p>
            <a:r>
              <a:rPr lang="en-US" sz="1400" b="1" dirty="0" smtClean="0"/>
              <a:t>BALA</a:t>
            </a:r>
            <a:r>
              <a:rPr lang="en-US" sz="1400" dirty="0" smtClean="0"/>
              <a:t> </a:t>
            </a:r>
            <a:r>
              <a:rPr lang="en-US" sz="1400" dirty="0"/>
              <a:t>(LABA): </a:t>
            </a:r>
            <a:r>
              <a:rPr lang="en-US" sz="1400" dirty="0" err="1"/>
              <a:t>Bronchodilatateurs</a:t>
            </a:r>
            <a:r>
              <a:rPr lang="en-US" sz="1400" dirty="0"/>
              <a:t> </a:t>
            </a:r>
            <a:r>
              <a:rPr lang="en-US" sz="1400" dirty="0" err="1"/>
              <a:t>à</a:t>
            </a:r>
            <a:r>
              <a:rPr lang="en-US" sz="1400" dirty="0"/>
              <a:t> longue action</a:t>
            </a:r>
          </a:p>
          <a:p>
            <a:r>
              <a:rPr lang="en-US" sz="1400" b="1" dirty="0"/>
              <a:t>CSI</a:t>
            </a:r>
            <a:r>
              <a:rPr lang="en-US" sz="1400" dirty="0"/>
              <a:t>: Corticostéroïdes </a:t>
            </a:r>
            <a:r>
              <a:rPr lang="en-US" sz="1400" dirty="0" err="1"/>
              <a:t>inhalés</a:t>
            </a:r>
            <a:endParaRPr lang="en-US" sz="1400" dirty="0"/>
          </a:p>
          <a:p>
            <a:r>
              <a:rPr lang="en-US" sz="1400" b="1" dirty="0"/>
              <a:t>SALM</a:t>
            </a:r>
            <a:r>
              <a:rPr lang="en-US" sz="1400" dirty="0"/>
              <a:t>: </a:t>
            </a:r>
            <a:r>
              <a:rPr lang="en-US" sz="1400" dirty="0" err="1" smtClean="0"/>
              <a:t>salmétérol</a:t>
            </a:r>
            <a:endParaRPr lang="en-US" sz="1400" dirty="0"/>
          </a:p>
        </p:txBody>
      </p:sp>
    </p:spTree>
    <p:extLst>
      <p:ext uri="{BB962C8B-B14F-4D97-AF65-F5344CB8AC3E}">
        <p14:creationId xmlns:p14="http://schemas.microsoft.com/office/powerpoint/2010/main" val="4015344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2431"/>
            <a:ext cx="6781800" cy="793098"/>
          </a:xfrm>
        </p:spPr>
        <p:txBody>
          <a:bodyPr>
            <a:normAutofit fontScale="90000"/>
          </a:bodyPr>
          <a:lstStyle/>
          <a:p>
            <a:r>
              <a:rPr lang="en-US" dirty="0" err="1" smtClean="0"/>
              <a:t>Canadien</a:t>
            </a:r>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363802593"/>
              </p:ext>
            </p:extLst>
          </p:nvPr>
        </p:nvGraphicFramePr>
        <p:xfrm>
          <a:off x="762000" y="1322422"/>
          <a:ext cx="7829176" cy="4908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222865" y="6189583"/>
            <a:ext cx="8418907" cy="738664"/>
          </a:xfrm>
          <a:prstGeom prst="rect">
            <a:avLst/>
          </a:prstGeom>
        </p:spPr>
        <p:txBody>
          <a:bodyPr wrap="square" numCol="2">
            <a:spAutoFit/>
          </a:bodyPr>
          <a:lstStyle/>
          <a:p>
            <a:pPr lvl="0"/>
            <a:r>
              <a:rPr lang="en-US" sz="1400" b="1" dirty="0">
                <a:solidFill>
                  <a:prstClr val="black"/>
                </a:solidFill>
              </a:rPr>
              <a:t>ACLA</a:t>
            </a:r>
            <a:r>
              <a:rPr lang="en-US" sz="1400" dirty="0">
                <a:solidFill>
                  <a:prstClr val="black"/>
                </a:solidFill>
              </a:rPr>
              <a:t> (LAMA): </a:t>
            </a:r>
            <a:r>
              <a:rPr lang="en-US" sz="1400" dirty="0" err="1">
                <a:solidFill>
                  <a:prstClr val="black"/>
                </a:solidFill>
              </a:rPr>
              <a:t>Anticholinergique</a:t>
            </a:r>
            <a:r>
              <a:rPr lang="en-US" sz="1400" dirty="0">
                <a:solidFill>
                  <a:prstClr val="black"/>
                </a:solidFill>
              </a:rPr>
              <a:t> longue action </a:t>
            </a:r>
          </a:p>
          <a:p>
            <a:pPr lvl="0"/>
            <a:r>
              <a:rPr lang="en-US" sz="1400" b="1" dirty="0">
                <a:solidFill>
                  <a:prstClr val="black"/>
                </a:solidFill>
              </a:rPr>
              <a:t>BACA</a:t>
            </a:r>
            <a:r>
              <a:rPr lang="en-US" sz="1400" dirty="0">
                <a:solidFill>
                  <a:prstClr val="black"/>
                </a:solidFill>
              </a:rPr>
              <a:t>: </a:t>
            </a:r>
            <a:r>
              <a:rPr lang="en-US" sz="1400" dirty="0" err="1">
                <a:solidFill>
                  <a:prstClr val="black"/>
                </a:solidFill>
              </a:rPr>
              <a:t>Bronchodilatateurs</a:t>
            </a:r>
            <a:r>
              <a:rPr lang="en-US" sz="1400" dirty="0">
                <a:solidFill>
                  <a:prstClr val="black"/>
                </a:solidFill>
              </a:rPr>
              <a:t> à </a:t>
            </a:r>
            <a:r>
              <a:rPr lang="en-US" sz="1400" dirty="0" err="1">
                <a:solidFill>
                  <a:prstClr val="black"/>
                </a:solidFill>
              </a:rPr>
              <a:t>courte</a:t>
            </a:r>
            <a:r>
              <a:rPr lang="en-US" sz="1400" dirty="0">
                <a:solidFill>
                  <a:prstClr val="black"/>
                </a:solidFill>
              </a:rPr>
              <a:t> </a:t>
            </a:r>
            <a:r>
              <a:rPr lang="en-US" sz="1400" dirty="0" smtClean="0">
                <a:solidFill>
                  <a:prstClr val="black"/>
                </a:solidFill>
              </a:rPr>
              <a:t>action</a:t>
            </a:r>
          </a:p>
          <a:p>
            <a:pPr lvl="0"/>
            <a:endParaRPr lang="en-US" sz="1400" dirty="0">
              <a:solidFill>
                <a:prstClr val="black"/>
              </a:solidFill>
            </a:endParaRPr>
          </a:p>
          <a:p>
            <a:pPr lvl="0"/>
            <a:r>
              <a:rPr lang="en-US" sz="1400" b="1" dirty="0" smtClean="0">
                <a:solidFill>
                  <a:prstClr val="black"/>
                </a:solidFill>
              </a:rPr>
              <a:t>BALA</a:t>
            </a:r>
            <a:r>
              <a:rPr lang="en-US" sz="1400" dirty="0" smtClean="0">
                <a:solidFill>
                  <a:prstClr val="black"/>
                </a:solidFill>
              </a:rPr>
              <a:t> </a:t>
            </a:r>
            <a:r>
              <a:rPr lang="en-US" sz="1400" dirty="0">
                <a:solidFill>
                  <a:prstClr val="black"/>
                </a:solidFill>
              </a:rPr>
              <a:t>(LABA): </a:t>
            </a:r>
            <a:r>
              <a:rPr lang="en-US" sz="1400" dirty="0" err="1">
                <a:solidFill>
                  <a:prstClr val="black"/>
                </a:solidFill>
              </a:rPr>
              <a:t>Bronchodilatateurs</a:t>
            </a:r>
            <a:r>
              <a:rPr lang="en-US" sz="1400" dirty="0">
                <a:solidFill>
                  <a:prstClr val="black"/>
                </a:solidFill>
              </a:rPr>
              <a:t> à longue action</a:t>
            </a:r>
          </a:p>
          <a:p>
            <a:pPr lvl="0"/>
            <a:r>
              <a:rPr lang="en-US" sz="1400" b="1" dirty="0">
                <a:solidFill>
                  <a:prstClr val="black"/>
                </a:solidFill>
              </a:rPr>
              <a:t>CSI</a:t>
            </a:r>
            <a:r>
              <a:rPr lang="en-US" sz="1400" dirty="0">
                <a:solidFill>
                  <a:prstClr val="black"/>
                </a:solidFill>
              </a:rPr>
              <a:t>: Corticostéroïdes </a:t>
            </a:r>
            <a:r>
              <a:rPr lang="en-US" sz="1400" dirty="0" err="1" smtClean="0">
                <a:solidFill>
                  <a:prstClr val="black"/>
                </a:solidFill>
              </a:rPr>
              <a:t>inhalés</a:t>
            </a:r>
            <a:endParaRPr lang="en-US" sz="1400" dirty="0">
              <a:solidFill>
                <a:prstClr val="black"/>
              </a:solidFill>
            </a:endParaRPr>
          </a:p>
        </p:txBody>
      </p:sp>
    </p:spTree>
    <p:extLst>
      <p:ext uri="{BB962C8B-B14F-4D97-AF65-F5344CB8AC3E}">
        <p14:creationId xmlns:p14="http://schemas.microsoft.com/office/powerpoint/2010/main" val="4256360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18353"/>
            <a:ext cx="6781800" cy="987612"/>
          </a:xfrm>
        </p:spPr>
        <p:txBody>
          <a:bodyPr/>
          <a:lstStyle/>
          <a:p>
            <a:r>
              <a:rPr lang="en-US" dirty="0" err="1" smtClean="0"/>
              <a:t>Americain</a:t>
            </a:r>
            <a:r>
              <a:rPr lang="en-US" dirty="0" smtClean="0"/>
              <a:t>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2338050"/>
              </p:ext>
            </p:extLst>
          </p:nvPr>
        </p:nvGraphicFramePr>
        <p:xfrm>
          <a:off x="949570" y="1680665"/>
          <a:ext cx="7338646" cy="4346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741592" y="2857343"/>
            <a:ext cx="184666" cy="369332"/>
          </a:xfrm>
          <a:prstGeom prst="rect">
            <a:avLst/>
          </a:prstGeom>
          <a:noFill/>
        </p:spPr>
        <p:txBody>
          <a:bodyPr wrap="none" rtlCol="0">
            <a:spAutoFit/>
          </a:bodyPr>
          <a:lstStyle/>
          <a:p>
            <a:endParaRPr lang="en-US" dirty="0"/>
          </a:p>
        </p:txBody>
      </p:sp>
      <p:sp>
        <p:nvSpPr>
          <p:cNvPr id="7" name="Rectangle 6"/>
          <p:cNvSpPr/>
          <p:nvPr/>
        </p:nvSpPr>
        <p:spPr>
          <a:xfrm>
            <a:off x="1144475" y="6189583"/>
            <a:ext cx="8418907" cy="738664"/>
          </a:xfrm>
          <a:prstGeom prst="rect">
            <a:avLst/>
          </a:prstGeom>
        </p:spPr>
        <p:txBody>
          <a:bodyPr wrap="square" numCol="2">
            <a:spAutoFit/>
          </a:bodyPr>
          <a:lstStyle/>
          <a:p>
            <a:pPr lvl="0"/>
            <a:r>
              <a:rPr lang="en-US" sz="1400" b="1" dirty="0">
                <a:solidFill>
                  <a:prstClr val="black"/>
                </a:solidFill>
              </a:rPr>
              <a:t>ACLA </a:t>
            </a:r>
            <a:r>
              <a:rPr lang="en-US" sz="1400" dirty="0">
                <a:solidFill>
                  <a:prstClr val="black"/>
                </a:solidFill>
              </a:rPr>
              <a:t>(LAMA): </a:t>
            </a:r>
            <a:r>
              <a:rPr lang="en-US" sz="1400" dirty="0" err="1">
                <a:solidFill>
                  <a:prstClr val="black"/>
                </a:solidFill>
              </a:rPr>
              <a:t>Anticholinergique</a:t>
            </a:r>
            <a:r>
              <a:rPr lang="en-US" sz="1400" dirty="0">
                <a:solidFill>
                  <a:prstClr val="black"/>
                </a:solidFill>
              </a:rPr>
              <a:t> longue action </a:t>
            </a:r>
          </a:p>
          <a:p>
            <a:pPr lvl="0"/>
            <a:r>
              <a:rPr lang="en-US" sz="1400" b="1" dirty="0">
                <a:solidFill>
                  <a:prstClr val="black"/>
                </a:solidFill>
              </a:rPr>
              <a:t>BACA</a:t>
            </a:r>
            <a:r>
              <a:rPr lang="en-US" sz="1400" dirty="0">
                <a:solidFill>
                  <a:prstClr val="black"/>
                </a:solidFill>
              </a:rPr>
              <a:t>: </a:t>
            </a:r>
            <a:r>
              <a:rPr lang="en-US" sz="1400" dirty="0" err="1">
                <a:solidFill>
                  <a:prstClr val="black"/>
                </a:solidFill>
              </a:rPr>
              <a:t>Bronchodilatateurs</a:t>
            </a:r>
            <a:r>
              <a:rPr lang="en-US" sz="1400" dirty="0">
                <a:solidFill>
                  <a:prstClr val="black"/>
                </a:solidFill>
              </a:rPr>
              <a:t> à </a:t>
            </a:r>
            <a:r>
              <a:rPr lang="en-US" sz="1400" dirty="0" err="1">
                <a:solidFill>
                  <a:prstClr val="black"/>
                </a:solidFill>
              </a:rPr>
              <a:t>courte</a:t>
            </a:r>
            <a:r>
              <a:rPr lang="en-US" sz="1400" dirty="0">
                <a:solidFill>
                  <a:prstClr val="black"/>
                </a:solidFill>
              </a:rPr>
              <a:t> </a:t>
            </a:r>
            <a:r>
              <a:rPr lang="en-US" sz="1400" dirty="0" smtClean="0">
                <a:solidFill>
                  <a:prstClr val="black"/>
                </a:solidFill>
              </a:rPr>
              <a:t>action</a:t>
            </a:r>
          </a:p>
          <a:p>
            <a:pPr lvl="0"/>
            <a:endParaRPr lang="en-US" sz="1400" dirty="0">
              <a:solidFill>
                <a:prstClr val="black"/>
              </a:solidFill>
            </a:endParaRPr>
          </a:p>
          <a:p>
            <a:pPr lvl="0"/>
            <a:r>
              <a:rPr lang="en-US" sz="1400" b="1" dirty="0" smtClean="0">
                <a:solidFill>
                  <a:prstClr val="black"/>
                </a:solidFill>
              </a:rPr>
              <a:t>BALA</a:t>
            </a:r>
            <a:r>
              <a:rPr lang="en-US" sz="1400" dirty="0" smtClean="0">
                <a:solidFill>
                  <a:prstClr val="black"/>
                </a:solidFill>
              </a:rPr>
              <a:t> </a:t>
            </a:r>
            <a:r>
              <a:rPr lang="en-US" sz="1400" dirty="0">
                <a:solidFill>
                  <a:prstClr val="black"/>
                </a:solidFill>
              </a:rPr>
              <a:t>(LABA): </a:t>
            </a:r>
            <a:r>
              <a:rPr lang="en-US" sz="1400" dirty="0" err="1">
                <a:solidFill>
                  <a:prstClr val="black"/>
                </a:solidFill>
              </a:rPr>
              <a:t>Bronchodilatateurs</a:t>
            </a:r>
            <a:r>
              <a:rPr lang="en-US" sz="1400" dirty="0">
                <a:solidFill>
                  <a:prstClr val="black"/>
                </a:solidFill>
              </a:rPr>
              <a:t> à longue action</a:t>
            </a:r>
          </a:p>
          <a:p>
            <a:pPr lvl="0"/>
            <a:r>
              <a:rPr lang="en-US" sz="1400" b="1" dirty="0">
                <a:solidFill>
                  <a:prstClr val="black"/>
                </a:solidFill>
              </a:rPr>
              <a:t>CSI</a:t>
            </a:r>
            <a:r>
              <a:rPr lang="en-US" sz="1400" dirty="0">
                <a:solidFill>
                  <a:prstClr val="black"/>
                </a:solidFill>
              </a:rPr>
              <a:t>: Corticostéroïdes </a:t>
            </a:r>
            <a:r>
              <a:rPr lang="en-US" sz="1400" dirty="0" err="1" smtClean="0">
                <a:solidFill>
                  <a:prstClr val="black"/>
                </a:solidFill>
              </a:rPr>
              <a:t>inhalés</a:t>
            </a:r>
            <a:endParaRPr lang="en-US" sz="1400" dirty="0">
              <a:solidFill>
                <a:prstClr val="black"/>
              </a:solidFill>
            </a:endParaRPr>
          </a:p>
        </p:txBody>
      </p:sp>
    </p:spTree>
    <p:extLst>
      <p:ext uri="{BB962C8B-B14F-4D97-AF65-F5344CB8AC3E}">
        <p14:creationId xmlns:p14="http://schemas.microsoft.com/office/powerpoint/2010/main" val="1081576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949" y="885142"/>
            <a:ext cx="6019079" cy="5346603"/>
          </a:xfrm>
          <a:prstGeom prst="rect">
            <a:avLst/>
          </a:prstGeom>
        </p:spPr>
      </p:pic>
      <p:sp>
        <p:nvSpPr>
          <p:cNvPr id="3" name="TextBox 2"/>
          <p:cNvSpPr txBox="1"/>
          <p:nvPr/>
        </p:nvSpPr>
        <p:spPr>
          <a:xfrm>
            <a:off x="851640" y="345885"/>
            <a:ext cx="4198470" cy="584776"/>
          </a:xfrm>
          <a:prstGeom prst="rect">
            <a:avLst/>
          </a:prstGeom>
          <a:noFill/>
        </p:spPr>
        <p:txBody>
          <a:bodyPr wrap="square" rtlCol="0">
            <a:spAutoFit/>
          </a:bodyPr>
          <a:lstStyle/>
          <a:p>
            <a:r>
              <a:rPr lang="en-US" sz="3200" b="1" dirty="0" smtClean="0"/>
              <a:t>GOLD</a:t>
            </a:r>
            <a:endParaRPr lang="en-US" sz="3200" b="1" dirty="0"/>
          </a:p>
        </p:txBody>
      </p:sp>
      <p:sp>
        <p:nvSpPr>
          <p:cNvPr id="5" name="Rectangle 4"/>
          <p:cNvSpPr/>
          <p:nvPr/>
        </p:nvSpPr>
        <p:spPr>
          <a:xfrm>
            <a:off x="7243083" y="820487"/>
            <a:ext cx="1900917" cy="5970864"/>
          </a:xfrm>
          <a:prstGeom prst="rect">
            <a:avLst/>
          </a:prstGeom>
        </p:spPr>
        <p:txBody>
          <a:bodyPr wrap="square">
            <a:spAutoFit/>
          </a:bodyPr>
          <a:lstStyle/>
          <a:p>
            <a:pPr lvl="0"/>
            <a:r>
              <a:rPr lang="en-US" sz="1400" dirty="0">
                <a:solidFill>
                  <a:prstClr val="black"/>
                </a:solidFill>
              </a:rPr>
              <a:t>ACLA (</a:t>
            </a:r>
            <a:r>
              <a:rPr lang="en-US" sz="1400" b="1" dirty="0">
                <a:solidFill>
                  <a:prstClr val="black"/>
                </a:solidFill>
              </a:rPr>
              <a:t>LAMA</a:t>
            </a:r>
            <a:r>
              <a:rPr lang="en-US" sz="1400" dirty="0">
                <a:solidFill>
                  <a:prstClr val="black"/>
                </a:solidFill>
              </a:rPr>
              <a:t>): </a:t>
            </a:r>
            <a:r>
              <a:rPr lang="en-US" sz="1400" dirty="0" err="1">
                <a:solidFill>
                  <a:prstClr val="black"/>
                </a:solidFill>
              </a:rPr>
              <a:t>Anticholinergique</a:t>
            </a:r>
            <a:r>
              <a:rPr lang="en-US" sz="1400" dirty="0">
                <a:solidFill>
                  <a:prstClr val="black"/>
                </a:solidFill>
              </a:rPr>
              <a:t> longue action </a:t>
            </a:r>
          </a:p>
          <a:p>
            <a:pPr lvl="0"/>
            <a:endParaRPr lang="en-US" sz="1400" dirty="0" smtClean="0">
              <a:solidFill>
                <a:prstClr val="black"/>
              </a:solidFill>
            </a:endParaRPr>
          </a:p>
          <a:p>
            <a:pPr lvl="0"/>
            <a:r>
              <a:rPr lang="en-US" sz="1400" b="1" dirty="0" smtClean="0">
                <a:solidFill>
                  <a:prstClr val="black"/>
                </a:solidFill>
              </a:rPr>
              <a:t>BACA</a:t>
            </a:r>
            <a:r>
              <a:rPr lang="en-US" sz="1400" dirty="0">
                <a:solidFill>
                  <a:prstClr val="black"/>
                </a:solidFill>
              </a:rPr>
              <a:t>: </a:t>
            </a:r>
            <a:r>
              <a:rPr lang="en-US" sz="1400" dirty="0" err="1">
                <a:solidFill>
                  <a:prstClr val="black"/>
                </a:solidFill>
              </a:rPr>
              <a:t>Bronchodilatateurs</a:t>
            </a:r>
            <a:r>
              <a:rPr lang="en-US" sz="1400" dirty="0">
                <a:solidFill>
                  <a:prstClr val="black"/>
                </a:solidFill>
              </a:rPr>
              <a:t> à </a:t>
            </a:r>
            <a:r>
              <a:rPr lang="en-US" sz="1400" dirty="0" err="1">
                <a:solidFill>
                  <a:prstClr val="black"/>
                </a:solidFill>
              </a:rPr>
              <a:t>courte</a:t>
            </a:r>
            <a:r>
              <a:rPr lang="en-US" sz="1400" dirty="0">
                <a:solidFill>
                  <a:prstClr val="black"/>
                </a:solidFill>
              </a:rPr>
              <a:t> action</a:t>
            </a:r>
          </a:p>
          <a:p>
            <a:pPr lvl="0"/>
            <a:endParaRPr lang="en-US" sz="1400" dirty="0" smtClean="0">
              <a:solidFill>
                <a:prstClr val="black"/>
              </a:solidFill>
            </a:endParaRPr>
          </a:p>
          <a:p>
            <a:pPr lvl="0"/>
            <a:r>
              <a:rPr lang="en-US" sz="1400" dirty="0" smtClean="0">
                <a:solidFill>
                  <a:prstClr val="black"/>
                </a:solidFill>
              </a:rPr>
              <a:t>BALA </a:t>
            </a:r>
            <a:r>
              <a:rPr lang="en-US" sz="1400" dirty="0">
                <a:solidFill>
                  <a:prstClr val="black"/>
                </a:solidFill>
              </a:rPr>
              <a:t>(</a:t>
            </a:r>
            <a:r>
              <a:rPr lang="en-US" sz="1400" b="1" dirty="0">
                <a:solidFill>
                  <a:prstClr val="black"/>
                </a:solidFill>
              </a:rPr>
              <a:t>LABA</a:t>
            </a:r>
            <a:r>
              <a:rPr lang="en-US" sz="1400" dirty="0">
                <a:solidFill>
                  <a:prstClr val="black"/>
                </a:solidFill>
              </a:rPr>
              <a:t>): </a:t>
            </a:r>
            <a:r>
              <a:rPr lang="en-US" sz="1400" dirty="0" err="1">
                <a:solidFill>
                  <a:prstClr val="black"/>
                </a:solidFill>
              </a:rPr>
              <a:t>Bronchodilatateurs</a:t>
            </a:r>
            <a:r>
              <a:rPr lang="en-US" sz="1400" dirty="0">
                <a:solidFill>
                  <a:prstClr val="black"/>
                </a:solidFill>
              </a:rPr>
              <a:t> à longue action</a:t>
            </a:r>
          </a:p>
          <a:p>
            <a:pPr lvl="0"/>
            <a:endParaRPr lang="en-US" sz="1400" dirty="0" smtClean="0">
              <a:solidFill>
                <a:prstClr val="black"/>
              </a:solidFill>
            </a:endParaRPr>
          </a:p>
          <a:p>
            <a:pPr lvl="0"/>
            <a:r>
              <a:rPr lang="en-US" sz="1400" b="1" dirty="0" smtClean="0">
                <a:solidFill>
                  <a:prstClr val="black"/>
                </a:solidFill>
              </a:rPr>
              <a:t>CSI</a:t>
            </a:r>
            <a:r>
              <a:rPr lang="en-US" sz="1400" b="1" dirty="0">
                <a:solidFill>
                  <a:prstClr val="black"/>
                </a:solidFill>
              </a:rPr>
              <a:t>: </a:t>
            </a:r>
            <a:r>
              <a:rPr lang="en-US" sz="1400" dirty="0">
                <a:solidFill>
                  <a:prstClr val="black"/>
                </a:solidFill>
              </a:rPr>
              <a:t>Corticostéroïdes </a:t>
            </a:r>
            <a:r>
              <a:rPr lang="en-US" sz="1400" dirty="0" err="1" smtClean="0">
                <a:solidFill>
                  <a:prstClr val="black"/>
                </a:solidFill>
              </a:rPr>
              <a:t>inhalés</a:t>
            </a:r>
            <a:endParaRPr lang="en-US" sz="1400" dirty="0" smtClean="0">
              <a:solidFill>
                <a:prstClr val="black"/>
              </a:solidFill>
            </a:endParaRPr>
          </a:p>
          <a:p>
            <a:pPr lvl="0"/>
            <a:endParaRPr lang="en-US" sz="1400" dirty="0">
              <a:solidFill>
                <a:prstClr val="black"/>
              </a:solidFill>
            </a:endParaRPr>
          </a:p>
          <a:p>
            <a:pPr lvl="0"/>
            <a:r>
              <a:rPr lang="fr-CA" sz="20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A: </a:t>
            </a:r>
            <a:r>
              <a:rPr lang="en-US" sz="1400" dirty="0">
                <a:solidFill>
                  <a:prstClr val="black"/>
                </a:solidFill>
              </a:rPr>
              <a:t>P</a:t>
            </a:r>
            <a:r>
              <a:rPr lang="en-US" sz="1400" dirty="0" smtClean="0">
                <a:solidFill>
                  <a:prstClr val="black"/>
                </a:solidFill>
              </a:rPr>
              <a:t>reuve haute </a:t>
            </a:r>
            <a:r>
              <a:rPr lang="en-US" sz="1400" dirty="0" err="1" smtClean="0">
                <a:solidFill>
                  <a:prstClr val="black"/>
                </a:solidFill>
              </a:rPr>
              <a:t>qualité</a:t>
            </a:r>
            <a:r>
              <a:rPr lang="en-US" sz="1400" dirty="0" smtClean="0">
                <a:solidFill>
                  <a:prstClr val="black"/>
                </a:solidFill>
              </a:rPr>
              <a:t> </a:t>
            </a:r>
            <a:r>
              <a:rPr lang="en-US" sz="1400" dirty="0" err="1" smtClean="0">
                <a:solidFill>
                  <a:prstClr val="black"/>
                </a:solidFill>
              </a:rPr>
              <a:t>basée</a:t>
            </a:r>
            <a:r>
              <a:rPr lang="en-US" sz="1400" dirty="0" smtClean="0">
                <a:solidFill>
                  <a:prstClr val="black"/>
                </a:solidFill>
              </a:rPr>
              <a:t> </a:t>
            </a:r>
            <a:r>
              <a:rPr lang="en-US" sz="1400" dirty="0" err="1" smtClean="0">
                <a:solidFill>
                  <a:prstClr val="black"/>
                </a:solidFill>
              </a:rPr>
              <a:t>sur</a:t>
            </a:r>
            <a:r>
              <a:rPr lang="en-US" sz="1400" dirty="0" smtClean="0">
                <a:solidFill>
                  <a:prstClr val="black"/>
                </a:solidFill>
              </a:rPr>
              <a:t> ECR sans </a:t>
            </a:r>
            <a:r>
              <a:rPr lang="en-US" sz="1400" dirty="0" err="1" smtClean="0">
                <a:solidFill>
                  <a:prstClr val="black"/>
                </a:solidFill>
              </a:rPr>
              <a:t>biais</a:t>
            </a:r>
            <a:r>
              <a:rPr lang="en-US" sz="1400" dirty="0" smtClean="0">
                <a:solidFill>
                  <a:prstClr val="black"/>
                </a:solidFill>
              </a:rPr>
              <a:t> </a:t>
            </a:r>
            <a:r>
              <a:rPr lang="en-US" sz="1400" dirty="0" err="1" smtClean="0">
                <a:solidFill>
                  <a:prstClr val="black"/>
                </a:solidFill>
              </a:rPr>
              <a:t>ou</a:t>
            </a:r>
            <a:r>
              <a:rPr lang="en-US" sz="1400" dirty="0" smtClean="0">
                <a:solidFill>
                  <a:prstClr val="black"/>
                </a:solidFill>
              </a:rPr>
              <a:t> limitation </a:t>
            </a:r>
            <a:r>
              <a:rPr lang="en-US" sz="1400" dirty="0" err="1" smtClean="0">
                <a:solidFill>
                  <a:prstClr val="black"/>
                </a:solidFill>
              </a:rPr>
              <a:t>importante</a:t>
            </a:r>
            <a:endParaRPr lang="en-US" sz="1400" dirty="0">
              <a:solidFill>
                <a:prstClr val="black"/>
              </a:solidFill>
            </a:endParaRPr>
          </a:p>
          <a:p>
            <a:endParaRPr lang="en-US" sz="1400" dirty="0" smtClean="0">
              <a:solidFill>
                <a:prstClr val="black"/>
              </a:solidFill>
            </a:endParaRPr>
          </a:p>
          <a:p>
            <a:pPr lvl="0"/>
            <a:r>
              <a:rPr lang="fr-CA" sz="20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B:</a:t>
            </a:r>
            <a:r>
              <a:rPr lang="en-US" sz="1400" dirty="0">
                <a:solidFill>
                  <a:prstClr val="black"/>
                </a:solidFill>
              </a:rPr>
              <a:t>Preuve </a:t>
            </a:r>
            <a:r>
              <a:rPr lang="en-US" sz="1400" dirty="0" err="1" smtClean="0">
                <a:solidFill>
                  <a:prstClr val="black"/>
                </a:solidFill>
              </a:rPr>
              <a:t>limitée</a:t>
            </a:r>
            <a:r>
              <a:rPr lang="en-US" sz="1400" dirty="0" smtClean="0">
                <a:solidFill>
                  <a:prstClr val="black"/>
                </a:solidFill>
              </a:rPr>
              <a:t> </a:t>
            </a:r>
            <a:r>
              <a:rPr lang="en-US" sz="1400" dirty="0" err="1" smtClean="0">
                <a:solidFill>
                  <a:prstClr val="black"/>
                </a:solidFill>
              </a:rPr>
              <a:t>basée</a:t>
            </a:r>
            <a:r>
              <a:rPr lang="en-US" sz="1400" dirty="0" smtClean="0">
                <a:solidFill>
                  <a:prstClr val="black"/>
                </a:solidFill>
              </a:rPr>
              <a:t> </a:t>
            </a:r>
            <a:r>
              <a:rPr lang="en-US" sz="1400" dirty="0" err="1" smtClean="0">
                <a:solidFill>
                  <a:prstClr val="black"/>
                </a:solidFill>
              </a:rPr>
              <a:t>sur</a:t>
            </a:r>
            <a:r>
              <a:rPr lang="en-US" sz="1400" dirty="0" smtClean="0">
                <a:solidFill>
                  <a:prstClr val="black"/>
                </a:solidFill>
              </a:rPr>
              <a:t> ECR avec limitations </a:t>
            </a:r>
            <a:r>
              <a:rPr lang="en-US" sz="1400" dirty="0" err="1" smtClean="0">
                <a:solidFill>
                  <a:prstClr val="black"/>
                </a:solidFill>
              </a:rPr>
              <a:t>importantes</a:t>
            </a:r>
            <a:endParaRPr lang="en-US" sz="1400" dirty="0">
              <a:solidFill>
                <a:prstClr val="black"/>
              </a:solidFill>
            </a:endParaRPr>
          </a:p>
          <a:p>
            <a:endParaRPr lang="fr-CA" sz="20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a:p>
            <a:pPr lvl="0"/>
            <a:endParaRPr lang="en-US" sz="1400" dirty="0">
              <a:solidFill>
                <a:prstClr val="black"/>
              </a:solidFill>
            </a:endParaRPr>
          </a:p>
        </p:txBody>
      </p:sp>
      <p:sp>
        <p:nvSpPr>
          <p:cNvPr id="4" name="Rectangle 3"/>
          <p:cNvSpPr/>
          <p:nvPr/>
        </p:nvSpPr>
        <p:spPr>
          <a:xfrm>
            <a:off x="6143987" y="5348749"/>
            <a:ext cx="338685" cy="400110"/>
          </a:xfrm>
          <a:prstGeom prst="rect">
            <a:avLst/>
          </a:prstGeom>
          <a:noFill/>
        </p:spPr>
        <p:txBody>
          <a:bodyPr wrap="square" lIns="91440" tIns="45720" rIns="91440" bIns="45720">
            <a:spAutoFit/>
          </a:bodyPr>
          <a:lstStyle/>
          <a:p>
            <a:pPr algn="ctr"/>
            <a:r>
              <a:rPr lang="fr-CA" sz="20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A</a:t>
            </a:r>
            <a:endParaRPr lang="fr-CA" sz="20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6" name="Rectangle 5"/>
          <p:cNvSpPr/>
          <p:nvPr/>
        </p:nvSpPr>
        <p:spPr>
          <a:xfrm>
            <a:off x="6150775" y="4302679"/>
            <a:ext cx="338686" cy="400110"/>
          </a:xfrm>
          <a:prstGeom prst="rect">
            <a:avLst/>
          </a:prstGeom>
          <a:noFill/>
        </p:spPr>
        <p:txBody>
          <a:bodyPr wrap="square" lIns="91440" tIns="45720" rIns="91440" bIns="45720">
            <a:spAutoFit/>
          </a:bodyPr>
          <a:lstStyle/>
          <a:p>
            <a:pPr algn="ctr"/>
            <a:r>
              <a:rPr lang="fr-CA" sz="20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A</a:t>
            </a:r>
            <a:endParaRPr lang="fr-CA" sz="20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7" name="Rectangle 6"/>
          <p:cNvSpPr/>
          <p:nvPr/>
        </p:nvSpPr>
        <p:spPr>
          <a:xfrm>
            <a:off x="3393267" y="2019159"/>
            <a:ext cx="351378" cy="369332"/>
          </a:xfrm>
          <a:prstGeom prst="rect">
            <a:avLst/>
          </a:prstGeom>
        </p:spPr>
        <p:txBody>
          <a:bodyPr wrap="none">
            <a:spAutoFit/>
          </a:bodyPr>
          <a:lstStyle/>
          <a:p>
            <a:pPr algn="ctr"/>
            <a:r>
              <a:rPr lang="fr-CA"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A</a:t>
            </a:r>
          </a:p>
        </p:txBody>
      </p:sp>
      <p:sp>
        <p:nvSpPr>
          <p:cNvPr id="8" name="Rectangle 7"/>
          <p:cNvSpPr/>
          <p:nvPr/>
        </p:nvSpPr>
        <p:spPr>
          <a:xfrm>
            <a:off x="5588001" y="2615631"/>
            <a:ext cx="293859" cy="369332"/>
          </a:xfrm>
          <a:prstGeom prst="rect">
            <a:avLst/>
          </a:prstGeom>
        </p:spPr>
        <p:txBody>
          <a:bodyPr wrap="square">
            <a:spAutoFit/>
          </a:bodyPr>
          <a:lstStyle/>
          <a:p>
            <a:pPr algn="ctr"/>
            <a:r>
              <a:rPr lang="fr-CA"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A</a:t>
            </a:r>
          </a:p>
        </p:txBody>
      </p:sp>
      <p:sp>
        <p:nvSpPr>
          <p:cNvPr id="9" name="Rectangle 8"/>
          <p:cNvSpPr/>
          <p:nvPr/>
        </p:nvSpPr>
        <p:spPr>
          <a:xfrm>
            <a:off x="5249372" y="1481915"/>
            <a:ext cx="338629" cy="369332"/>
          </a:xfrm>
          <a:prstGeom prst="rect">
            <a:avLst/>
          </a:prstGeom>
        </p:spPr>
        <p:txBody>
          <a:bodyPr wrap="none">
            <a:spAutoFit/>
          </a:bodyPr>
          <a:lstStyle/>
          <a:p>
            <a:pPr algn="ctr"/>
            <a:r>
              <a:rPr lang="fr-CA"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B</a:t>
            </a:r>
            <a:endParaRPr lang="fr-CA"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10" name="Rectangle 9"/>
          <p:cNvSpPr/>
          <p:nvPr/>
        </p:nvSpPr>
        <p:spPr>
          <a:xfrm>
            <a:off x="6388531" y="1814178"/>
            <a:ext cx="338629" cy="369332"/>
          </a:xfrm>
          <a:prstGeom prst="rect">
            <a:avLst/>
          </a:prstGeom>
        </p:spPr>
        <p:txBody>
          <a:bodyPr wrap="none">
            <a:spAutoFit/>
          </a:bodyPr>
          <a:lstStyle/>
          <a:p>
            <a:pPr algn="ctr"/>
            <a:r>
              <a:rPr lang="fr-CA"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B</a:t>
            </a:r>
            <a:endParaRPr lang="fr-CA"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11" name="Rectangle 10"/>
          <p:cNvSpPr/>
          <p:nvPr/>
        </p:nvSpPr>
        <p:spPr>
          <a:xfrm>
            <a:off x="7243083" y="820487"/>
            <a:ext cx="1900917" cy="5215266"/>
          </a:xfrm>
          <a:prstGeom prst="rect">
            <a:avLst/>
          </a:prstGeom>
          <a:gradFill flip="none" rotWithShape="1">
            <a:gsLst>
              <a:gs pos="0">
                <a:schemeClr val="accent1">
                  <a:tint val="83000"/>
                  <a:shade val="100000"/>
                  <a:hueMod val="100000"/>
                  <a:satMod val="220000"/>
                  <a:lumMod val="90000"/>
                  <a:alpha val="18000"/>
                </a:schemeClr>
              </a:gs>
              <a:gs pos="76000">
                <a:schemeClr val="accent1">
                  <a:shade val="100000"/>
                  <a:alpha val="18000"/>
                </a:schemeClr>
              </a:gs>
              <a:gs pos="100000">
                <a:schemeClr val="accent1">
                  <a:shade val="93000"/>
                  <a:satMod val="100000"/>
                  <a:lumMod val="93000"/>
                  <a:alpha val="18000"/>
                </a:schemeClr>
              </a:gs>
            </a:gsLst>
            <a:path path="circle">
              <a:fillToRect l="15000" t="15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667534" y="6446927"/>
            <a:ext cx="5942427" cy="1302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Up Arrow 12"/>
          <p:cNvSpPr/>
          <p:nvPr/>
        </p:nvSpPr>
        <p:spPr>
          <a:xfrm>
            <a:off x="504721" y="1481491"/>
            <a:ext cx="162813" cy="47502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82751" y="6441342"/>
            <a:ext cx="1436133" cy="369332"/>
          </a:xfrm>
          <a:prstGeom prst="rect">
            <a:avLst/>
          </a:prstGeom>
          <a:noFill/>
        </p:spPr>
        <p:txBody>
          <a:bodyPr wrap="square" rtlCol="0">
            <a:spAutoFit/>
          </a:bodyPr>
          <a:lstStyle/>
          <a:p>
            <a:r>
              <a:rPr lang="en-US" dirty="0" err="1" smtClean="0"/>
              <a:t>Symptômes</a:t>
            </a:r>
            <a:endParaRPr lang="en-US" dirty="0"/>
          </a:p>
        </p:txBody>
      </p:sp>
      <p:sp>
        <p:nvSpPr>
          <p:cNvPr id="15" name="TextBox 14"/>
          <p:cNvSpPr txBox="1"/>
          <p:nvPr/>
        </p:nvSpPr>
        <p:spPr>
          <a:xfrm rot="16200000">
            <a:off x="-1462750" y="4225421"/>
            <a:ext cx="3565611" cy="369332"/>
          </a:xfrm>
          <a:prstGeom prst="rect">
            <a:avLst/>
          </a:prstGeom>
          <a:noFill/>
        </p:spPr>
        <p:txBody>
          <a:bodyPr wrap="square" rtlCol="0">
            <a:spAutoFit/>
          </a:bodyPr>
          <a:lstStyle/>
          <a:p>
            <a:r>
              <a:rPr lang="en-US" dirty="0" smtClean="0"/>
              <a:t>ATCD </a:t>
            </a:r>
            <a:r>
              <a:rPr lang="en-US" dirty="0" err="1" smtClean="0"/>
              <a:t>d’EAMPOC</a:t>
            </a:r>
            <a:endParaRPr lang="en-US" dirty="0"/>
          </a:p>
        </p:txBody>
      </p:sp>
    </p:spTree>
    <p:extLst>
      <p:ext uri="{BB962C8B-B14F-4D97-AF65-F5344CB8AC3E}">
        <p14:creationId xmlns:p14="http://schemas.microsoft.com/office/powerpoint/2010/main" val="2901841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Après la pause:</a:t>
            </a:r>
            <a:endParaRPr lang="en-US" dirty="0"/>
          </a:p>
        </p:txBody>
      </p:sp>
      <p:sp>
        <p:nvSpPr>
          <p:cNvPr id="4" name="Subtitle 3"/>
          <p:cNvSpPr>
            <a:spLocks noGrp="1"/>
          </p:cNvSpPr>
          <p:nvPr>
            <p:ph type="subTitle" idx="1"/>
          </p:nvPr>
        </p:nvSpPr>
        <p:spPr>
          <a:xfrm>
            <a:off x="761999" y="4724400"/>
            <a:ext cx="7802425" cy="990600"/>
          </a:xfrm>
        </p:spPr>
        <p:txBody>
          <a:bodyPr>
            <a:normAutofit/>
          </a:bodyPr>
          <a:lstStyle/>
          <a:p>
            <a:pPr marL="457200" indent="-457200">
              <a:buFont typeface="Arial"/>
              <a:buChar char="•"/>
            </a:pPr>
            <a:r>
              <a:rPr lang="en-US" dirty="0" err="1" smtClean="0"/>
              <a:t>Quelles</a:t>
            </a:r>
            <a:r>
              <a:rPr lang="en-US" dirty="0" smtClean="0"/>
              <a:t> </a:t>
            </a:r>
            <a:r>
              <a:rPr lang="en-US" dirty="0" err="1" smtClean="0"/>
              <a:t>recommandations</a:t>
            </a:r>
            <a:r>
              <a:rPr lang="en-US" dirty="0" smtClean="0"/>
              <a:t> </a:t>
            </a:r>
            <a:r>
              <a:rPr lang="en-US" dirty="0" err="1" smtClean="0"/>
              <a:t>suivre</a:t>
            </a:r>
            <a:r>
              <a:rPr lang="en-US" dirty="0" smtClean="0"/>
              <a:t> et </a:t>
            </a:r>
            <a:r>
              <a:rPr lang="en-US" dirty="0" err="1" smtClean="0"/>
              <a:t>pourquoi</a:t>
            </a:r>
            <a:endParaRPr lang="en-US" dirty="0" smtClean="0"/>
          </a:p>
        </p:txBody>
      </p:sp>
    </p:spTree>
    <p:extLst>
      <p:ext uri="{BB962C8B-B14F-4D97-AF65-F5344CB8AC3E}">
        <p14:creationId xmlns:p14="http://schemas.microsoft.com/office/powerpoint/2010/main" val="215599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805" y="468665"/>
            <a:ext cx="6781800" cy="3111902"/>
          </a:xfrm>
        </p:spPr>
        <p:txBody>
          <a:bodyPr>
            <a:normAutofit/>
          </a:bodyPr>
          <a:lstStyle/>
          <a:p>
            <a:r>
              <a:rPr lang="en-US" dirty="0"/>
              <a:t>Guides </a:t>
            </a:r>
            <a:r>
              <a:rPr lang="en-US" dirty="0" err="1"/>
              <a:t>cliniques</a:t>
            </a:r>
            <a:r>
              <a:rPr lang="en-US" dirty="0"/>
              <a:t> </a:t>
            </a:r>
            <a:r>
              <a:rPr lang="en-US" dirty="0" smtClean="0"/>
              <a:t>MPOC</a:t>
            </a:r>
            <a:br>
              <a:rPr lang="en-US" dirty="0" smtClean="0"/>
            </a:br>
            <a:r>
              <a:rPr lang="en-US" sz="1800" b="1" dirty="0" err="1" smtClean="0"/>
              <a:t>Raphaëlle</a:t>
            </a:r>
            <a:r>
              <a:rPr lang="en-US" sz="1800" b="1" dirty="0" smtClean="0"/>
              <a:t> </a:t>
            </a:r>
            <a:r>
              <a:rPr lang="en-US" sz="1800" b="1" dirty="0" err="1"/>
              <a:t>Gontier-Dupré</a:t>
            </a:r>
            <a:r>
              <a:rPr lang="en-US" sz="1800" b="1" dirty="0"/>
              <a:t>, Emma </a:t>
            </a:r>
            <a:r>
              <a:rPr lang="en-US" sz="1800" b="1" dirty="0" err="1" smtClean="0"/>
              <a:t>Weintraub</a:t>
            </a:r>
            <a:r>
              <a:rPr lang="en-US" sz="1800" b="1" dirty="0"/>
              <a:t/>
            </a:r>
            <a:br>
              <a:rPr lang="en-US" sz="1800" b="1" dirty="0"/>
            </a:br>
            <a:r>
              <a:rPr lang="en-US" sz="1400" b="1" dirty="0" smtClean="0"/>
              <a:t>2 </a:t>
            </a:r>
            <a:r>
              <a:rPr lang="en-US" sz="1400" b="1" dirty="0" err="1" smtClean="0"/>
              <a:t>juin</a:t>
            </a:r>
            <a:r>
              <a:rPr lang="en-US" sz="1400" b="1" dirty="0" smtClean="0"/>
              <a:t> 2017</a:t>
            </a:r>
            <a:r>
              <a:rPr lang="en-US" b="1" dirty="0"/>
              <a:t/>
            </a:r>
            <a:br>
              <a:rPr lang="en-US" b="1" dirty="0"/>
            </a:br>
            <a:r>
              <a:rPr lang="en-US" dirty="0" smtClean="0"/>
              <a:t/>
            </a:r>
            <a:br>
              <a:rPr lang="en-US" dirty="0" smtClean="0"/>
            </a:br>
            <a:endParaRPr lang="en-US" dirty="0"/>
          </a:p>
        </p:txBody>
      </p:sp>
      <p:sp>
        <p:nvSpPr>
          <p:cNvPr id="3" name="Content Placeholder 2"/>
          <p:cNvSpPr>
            <a:spLocks noGrp="1"/>
          </p:cNvSpPr>
          <p:nvPr>
            <p:ph idx="1"/>
          </p:nvPr>
        </p:nvSpPr>
        <p:spPr>
          <a:xfrm>
            <a:off x="561117" y="1905103"/>
            <a:ext cx="8342931" cy="4681531"/>
          </a:xfrm>
        </p:spPr>
        <p:txBody>
          <a:bodyPr>
            <a:normAutofit/>
          </a:bodyPr>
          <a:lstStyle/>
          <a:p>
            <a:pPr marL="274320" lvl="1">
              <a:lnSpc>
                <a:spcPct val="140000"/>
              </a:lnSpc>
            </a:pPr>
            <a:r>
              <a:rPr lang="en-US" sz="2700" dirty="0" err="1" smtClean="0"/>
              <a:t>Comparaison</a:t>
            </a:r>
            <a:r>
              <a:rPr lang="en-US" sz="2700" dirty="0" smtClean="0"/>
              <a:t> 3 guides </a:t>
            </a:r>
            <a:r>
              <a:rPr lang="en-US" sz="2700" dirty="0" err="1" smtClean="0"/>
              <a:t>cliniques</a:t>
            </a:r>
            <a:endParaRPr lang="en-US" sz="2700" dirty="0" smtClean="0"/>
          </a:p>
          <a:p>
            <a:pPr marL="548640" lvl="2">
              <a:lnSpc>
                <a:spcPct val="140000"/>
              </a:lnSpc>
            </a:pPr>
            <a:r>
              <a:rPr lang="en-US" sz="2700" dirty="0" smtClean="0">
                <a:solidFill>
                  <a:schemeClr val="tx1"/>
                </a:solidFill>
              </a:rPr>
              <a:t>Guide de la </a:t>
            </a:r>
            <a:r>
              <a:rPr lang="en-US" sz="2700" dirty="0" err="1" smtClean="0">
                <a:solidFill>
                  <a:schemeClr val="tx1"/>
                </a:solidFill>
              </a:rPr>
              <a:t>société</a:t>
            </a:r>
            <a:r>
              <a:rPr lang="en-US" sz="2700" dirty="0" smtClean="0">
                <a:solidFill>
                  <a:schemeClr val="tx1"/>
                </a:solidFill>
              </a:rPr>
              <a:t> </a:t>
            </a:r>
            <a:r>
              <a:rPr lang="en-US" sz="2700" dirty="0" err="1" smtClean="0"/>
              <a:t>canadienne</a:t>
            </a:r>
            <a:r>
              <a:rPr lang="en-US" sz="2700" dirty="0" smtClean="0"/>
              <a:t> de </a:t>
            </a:r>
            <a:r>
              <a:rPr lang="en-US" sz="2700" dirty="0" err="1" smtClean="0"/>
              <a:t>thoracologie</a:t>
            </a:r>
            <a:r>
              <a:rPr lang="en-US" sz="2700" dirty="0" smtClean="0"/>
              <a:t> 2007</a:t>
            </a:r>
          </a:p>
          <a:p>
            <a:pPr marL="548640" lvl="2">
              <a:lnSpc>
                <a:spcPct val="140000"/>
              </a:lnSpc>
            </a:pPr>
            <a:r>
              <a:rPr lang="en-US" sz="2700" dirty="0" smtClean="0"/>
              <a:t>Guide de la </a:t>
            </a:r>
            <a:r>
              <a:rPr lang="en-US" sz="2700" dirty="0" err="1" smtClean="0"/>
              <a:t>société</a:t>
            </a:r>
            <a:r>
              <a:rPr lang="en-US" sz="2700" dirty="0" smtClean="0"/>
              <a:t> </a:t>
            </a:r>
            <a:r>
              <a:rPr lang="en-US" sz="2700" dirty="0" err="1" smtClean="0"/>
              <a:t>américaine</a:t>
            </a:r>
            <a:r>
              <a:rPr lang="en-US" sz="2700" dirty="0" smtClean="0"/>
              <a:t> de </a:t>
            </a:r>
            <a:r>
              <a:rPr lang="en-US" sz="2700" dirty="0" err="1" smtClean="0"/>
              <a:t>thoracologie</a:t>
            </a:r>
            <a:r>
              <a:rPr lang="en-US" sz="2700" dirty="0" smtClean="0"/>
              <a:t> 2011</a:t>
            </a:r>
          </a:p>
          <a:p>
            <a:pPr marL="548640" lvl="2">
              <a:lnSpc>
                <a:spcPct val="140000"/>
              </a:lnSpc>
            </a:pPr>
            <a:r>
              <a:rPr lang="en-US" sz="2700" dirty="0"/>
              <a:t>The Global Initiative for Chronic Obstructive Lung Disease </a:t>
            </a:r>
            <a:r>
              <a:rPr lang="en-US" sz="2700" dirty="0" smtClean="0"/>
              <a:t>2017</a:t>
            </a:r>
            <a:endParaRPr lang="fr-FR" sz="2700" dirty="0" smtClean="0"/>
          </a:p>
          <a:p>
            <a:pPr marL="0" lvl="1" indent="0">
              <a:buNone/>
            </a:pPr>
            <a:endParaRPr lang="fr-FR" dirty="0"/>
          </a:p>
          <a:p>
            <a:endParaRPr lang="en-US" dirty="0"/>
          </a:p>
        </p:txBody>
      </p:sp>
    </p:spTree>
    <p:extLst>
      <p:ext uri="{BB962C8B-B14F-4D97-AF65-F5344CB8AC3E}">
        <p14:creationId xmlns:p14="http://schemas.microsoft.com/office/powerpoint/2010/main" val="1056425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471" y="343647"/>
            <a:ext cx="8172823" cy="806824"/>
          </a:xfrm>
        </p:spPr>
        <p:txBody>
          <a:bodyPr>
            <a:normAutofit fontScale="90000"/>
          </a:bodyPr>
          <a:lstStyle/>
          <a:p>
            <a:r>
              <a:rPr lang="en-US" sz="4000" dirty="0" err="1" smtClean="0"/>
              <a:t>Canadien</a:t>
            </a:r>
            <a:r>
              <a:rPr lang="en-US" sz="4000" dirty="0" smtClean="0"/>
              <a:t>            </a:t>
            </a:r>
            <a:r>
              <a:rPr lang="en-US" sz="4000" dirty="0"/>
              <a:t> </a:t>
            </a:r>
            <a:r>
              <a:rPr lang="en-US" sz="4000" dirty="0" smtClean="0"/>
              <a:t>  </a:t>
            </a:r>
            <a:r>
              <a:rPr lang="en-US" sz="4000" dirty="0" err="1" smtClean="0"/>
              <a:t>Américain</a:t>
            </a:r>
            <a:r>
              <a:rPr lang="en-US" sz="4000" dirty="0" smtClean="0"/>
              <a:t>    	  	Gold</a:t>
            </a:r>
            <a:endParaRPr lang="en-US" sz="4000" dirty="0"/>
          </a:p>
        </p:txBody>
      </p:sp>
      <p:sp>
        <p:nvSpPr>
          <p:cNvPr id="3" name="Content Placeholder 2"/>
          <p:cNvSpPr>
            <a:spLocks noGrp="1"/>
          </p:cNvSpPr>
          <p:nvPr>
            <p:ph sz="half" idx="1"/>
          </p:nvPr>
        </p:nvSpPr>
        <p:spPr>
          <a:xfrm>
            <a:off x="388471" y="1367115"/>
            <a:ext cx="2674471" cy="5094942"/>
          </a:xfrm>
        </p:spPr>
        <p:txBody>
          <a:bodyPr>
            <a:normAutofit/>
          </a:bodyPr>
          <a:lstStyle/>
          <a:p>
            <a:pPr marL="0" indent="0">
              <a:buNone/>
            </a:pPr>
            <a:r>
              <a:rPr lang="fr-FR" sz="1800" dirty="0" smtClean="0"/>
              <a:t>BACA ou ACLA seul </a:t>
            </a:r>
            <a:r>
              <a:rPr lang="fr-FR" sz="1800" dirty="0"/>
              <a:t>ou </a:t>
            </a:r>
            <a:r>
              <a:rPr lang="fr-FR" sz="1800" dirty="0" smtClean="0"/>
              <a:t>combinés</a:t>
            </a:r>
          </a:p>
          <a:p>
            <a:pPr marL="0" indent="0">
              <a:buNone/>
            </a:pPr>
            <a:endParaRPr lang="fr-FR" sz="1800" dirty="0" smtClean="0"/>
          </a:p>
          <a:p>
            <a:pPr marL="0" indent="0">
              <a:buNone/>
            </a:pPr>
            <a:r>
              <a:rPr lang="fr-FR" sz="1800" dirty="0" smtClean="0"/>
              <a:t>BALA (</a:t>
            </a:r>
            <a:r>
              <a:rPr lang="fr-FR" sz="1800" dirty="0" err="1" smtClean="0"/>
              <a:t>T</a:t>
            </a:r>
            <a:r>
              <a:rPr lang="fr-FR" sz="1800" dirty="0" err="1" smtClean="0">
                <a:solidFill>
                  <a:srgbClr val="303030"/>
                </a:solidFill>
              </a:rPr>
              <a:t>iotropium</a:t>
            </a:r>
            <a:r>
              <a:rPr lang="fr-FR" sz="1800" dirty="0" smtClean="0"/>
              <a:t> </a:t>
            </a:r>
            <a:r>
              <a:rPr lang="fr-FR" sz="1800" dirty="0">
                <a:solidFill>
                  <a:srgbClr val="303030"/>
                </a:solidFill>
              </a:rPr>
              <a:t>ou le </a:t>
            </a:r>
            <a:r>
              <a:rPr lang="fr-FR" sz="1800" dirty="0" smtClean="0">
                <a:solidFill>
                  <a:srgbClr val="303030"/>
                </a:solidFill>
              </a:rPr>
              <a:t>SALM) </a:t>
            </a:r>
            <a:r>
              <a:rPr lang="fr-FR" sz="1800" dirty="0">
                <a:solidFill>
                  <a:srgbClr val="303030"/>
                </a:solidFill>
              </a:rPr>
              <a:t>et BACA </a:t>
            </a:r>
            <a:endParaRPr lang="fr-FR" sz="1800" dirty="0" smtClean="0">
              <a:solidFill>
                <a:srgbClr val="303030"/>
              </a:solidFill>
            </a:endParaRPr>
          </a:p>
          <a:p>
            <a:pPr marL="0" indent="0">
              <a:buNone/>
            </a:pPr>
            <a:endParaRPr lang="fr-FR" sz="1800" dirty="0" smtClean="0"/>
          </a:p>
          <a:p>
            <a:pPr marL="0" indent="0">
              <a:buNone/>
            </a:pPr>
            <a:endParaRPr lang="fr-FR" sz="1800" dirty="0"/>
          </a:p>
          <a:p>
            <a:pPr marL="0" lvl="0" indent="0">
              <a:buNone/>
            </a:pPr>
            <a:r>
              <a:rPr lang="fr-FR" sz="1800" dirty="0" err="1"/>
              <a:t>Tiotropium</a:t>
            </a:r>
            <a:r>
              <a:rPr lang="fr-FR" sz="1800" dirty="0"/>
              <a:t> </a:t>
            </a:r>
            <a:r>
              <a:rPr lang="fr-FR" sz="1800" dirty="0" smtClean="0"/>
              <a:t>et </a:t>
            </a:r>
            <a:r>
              <a:rPr lang="fr-FR" sz="1800" dirty="0"/>
              <a:t>BALA </a:t>
            </a:r>
            <a:r>
              <a:rPr lang="fr-FR" sz="1800" dirty="0" smtClean="0"/>
              <a:t>+ </a:t>
            </a:r>
            <a:r>
              <a:rPr lang="fr-FR" sz="1800" dirty="0"/>
              <a:t>BACA PRN</a:t>
            </a:r>
            <a:endParaRPr lang="fr-CA" sz="1800" dirty="0"/>
          </a:p>
          <a:p>
            <a:pPr marL="0" indent="0">
              <a:buNone/>
            </a:pPr>
            <a:endParaRPr lang="fr-CA" sz="1800" dirty="0"/>
          </a:p>
          <a:p>
            <a:pPr marL="0" indent="0">
              <a:buNone/>
            </a:pPr>
            <a:r>
              <a:rPr lang="fr-FR" sz="1800" dirty="0" err="1"/>
              <a:t>Tiotropium</a:t>
            </a:r>
            <a:r>
              <a:rPr lang="fr-FR" sz="1800" dirty="0"/>
              <a:t> + BALA + produit CSI </a:t>
            </a:r>
            <a:r>
              <a:rPr lang="fr-FR" sz="1800" dirty="0" smtClean="0"/>
              <a:t>+ </a:t>
            </a:r>
            <a:r>
              <a:rPr lang="fr-FR" sz="1800" dirty="0"/>
              <a:t>BACA PRN</a:t>
            </a:r>
            <a:r>
              <a:rPr lang="fr-CA" sz="1800" dirty="0"/>
              <a:t> </a:t>
            </a:r>
            <a:endParaRPr lang="fr-CA" sz="1800" dirty="0" smtClean="0"/>
          </a:p>
          <a:p>
            <a:pPr marL="0" indent="0">
              <a:buNone/>
            </a:pPr>
            <a:endParaRPr lang="fr-CA" sz="1800" dirty="0"/>
          </a:p>
          <a:p>
            <a:pPr marL="0" indent="0">
              <a:buNone/>
            </a:pPr>
            <a:r>
              <a:rPr lang="fr-FR" sz="1800" dirty="0"/>
              <a:t>T</a:t>
            </a:r>
            <a:r>
              <a:rPr lang="fr-FR" sz="1800" dirty="0" smtClean="0"/>
              <a:t>héophylline </a:t>
            </a:r>
            <a:r>
              <a:rPr lang="fr-FR" sz="1800" dirty="0"/>
              <a:t>orale à longue action</a:t>
            </a:r>
            <a:r>
              <a:rPr lang="fr-CA" sz="1800" dirty="0"/>
              <a:t> </a:t>
            </a:r>
          </a:p>
          <a:p>
            <a:pPr marL="0" indent="0">
              <a:buNone/>
            </a:pPr>
            <a:endParaRPr lang="en-US" dirty="0"/>
          </a:p>
        </p:txBody>
      </p:sp>
      <p:sp>
        <p:nvSpPr>
          <p:cNvPr id="4" name="Content Placeholder 3"/>
          <p:cNvSpPr>
            <a:spLocks noGrp="1"/>
          </p:cNvSpPr>
          <p:nvPr>
            <p:ph sz="half" idx="2"/>
          </p:nvPr>
        </p:nvSpPr>
        <p:spPr>
          <a:xfrm>
            <a:off x="3333376" y="1269998"/>
            <a:ext cx="2613212" cy="4645871"/>
          </a:xfrm>
        </p:spPr>
        <p:txBody>
          <a:bodyPr>
            <a:normAutofit/>
          </a:bodyPr>
          <a:lstStyle/>
          <a:p>
            <a:pPr marL="0" indent="0">
              <a:buNone/>
            </a:pPr>
            <a:r>
              <a:rPr lang="en-US" sz="1800" dirty="0" err="1" smtClean="0"/>
              <a:t>Bronchodilatateur</a:t>
            </a:r>
            <a:r>
              <a:rPr lang="en-US" sz="1800" dirty="0" smtClean="0"/>
              <a:t> </a:t>
            </a:r>
            <a:r>
              <a:rPr lang="en-US" sz="1800" dirty="0" err="1" smtClean="0"/>
              <a:t>inhalé</a:t>
            </a:r>
            <a:endParaRPr lang="en-US" sz="1800" dirty="0" smtClean="0"/>
          </a:p>
          <a:p>
            <a:pPr marL="0" indent="0">
              <a:buNone/>
            </a:pPr>
            <a:endParaRPr lang="en-US" sz="1800" dirty="0" smtClean="0"/>
          </a:p>
          <a:p>
            <a:pPr marL="0" indent="0">
              <a:buNone/>
            </a:pPr>
            <a:endParaRPr lang="en-US" sz="1800" dirty="0"/>
          </a:p>
          <a:p>
            <a:pPr marL="0" indent="0">
              <a:buNone/>
            </a:pPr>
            <a:r>
              <a:rPr lang="en-US" sz="1800" dirty="0" smtClean="0"/>
              <a:t>ACLA </a:t>
            </a:r>
            <a:r>
              <a:rPr lang="en-US" sz="1800" dirty="0" err="1" smtClean="0"/>
              <a:t>ou</a:t>
            </a:r>
            <a:r>
              <a:rPr lang="en-US" sz="1800" dirty="0" smtClean="0"/>
              <a:t> LABA</a:t>
            </a:r>
          </a:p>
          <a:p>
            <a:pPr marL="0" indent="0">
              <a:buNone/>
            </a:pPr>
            <a:endParaRPr lang="en-US" sz="1800" dirty="0" smtClean="0"/>
          </a:p>
          <a:p>
            <a:pPr marL="0" indent="0">
              <a:buNone/>
            </a:pPr>
            <a:endParaRPr lang="en-US" sz="1800" dirty="0"/>
          </a:p>
          <a:p>
            <a:pPr marL="0" indent="0">
              <a:buNone/>
            </a:pPr>
            <a:r>
              <a:rPr lang="en-US" sz="1800" dirty="0" smtClean="0"/>
              <a:t>ACLA +/- LABA +/- CSI</a:t>
            </a:r>
            <a:endParaRPr lang="en-US" sz="1800" dirty="0"/>
          </a:p>
        </p:txBody>
      </p:sp>
      <p:sp>
        <p:nvSpPr>
          <p:cNvPr id="5" name="Content Placeholder 2"/>
          <p:cNvSpPr txBox="1">
            <a:spLocks/>
          </p:cNvSpPr>
          <p:nvPr/>
        </p:nvSpPr>
        <p:spPr>
          <a:xfrm>
            <a:off x="6100482" y="1269998"/>
            <a:ext cx="2729753" cy="4645871"/>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8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9pPr>
          </a:lstStyle>
          <a:p>
            <a:pPr marL="0" indent="0">
              <a:buNone/>
            </a:pPr>
            <a:endParaRPr lang="en-US" dirty="0"/>
          </a:p>
        </p:txBody>
      </p:sp>
      <p:cxnSp>
        <p:nvCxnSpPr>
          <p:cNvPr id="8" name="Straight Arrow Connector 7"/>
          <p:cNvCxnSpPr/>
          <p:nvPr/>
        </p:nvCxnSpPr>
        <p:spPr>
          <a:xfrm>
            <a:off x="1628588" y="1727264"/>
            <a:ext cx="0" cy="478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616635" y="2949394"/>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634564" y="4135683"/>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634565" y="5145745"/>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225383" y="1269998"/>
            <a:ext cx="2595283" cy="3970318"/>
          </a:xfrm>
          <a:prstGeom prst="rect">
            <a:avLst/>
          </a:prstGeom>
        </p:spPr>
        <p:txBody>
          <a:bodyPr wrap="square">
            <a:spAutoFit/>
          </a:bodyPr>
          <a:lstStyle/>
          <a:p>
            <a:pPr lvl="0"/>
            <a:r>
              <a:rPr lang="fr-CA" dirty="0" smtClean="0"/>
              <a:t>BACA ou BALA</a:t>
            </a:r>
            <a:endParaRPr lang="fr-CA" dirty="0"/>
          </a:p>
          <a:p>
            <a:r>
              <a:rPr lang="fr-CA" dirty="0"/>
              <a:t> </a:t>
            </a:r>
          </a:p>
          <a:p>
            <a:pPr lvl="0"/>
            <a:r>
              <a:rPr lang="fr-CA" dirty="0"/>
              <a:t>Bronchodilatateur longue </a:t>
            </a:r>
            <a:r>
              <a:rPr lang="fr-CA" dirty="0" smtClean="0"/>
              <a:t>action</a:t>
            </a:r>
          </a:p>
          <a:p>
            <a:pPr lvl="0"/>
            <a:r>
              <a:rPr lang="fr-CA" dirty="0" smtClean="0"/>
              <a:t> </a:t>
            </a:r>
            <a:r>
              <a:rPr lang="fr-CA" dirty="0"/>
              <a:t> </a:t>
            </a:r>
          </a:p>
          <a:p>
            <a:pPr lvl="0"/>
            <a:r>
              <a:rPr lang="fr-CA" dirty="0" smtClean="0"/>
              <a:t>ACLA  </a:t>
            </a:r>
            <a:r>
              <a:rPr lang="fr-CA" dirty="0"/>
              <a:t>puis ajout LABA ou </a:t>
            </a:r>
            <a:r>
              <a:rPr lang="fr-CA" dirty="0" smtClean="0"/>
              <a:t>CSI </a:t>
            </a:r>
          </a:p>
          <a:p>
            <a:pPr lvl="0"/>
            <a:r>
              <a:rPr lang="fr-CA" dirty="0"/>
              <a:t> </a:t>
            </a:r>
          </a:p>
          <a:p>
            <a:pPr lvl="0"/>
            <a:r>
              <a:rPr lang="fr-CA" dirty="0" smtClean="0"/>
              <a:t>ACLA/LABA, puis ajout </a:t>
            </a:r>
            <a:r>
              <a:rPr lang="fr-CA" dirty="0"/>
              <a:t>CSI </a:t>
            </a:r>
            <a:endParaRPr lang="fr-CA" dirty="0" smtClean="0"/>
          </a:p>
          <a:p>
            <a:pPr lvl="0"/>
            <a:r>
              <a:rPr lang="fr-CA" dirty="0"/>
              <a:t> </a:t>
            </a:r>
          </a:p>
          <a:p>
            <a:r>
              <a:rPr lang="fr-CA" dirty="0" smtClean="0"/>
              <a:t>ACLA/</a:t>
            </a:r>
            <a:r>
              <a:rPr lang="fr-CA" dirty="0"/>
              <a:t>LABA/CSI, ajout </a:t>
            </a:r>
            <a:r>
              <a:rPr lang="fr-CA" dirty="0" err="1"/>
              <a:t>roflumilast</a:t>
            </a:r>
            <a:r>
              <a:rPr lang="fr-CA" dirty="0"/>
              <a:t>, d’un macrolide ou arrêt CSI. </a:t>
            </a:r>
            <a:endParaRPr lang="en-US" dirty="0"/>
          </a:p>
        </p:txBody>
      </p:sp>
      <p:cxnSp>
        <p:nvCxnSpPr>
          <p:cNvPr id="17" name="Straight Arrow Connector 16"/>
          <p:cNvCxnSpPr/>
          <p:nvPr/>
        </p:nvCxnSpPr>
        <p:spPr>
          <a:xfrm>
            <a:off x="7180729" y="1571813"/>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180730" y="2330822"/>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180731" y="3914586"/>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7180728" y="3107772"/>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485340" y="2901582"/>
            <a:ext cx="0" cy="478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485340" y="3884704"/>
            <a:ext cx="0" cy="47812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 name="Frame 5"/>
          <p:cNvSpPr/>
          <p:nvPr/>
        </p:nvSpPr>
        <p:spPr>
          <a:xfrm>
            <a:off x="149412" y="3286557"/>
            <a:ext cx="2913530" cy="1830212"/>
          </a:xfrm>
          <a:prstGeom prst="frame">
            <a:avLst>
              <a:gd name="adj1" fmla="val 2773"/>
            </a:avLst>
          </a:prstGeom>
          <a:gradFill flip="none" rotWithShape="1">
            <a:gsLst>
              <a:gs pos="0">
                <a:schemeClr val="accent1">
                  <a:tint val="83000"/>
                  <a:shade val="100000"/>
                  <a:hueMod val="100000"/>
                  <a:satMod val="220000"/>
                  <a:lumMod val="90000"/>
                </a:schemeClr>
              </a:gs>
              <a:gs pos="76000">
                <a:schemeClr val="accent1">
                  <a:shade val="100000"/>
                </a:schemeClr>
              </a:gs>
              <a:gs pos="100000">
                <a:schemeClr val="accent1">
                  <a:shade val="93000"/>
                  <a:satMod val="100000"/>
                  <a:lumMod val="93000"/>
                </a:schemeClr>
              </a:gs>
            </a:gsLst>
            <a:path path="circle">
              <a:fillToRect l="15000" t="15000" r="100000" b="100000"/>
            </a:path>
            <a:tileRect/>
          </a:gradFill>
          <a:ln w="19050" cmpd="sng">
            <a:solidFill>
              <a:srgbClr val="AD01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650415" y="6172139"/>
            <a:ext cx="7669850" cy="1169551"/>
          </a:xfrm>
          <a:prstGeom prst="rect">
            <a:avLst/>
          </a:prstGeom>
          <a:noFill/>
        </p:spPr>
        <p:txBody>
          <a:bodyPr wrap="square" numCol="2" rtlCol="0">
            <a:spAutoFit/>
          </a:bodyPr>
          <a:lstStyle/>
          <a:p>
            <a:r>
              <a:rPr lang="en-US" sz="1400" b="1" dirty="0"/>
              <a:t>ACLA </a:t>
            </a:r>
            <a:r>
              <a:rPr lang="en-US" sz="1400" dirty="0"/>
              <a:t>(LAMA): </a:t>
            </a:r>
            <a:r>
              <a:rPr lang="en-US" sz="1400" dirty="0" err="1"/>
              <a:t>Anticholinergique</a:t>
            </a:r>
            <a:r>
              <a:rPr lang="en-US" sz="1400" dirty="0"/>
              <a:t> longue action </a:t>
            </a:r>
          </a:p>
          <a:p>
            <a:r>
              <a:rPr lang="en-US" sz="1400" b="1" dirty="0"/>
              <a:t>BACA</a:t>
            </a:r>
            <a:r>
              <a:rPr lang="en-US" sz="1400" dirty="0"/>
              <a:t>: </a:t>
            </a:r>
            <a:r>
              <a:rPr lang="en-US" sz="1400" dirty="0" err="1"/>
              <a:t>Bronchodilatateurs</a:t>
            </a:r>
            <a:r>
              <a:rPr lang="en-US" sz="1400" dirty="0"/>
              <a:t> </a:t>
            </a:r>
            <a:r>
              <a:rPr lang="en-US" sz="1400" dirty="0" err="1"/>
              <a:t>à</a:t>
            </a:r>
            <a:r>
              <a:rPr lang="en-US" sz="1400" dirty="0"/>
              <a:t> </a:t>
            </a:r>
            <a:r>
              <a:rPr lang="en-US" sz="1400" dirty="0" err="1"/>
              <a:t>courte</a:t>
            </a:r>
            <a:r>
              <a:rPr lang="en-US" sz="1400" dirty="0"/>
              <a:t> action</a:t>
            </a:r>
          </a:p>
          <a:p>
            <a:endParaRPr lang="en-US" sz="1400" dirty="0" smtClean="0"/>
          </a:p>
          <a:p>
            <a:endParaRPr lang="en-US" sz="1400" dirty="0"/>
          </a:p>
          <a:p>
            <a:endParaRPr lang="en-US" sz="1400" dirty="0" smtClean="0"/>
          </a:p>
          <a:p>
            <a:r>
              <a:rPr lang="en-US" sz="1400" b="1" dirty="0" smtClean="0"/>
              <a:t>BALA</a:t>
            </a:r>
            <a:r>
              <a:rPr lang="en-US" sz="1400" dirty="0" smtClean="0"/>
              <a:t> </a:t>
            </a:r>
            <a:r>
              <a:rPr lang="en-US" sz="1400" dirty="0"/>
              <a:t>(LABA): </a:t>
            </a:r>
            <a:r>
              <a:rPr lang="en-US" sz="1400" dirty="0" err="1"/>
              <a:t>Bronchodilatateurs</a:t>
            </a:r>
            <a:r>
              <a:rPr lang="en-US" sz="1400" dirty="0"/>
              <a:t> </a:t>
            </a:r>
            <a:r>
              <a:rPr lang="en-US" sz="1400" dirty="0" err="1"/>
              <a:t>à</a:t>
            </a:r>
            <a:r>
              <a:rPr lang="en-US" sz="1400" dirty="0"/>
              <a:t> longue action</a:t>
            </a:r>
          </a:p>
          <a:p>
            <a:r>
              <a:rPr lang="en-US" sz="1400" b="1" dirty="0"/>
              <a:t>CSI</a:t>
            </a:r>
            <a:r>
              <a:rPr lang="en-US" sz="1400" dirty="0"/>
              <a:t>: Corticostéroïdes </a:t>
            </a:r>
            <a:r>
              <a:rPr lang="en-US" sz="1400" dirty="0" err="1"/>
              <a:t>inhalés</a:t>
            </a:r>
            <a:endParaRPr lang="en-US" sz="1400" dirty="0"/>
          </a:p>
          <a:p>
            <a:r>
              <a:rPr lang="en-US" sz="1400" b="1" dirty="0"/>
              <a:t>SALM</a:t>
            </a:r>
            <a:r>
              <a:rPr lang="en-US" sz="1400" dirty="0"/>
              <a:t>: </a:t>
            </a:r>
            <a:r>
              <a:rPr lang="en-US" sz="1400" dirty="0" err="1" smtClean="0"/>
              <a:t>salmétérol</a:t>
            </a:r>
            <a:endParaRPr lang="en-US" sz="1400" dirty="0"/>
          </a:p>
        </p:txBody>
      </p:sp>
    </p:spTree>
    <p:extLst>
      <p:ext uri="{BB962C8B-B14F-4D97-AF65-F5344CB8AC3E}">
        <p14:creationId xmlns:p14="http://schemas.microsoft.com/office/powerpoint/2010/main" val="200223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465523"/>
            <a:ext cx="8305800" cy="1341706"/>
          </a:xfrm>
          <a:prstGeom prst="rect">
            <a:avLst/>
          </a:prstGeom>
        </p:spPr>
      </p:pic>
      <p:sp>
        <p:nvSpPr>
          <p:cNvPr id="6" name="Content Placeholder 5"/>
          <p:cNvSpPr>
            <a:spLocks noGrp="1"/>
          </p:cNvSpPr>
          <p:nvPr>
            <p:ph idx="1"/>
          </p:nvPr>
        </p:nvSpPr>
        <p:spPr>
          <a:xfrm>
            <a:off x="762000" y="2298231"/>
            <a:ext cx="7543800" cy="3886200"/>
          </a:xfrm>
        </p:spPr>
        <p:txBody>
          <a:bodyPr/>
          <a:lstStyle/>
          <a:p>
            <a:pPr>
              <a:lnSpc>
                <a:spcPct val="130000"/>
              </a:lnSpc>
            </a:pPr>
            <a:r>
              <a:rPr lang="en-US" dirty="0" err="1" smtClean="0"/>
              <a:t>Objectif</a:t>
            </a:r>
            <a:r>
              <a:rPr lang="en-US" dirty="0" smtClean="0"/>
              <a:t>: </a:t>
            </a:r>
            <a:r>
              <a:rPr lang="en-US" dirty="0" err="1" smtClean="0"/>
              <a:t>Déterminer</a:t>
            </a:r>
            <a:r>
              <a:rPr lang="en-US" dirty="0" smtClean="0"/>
              <a:t> si </a:t>
            </a:r>
            <a:r>
              <a:rPr lang="fr-CA" dirty="0" err="1" smtClean="0"/>
              <a:t>tiotropium</a:t>
            </a:r>
            <a:r>
              <a:rPr lang="fr-CA" dirty="0" err="1"/>
              <a:t>-</a:t>
            </a:r>
            <a:r>
              <a:rPr lang="fr-CA" dirty="0" err="1" smtClean="0"/>
              <a:t>salmétérol</a:t>
            </a:r>
            <a:r>
              <a:rPr lang="fr-CA" dirty="0" smtClean="0"/>
              <a:t> </a:t>
            </a:r>
            <a:r>
              <a:rPr lang="fr-CA" dirty="0"/>
              <a:t>ou </a:t>
            </a:r>
            <a:r>
              <a:rPr lang="fr-CA" dirty="0" err="1" smtClean="0"/>
              <a:t>tiotropium-fluticasone</a:t>
            </a:r>
            <a:r>
              <a:rPr lang="fr-CA" dirty="0" err="1"/>
              <a:t>-salmétérol</a:t>
            </a:r>
            <a:r>
              <a:rPr lang="fr-CA" dirty="0"/>
              <a:t> améliorait les résultats cliniques </a:t>
            </a:r>
            <a:r>
              <a:rPr lang="fr-CA" dirty="0" smtClean="0"/>
              <a:t>comparativement </a:t>
            </a:r>
            <a:r>
              <a:rPr lang="fr-CA" dirty="0"/>
              <a:t>au </a:t>
            </a:r>
            <a:r>
              <a:rPr lang="fr-CA" dirty="0" err="1"/>
              <a:t>tiotropium</a:t>
            </a:r>
            <a:r>
              <a:rPr lang="fr-CA" dirty="0"/>
              <a:t> </a:t>
            </a:r>
            <a:r>
              <a:rPr lang="fr-CA" dirty="0" smtClean="0"/>
              <a:t>seul</a:t>
            </a:r>
            <a:endParaRPr lang="fr-CA" dirty="0"/>
          </a:p>
          <a:p>
            <a:pPr>
              <a:lnSpc>
                <a:spcPct val="130000"/>
              </a:lnSpc>
            </a:pPr>
            <a:r>
              <a:rPr lang="fr-CA" dirty="0" smtClean="0"/>
              <a:t>ECR, double aveugle</a:t>
            </a:r>
          </a:p>
          <a:p>
            <a:pPr>
              <a:lnSpc>
                <a:spcPct val="130000"/>
              </a:lnSpc>
            </a:pPr>
            <a:r>
              <a:rPr lang="fr-CA" dirty="0" smtClean="0"/>
              <a:t>448 patients, 52 semaines</a:t>
            </a:r>
          </a:p>
          <a:p>
            <a:pPr>
              <a:lnSpc>
                <a:spcPct val="130000"/>
              </a:lnSpc>
            </a:pPr>
            <a:r>
              <a:rPr lang="fr-CA" dirty="0"/>
              <a:t>Biais des perdus de vue </a:t>
            </a:r>
            <a:r>
              <a:rPr lang="fr-CA" dirty="0" smtClean="0"/>
              <a:t>: 47% </a:t>
            </a:r>
            <a:r>
              <a:rPr lang="fr-CA" dirty="0" err="1"/>
              <a:t>tiotropium</a:t>
            </a:r>
            <a:r>
              <a:rPr lang="fr-CA" dirty="0"/>
              <a:t>/placebo, 43% </a:t>
            </a:r>
            <a:r>
              <a:rPr lang="fr-CA" dirty="0" err="1" smtClean="0"/>
              <a:t>tiotropium</a:t>
            </a:r>
            <a:r>
              <a:rPr lang="fr-CA" dirty="0"/>
              <a:t>/</a:t>
            </a:r>
            <a:r>
              <a:rPr lang="fr-CA" dirty="0" err="1"/>
              <a:t>salm</a:t>
            </a:r>
            <a:r>
              <a:rPr lang="fr-CA" dirty="0"/>
              <a:t> et 26% </a:t>
            </a:r>
            <a:r>
              <a:rPr lang="fr-CA" dirty="0" err="1" smtClean="0"/>
              <a:t>tiotropium</a:t>
            </a:r>
            <a:r>
              <a:rPr lang="fr-CA" dirty="0"/>
              <a:t>/</a:t>
            </a:r>
            <a:r>
              <a:rPr lang="fr-CA" dirty="0" err="1"/>
              <a:t>salm</a:t>
            </a:r>
            <a:r>
              <a:rPr lang="fr-CA" dirty="0"/>
              <a:t>/FP.</a:t>
            </a:r>
          </a:p>
          <a:p>
            <a:endParaRPr lang="en-US" dirty="0"/>
          </a:p>
        </p:txBody>
      </p:sp>
      <p:pic>
        <p:nvPicPr>
          <p:cNvPr id="7" name="Picture 6" desc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900" y="1732238"/>
            <a:ext cx="2501900" cy="355600"/>
          </a:xfrm>
          <a:prstGeom prst="rect">
            <a:avLst/>
          </a:prstGeom>
        </p:spPr>
      </p:pic>
      <p:pic>
        <p:nvPicPr>
          <p:cNvPr id="8" name="Picture 7" descr="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0700" y="1311929"/>
            <a:ext cx="4229100" cy="495300"/>
          </a:xfrm>
          <a:prstGeom prst="rect">
            <a:avLst/>
          </a:prstGeom>
        </p:spPr>
      </p:pic>
    </p:spTree>
    <p:extLst>
      <p:ext uri="{BB962C8B-B14F-4D97-AF65-F5344CB8AC3E}">
        <p14:creationId xmlns:p14="http://schemas.microsoft.com/office/powerpoint/2010/main" val="3463195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653" y="2047535"/>
            <a:ext cx="6781800" cy="1600200"/>
          </a:xfrm>
        </p:spPr>
        <p:txBody>
          <a:bodyPr/>
          <a:lstStyle/>
          <a:p>
            <a:r>
              <a:rPr lang="en-US" dirty="0" smtClean="0"/>
              <a:t>Pas de </a:t>
            </a:r>
            <a:r>
              <a:rPr lang="en-US" dirty="0" err="1" smtClean="0"/>
              <a:t>conflit</a:t>
            </a:r>
            <a:r>
              <a:rPr lang="en-US" dirty="0" smtClean="0"/>
              <a:t> </a:t>
            </a:r>
            <a:r>
              <a:rPr lang="en-US" dirty="0" err="1" smtClean="0"/>
              <a:t>d’intérêt</a:t>
            </a:r>
            <a:endParaRPr lang="en-US" dirty="0"/>
          </a:p>
        </p:txBody>
      </p:sp>
    </p:spTree>
    <p:extLst>
      <p:ext uri="{BB962C8B-B14F-4D97-AF65-F5344CB8AC3E}">
        <p14:creationId xmlns:p14="http://schemas.microsoft.com/office/powerpoint/2010/main" val="3664912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2431"/>
            <a:ext cx="6781800" cy="957451"/>
          </a:xfrm>
        </p:spPr>
        <p:txBody>
          <a:bodyPr/>
          <a:lstStyle/>
          <a:p>
            <a:r>
              <a:rPr lang="en-US" dirty="0" smtClean="0"/>
              <a:t>Issue </a:t>
            </a:r>
            <a:r>
              <a:rPr lang="en-US" dirty="0" err="1" smtClean="0"/>
              <a:t>primaire</a:t>
            </a:r>
            <a:endParaRPr lang="en-US" dirty="0"/>
          </a:p>
        </p:txBody>
      </p:sp>
      <p:sp>
        <p:nvSpPr>
          <p:cNvPr id="5" name="Content Placeholder 4"/>
          <p:cNvSpPr>
            <a:spLocks noGrp="1"/>
          </p:cNvSpPr>
          <p:nvPr>
            <p:ph idx="1"/>
          </p:nvPr>
        </p:nvSpPr>
        <p:spPr>
          <a:xfrm>
            <a:off x="762000" y="1299882"/>
            <a:ext cx="7543800" cy="1122082"/>
          </a:xfrm>
        </p:spPr>
        <p:txBody>
          <a:bodyPr>
            <a:normAutofit/>
          </a:bodyPr>
          <a:lstStyle/>
          <a:p>
            <a:r>
              <a:rPr lang="en-US" dirty="0" smtClean="0"/>
              <a:t>Pas de </a:t>
            </a:r>
            <a:r>
              <a:rPr lang="en-US" dirty="0" err="1" smtClean="0"/>
              <a:t>différence</a:t>
            </a:r>
            <a:r>
              <a:rPr lang="en-US" dirty="0" smtClean="0"/>
              <a:t> </a:t>
            </a:r>
            <a:r>
              <a:rPr lang="en-US" dirty="0" err="1" smtClean="0"/>
              <a:t>significative</a:t>
            </a:r>
            <a:r>
              <a:rPr lang="en-US" dirty="0"/>
              <a:t> </a:t>
            </a:r>
            <a:r>
              <a:rPr lang="en-US" dirty="0" smtClean="0"/>
              <a:t>entre les exacerbations </a:t>
            </a:r>
            <a:r>
              <a:rPr lang="en-US" dirty="0" err="1" smtClean="0"/>
              <a:t>nécessitant</a:t>
            </a:r>
            <a:r>
              <a:rPr lang="en-US" dirty="0" smtClean="0"/>
              <a:t> des </a:t>
            </a:r>
            <a:r>
              <a:rPr lang="en-US" dirty="0" err="1" smtClean="0"/>
              <a:t>stéroïdes</a:t>
            </a:r>
            <a:r>
              <a:rPr lang="en-US" dirty="0" smtClean="0"/>
              <a:t> </a:t>
            </a:r>
            <a:r>
              <a:rPr lang="en-US" dirty="0" err="1" smtClean="0"/>
              <a:t>systémiques</a:t>
            </a:r>
            <a:r>
              <a:rPr lang="en-US" dirty="0" smtClean="0"/>
              <a:t> </a:t>
            </a:r>
            <a:r>
              <a:rPr lang="en-US" dirty="0" err="1" smtClean="0"/>
              <a:t>ou</a:t>
            </a:r>
            <a:r>
              <a:rPr lang="en-US" dirty="0" smtClean="0"/>
              <a:t> des </a:t>
            </a:r>
            <a:r>
              <a:rPr lang="en-US" dirty="0" err="1" smtClean="0"/>
              <a:t>antibiotiques</a:t>
            </a:r>
            <a:endParaRPr lang="en-US" dirty="0"/>
          </a:p>
        </p:txBody>
      </p:sp>
      <p:pic>
        <p:nvPicPr>
          <p:cNvPr id="6" name="Picture 5" desc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4644"/>
            <a:ext cx="9144000" cy="3236360"/>
          </a:xfrm>
          <a:prstGeom prst="rect">
            <a:avLst/>
          </a:prstGeom>
        </p:spPr>
      </p:pic>
    </p:spTree>
    <p:extLst>
      <p:ext uri="{BB962C8B-B14F-4D97-AF65-F5344CB8AC3E}">
        <p14:creationId xmlns:p14="http://schemas.microsoft.com/office/powerpoint/2010/main" val="1131608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2432"/>
            <a:ext cx="6781800" cy="1017216"/>
          </a:xfrm>
        </p:spPr>
        <p:txBody>
          <a:bodyPr/>
          <a:lstStyle/>
          <a:p>
            <a:r>
              <a:rPr lang="en-US" dirty="0" smtClean="0"/>
              <a:t>Issues </a:t>
            </a:r>
            <a:r>
              <a:rPr lang="en-US" dirty="0" err="1" smtClean="0"/>
              <a:t>secondaires</a:t>
            </a:r>
            <a:endParaRPr lang="en-US" dirty="0"/>
          </a:p>
        </p:txBody>
      </p:sp>
      <p:sp>
        <p:nvSpPr>
          <p:cNvPr id="3" name="Content Placeholder 2"/>
          <p:cNvSpPr>
            <a:spLocks noGrp="1"/>
          </p:cNvSpPr>
          <p:nvPr>
            <p:ph idx="1"/>
          </p:nvPr>
        </p:nvSpPr>
        <p:spPr>
          <a:xfrm>
            <a:off x="762000" y="1404475"/>
            <a:ext cx="7543800" cy="2258064"/>
          </a:xfrm>
        </p:spPr>
        <p:txBody>
          <a:bodyPr>
            <a:normAutofit fontScale="92500" lnSpcReduction="10000"/>
          </a:bodyPr>
          <a:lstStyle/>
          <a:p>
            <a:pPr marL="0" indent="0">
              <a:lnSpc>
                <a:spcPct val="120000"/>
              </a:lnSpc>
              <a:buNone/>
            </a:pPr>
            <a:r>
              <a:rPr lang="en-US" dirty="0" err="1" smtClean="0"/>
              <a:t>Combinaison</a:t>
            </a:r>
            <a:r>
              <a:rPr lang="en-US" dirty="0" smtClean="0"/>
              <a:t> de Tiotropium-fluticasone-</a:t>
            </a:r>
            <a:r>
              <a:rPr lang="en-US" dirty="0" err="1" smtClean="0"/>
              <a:t>salmétérol</a:t>
            </a:r>
            <a:endParaRPr lang="en-US" dirty="0" smtClean="0"/>
          </a:p>
          <a:p>
            <a:pPr>
              <a:lnSpc>
                <a:spcPct val="120000"/>
              </a:lnSpc>
            </a:pPr>
            <a:r>
              <a:rPr lang="en-US" dirty="0" err="1" smtClean="0"/>
              <a:t>Amélioration</a:t>
            </a:r>
            <a:r>
              <a:rPr lang="en-US" dirty="0" smtClean="0"/>
              <a:t> de la </a:t>
            </a:r>
            <a:r>
              <a:rPr lang="en-US" dirty="0" err="1"/>
              <a:t>fonction</a:t>
            </a:r>
            <a:r>
              <a:rPr lang="en-US" dirty="0"/>
              <a:t> </a:t>
            </a:r>
            <a:r>
              <a:rPr lang="en-US" dirty="0" err="1"/>
              <a:t>pulmonaire</a:t>
            </a:r>
            <a:r>
              <a:rPr lang="en-US" dirty="0"/>
              <a:t> (P = 0.049</a:t>
            </a:r>
            <a:r>
              <a:rPr lang="en-US" dirty="0" smtClean="0"/>
              <a:t>)</a:t>
            </a:r>
          </a:p>
          <a:p>
            <a:pPr>
              <a:lnSpc>
                <a:spcPct val="120000"/>
              </a:lnSpc>
            </a:pPr>
            <a:r>
              <a:rPr lang="en-US" dirty="0" err="1" smtClean="0"/>
              <a:t>Amélioration</a:t>
            </a:r>
            <a:r>
              <a:rPr lang="en-US" dirty="0" smtClean="0"/>
              <a:t> de la </a:t>
            </a:r>
            <a:r>
              <a:rPr lang="en-US" dirty="0" err="1"/>
              <a:t>qualité</a:t>
            </a:r>
            <a:r>
              <a:rPr lang="en-US" dirty="0"/>
              <a:t> de vie </a:t>
            </a:r>
            <a:r>
              <a:rPr lang="en-US" dirty="0" smtClean="0"/>
              <a:t>(</a:t>
            </a:r>
            <a:r>
              <a:rPr lang="en-US" dirty="0"/>
              <a:t>P = 0.01</a:t>
            </a:r>
            <a:r>
              <a:rPr lang="en-US" dirty="0" smtClean="0"/>
              <a:t>)</a:t>
            </a:r>
          </a:p>
          <a:p>
            <a:pPr>
              <a:lnSpc>
                <a:spcPct val="120000"/>
              </a:lnSpc>
            </a:pPr>
            <a:r>
              <a:rPr lang="en-US" dirty="0" smtClean="0"/>
              <a:t>Réduction du nombre </a:t>
            </a:r>
            <a:r>
              <a:rPr lang="en-US" dirty="0" err="1"/>
              <a:t>d'hospitalisations</a:t>
            </a:r>
            <a:r>
              <a:rPr lang="en-US" dirty="0"/>
              <a:t> pour exacerbation </a:t>
            </a:r>
            <a:r>
              <a:rPr lang="en-US" dirty="0" smtClean="0"/>
              <a:t> et pour </a:t>
            </a:r>
            <a:r>
              <a:rPr lang="en-US" dirty="0" err="1" smtClean="0"/>
              <a:t>toutes</a:t>
            </a:r>
            <a:r>
              <a:rPr lang="en-US" dirty="0" smtClean="0"/>
              <a:t> causes </a:t>
            </a:r>
            <a:r>
              <a:rPr lang="en-US" dirty="0" err="1" smtClean="0"/>
              <a:t>d’hospitalisation</a:t>
            </a:r>
            <a:r>
              <a:rPr lang="en-US" dirty="0"/>
              <a:t> </a:t>
            </a:r>
            <a:endParaRPr lang="fr-CA" dirty="0"/>
          </a:p>
          <a:p>
            <a:pPr marL="0" indent="0">
              <a:buNone/>
            </a:pPr>
            <a:endParaRPr lang="en-US" dirty="0" smtClean="0"/>
          </a:p>
        </p:txBody>
      </p:sp>
      <p:pic>
        <p:nvPicPr>
          <p:cNvPr id="4" name="Picture 3" descr="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662539"/>
            <a:ext cx="3684751" cy="2221379"/>
          </a:xfrm>
          <a:prstGeom prst="rect">
            <a:avLst/>
          </a:prstGeom>
        </p:spPr>
      </p:pic>
      <p:pic>
        <p:nvPicPr>
          <p:cNvPr id="5" name="Picture 4" descr="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788" y="3662539"/>
            <a:ext cx="3725082" cy="2221379"/>
          </a:xfrm>
          <a:prstGeom prst="rect">
            <a:avLst/>
          </a:prstGeom>
        </p:spPr>
      </p:pic>
      <p:pic>
        <p:nvPicPr>
          <p:cNvPr id="6" name="Picture 5" descr="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8353" y="6028370"/>
            <a:ext cx="5334000" cy="622300"/>
          </a:xfrm>
          <a:prstGeom prst="rect">
            <a:avLst/>
          </a:prstGeom>
        </p:spPr>
      </p:pic>
    </p:spTree>
    <p:extLst>
      <p:ext uri="{BB962C8B-B14F-4D97-AF65-F5344CB8AC3E}">
        <p14:creationId xmlns:p14="http://schemas.microsoft.com/office/powerpoint/2010/main" val="1931901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471" y="343647"/>
            <a:ext cx="8172823" cy="806824"/>
          </a:xfrm>
        </p:spPr>
        <p:txBody>
          <a:bodyPr>
            <a:normAutofit fontScale="90000"/>
          </a:bodyPr>
          <a:lstStyle/>
          <a:p>
            <a:r>
              <a:rPr lang="en-US" sz="4000" dirty="0" err="1" smtClean="0"/>
              <a:t>Canadien</a:t>
            </a:r>
            <a:r>
              <a:rPr lang="en-US" sz="4000" dirty="0" smtClean="0"/>
              <a:t>            </a:t>
            </a:r>
            <a:r>
              <a:rPr lang="en-US" sz="4000" dirty="0"/>
              <a:t> </a:t>
            </a:r>
            <a:r>
              <a:rPr lang="en-US" sz="4000" dirty="0" smtClean="0"/>
              <a:t>  </a:t>
            </a:r>
            <a:r>
              <a:rPr lang="en-US" sz="4000" dirty="0" err="1" smtClean="0"/>
              <a:t>Américain</a:t>
            </a:r>
            <a:r>
              <a:rPr lang="en-US" sz="4000" dirty="0" smtClean="0"/>
              <a:t>    	  	Gold</a:t>
            </a:r>
            <a:endParaRPr lang="en-US" sz="4000" dirty="0"/>
          </a:p>
        </p:txBody>
      </p:sp>
      <p:sp>
        <p:nvSpPr>
          <p:cNvPr id="3" name="Content Placeholder 2"/>
          <p:cNvSpPr>
            <a:spLocks noGrp="1"/>
          </p:cNvSpPr>
          <p:nvPr>
            <p:ph sz="half" idx="1"/>
          </p:nvPr>
        </p:nvSpPr>
        <p:spPr>
          <a:xfrm>
            <a:off x="388471" y="1269998"/>
            <a:ext cx="2674471" cy="5094942"/>
          </a:xfrm>
        </p:spPr>
        <p:txBody>
          <a:bodyPr>
            <a:normAutofit/>
          </a:bodyPr>
          <a:lstStyle/>
          <a:p>
            <a:pPr marL="0" indent="0">
              <a:buNone/>
            </a:pPr>
            <a:r>
              <a:rPr lang="fr-FR" sz="1800" dirty="0" smtClean="0"/>
              <a:t>BACA ou ACLA seul </a:t>
            </a:r>
            <a:r>
              <a:rPr lang="fr-FR" sz="1800" dirty="0"/>
              <a:t>ou </a:t>
            </a:r>
            <a:r>
              <a:rPr lang="fr-FR" sz="1800" dirty="0" smtClean="0"/>
              <a:t>combinés</a:t>
            </a:r>
          </a:p>
          <a:p>
            <a:pPr marL="0" indent="0">
              <a:buNone/>
            </a:pPr>
            <a:endParaRPr lang="fr-FR" sz="1800" dirty="0" smtClean="0"/>
          </a:p>
          <a:p>
            <a:pPr marL="0" indent="0">
              <a:buNone/>
            </a:pPr>
            <a:r>
              <a:rPr lang="fr-FR" sz="1800" dirty="0" smtClean="0"/>
              <a:t>BALA (</a:t>
            </a:r>
            <a:r>
              <a:rPr lang="fr-FR" sz="1800" dirty="0" err="1" smtClean="0"/>
              <a:t>T</a:t>
            </a:r>
            <a:r>
              <a:rPr lang="fr-FR" sz="1800" dirty="0" err="1" smtClean="0">
                <a:solidFill>
                  <a:srgbClr val="303030"/>
                </a:solidFill>
              </a:rPr>
              <a:t>iotropium</a:t>
            </a:r>
            <a:r>
              <a:rPr lang="fr-FR" sz="1800" dirty="0" smtClean="0"/>
              <a:t> </a:t>
            </a:r>
            <a:r>
              <a:rPr lang="fr-FR" sz="1800" dirty="0">
                <a:solidFill>
                  <a:srgbClr val="303030"/>
                </a:solidFill>
              </a:rPr>
              <a:t>ou le </a:t>
            </a:r>
            <a:r>
              <a:rPr lang="fr-FR" sz="1800" dirty="0" smtClean="0">
                <a:solidFill>
                  <a:srgbClr val="303030"/>
                </a:solidFill>
              </a:rPr>
              <a:t>SALM) </a:t>
            </a:r>
            <a:r>
              <a:rPr lang="fr-FR" sz="1800" dirty="0">
                <a:solidFill>
                  <a:srgbClr val="303030"/>
                </a:solidFill>
              </a:rPr>
              <a:t>et BACA </a:t>
            </a:r>
            <a:endParaRPr lang="fr-FR" sz="1800" dirty="0" smtClean="0">
              <a:solidFill>
                <a:srgbClr val="303030"/>
              </a:solidFill>
            </a:endParaRPr>
          </a:p>
          <a:p>
            <a:pPr marL="0" indent="0">
              <a:buNone/>
            </a:pPr>
            <a:endParaRPr lang="fr-FR" sz="1800" dirty="0"/>
          </a:p>
          <a:p>
            <a:pPr marL="0" lvl="0" indent="0">
              <a:buNone/>
            </a:pPr>
            <a:r>
              <a:rPr lang="fr-FR" sz="1800" dirty="0" err="1"/>
              <a:t>Tiotropium</a:t>
            </a:r>
            <a:r>
              <a:rPr lang="fr-FR" sz="1800" dirty="0"/>
              <a:t> </a:t>
            </a:r>
            <a:r>
              <a:rPr lang="fr-FR" sz="1800" dirty="0" smtClean="0"/>
              <a:t>et </a:t>
            </a:r>
            <a:r>
              <a:rPr lang="fr-FR" sz="1800" dirty="0"/>
              <a:t>BALA </a:t>
            </a:r>
            <a:r>
              <a:rPr lang="fr-FR" sz="1800" dirty="0" smtClean="0"/>
              <a:t>+ </a:t>
            </a:r>
            <a:r>
              <a:rPr lang="fr-FR" sz="1800" dirty="0"/>
              <a:t>BACA PRN</a:t>
            </a:r>
            <a:endParaRPr lang="fr-CA" sz="1800" dirty="0"/>
          </a:p>
          <a:p>
            <a:pPr marL="0" indent="0">
              <a:buNone/>
            </a:pPr>
            <a:endParaRPr lang="fr-CA" sz="1800" dirty="0"/>
          </a:p>
          <a:p>
            <a:pPr marL="0" indent="0">
              <a:buNone/>
            </a:pPr>
            <a:r>
              <a:rPr lang="fr-FR" sz="1800" dirty="0" err="1"/>
              <a:t>Tiotropium</a:t>
            </a:r>
            <a:r>
              <a:rPr lang="fr-FR" sz="1800" dirty="0"/>
              <a:t> + BALA + produit CSI </a:t>
            </a:r>
            <a:r>
              <a:rPr lang="fr-FR" sz="1800" dirty="0" smtClean="0"/>
              <a:t>+ </a:t>
            </a:r>
            <a:r>
              <a:rPr lang="fr-FR" sz="1800" dirty="0"/>
              <a:t>BACA PRN</a:t>
            </a:r>
            <a:r>
              <a:rPr lang="fr-CA" sz="1800" dirty="0"/>
              <a:t> </a:t>
            </a:r>
            <a:endParaRPr lang="fr-CA" sz="1800" dirty="0" smtClean="0"/>
          </a:p>
          <a:p>
            <a:pPr marL="0" indent="0">
              <a:buNone/>
            </a:pPr>
            <a:endParaRPr lang="fr-CA" sz="1800" dirty="0" smtClean="0"/>
          </a:p>
          <a:p>
            <a:pPr marL="0" indent="0">
              <a:buNone/>
            </a:pPr>
            <a:endParaRPr lang="fr-CA" sz="1800" dirty="0"/>
          </a:p>
          <a:p>
            <a:pPr marL="0" indent="0">
              <a:buNone/>
            </a:pPr>
            <a:r>
              <a:rPr lang="fr-FR" sz="1800" dirty="0"/>
              <a:t>T</a:t>
            </a:r>
            <a:r>
              <a:rPr lang="fr-FR" sz="1800" dirty="0" smtClean="0"/>
              <a:t>héophylline </a:t>
            </a:r>
            <a:r>
              <a:rPr lang="fr-FR" sz="1800" dirty="0"/>
              <a:t>orale à longue action</a:t>
            </a:r>
            <a:r>
              <a:rPr lang="fr-CA" sz="1800" dirty="0"/>
              <a:t> </a:t>
            </a:r>
          </a:p>
          <a:p>
            <a:pPr marL="0" indent="0">
              <a:buNone/>
            </a:pPr>
            <a:endParaRPr lang="en-US" dirty="0"/>
          </a:p>
        </p:txBody>
      </p:sp>
      <p:sp>
        <p:nvSpPr>
          <p:cNvPr id="4" name="Content Placeholder 3"/>
          <p:cNvSpPr>
            <a:spLocks noGrp="1"/>
          </p:cNvSpPr>
          <p:nvPr>
            <p:ph sz="half" idx="2"/>
          </p:nvPr>
        </p:nvSpPr>
        <p:spPr>
          <a:xfrm>
            <a:off x="3333376" y="1269998"/>
            <a:ext cx="2613212" cy="4645871"/>
          </a:xfrm>
        </p:spPr>
        <p:txBody>
          <a:bodyPr>
            <a:normAutofit/>
          </a:bodyPr>
          <a:lstStyle/>
          <a:p>
            <a:pPr marL="0" indent="0">
              <a:buNone/>
            </a:pPr>
            <a:r>
              <a:rPr lang="en-US" sz="1800" dirty="0" err="1" smtClean="0"/>
              <a:t>Bronchodilatateur</a:t>
            </a:r>
            <a:r>
              <a:rPr lang="en-US" sz="1800" dirty="0" smtClean="0"/>
              <a:t> </a:t>
            </a:r>
            <a:r>
              <a:rPr lang="en-US" sz="1800" dirty="0" err="1" smtClean="0"/>
              <a:t>inhalé</a:t>
            </a:r>
            <a:endParaRPr lang="en-US" sz="1800" dirty="0" smtClean="0"/>
          </a:p>
          <a:p>
            <a:pPr marL="0" indent="0">
              <a:buNone/>
            </a:pPr>
            <a:endParaRPr lang="en-US" sz="1800" dirty="0" smtClean="0"/>
          </a:p>
          <a:p>
            <a:pPr marL="0" indent="0">
              <a:buNone/>
            </a:pPr>
            <a:endParaRPr lang="en-US" sz="1800" dirty="0"/>
          </a:p>
          <a:p>
            <a:pPr marL="0" indent="0">
              <a:buNone/>
            </a:pPr>
            <a:r>
              <a:rPr lang="en-US" sz="1800" dirty="0" smtClean="0"/>
              <a:t>ACLA </a:t>
            </a:r>
            <a:r>
              <a:rPr lang="en-US" sz="1800" dirty="0" err="1" smtClean="0"/>
              <a:t>ou</a:t>
            </a:r>
            <a:r>
              <a:rPr lang="en-US" sz="1800" dirty="0" smtClean="0"/>
              <a:t> LABA</a:t>
            </a:r>
          </a:p>
          <a:p>
            <a:pPr marL="0" indent="0">
              <a:buNone/>
            </a:pPr>
            <a:endParaRPr lang="en-US" sz="1800" dirty="0" smtClean="0"/>
          </a:p>
          <a:p>
            <a:pPr marL="0" indent="0">
              <a:buNone/>
            </a:pPr>
            <a:endParaRPr lang="en-US" sz="1800" dirty="0"/>
          </a:p>
          <a:p>
            <a:pPr marL="0" indent="0">
              <a:buNone/>
            </a:pPr>
            <a:r>
              <a:rPr lang="en-US" sz="1800" dirty="0" smtClean="0"/>
              <a:t>ACLA +/- LABA +/- CSI</a:t>
            </a:r>
            <a:endParaRPr lang="en-US" sz="1800" dirty="0"/>
          </a:p>
        </p:txBody>
      </p:sp>
      <p:sp>
        <p:nvSpPr>
          <p:cNvPr id="5" name="Content Placeholder 2"/>
          <p:cNvSpPr txBox="1">
            <a:spLocks/>
          </p:cNvSpPr>
          <p:nvPr/>
        </p:nvSpPr>
        <p:spPr>
          <a:xfrm>
            <a:off x="6100482" y="1269998"/>
            <a:ext cx="2729753" cy="4645871"/>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8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9pPr>
          </a:lstStyle>
          <a:p>
            <a:pPr marL="0" indent="0">
              <a:buNone/>
            </a:pPr>
            <a:endParaRPr lang="en-US" dirty="0"/>
          </a:p>
        </p:txBody>
      </p:sp>
      <p:cxnSp>
        <p:nvCxnSpPr>
          <p:cNvPr id="8" name="Straight Arrow Connector 7"/>
          <p:cNvCxnSpPr/>
          <p:nvPr/>
        </p:nvCxnSpPr>
        <p:spPr>
          <a:xfrm>
            <a:off x="1628588" y="1727264"/>
            <a:ext cx="0" cy="478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616635" y="2710297"/>
            <a:ext cx="1" cy="304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634564" y="3743584"/>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634565" y="4987368"/>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225383" y="1269998"/>
            <a:ext cx="2595283" cy="3970318"/>
          </a:xfrm>
          <a:prstGeom prst="rect">
            <a:avLst/>
          </a:prstGeom>
        </p:spPr>
        <p:txBody>
          <a:bodyPr wrap="square">
            <a:spAutoFit/>
          </a:bodyPr>
          <a:lstStyle/>
          <a:p>
            <a:pPr lvl="0"/>
            <a:r>
              <a:rPr lang="fr-CA" dirty="0" smtClean="0"/>
              <a:t>BACA ou BALA</a:t>
            </a:r>
            <a:endParaRPr lang="fr-CA" dirty="0"/>
          </a:p>
          <a:p>
            <a:r>
              <a:rPr lang="fr-CA" dirty="0"/>
              <a:t> </a:t>
            </a:r>
          </a:p>
          <a:p>
            <a:pPr lvl="0"/>
            <a:r>
              <a:rPr lang="fr-CA" dirty="0"/>
              <a:t>Bronchodilatateur longue </a:t>
            </a:r>
            <a:r>
              <a:rPr lang="fr-CA" dirty="0" smtClean="0"/>
              <a:t>action</a:t>
            </a:r>
          </a:p>
          <a:p>
            <a:pPr lvl="0"/>
            <a:r>
              <a:rPr lang="fr-CA" dirty="0" smtClean="0"/>
              <a:t> </a:t>
            </a:r>
            <a:r>
              <a:rPr lang="fr-CA" dirty="0"/>
              <a:t> </a:t>
            </a:r>
          </a:p>
          <a:p>
            <a:pPr lvl="0"/>
            <a:r>
              <a:rPr lang="fr-CA" dirty="0" smtClean="0"/>
              <a:t>ACLA  </a:t>
            </a:r>
            <a:r>
              <a:rPr lang="fr-CA" dirty="0"/>
              <a:t>puis ajout LABA ou </a:t>
            </a:r>
            <a:r>
              <a:rPr lang="fr-CA" dirty="0" smtClean="0"/>
              <a:t>CSI </a:t>
            </a:r>
          </a:p>
          <a:p>
            <a:pPr lvl="0"/>
            <a:r>
              <a:rPr lang="fr-CA" dirty="0"/>
              <a:t> </a:t>
            </a:r>
          </a:p>
          <a:p>
            <a:pPr lvl="0"/>
            <a:r>
              <a:rPr lang="fr-CA" dirty="0" smtClean="0"/>
              <a:t>ACLA/LABA, puis ajout </a:t>
            </a:r>
            <a:r>
              <a:rPr lang="fr-CA" dirty="0"/>
              <a:t>CSI </a:t>
            </a:r>
            <a:endParaRPr lang="fr-CA" dirty="0" smtClean="0"/>
          </a:p>
          <a:p>
            <a:pPr lvl="0"/>
            <a:r>
              <a:rPr lang="fr-CA" dirty="0"/>
              <a:t> </a:t>
            </a:r>
          </a:p>
          <a:p>
            <a:r>
              <a:rPr lang="fr-CA" dirty="0" smtClean="0"/>
              <a:t>ACLA/</a:t>
            </a:r>
            <a:r>
              <a:rPr lang="fr-CA" dirty="0"/>
              <a:t>LABA/CSI, ajout </a:t>
            </a:r>
            <a:r>
              <a:rPr lang="fr-CA" dirty="0" err="1"/>
              <a:t>roflumilast</a:t>
            </a:r>
            <a:r>
              <a:rPr lang="fr-CA" dirty="0"/>
              <a:t>, d’un macrolide ou arrêt CSI. </a:t>
            </a:r>
            <a:endParaRPr lang="en-US" dirty="0"/>
          </a:p>
        </p:txBody>
      </p:sp>
      <p:cxnSp>
        <p:nvCxnSpPr>
          <p:cNvPr id="17" name="Straight Arrow Connector 16"/>
          <p:cNvCxnSpPr/>
          <p:nvPr/>
        </p:nvCxnSpPr>
        <p:spPr>
          <a:xfrm>
            <a:off x="7180729" y="1571813"/>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180730" y="2330822"/>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180731" y="3914586"/>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7180728" y="3107772"/>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485340" y="2901582"/>
            <a:ext cx="0" cy="478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485340" y="3884704"/>
            <a:ext cx="0" cy="47812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 name="Frame 5"/>
          <p:cNvSpPr/>
          <p:nvPr/>
        </p:nvSpPr>
        <p:spPr>
          <a:xfrm>
            <a:off x="149412" y="2998779"/>
            <a:ext cx="2913530" cy="1830212"/>
          </a:xfrm>
          <a:prstGeom prst="frame">
            <a:avLst>
              <a:gd name="adj1" fmla="val 2773"/>
            </a:avLst>
          </a:prstGeom>
          <a:gradFill flip="none" rotWithShape="1">
            <a:gsLst>
              <a:gs pos="0">
                <a:schemeClr val="accent1">
                  <a:tint val="83000"/>
                  <a:shade val="100000"/>
                  <a:hueMod val="100000"/>
                  <a:satMod val="220000"/>
                  <a:lumMod val="90000"/>
                </a:schemeClr>
              </a:gs>
              <a:gs pos="76000">
                <a:schemeClr val="accent1">
                  <a:shade val="100000"/>
                </a:schemeClr>
              </a:gs>
              <a:gs pos="100000">
                <a:schemeClr val="accent1">
                  <a:shade val="93000"/>
                  <a:satMod val="100000"/>
                  <a:lumMod val="93000"/>
                </a:schemeClr>
              </a:gs>
            </a:gsLst>
            <a:path path="circle">
              <a:fillToRect l="15000" t="15000" r="100000" b="100000"/>
            </a:path>
            <a:tileRect/>
          </a:gradFill>
          <a:ln w="19050" cmpd="sng">
            <a:solidFill>
              <a:srgbClr val="AD01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650415" y="6172139"/>
            <a:ext cx="7669850" cy="1169551"/>
          </a:xfrm>
          <a:prstGeom prst="rect">
            <a:avLst/>
          </a:prstGeom>
          <a:noFill/>
        </p:spPr>
        <p:txBody>
          <a:bodyPr wrap="square" numCol="2" rtlCol="0">
            <a:spAutoFit/>
          </a:bodyPr>
          <a:lstStyle/>
          <a:p>
            <a:r>
              <a:rPr lang="en-US" sz="1400" b="1" dirty="0"/>
              <a:t>ACLA </a:t>
            </a:r>
            <a:r>
              <a:rPr lang="en-US" sz="1400" dirty="0"/>
              <a:t>(LAMA): </a:t>
            </a:r>
            <a:r>
              <a:rPr lang="en-US" sz="1400" dirty="0" err="1"/>
              <a:t>Anticholinergique</a:t>
            </a:r>
            <a:r>
              <a:rPr lang="en-US" sz="1400" dirty="0"/>
              <a:t> longue action </a:t>
            </a:r>
          </a:p>
          <a:p>
            <a:r>
              <a:rPr lang="en-US" sz="1400" b="1" dirty="0"/>
              <a:t>BACA</a:t>
            </a:r>
            <a:r>
              <a:rPr lang="en-US" sz="1400" dirty="0"/>
              <a:t>: </a:t>
            </a:r>
            <a:r>
              <a:rPr lang="en-US" sz="1400" dirty="0" err="1"/>
              <a:t>Bronchodilatateurs</a:t>
            </a:r>
            <a:r>
              <a:rPr lang="en-US" sz="1400" dirty="0"/>
              <a:t> </a:t>
            </a:r>
            <a:r>
              <a:rPr lang="en-US" sz="1400" dirty="0" err="1"/>
              <a:t>à</a:t>
            </a:r>
            <a:r>
              <a:rPr lang="en-US" sz="1400" dirty="0"/>
              <a:t> </a:t>
            </a:r>
            <a:r>
              <a:rPr lang="en-US" sz="1400" dirty="0" err="1"/>
              <a:t>courte</a:t>
            </a:r>
            <a:r>
              <a:rPr lang="en-US" sz="1400" dirty="0"/>
              <a:t> action</a:t>
            </a:r>
          </a:p>
          <a:p>
            <a:endParaRPr lang="en-US" sz="1400" dirty="0" smtClean="0"/>
          </a:p>
          <a:p>
            <a:endParaRPr lang="en-US" sz="1400" dirty="0"/>
          </a:p>
          <a:p>
            <a:endParaRPr lang="en-US" sz="1400" dirty="0" smtClean="0"/>
          </a:p>
          <a:p>
            <a:r>
              <a:rPr lang="en-US" sz="1400" b="1" dirty="0" smtClean="0"/>
              <a:t>BALA</a:t>
            </a:r>
            <a:r>
              <a:rPr lang="en-US" sz="1400" dirty="0" smtClean="0"/>
              <a:t> </a:t>
            </a:r>
            <a:r>
              <a:rPr lang="en-US" sz="1400" dirty="0"/>
              <a:t>(LABA): </a:t>
            </a:r>
            <a:r>
              <a:rPr lang="en-US" sz="1400" dirty="0" err="1"/>
              <a:t>Bronchodilatateurs</a:t>
            </a:r>
            <a:r>
              <a:rPr lang="en-US" sz="1400" dirty="0"/>
              <a:t> </a:t>
            </a:r>
            <a:r>
              <a:rPr lang="en-US" sz="1400" dirty="0" err="1"/>
              <a:t>à</a:t>
            </a:r>
            <a:r>
              <a:rPr lang="en-US" sz="1400" dirty="0"/>
              <a:t> longue action</a:t>
            </a:r>
          </a:p>
          <a:p>
            <a:r>
              <a:rPr lang="en-US" sz="1400" b="1" dirty="0"/>
              <a:t>CSI</a:t>
            </a:r>
            <a:r>
              <a:rPr lang="en-US" sz="1400" dirty="0"/>
              <a:t>: Corticostéroïdes </a:t>
            </a:r>
            <a:r>
              <a:rPr lang="en-US" sz="1400" dirty="0" err="1"/>
              <a:t>inhalés</a:t>
            </a:r>
            <a:endParaRPr lang="en-US" sz="1400" dirty="0"/>
          </a:p>
          <a:p>
            <a:r>
              <a:rPr lang="en-US" sz="1400" b="1" dirty="0"/>
              <a:t>SALM</a:t>
            </a:r>
            <a:r>
              <a:rPr lang="en-US" sz="1400" dirty="0"/>
              <a:t>: </a:t>
            </a:r>
            <a:r>
              <a:rPr lang="en-US" sz="1400" dirty="0" err="1" smtClean="0"/>
              <a:t>salmétérol</a:t>
            </a:r>
            <a:endParaRPr lang="en-US" sz="1400" dirty="0"/>
          </a:p>
        </p:txBody>
      </p:sp>
    </p:spTree>
    <p:extLst>
      <p:ext uri="{BB962C8B-B14F-4D97-AF65-F5344CB8AC3E}">
        <p14:creationId xmlns:p14="http://schemas.microsoft.com/office/powerpoint/2010/main" val="401795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468" y="2262091"/>
            <a:ext cx="8497747" cy="3836848"/>
          </a:xfrm>
        </p:spPr>
        <p:txBody>
          <a:bodyPr>
            <a:normAutofit/>
          </a:bodyPr>
          <a:lstStyle/>
          <a:p>
            <a:pPr>
              <a:lnSpc>
                <a:spcPct val="120000"/>
              </a:lnSpc>
            </a:pPr>
            <a:r>
              <a:rPr lang="fr-CA" dirty="0" smtClean="0"/>
              <a:t>Objectif: Combinaison </a:t>
            </a:r>
            <a:r>
              <a:rPr lang="fr-CA" dirty="0"/>
              <a:t>du </a:t>
            </a:r>
            <a:r>
              <a:rPr lang="fr-CA" dirty="0" err="1" smtClean="0"/>
              <a:t>salmétérol</a:t>
            </a:r>
            <a:r>
              <a:rPr lang="fr-CA" dirty="0" smtClean="0"/>
              <a:t> </a:t>
            </a:r>
            <a:r>
              <a:rPr lang="fr-CA" dirty="0"/>
              <a:t>et </a:t>
            </a:r>
            <a:r>
              <a:rPr lang="fr-CA" dirty="0" err="1" smtClean="0"/>
              <a:t>fluticasone</a:t>
            </a:r>
            <a:r>
              <a:rPr lang="fr-CA" dirty="0" smtClean="0"/>
              <a:t> </a:t>
            </a:r>
            <a:r>
              <a:rPr lang="fr-CA" dirty="0"/>
              <a:t>diminuerait la mortalité chez les patients MPOC comparativement au </a:t>
            </a:r>
            <a:r>
              <a:rPr lang="fr-CA" dirty="0" smtClean="0"/>
              <a:t>placebo?</a:t>
            </a:r>
          </a:p>
          <a:p>
            <a:pPr>
              <a:lnSpc>
                <a:spcPct val="120000"/>
              </a:lnSpc>
            </a:pPr>
            <a:r>
              <a:rPr lang="fr-CA" dirty="0" smtClean="0"/>
              <a:t>ECR double aveugle</a:t>
            </a:r>
          </a:p>
          <a:p>
            <a:pPr>
              <a:lnSpc>
                <a:spcPct val="120000"/>
              </a:lnSpc>
            </a:pPr>
            <a:r>
              <a:rPr lang="fr-CA" dirty="0" smtClean="0"/>
              <a:t>6112 patients, suivi 3 ans</a:t>
            </a:r>
          </a:p>
          <a:p>
            <a:pPr>
              <a:lnSpc>
                <a:spcPct val="120000"/>
              </a:lnSpc>
            </a:pPr>
            <a:r>
              <a:rPr lang="fr-CA" dirty="0" smtClean="0"/>
              <a:t>Critères d’inclusion bien définis</a:t>
            </a:r>
          </a:p>
          <a:p>
            <a:pPr>
              <a:lnSpc>
                <a:spcPct val="120000"/>
              </a:lnSpc>
            </a:pPr>
            <a:r>
              <a:rPr lang="fr-CA" dirty="0"/>
              <a:t>Biais des perdus de vus : 44,2% chez placebo vs. 34,1% chez groupe combiné </a:t>
            </a:r>
            <a:endParaRPr lang="fr-CA" dirty="0" smtClean="0"/>
          </a:p>
        </p:txBody>
      </p:sp>
      <p:pic>
        <p:nvPicPr>
          <p:cNvPr id="5" name="Picture 4" descr="Sans titre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68" y="493053"/>
            <a:ext cx="8280650" cy="1564770"/>
          </a:xfrm>
          <a:prstGeom prst="rect">
            <a:avLst/>
          </a:prstGeom>
        </p:spPr>
      </p:pic>
      <p:pic>
        <p:nvPicPr>
          <p:cNvPr id="7" name="Picture 6" descr="Sans titre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468" y="2020042"/>
            <a:ext cx="4546600" cy="406400"/>
          </a:xfrm>
          <a:prstGeom prst="rect">
            <a:avLst/>
          </a:prstGeom>
        </p:spPr>
      </p:pic>
      <p:pic>
        <p:nvPicPr>
          <p:cNvPr id="8" name="Picture 7" descr="Sans titre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2068" y="2020042"/>
            <a:ext cx="3734050" cy="258930"/>
          </a:xfrm>
          <a:prstGeom prst="rect">
            <a:avLst/>
          </a:prstGeom>
        </p:spPr>
      </p:pic>
    </p:spTree>
    <p:extLst>
      <p:ext uri="{BB962C8B-B14F-4D97-AF65-F5344CB8AC3E}">
        <p14:creationId xmlns:p14="http://schemas.microsoft.com/office/powerpoint/2010/main" val="1442442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2431"/>
            <a:ext cx="6781800" cy="927569"/>
          </a:xfrm>
        </p:spPr>
        <p:txBody>
          <a:bodyPr/>
          <a:lstStyle/>
          <a:p>
            <a:r>
              <a:rPr lang="en-US" dirty="0" smtClean="0"/>
              <a:t>Issue </a:t>
            </a:r>
            <a:r>
              <a:rPr lang="en-US" dirty="0" err="1" smtClean="0"/>
              <a:t>primaire</a:t>
            </a:r>
            <a:endParaRPr lang="en-US" dirty="0"/>
          </a:p>
        </p:txBody>
      </p:sp>
      <p:sp>
        <p:nvSpPr>
          <p:cNvPr id="3" name="Content Placeholder 2"/>
          <p:cNvSpPr>
            <a:spLocks noGrp="1"/>
          </p:cNvSpPr>
          <p:nvPr>
            <p:ph idx="1"/>
          </p:nvPr>
        </p:nvSpPr>
        <p:spPr>
          <a:xfrm>
            <a:off x="762000" y="815789"/>
            <a:ext cx="7933765" cy="1165411"/>
          </a:xfrm>
        </p:spPr>
        <p:txBody>
          <a:bodyPr>
            <a:normAutofit lnSpcReduction="10000"/>
          </a:bodyPr>
          <a:lstStyle/>
          <a:p>
            <a:pPr marL="0" lvl="0" indent="0">
              <a:buNone/>
            </a:pPr>
            <a:endParaRPr lang="en-US" dirty="0" smtClean="0"/>
          </a:p>
          <a:p>
            <a:r>
              <a:rPr lang="en-US" dirty="0"/>
              <a:t>Le </a:t>
            </a:r>
            <a:r>
              <a:rPr lang="en-US" dirty="0" err="1" smtClean="0"/>
              <a:t>réduction</a:t>
            </a:r>
            <a:r>
              <a:rPr lang="en-US" dirty="0" smtClean="0"/>
              <a:t> du </a:t>
            </a:r>
            <a:r>
              <a:rPr lang="en-US" dirty="0" err="1"/>
              <a:t>risque</a:t>
            </a:r>
            <a:r>
              <a:rPr lang="en-US" dirty="0"/>
              <a:t> de </a:t>
            </a:r>
            <a:r>
              <a:rPr lang="en-US" dirty="0" err="1"/>
              <a:t>décès</a:t>
            </a:r>
            <a:r>
              <a:rPr lang="en-US" dirty="0"/>
              <a:t> </a:t>
            </a:r>
            <a:r>
              <a:rPr lang="en-US" dirty="0" err="1"/>
              <a:t>était</a:t>
            </a:r>
            <a:r>
              <a:rPr lang="en-US" dirty="0"/>
              <a:t> de </a:t>
            </a:r>
            <a:r>
              <a:rPr lang="en-US" dirty="0" smtClean="0"/>
              <a:t>17,5% (non  </a:t>
            </a:r>
            <a:r>
              <a:rPr lang="en-US" dirty="0" err="1" smtClean="0"/>
              <a:t>significatif</a:t>
            </a:r>
            <a:r>
              <a:rPr lang="en-US" dirty="0" smtClean="0"/>
              <a:t>)</a:t>
            </a:r>
            <a:endParaRPr lang="en-US" dirty="0"/>
          </a:p>
        </p:txBody>
      </p:sp>
      <p:pic>
        <p:nvPicPr>
          <p:cNvPr id="5" name="Picture 4" descr="Sans titre 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862792" y="2101850"/>
            <a:ext cx="4876800" cy="4635500"/>
          </a:xfrm>
          <a:prstGeom prst="rect">
            <a:avLst/>
          </a:prstGeom>
        </p:spPr>
      </p:pic>
      <p:cxnSp>
        <p:nvCxnSpPr>
          <p:cNvPr id="7" name="Straight Arrow Connector 6"/>
          <p:cNvCxnSpPr/>
          <p:nvPr/>
        </p:nvCxnSpPr>
        <p:spPr>
          <a:xfrm flipH="1">
            <a:off x="6738471" y="4706470"/>
            <a:ext cx="805329" cy="0"/>
          </a:xfrm>
          <a:prstGeom prst="straightConnector1">
            <a:avLst/>
          </a:prstGeom>
          <a:ln w="57150" cmpd="sng">
            <a:solidFill>
              <a:srgbClr val="AD0101"/>
            </a:solidFill>
            <a:tailEnd type="arrow"/>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7679765" y="4542118"/>
            <a:ext cx="1225176" cy="369332"/>
          </a:xfrm>
          <a:prstGeom prst="rect">
            <a:avLst/>
          </a:prstGeom>
          <a:noFill/>
        </p:spPr>
        <p:txBody>
          <a:bodyPr wrap="square" rtlCol="0">
            <a:spAutoFit/>
          </a:bodyPr>
          <a:lstStyle/>
          <a:p>
            <a:r>
              <a:rPr lang="en-US" b="1" dirty="0" smtClean="0"/>
              <a:t>P = 0,052</a:t>
            </a:r>
            <a:endParaRPr lang="en-US" b="1" dirty="0"/>
          </a:p>
        </p:txBody>
      </p:sp>
    </p:spTree>
    <p:extLst>
      <p:ext uri="{BB962C8B-B14F-4D97-AF65-F5344CB8AC3E}">
        <p14:creationId xmlns:p14="http://schemas.microsoft.com/office/powerpoint/2010/main" val="347074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2432"/>
            <a:ext cx="6781800" cy="971942"/>
          </a:xfrm>
        </p:spPr>
        <p:txBody>
          <a:bodyPr/>
          <a:lstStyle/>
          <a:p>
            <a:r>
              <a:rPr lang="en-US" dirty="0" smtClean="0"/>
              <a:t>Issues </a:t>
            </a:r>
            <a:r>
              <a:rPr lang="en-US" dirty="0" err="1" smtClean="0"/>
              <a:t>secondaires</a:t>
            </a:r>
            <a:endParaRPr lang="en-US" dirty="0"/>
          </a:p>
        </p:txBody>
      </p:sp>
      <p:sp>
        <p:nvSpPr>
          <p:cNvPr id="3" name="Content Placeholder 2"/>
          <p:cNvSpPr>
            <a:spLocks noGrp="1"/>
          </p:cNvSpPr>
          <p:nvPr>
            <p:ph idx="1"/>
          </p:nvPr>
        </p:nvSpPr>
        <p:spPr>
          <a:xfrm>
            <a:off x="762000" y="1440653"/>
            <a:ext cx="7543800" cy="1143019"/>
          </a:xfrm>
        </p:spPr>
        <p:txBody>
          <a:bodyPr>
            <a:normAutofit lnSpcReduction="10000"/>
          </a:bodyPr>
          <a:lstStyle/>
          <a:p>
            <a:r>
              <a:rPr lang="en-US" dirty="0"/>
              <a:t>Réduction </a:t>
            </a:r>
            <a:r>
              <a:rPr lang="en-US" dirty="0" err="1"/>
              <a:t>taux</a:t>
            </a:r>
            <a:r>
              <a:rPr lang="en-US" dirty="0"/>
              <a:t> </a:t>
            </a:r>
            <a:r>
              <a:rPr lang="en-US" dirty="0" err="1"/>
              <a:t>annuel</a:t>
            </a:r>
            <a:r>
              <a:rPr lang="en-US" dirty="0"/>
              <a:t> </a:t>
            </a:r>
            <a:r>
              <a:rPr lang="en-US" dirty="0" err="1"/>
              <a:t>d'exacerbations</a:t>
            </a:r>
            <a:r>
              <a:rPr lang="en-US" dirty="0"/>
              <a:t> de 1,13 </a:t>
            </a:r>
            <a:r>
              <a:rPr lang="en-US" dirty="0" err="1"/>
              <a:t>à</a:t>
            </a:r>
            <a:r>
              <a:rPr lang="en-US" dirty="0"/>
              <a:t> 0,85 et </a:t>
            </a:r>
            <a:r>
              <a:rPr lang="en-US" dirty="0" err="1" smtClean="0"/>
              <a:t>amélioration</a:t>
            </a:r>
            <a:r>
              <a:rPr lang="en-US" dirty="0" smtClean="0"/>
              <a:t> de </a:t>
            </a:r>
            <a:r>
              <a:rPr lang="en-US" dirty="0" err="1"/>
              <a:t>l'état</a:t>
            </a:r>
            <a:r>
              <a:rPr lang="en-US" dirty="0"/>
              <a:t> de santé et les </a:t>
            </a:r>
            <a:r>
              <a:rPr lang="en-US" dirty="0" err="1"/>
              <a:t>valeurs</a:t>
            </a:r>
            <a:r>
              <a:rPr lang="en-US" dirty="0"/>
              <a:t> </a:t>
            </a:r>
            <a:r>
              <a:rPr lang="en-US" dirty="0" err="1"/>
              <a:t>spirométriques</a:t>
            </a:r>
            <a:r>
              <a:rPr lang="en-US" dirty="0"/>
              <a:t> </a:t>
            </a:r>
          </a:p>
          <a:p>
            <a:endParaRPr lang="en-US" dirty="0"/>
          </a:p>
        </p:txBody>
      </p:sp>
      <p:pic>
        <p:nvPicPr>
          <p:cNvPr id="4" name="Picture 3" descr="Sans titre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40075" y="1421737"/>
            <a:ext cx="4134480" cy="6213205"/>
          </a:xfrm>
          <a:prstGeom prst="rect">
            <a:avLst/>
          </a:prstGeom>
        </p:spPr>
      </p:pic>
    </p:spTree>
    <p:extLst>
      <p:ext uri="{BB962C8B-B14F-4D97-AF65-F5344CB8AC3E}">
        <p14:creationId xmlns:p14="http://schemas.microsoft.com/office/powerpoint/2010/main" val="1692573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471" y="343647"/>
            <a:ext cx="8172823" cy="806824"/>
          </a:xfrm>
        </p:spPr>
        <p:txBody>
          <a:bodyPr>
            <a:normAutofit fontScale="90000"/>
          </a:bodyPr>
          <a:lstStyle/>
          <a:p>
            <a:r>
              <a:rPr lang="en-US" sz="4000" dirty="0" err="1" smtClean="0"/>
              <a:t>Canadien</a:t>
            </a:r>
            <a:r>
              <a:rPr lang="en-US" sz="4000" dirty="0" smtClean="0"/>
              <a:t>            </a:t>
            </a:r>
            <a:r>
              <a:rPr lang="en-US" sz="4000" dirty="0"/>
              <a:t> </a:t>
            </a:r>
            <a:r>
              <a:rPr lang="en-US" sz="4000" dirty="0" smtClean="0"/>
              <a:t>  </a:t>
            </a:r>
            <a:r>
              <a:rPr lang="en-US" sz="4000" dirty="0" err="1" smtClean="0"/>
              <a:t>Américain</a:t>
            </a:r>
            <a:r>
              <a:rPr lang="en-US" sz="4000" dirty="0" smtClean="0"/>
              <a:t>    	  	Gold</a:t>
            </a:r>
            <a:endParaRPr lang="en-US" sz="4000" dirty="0"/>
          </a:p>
        </p:txBody>
      </p:sp>
      <p:sp>
        <p:nvSpPr>
          <p:cNvPr id="3" name="Content Placeholder 2"/>
          <p:cNvSpPr>
            <a:spLocks noGrp="1"/>
          </p:cNvSpPr>
          <p:nvPr>
            <p:ph sz="half" idx="1"/>
          </p:nvPr>
        </p:nvSpPr>
        <p:spPr>
          <a:xfrm>
            <a:off x="388471" y="1367115"/>
            <a:ext cx="2674471" cy="5094942"/>
          </a:xfrm>
        </p:spPr>
        <p:txBody>
          <a:bodyPr>
            <a:normAutofit/>
          </a:bodyPr>
          <a:lstStyle/>
          <a:p>
            <a:pPr marL="0" indent="0">
              <a:buNone/>
            </a:pPr>
            <a:r>
              <a:rPr lang="fr-FR" sz="1800" dirty="0" smtClean="0"/>
              <a:t>BACA ou ACLA seul </a:t>
            </a:r>
            <a:r>
              <a:rPr lang="fr-FR" sz="1800" dirty="0"/>
              <a:t>ou </a:t>
            </a:r>
            <a:r>
              <a:rPr lang="fr-FR" sz="1800" dirty="0" smtClean="0"/>
              <a:t>combinés</a:t>
            </a:r>
          </a:p>
          <a:p>
            <a:pPr marL="0" indent="0">
              <a:buNone/>
            </a:pPr>
            <a:endParaRPr lang="fr-FR" sz="1800" dirty="0" smtClean="0"/>
          </a:p>
          <a:p>
            <a:pPr marL="0" indent="0">
              <a:buNone/>
            </a:pPr>
            <a:r>
              <a:rPr lang="fr-FR" sz="1800" dirty="0" smtClean="0"/>
              <a:t>BALA (</a:t>
            </a:r>
            <a:r>
              <a:rPr lang="fr-FR" sz="1800" dirty="0" err="1" smtClean="0"/>
              <a:t>T</a:t>
            </a:r>
            <a:r>
              <a:rPr lang="fr-FR" sz="1800" dirty="0" err="1" smtClean="0">
                <a:solidFill>
                  <a:srgbClr val="303030"/>
                </a:solidFill>
              </a:rPr>
              <a:t>iotropium</a:t>
            </a:r>
            <a:r>
              <a:rPr lang="fr-FR" sz="1800" dirty="0" smtClean="0"/>
              <a:t> </a:t>
            </a:r>
            <a:r>
              <a:rPr lang="fr-FR" sz="1800" dirty="0">
                <a:solidFill>
                  <a:srgbClr val="303030"/>
                </a:solidFill>
              </a:rPr>
              <a:t>ou le </a:t>
            </a:r>
            <a:r>
              <a:rPr lang="fr-FR" sz="1800" dirty="0" smtClean="0">
                <a:solidFill>
                  <a:srgbClr val="303030"/>
                </a:solidFill>
              </a:rPr>
              <a:t>SALM) </a:t>
            </a:r>
            <a:r>
              <a:rPr lang="fr-FR" sz="1800" dirty="0">
                <a:solidFill>
                  <a:srgbClr val="303030"/>
                </a:solidFill>
              </a:rPr>
              <a:t>et BACA </a:t>
            </a:r>
            <a:endParaRPr lang="fr-FR" sz="1800" dirty="0" smtClean="0">
              <a:solidFill>
                <a:srgbClr val="303030"/>
              </a:solidFill>
            </a:endParaRPr>
          </a:p>
          <a:p>
            <a:pPr marL="0" indent="0">
              <a:buNone/>
            </a:pPr>
            <a:endParaRPr lang="fr-FR" sz="1800" dirty="0" smtClean="0"/>
          </a:p>
          <a:p>
            <a:pPr marL="0" indent="0">
              <a:buNone/>
            </a:pPr>
            <a:endParaRPr lang="fr-FR" sz="1800" dirty="0"/>
          </a:p>
          <a:p>
            <a:pPr marL="0" lvl="0" indent="0">
              <a:buNone/>
            </a:pPr>
            <a:r>
              <a:rPr lang="fr-FR" sz="1800" dirty="0" err="1"/>
              <a:t>Tiotropium</a:t>
            </a:r>
            <a:r>
              <a:rPr lang="fr-FR" sz="1800" dirty="0"/>
              <a:t> </a:t>
            </a:r>
            <a:r>
              <a:rPr lang="fr-FR" sz="1800" dirty="0" smtClean="0"/>
              <a:t>et </a:t>
            </a:r>
            <a:r>
              <a:rPr lang="fr-FR" sz="1800" dirty="0"/>
              <a:t>BALA </a:t>
            </a:r>
            <a:r>
              <a:rPr lang="fr-FR" sz="1800" dirty="0" smtClean="0"/>
              <a:t>+ </a:t>
            </a:r>
            <a:r>
              <a:rPr lang="fr-FR" sz="1800" dirty="0"/>
              <a:t>BACA PRN</a:t>
            </a:r>
            <a:endParaRPr lang="fr-CA" sz="1800" dirty="0"/>
          </a:p>
          <a:p>
            <a:pPr marL="0" indent="0">
              <a:buNone/>
            </a:pPr>
            <a:endParaRPr lang="fr-CA" sz="1800" dirty="0"/>
          </a:p>
          <a:p>
            <a:pPr marL="0" indent="0">
              <a:buNone/>
            </a:pPr>
            <a:r>
              <a:rPr lang="fr-FR" sz="1800" dirty="0" err="1"/>
              <a:t>Tiotropium</a:t>
            </a:r>
            <a:r>
              <a:rPr lang="fr-FR" sz="1800" dirty="0"/>
              <a:t> + BALA + produit CSI </a:t>
            </a:r>
            <a:r>
              <a:rPr lang="fr-FR" sz="1800" dirty="0" smtClean="0"/>
              <a:t>+ </a:t>
            </a:r>
            <a:r>
              <a:rPr lang="fr-FR" sz="1800" dirty="0"/>
              <a:t>BACA PRN</a:t>
            </a:r>
            <a:r>
              <a:rPr lang="fr-CA" sz="1800" dirty="0"/>
              <a:t> </a:t>
            </a:r>
            <a:endParaRPr lang="fr-CA" sz="1800" dirty="0" smtClean="0"/>
          </a:p>
          <a:p>
            <a:pPr marL="0" indent="0">
              <a:buNone/>
            </a:pPr>
            <a:endParaRPr lang="fr-CA" sz="1800" dirty="0"/>
          </a:p>
          <a:p>
            <a:pPr marL="0" indent="0">
              <a:buNone/>
            </a:pPr>
            <a:r>
              <a:rPr lang="fr-FR" sz="1800" dirty="0"/>
              <a:t>T</a:t>
            </a:r>
            <a:r>
              <a:rPr lang="fr-FR" sz="1800" dirty="0" smtClean="0"/>
              <a:t>héophylline </a:t>
            </a:r>
            <a:r>
              <a:rPr lang="fr-FR" sz="1800" dirty="0"/>
              <a:t>orale à longue action</a:t>
            </a:r>
            <a:r>
              <a:rPr lang="fr-CA" sz="1800" dirty="0"/>
              <a:t> </a:t>
            </a:r>
          </a:p>
          <a:p>
            <a:pPr marL="0" indent="0">
              <a:buNone/>
            </a:pPr>
            <a:endParaRPr lang="en-US" dirty="0"/>
          </a:p>
        </p:txBody>
      </p:sp>
      <p:sp>
        <p:nvSpPr>
          <p:cNvPr id="4" name="Content Placeholder 3"/>
          <p:cNvSpPr>
            <a:spLocks noGrp="1"/>
          </p:cNvSpPr>
          <p:nvPr>
            <p:ph sz="half" idx="2"/>
          </p:nvPr>
        </p:nvSpPr>
        <p:spPr>
          <a:xfrm>
            <a:off x="3333376" y="1269998"/>
            <a:ext cx="2613212" cy="4645871"/>
          </a:xfrm>
        </p:spPr>
        <p:txBody>
          <a:bodyPr>
            <a:normAutofit/>
          </a:bodyPr>
          <a:lstStyle/>
          <a:p>
            <a:pPr marL="0" indent="0">
              <a:buNone/>
            </a:pPr>
            <a:r>
              <a:rPr lang="en-US" sz="1800" dirty="0" err="1" smtClean="0"/>
              <a:t>Bronchodilatateur</a:t>
            </a:r>
            <a:r>
              <a:rPr lang="en-US" sz="1800" dirty="0" smtClean="0"/>
              <a:t> </a:t>
            </a:r>
            <a:r>
              <a:rPr lang="en-US" sz="1800" dirty="0" err="1" smtClean="0"/>
              <a:t>inhalé</a:t>
            </a:r>
            <a:endParaRPr lang="en-US" sz="1800" dirty="0" smtClean="0"/>
          </a:p>
          <a:p>
            <a:pPr marL="0" indent="0">
              <a:buNone/>
            </a:pPr>
            <a:endParaRPr lang="en-US" sz="1800" dirty="0" smtClean="0"/>
          </a:p>
          <a:p>
            <a:pPr marL="0" indent="0">
              <a:buNone/>
            </a:pPr>
            <a:endParaRPr lang="en-US" sz="1800" dirty="0"/>
          </a:p>
          <a:p>
            <a:pPr marL="0" indent="0">
              <a:buNone/>
            </a:pPr>
            <a:r>
              <a:rPr lang="en-US" sz="1800" dirty="0" smtClean="0"/>
              <a:t>ACLA </a:t>
            </a:r>
            <a:r>
              <a:rPr lang="en-US" sz="1800" dirty="0" err="1" smtClean="0"/>
              <a:t>ou</a:t>
            </a:r>
            <a:r>
              <a:rPr lang="en-US" sz="1800" dirty="0" smtClean="0"/>
              <a:t> LABA</a:t>
            </a:r>
          </a:p>
          <a:p>
            <a:pPr marL="0" indent="0">
              <a:buNone/>
            </a:pPr>
            <a:endParaRPr lang="en-US" sz="1800" dirty="0" smtClean="0"/>
          </a:p>
          <a:p>
            <a:pPr marL="0" indent="0">
              <a:buNone/>
            </a:pPr>
            <a:endParaRPr lang="en-US" sz="1800" dirty="0"/>
          </a:p>
          <a:p>
            <a:pPr marL="0" indent="0">
              <a:buNone/>
            </a:pPr>
            <a:r>
              <a:rPr lang="en-US" sz="1800" dirty="0" smtClean="0"/>
              <a:t>ACLA +/- LABA +/- CSI</a:t>
            </a:r>
            <a:endParaRPr lang="en-US" sz="1800" dirty="0"/>
          </a:p>
        </p:txBody>
      </p:sp>
      <p:sp>
        <p:nvSpPr>
          <p:cNvPr id="5" name="Content Placeholder 2"/>
          <p:cNvSpPr txBox="1">
            <a:spLocks/>
          </p:cNvSpPr>
          <p:nvPr/>
        </p:nvSpPr>
        <p:spPr>
          <a:xfrm>
            <a:off x="6100482" y="1269998"/>
            <a:ext cx="2729753" cy="4645871"/>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8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9pPr>
          </a:lstStyle>
          <a:p>
            <a:pPr marL="0" indent="0">
              <a:buNone/>
            </a:pPr>
            <a:endParaRPr lang="en-US" dirty="0"/>
          </a:p>
        </p:txBody>
      </p:sp>
      <p:cxnSp>
        <p:nvCxnSpPr>
          <p:cNvPr id="8" name="Straight Arrow Connector 7"/>
          <p:cNvCxnSpPr/>
          <p:nvPr/>
        </p:nvCxnSpPr>
        <p:spPr>
          <a:xfrm>
            <a:off x="1628588" y="1727264"/>
            <a:ext cx="0" cy="478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616635" y="2949394"/>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634564" y="4135683"/>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634565" y="5145745"/>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225383" y="1269998"/>
            <a:ext cx="2595283" cy="3970318"/>
          </a:xfrm>
          <a:prstGeom prst="rect">
            <a:avLst/>
          </a:prstGeom>
        </p:spPr>
        <p:txBody>
          <a:bodyPr wrap="square">
            <a:spAutoFit/>
          </a:bodyPr>
          <a:lstStyle/>
          <a:p>
            <a:pPr lvl="0"/>
            <a:r>
              <a:rPr lang="fr-CA" dirty="0" smtClean="0"/>
              <a:t>BACA ou BALA</a:t>
            </a:r>
            <a:endParaRPr lang="fr-CA" dirty="0"/>
          </a:p>
          <a:p>
            <a:r>
              <a:rPr lang="fr-CA" dirty="0"/>
              <a:t> </a:t>
            </a:r>
          </a:p>
          <a:p>
            <a:pPr lvl="0"/>
            <a:r>
              <a:rPr lang="fr-CA" dirty="0"/>
              <a:t>Bronchodilatateur longue </a:t>
            </a:r>
            <a:r>
              <a:rPr lang="fr-CA" dirty="0" smtClean="0"/>
              <a:t>action</a:t>
            </a:r>
          </a:p>
          <a:p>
            <a:pPr lvl="0"/>
            <a:r>
              <a:rPr lang="fr-CA" dirty="0" smtClean="0"/>
              <a:t> </a:t>
            </a:r>
            <a:r>
              <a:rPr lang="fr-CA" dirty="0"/>
              <a:t> </a:t>
            </a:r>
          </a:p>
          <a:p>
            <a:pPr lvl="0"/>
            <a:r>
              <a:rPr lang="fr-CA" dirty="0" smtClean="0"/>
              <a:t>ACLA  </a:t>
            </a:r>
            <a:r>
              <a:rPr lang="fr-CA" dirty="0"/>
              <a:t>puis ajout LABA ou </a:t>
            </a:r>
            <a:r>
              <a:rPr lang="fr-CA" dirty="0" smtClean="0"/>
              <a:t>CSI </a:t>
            </a:r>
          </a:p>
          <a:p>
            <a:pPr lvl="0"/>
            <a:r>
              <a:rPr lang="fr-CA" dirty="0"/>
              <a:t> </a:t>
            </a:r>
          </a:p>
          <a:p>
            <a:pPr lvl="0"/>
            <a:r>
              <a:rPr lang="fr-CA" dirty="0" smtClean="0"/>
              <a:t>ACLA/LABA, puis ajout </a:t>
            </a:r>
            <a:r>
              <a:rPr lang="fr-CA" dirty="0"/>
              <a:t>CSI </a:t>
            </a:r>
            <a:endParaRPr lang="fr-CA" dirty="0" smtClean="0"/>
          </a:p>
          <a:p>
            <a:pPr lvl="0"/>
            <a:r>
              <a:rPr lang="fr-CA" dirty="0"/>
              <a:t> </a:t>
            </a:r>
          </a:p>
          <a:p>
            <a:r>
              <a:rPr lang="fr-CA" dirty="0" smtClean="0"/>
              <a:t>ACLA/</a:t>
            </a:r>
            <a:r>
              <a:rPr lang="fr-CA" dirty="0"/>
              <a:t>LABA/CSI, ajout </a:t>
            </a:r>
            <a:r>
              <a:rPr lang="fr-CA" dirty="0" err="1"/>
              <a:t>roflumilast</a:t>
            </a:r>
            <a:r>
              <a:rPr lang="fr-CA" dirty="0"/>
              <a:t>, d’un macrolide ou arrêt CSI. </a:t>
            </a:r>
            <a:endParaRPr lang="en-US" dirty="0"/>
          </a:p>
        </p:txBody>
      </p:sp>
      <p:cxnSp>
        <p:nvCxnSpPr>
          <p:cNvPr id="17" name="Straight Arrow Connector 16"/>
          <p:cNvCxnSpPr/>
          <p:nvPr/>
        </p:nvCxnSpPr>
        <p:spPr>
          <a:xfrm>
            <a:off x="7180729" y="1571813"/>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180730" y="2330822"/>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180731" y="3914586"/>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7180728" y="3107772"/>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485340" y="2901582"/>
            <a:ext cx="0" cy="478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485340" y="3884704"/>
            <a:ext cx="0" cy="47812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 name="Frame 5"/>
          <p:cNvSpPr/>
          <p:nvPr/>
        </p:nvSpPr>
        <p:spPr>
          <a:xfrm>
            <a:off x="149412" y="3286557"/>
            <a:ext cx="2913530" cy="1830212"/>
          </a:xfrm>
          <a:prstGeom prst="frame">
            <a:avLst>
              <a:gd name="adj1" fmla="val 2773"/>
            </a:avLst>
          </a:prstGeom>
          <a:gradFill flip="none" rotWithShape="1">
            <a:gsLst>
              <a:gs pos="0">
                <a:schemeClr val="accent1">
                  <a:tint val="83000"/>
                  <a:shade val="100000"/>
                  <a:hueMod val="100000"/>
                  <a:satMod val="220000"/>
                  <a:lumMod val="90000"/>
                </a:schemeClr>
              </a:gs>
              <a:gs pos="76000">
                <a:schemeClr val="accent1">
                  <a:shade val="100000"/>
                </a:schemeClr>
              </a:gs>
              <a:gs pos="100000">
                <a:schemeClr val="accent1">
                  <a:shade val="93000"/>
                  <a:satMod val="100000"/>
                  <a:lumMod val="93000"/>
                </a:schemeClr>
              </a:gs>
            </a:gsLst>
            <a:path path="circle">
              <a:fillToRect l="15000" t="15000" r="100000" b="100000"/>
            </a:path>
            <a:tileRect/>
          </a:gradFill>
          <a:ln w="19050" cmpd="sng">
            <a:solidFill>
              <a:srgbClr val="AD01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650415" y="6172139"/>
            <a:ext cx="7669850" cy="1169551"/>
          </a:xfrm>
          <a:prstGeom prst="rect">
            <a:avLst/>
          </a:prstGeom>
          <a:noFill/>
        </p:spPr>
        <p:txBody>
          <a:bodyPr wrap="square" numCol="2" rtlCol="0">
            <a:spAutoFit/>
          </a:bodyPr>
          <a:lstStyle/>
          <a:p>
            <a:r>
              <a:rPr lang="en-US" sz="1400" b="1" dirty="0"/>
              <a:t>ACLA </a:t>
            </a:r>
            <a:r>
              <a:rPr lang="en-US" sz="1400" dirty="0"/>
              <a:t>(LAMA): </a:t>
            </a:r>
            <a:r>
              <a:rPr lang="en-US" sz="1400" dirty="0" err="1"/>
              <a:t>Anticholinergique</a:t>
            </a:r>
            <a:r>
              <a:rPr lang="en-US" sz="1400" dirty="0"/>
              <a:t> longue action </a:t>
            </a:r>
          </a:p>
          <a:p>
            <a:r>
              <a:rPr lang="en-US" sz="1400" b="1" dirty="0"/>
              <a:t>BACA</a:t>
            </a:r>
            <a:r>
              <a:rPr lang="en-US" sz="1400" dirty="0"/>
              <a:t>: </a:t>
            </a:r>
            <a:r>
              <a:rPr lang="en-US" sz="1400" dirty="0" err="1"/>
              <a:t>Bronchodilatateurs</a:t>
            </a:r>
            <a:r>
              <a:rPr lang="en-US" sz="1400" dirty="0"/>
              <a:t> </a:t>
            </a:r>
            <a:r>
              <a:rPr lang="en-US" sz="1400" dirty="0" err="1"/>
              <a:t>à</a:t>
            </a:r>
            <a:r>
              <a:rPr lang="en-US" sz="1400" dirty="0"/>
              <a:t> </a:t>
            </a:r>
            <a:r>
              <a:rPr lang="en-US" sz="1400" dirty="0" err="1"/>
              <a:t>courte</a:t>
            </a:r>
            <a:r>
              <a:rPr lang="en-US" sz="1400" dirty="0"/>
              <a:t> action</a:t>
            </a:r>
          </a:p>
          <a:p>
            <a:endParaRPr lang="en-US" sz="1400" dirty="0" smtClean="0"/>
          </a:p>
          <a:p>
            <a:endParaRPr lang="en-US" sz="1400" dirty="0"/>
          </a:p>
          <a:p>
            <a:endParaRPr lang="en-US" sz="1400" dirty="0" smtClean="0"/>
          </a:p>
          <a:p>
            <a:r>
              <a:rPr lang="en-US" sz="1400" b="1" dirty="0" smtClean="0"/>
              <a:t>BALA</a:t>
            </a:r>
            <a:r>
              <a:rPr lang="en-US" sz="1400" dirty="0" smtClean="0"/>
              <a:t> </a:t>
            </a:r>
            <a:r>
              <a:rPr lang="en-US" sz="1400" dirty="0"/>
              <a:t>(LABA): </a:t>
            </a:r>
            <a:r>
              <a:rPr lang="en-US" sz="1400" dirty="0" err="1"/>
              <a:t>Bronchodilatateurs</a:t>
            </a:r>
            <a:r>
              <a:rPr lang="en-US" sz="1400" dirty="0"/>
              <a:t> </a:t>
            </a:r>
            <a:r>
              <a:rPr lang="en-US" sz="1400" dirty="0" err="1"/>
              <a:t>à</a:t>
            </a:r>
            <a:r>
              <a:rPr lang="en-US" sz="1400" dirty="0"/>
              <a:t> longue action</a:t>
            </a:r>
          </a:p>
          <a:p>
            <a:r>
              <a:rPr lang="en-US" sz="1400" b="1" dirty="0"/>
              <a:t>CSI</a:t>
            </a:r>
            <a:r>
              <a:rPr lang="en-US" sz="1400" dirty="0"/>
              <a:t>: Corticostéroïdes </a:t>
            </a:r>
            <a:r>
              <a:rPr lang="en-US" sz="1400" dirty="0" err="1"/>
              <a:t>inhalés</a:t>
            </a:r>
            <a:endParaRPr lang="en-US" sz="1400" dirty="0"/>
          </a:p>
          <a:p>
            <a:r>
              <a:rPr lang="en-US" sz="1400" b="1" dirty="0"/>
              <a:t>SALM</a:t>
            </a:r>
            <a:r>
              <a:rPr lang="en-US" sz="1400" dirty="0"/>
              <a:t>: </a:t>
            </a:r>
            <a:r>
              <a:rPr lang="en-US" sz="1400" dirty="0" err="1" smtClean="0"/>
              <a:t>salmétérol</a:t>
            </a:r>
            <a:endParaRPr lang="en-US" sz="1400" dirty="0"/>
          </a:p>
        </p:txBody>
      </p:sp>
    </p:spTree>
    <p:extLst>
      <p:ext uri="{BB962C8B-B14F-4D97-AF65-F5344CB8AC3E}">
        <p14:creationId xmlns:p14="http://schemas.microsoft.com/office/powerpoint/2010/main" val="115443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471" y="343647"/>
            <a:ext cx="8172823" cy="806824"/>
          </a:xfrm>
        </p:spPr>
        <p:txBody>
          <a:bodyPr>
            <a:normAutofit fontScale="90000"/>
          </a:bodyPr>
          <a:lstStyle/>
          <a:p>
            <a:r>
              <a:rPr lang="en-US" sz="4000" dirty="0" err="1" smtClean="0"/>
              <a:t>Canadien</a:t>
            </a:r>
            <a:r>
              <a:rPr lang="en-US" sz="4000" dirty="0" smtClean="0"/>
              <a:t>            </a:t>
            </a:r>
            <a:r>
              <a:rPr lang="en-US" sz="4000" dirty="0"/>
              <a:t> </a:t>
            </a:r>
            <a:r>
              <a:rPr lang="en-US" sz="4000" dirty="0" smtClean="0"/>
              <a:t>  </a:t>
            </a:r>
            <a:r>
              <a:rPr lang="en-US" sz="4000" dirty="0" err="1" smtClean="0"/>
              <a:t>Américain</a:t>
            </a:r>
            <a:r>
              <a:rPr lang="en-US" sz="4000" dirty="0" smtClean="0"/>
              <a:t>    	  	Gold</a:t>
            </a:r>
            <a:endParaRPr lang="en-US" sz="4000" dirty="0"/>
          </a:p>
        </p:txBody>
      </p:sp>
      <p:sp>
        <p:nvSpPr>
          <p:cNvPr id="3" name="Content Placeholder 2"/>
          <p:cNvSpPr>
            <a:spLocks noGrp="1"/>
          </p:cNvSpPr>
          <p:nvPr>
            <p:ph sz="half" idx="1"/>
          </p:nvPr>
        </p:nvSpPr>
        <p:spPr>
          <a:xfrm>
            <a:off x="388471" y="1269998"/>
            <a:ext cx="2674471" cy="5094942"/>
          </a:xfrm>
        </p:spPr>
        <p:txBody>
          <a:bodyPr>
            <a:normAutofit/>
          </a:bodyPr>
          <a:lstStyle/>
          <a:p>
            <a:pPr marL="0" indent="0">
              <a:buNone/>
            </a:pPr>
            <a:r>
              <a:rPr lang="fr-FR" sz="1800" dirty="0" smtClean="0"/>
              <a:t>BACA ou ACLA seul </a:t>
            </a:r>
            <a:r>
              <a:rPr lang="fr-FR" sz="1800" dirty="0"/>
              <a:t>ou </a:t>
            </a:r>
            <a:r>
              <a:rPr lang="fr-FR" sz="1800" dirty="0" smtClean="0"/>
              <a:t>combinés</a:t>
            </a:r>
          </a:p>
          <a:p>
            <a:pPr marL="0" indent="0">
              <a:buNone/>
            </a:pPr>
            <a:endParaRPr lang="fr-FR" sz="1800" dirty="0" smtClean="0"/>
          </a:p>
          <a:p>
            <a:pPr marL="0" indent="0">
              <a:buNone/>
            </a:pPr>
            <a:r>
              <a:rPr lang="fr-FR" sz="1800" dirty="0" smtClean="0"/>
              <a:t>BALA (</a:t>
            </a:r>
            <a:r>
              <a:rPr lang="fr-FR" sz="1800" dirty="0" err="1" smtClean="0"/>
              <a:t>T</a:t>
            </a:r>
            <a:r>
              <a:rPr lang="fr-FR" sz="1800" dirty="0" err="1" smtClean="0">
                <a:solidFill>
                  <a:srgbClr val="303030"/>
                </a:solidFill>
              </a:rPr>
              <a:t>iotropium</a:t>
            </a:r>
            <a:r>
              <a:rPr lang="fr-FR" sz="1800" dirty="0" smtClean="0"/>
              <a:t> </a:t>
            </a:r>
            <a:r>
              <a:rPr lang="fr-FR" sz="1800" dirty="0">
                <a:solidFill>
                  <a:srgbClr val="303030"/>
                </a:solidFill>
              </a:rPr>
              <a:t>ou le </a:t>
            </a:r>
            <a:r>
              <a:rPr lang="fr-FR" sz="1800" dirty="0" smtClean="0">
                <a:solidFill>
                  <a:srgbClr val="303030"/>
                </a:solidFill>
              </a:rPr>
              <a:t>SALM) </a:t>
            </a:r>
            <a:r>
              <a:rPr lang="fr-FR" sz="1800" dirty="0">
                <a:solidFill>
                  <a:srgbClr val="303030"/>
                </a:solidFill>
              </a:rPr>
              <a:t>et BACA </a:t>
            </a:r>
            <a:endParaRPr lang="fr-FR" sz="1800" dirty="0" smtClean="0">
              <a:solidFill>
                <a:srgbClr val="303030"/>
              </a:solidFill>
            </a:endParaRPr>
          </a:p>
          <a:p>
            <a:pPr marL="0" indent="0">
              <a:buNone/>
            </a:pPr>
            <a:endParaRPr lang="fr-FR" sz="1800" dirty="0"/>
          </a:p>
          <a:p>
            <a:pPr marL="0" lvl="0" indent="0">
              <a:buNone/>
            </a:pPr>
            <a:r>
              <a:rPr lang="fr-FR" sz="1800" dirty="0" err="1"/>
              <a:t>Tiotropium</a:t>
            </a:r>
            <a:r>
              <a:rPr lang="fr-FR" sz="1800" dirty="0"/>
              <a:t> </a:t>
            </a:r>
            <a:r>
              <a:rPr lang="fr-FR" sz="1800" dirty="0" smtClean="0"/>
              <a:t>et </a:t>
            </a:r>
            <a:r>
              <a:rPr lang="fr-FR" sz="1800" dirty="0"/>
              <a:t>BALA </a:t>
            </a:r>
            <a:r>
              <a:rPr lang="fr-FR" sz="1800" dirty="0" smtClean="0"/>
              <a:t>+ </a:t>
            </a:r>
            <a:r>
              <a:rPr lang="fr-FR" sz="1800" dirty="0"/>
              <a:t>BACA PRN</a:t>
            </a:r>
            <a:endParaRPr lang="fr-CA" sz="1800" dirty="0"/>
          </a:p>
          <a:p>
            <a:pPr marL="0" indent="0">
              <a:buNone/>
            </a:pPr>
            <a:endParaRPr lang="fr-CA" sz="1800" dirty="0"/>
          </a:p>
          <a:p>
            <a:pPr marL="0" indent="0">
              <a:buNone/>
            </a:pPr>
            <a:r>
              <a:rPr lang="fr-FR" sz="1800" dirty="0" err="1"/>
              <a:t>Tiotropium</a:t>
            </a:r>
            <a:r>
              <a:rPr lang="fr-FR" sz="1800" dirty="0"/>
              <a:t> + BALA + produit CSI </a:t>
            </a:r>
            <a:r>
              <a:rPr lang="fr-FR" sz="1800" dirty="0" smtClean="0"/>
              <a:t>+ </a:t>
            </a:r>
            <a:r>
              <a:rPr lang="fr-FR" sz="1800" dirty="0"/>
              <a:t>BACA PRN</a:t>
            </a:r>
            <a:r>
              <a:rPr lang="fr-CA" sz="1800" dirty="0"/>
              <a:t> </a:t>
            </a:r>
            <a:endParaRPr lang="fr-CA" sz="1800" dirty="0" smtClean="0"/>
          </a:p>
          <a:p>
            <a:pPr marL="0" indent="0">
              <a:buNone/>
            </a:pPr>
            <a:endParaRPr lang="fr-CA" sz="1800" dirty="0"/>
          </a:p>
          <a:p>
            <a:pPr marL="0" indent="0">
              <a:buNone/>
            </a:pPr>
            <a:r>
              <a:rPr lang="fr-FR" sz="1800" dirty="0"/>
              <a:t>T</a:t>
            </a:r>
            <a:r>
              <a:rPr lang="fr-FR" sz="1800" dirty="0" smtClean="0"/>
              <a:t>héophylline </a:t>
            </a:r>
            <a:r>
              <a:rPr lang="fr-FR" sz="1800" dirty="0"/>
              <a:t>orale à longue action</a:t>
            </a:r>
            <a:r>
              <a:rPr lang="fr-CA" sz="1800" dirty="0"/>
              <a:t> </a:t>
            </a:r>
          </a:p>
          <a:p>
            <a:pPr marL="0" indent="0">
              <a:buNone/>
            </a:pPr>
            <a:endParaRPr lang="en-US" dirty="0"/>
          </a:p>
        </p:txBody>
      </p:sp>
      <p:sp>
        <p:nvSpPr>
          <p:cNvPr id="4" name="Content Placeholder 3"/>
          <p:cNvSpPr>
            <a:spLocks noGrp="1"/>
          </p:cNvSpPr>
          <p:nvPr>
            <p:ph sz="half" idx="2"/>
          </p:nvPr>
        </p:nvSpPr>
        <p:spPr>
          <a:xfrm>
            <a:off x="3333376" y="1269998"/>
            <a:ext cx="2613212" cy="4645871"/>
          </a:xfrm>
        </p:spPr>
        <p:txBody>
          <a:bodyPr>
            <a:normAutofit/>
          </a:bodyPr>
          <a:lstStyle/>
          <a:p>
            <a:pPr marL="0" indent="0">
              <a:buNone/>
            </a:pPr>
            <a:r>
              <a:rPr lang="en-US" sz="1800" dirty="0" err="1" smtClean="0"/>
              <a:t>Bronchodilatateur</a:t>
            </a:r>
            <a:r>
              <a:rPr lang="en-US" sz="1800" dirty="0" smtClean="0"/>
              <a:t> </a:t>
            </a:r>
            <a:r>
              <a:rPr lang="en-US" sz="1800" dirty="0" err="1" smtClean="0"/>
              <a:t>inhalé</a:t>
            </a:r>
            <a:endParaRPr lang="en-US" sz="1800" dirty="0" smtClean="0"/>
          </a:p>
          <a:p>
            <a:pPr marL="0" indent="0">
              <a:buNone/>
            </a:pPr>
            <a:endParaRPr lang="en-US" sz="1800" dirty="0" smtClean="0"/>
          </a:p>
          <a:p>
            <a:pPr marL="0" indent="0">
              <a:buNone/>
            </a:pPr>
            <a:endParaRPr lang="en-US" sz="1800" dirty="0"/>
          </a:p>
          <a:p>
            <a:pPr marL="0" indent="0">
              <a:buNone/>
            </a:pPr>
            <a:r>
              <a:rPr lang="en-US" sz="1800" dirty="0" smtClean="0"/>
              <a:t>ACLA </a:t>
            </a:r>
            <a:r>
              <a:rPr lang="en-US" sz="1800" dirty="0" err="1" smtClean="0"/>
              <a:t>ou</a:t>
            </a:r>
            <a:r>
              <a:rPr lang="en-US" sz="1800" dirty="0" smtClean="0"/>
              <a:t> LABA</a:t>
            </a:r>
          </a:p>
          <a:p>
            <a:pPr marL="0" indent="0">
              <a:buNone/>
            </a:pPr>
            <a:endParaRPr lang="en-US" sz="1800" dirty="0" smtClean="0"/>
          </a:p>
          <a:p>
            <a:pPr marL="0" indent="0">
              <a:buNone/>
            </a:pPr>
            <a:endParaRPr lang="en-US" sz="1800" dirty="0"/>
          </a:p>
          <a:p>
            <a:pPr marL="0" indent="0">
              <a:buNone/>
            </a:pPr>
            <a:r>
              <a:rPr lang="en-US" sz="1800" dirty="0" smtClean="0"/>
              <a:t>ACLA +/- LABA +/- CSI</a:t>
            </a:r>
            <a:endParaRPr lang="en-US" sz="1800" dirty="0"/>
          </a:p>
        </p:txBody>
      </p:sp>
      <p:sp>
        <p:nvSpPr>
          <p:cNvPr id="5" name="Content Placeholder 2"/>
          <p:cNvSpPr txBox="1">
            <a:spLocks/>
          </p:cNvSpPr>
          <p:nvPr/>
        </p:nvSpPr>
        <p:spPr>
          <a:xfrm>
            <a:off x="6100482" y="1269998"/>
            <a:ext cx="2729753" cy="4645871"/>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8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9pPr>
          </a:lstStyle>
          <a:p>
            <a:pPr marL="0" indent="0">
              <a:buNone/>
            </a:pPr>
            <a:endParaRPr lang="en-US" dirty="0"/>
          </a:p>
        </p:txBody>
      </p:sp>
      <p:cxnSp>
        <p:nvCxnSpPr>
          <p:cNvPr id="8" name="Straight Arrow Connector 7"/>
          <p:cNvCxnSpPr/>
          <p:nvPr/>
        </p:nvCxnSpPr>
        <p:spPr>
          <a:xfrm>
            <a:off x="1628588" y="1852704"/>
            <a:ext cx="0" cy="478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616635" y="2901544"/>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634564" y="3884704"/>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634565" y="4828991"/>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225383" y="1269998"/>
            <a:ext cx="2595283" cy="3970318"/>
          </a:xfrm>
          <a:prstGeom prst="rect">
            <a:avLst/>
          </a:prstGeom>
        </p:spPr>
        <p:txBody>
          <a:bodyPr wrap="square">
            <a:spAutoFit/>
          </a:bodyPr>
          <a:lstStyle/>
          <a:p>
            <a:pPr lvl="0"/>
            <a:r>
              <a:rPr lang="fr-CA" dirty="0" smtClean="0"/>
              <a:t>BACA ou BALA</a:t>
            </a:r>
            <a:endParaRPr lang="fr-CA" dirty="0"/>
          </a:p>
          <a:p>
            <a:r>
              <a:rPr lang="fr-CA" dirty="0"/>
              <a:t> </a:t>
            </a:r>
          </a:p>
          <a:p>
            <a:pPr lvl="0"/>
            <a:r>
              <a:rPr lang="fr-CA" dirty="0"/>
              <a:t>Bronchodilatateur longue </a:t>
            </a:r>
            <a:r>
              <a:rPr lang="fr-CA" dirty="0" smtClean="0"/>
              <a:t>action</a:t>
            </a:r>
          </a:p>
          <a:p>
            <a:pPr lvl="0"/>
            <a:r>
              <a:rPr lang="fr-CA" dirty="0" smtClean="0"/>
              <a:t> </a:t>
            </a:r>
            <a:r>
              <a:rPr lang="fr-CA" dirty="0"/>
              <a:t> </a:t>
            </a:r>
          </a:p>
          <a:p>
            <a:pPr lvl="0"/>
            <a:r>
              <a:rPr lang="fr-CA" dirty="0" smtClean="0"/>
              <a:t>ACLA  </a:t>
            </a:r>
            <a:r>
              <a:rPr lang="fr-CA" dirty="0"/>
              <a:t>puis ajout LABA ou </a:t>
            </a:r>
            <a:r>
              <a:rPr lang="fr-CA" dirty="0" smtClean="0"/>
              <a:t>CSI </a:t>
            </a:r>
          </a:p>
          <a:p>
            <a:pPr lvl="0"/>
            <a:r>
              <a:rPr lang="fr-CA" dirty="0"/>
              <a:t> </a:t>
            </a:r>
          </a:p>
          <a:p>
            <a:pPr lvl="0"/>
            <a:r>
              <a:rPr lang="fr-CA" dirty="0" smtClean="0"/>
              <a:t>ACLA/LABA, puis ajout </a:t>
            </a:r>
            <a:r>
              <a:rPr lang="fr-CA" dirty="0"/>
              <a:t>CSI </a:t>
            </a:r>
            <a:endParaRPr lang="fr-CA" dirty="0" smtClean="0"/>
          </a:p>
          <a:p>
            <a:pPr lvl="0"/>
            <a:r>
              <a:rPr lang="fr-CA" dirty="0"/>
              <a:t> </a:t>
            </a:r>
          </a:p>
          <a:p>
            <a:r>
              <a:rPr lang="fr-CA" dirty="0" smtClean="0"/>
              <a:t>ACLA/</a:t>
            </a:r>
            <a:r>
              <a:rPr lang="fr-CA" dirty="0"/>
              <a:t>LABA/CSI, ajout </a:t>
            </a:r>
            <a:r>
              <a:rPr lang="fr-CA" dirty="0" err="1"/>
              <a:t>roflumilast</a:t>
            </a:r>
            <a:r>
              <a:rPr lang="fr-CA" dirty="0"/>
              <a:t>, d’un macrolide ou arrêt CSI. </a:t>
            </a:r>
            <a:endParaRPr lang="en-US" dirty="0"/>
          </a:p>
        </p:txBody>
      </p:sp>
      <p:cxnSp>
        <p:nvCxnSpPr>
          <p:cNvPr id="17" name="Straight Arrow Connector 16"/>
          <p:cNvCxnSpPr/>
          <p:nvPr/>
        </p:nvCxnSpPr>
        <p:spPr>
          <a:xfrm>
            <a:off x="7180729" y="1571813"/>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180730" y="2330822"/>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180731" y="3914586"/>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7180728" y="3107772"/>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485340" y="2901582"/>
            <a:ext cx="0" cy="478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485340" y="3804021"/>
            <a:ext cx="0" cy="47812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 name="Frame 5"/>
          <p:cNvSpPr/>
          <p:nvPr/>
        </p:nvSpPr>
        <p:spPr>
          <a:xfrm>
            <a:off x="3303492" y="4362824"/>
            <a:ext cx="2643096" cy="466167"/>
          </a:xfrm>
          <a:prstGeom prst="frame">
            <a:avLst>
              <a:gd name="adj1" fmla="val 6210"/>
            </a:avLst>
          </a:prstGeom>
          <a:solidFill>
            <a:schemeClr val="accent1"/>
          </a:solidFill>
          <a:ln w="3175" cmpd="sng">
            <a:solidFill>
              <a:srgbClr val="AD0101"/>
            </a:solidFill>
          </a:ln>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n-US">
              <a:ln w="28575" cmpd="sng">
                <a:solidFill>
                  <a:schemeClr val="tx1"/>
                </a:solidFill>
              </a:ln>
              <a:solidFill>
                <a:schemeClr val="tx1"/>
              </a:solidFill>
            </a:endParaRPr>
          </a:p>
        </p:txBody>
      </p:sp>
      <p:sp>
        <p:nvSpPr>
          <p:cNvPr id="19" name="TextBox 18"/>
          <p:cNvSpPr txBox="1"/>
          <p:nvPr/>
        </p:nvSpPr>
        <p:spPr>
          <a:xfrm>
            <a:off x="650415" y="6172139"/>
            <a:ext cx="7669850" cy="1169551"/>
          </a:xfrm>
          <a:prstGeom prst="rect">
            <a:avLst/>
          </a:prstGeom>
          <a:noFill/>
        </p:spPr>
        <p:txBody>
          <a:bodyPr wrap="square" numCol="2" rtlCol="0">
            <a:spAutoFit/>
          </a:bodyPr>
          <a:lstStyle/>
          <a:p>
            <a:r>
              <a:rPr lang="en-US" sz="1400" b="1" dirty="0"/>
              <a:t>ACLA </a:t>
            </a:r>
            <a:r>
              <a:rPr lang="en-US" sz="1400" dirty="0"/>
              <a:t>(LAMA): </a:t>
            </a:r>
            <a:r>
              <a:rPr lang="en-US" sz="1400" dirty="0" err="1"/>
              <a:t>Anticholinergique</a:t>
            </a:r>
            <a:r>
              <a:rPr lang="en-US" sz="1400" dirty="0"/>
              <a:t> longue action </a:t>
            </a:r>
          </a:p>
          <a:p>
            <a:r>
              <a:rPr lang="en-US" sz="1400" b="1" dirty="0"/>
              <a:t>BACA</a:t>
            </a:r>
            <a:r>
              <a:rPr lang="en-US" sz="1400" dirty="0"/>
              <a:t>: </a:t>
            </a:r>
            <a:r>
              <a:rPr lang="en-US" sz="1400" dirty="0" err="1"/>
              <a:t>Bronchodilatateurs</a:t>
            </a:r>
            <a:r>
              <a:rPr lang="en-US" sz="1400" dirty="0"/>
              <a:t> </a:t>
            </a:r>
            <a:r>
              <a:rPr lang="en-US" sz="1400" dirty="0" err="1"/>
              <a:t>à</a:t>
            </a:r>
            <a:r>
              <a:rPr lang="en-US" sz="1400" dirty="0"/>
              <a:t> </a:t>
            </a:r>
            <a:r>
              <a:rPr lang="en-US" sz="1400" dirty="0" err="1"/>
              <a:t>courte</a:t>
            </a:r>
            <a:r>
              <a:rPr lang="en-US" sz="1400" dirty="0"/>
              <a:t> action</a:t>
            </a:r>
          </a:p>
          <a:p>
            <a:endParaRPr lang="en-US" sz="1400" dirty="0" smtClean="0"/>
          </a:p>
          <a:p>
            <a:endParaRPr lang="en-US" sz="1400" dirty="0"/>
          </a:p>
          <a:p>
            <a:endParaRPr lang="en-US" sz="1400" dirty="0" smtClean="0"/>
          </a:p>
          <a:p>
            <a:r>
              <a:rPr lang="en-US" sz="1400" b="1" dirty="0" smtClean="0"/>
              <a:t>BALA</a:t>
            </a:r>
            <a:r>
              <a:rPr lang="en-US" sz="1400" dirty="0" smtClean="0"/>
              <a:t> </a:t>
            </a:r>
            <a:r>
              <a:rPr lang="en-US" sz="1400" dirty="0"/>
              <a:t>(LABA): </a:t>
            </a:r>
            <a:r>
              <a:rPr lang="en-US" sz="1400" dirty="0" err="1"/>
              <a:t>Bronchodilatateurs</a:t>
            </a:r>
            <a:r>
              <a:rPr lang="en-US" sz="1400" dirty="0"/>
              <a:t> </a:t>
            </a:r>
            <a:r>
              <a:rPr lang="en-US" sz="1400" dirty="0" err="1"/>
              <a:t>à</a:t>
            </a:r>
            <a:r>
              <a:rPr lang="en-US" sz="1400" dirty="0"/>
              <a:t> longue action</a:t>
            </a:r>
          </a:p>
          <a:p>
            <a:r>
              <a:rPr lang="en-US" sz="1400" b="1" dirty="0"/>
              <a:t>CSI</a:t>
            </a:r>
            <a:r>
              <a:rPr lang="en-US" sz="1400" dirty="0"/>
              <a:t>: Corticostéroïdes </a:t>
            </a:r>
            <a:r>
              <a:rPr lang="en-US" sz="1400" dirty="0" err="1"/>
              <a:t>inhalés</a:t>
            </a:r>
            <a:endParaRPr lang="en-US" sz="1400" dirty="0"/>
          </a:p>
          <a:p>
            <a:r>
              <a:rPr lang="en-US" sz="1400" b="1" dirty="0"/>
              <a:t>SALM</a:t>
            </a:r>
            <a:r>
              <a:rPr lang="en-US" sz="1400" dirty="0"/>
              <a:t>: </a:t>
            </a:r>
            <a:r>
              <a:rPr lang="en-US" sz="1400" dirty="0" err="1" smtClean="0"/>
              <a:t>salmétérol</a:t>
            </a:r>
            <a:endParaRPr lang="en-US" sz="1400" dirty="0"/>
          </a:p>
        </p:txBody>
      </p:sp>
    </p:spTree>
    <p:extLst>
      <p:ext uri="{BB962C8B-B14F-4D97-AF65-F5344CB8AC3E}">
        <p14:creationId xmlns:p14="http://schemas.microsoft.com/office/powerpoint/2010/main" val="260851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3041" y="1769968"/>
            <a:ext cx="8089677" cy="4692548"/>
          </a:xfrm>
        </p:spPr>
        <p:txBody>
          <a:bodyPr>
            <a:normAutofit/>
          </a:bodyPr>
          <a:lstStyle/>
          <a:p>
            <a:r>
              <a:rPr lang="fr-CA" sz="2700" dirty="0"/>
              <a:t>BUT: évaluer si le </a:t>
            </a:r>
            <a:r>
              <a:rPr lang="fr-CA" sz="2700" dirty="0" err="1" smtClean="0"/>
              <a:t>salmétérol</a:t>
            </a:r>
            <a:r>
              <a:rPr lang="fr-CA" sz="2700" dirty="0"/>
              <a:t>/</a:t>
            </a:r>
            <a:r>
              <a:rPr lang="fr-CA" sz="2700" dirty="0" err="1"/>
              <a:t>fluticasone</a:t>
            </a:r>
            <a:r>
              <a:rPr lang="fr-CA" sz="2700" dirty="0"/>
              <a:t> </a:t>
            </a:r>
            <a:r>
              <a:rPr lang="fr-CA" sz="2700" dirty="0" err="1"/>
              <a:t>proprionate</a:t>
            </a:r>
            <a:r>
              <a:rPr lang="fr-CA" sz="2700" dirty="0"/>
              <a:t> 50/500 BID comparé au </a:t>
            </a:r>
            <a:r>
              <a:rPr lang="fr-CA" sz="2700" dirty="0" err="1"/>
              <a:t>Tiotropium</a:t>
            </a:r>
            <a:r>
              <a:rPr lang="fr-CA" sz="2700" dirty="0"/>
              <a:t> 18mcg DIE réduit le nombre d’EAMPOC chez les MPOC sévères et très sévères</a:t>
            </a:r>
          </a:p>
          <a:p>
            <a:r>
              <a:rPr lang="en-US" sz="2700" dirty="0" smtClean="0"/>
              <a:t>ECR </a:t>
            </a:r>
            <a:r>
              <a:rPr lang="en-US" sz="2700" dirty="0" err="1" smtClean="0"/>
              <a:t>multicentrique</a:t>
            </a:r>
            <a:r>
              <a:rPr lang="en-US" sz="2700" dirty="0" smtClean="0"/>
              <a:t>, double </a:t>
            </a:r>
            <a:r>
              <a:rPr lang="en-US" sz="2700" dirty="0" err="1"/>
              <a:t>aveugle</a:t>
            </a:r>
            <a:r>
              <a:rPr lang="en-US" sz="2700" dirty="0"/>
              <a:t>, </a:t>
            </a:r>
            <a:r>
              <a:rPr lang="en-US" sz="2700" dirty="0" smtClean="0"/>
              <a:t>double </a:t>
            </a:r>
            <a:r>
              <a:rPr lang="en-US" sz="2700" dirty="0" err="1"/>
              <a:t>témoin</a:t>
            </a:r>
            <a:endParaRPr lang="fr-CA" sz="2700" dirty="0"/>
          </a:p>
          <a:p>
            <a:r>
              <a:rPr lang="fr-CA" sz="2700" dirty="0" smtClean="0"/>
              <a:t>179 centres </a:t>
            </a:r>
            <a:r>
              <a:rPr lang="fr-CA" sz="2700" dirty="0"/>
              <a:t>dans 20 </a:t>
            </a:r>
            <a:r>
              <a:rPr lang="fr-CA" sz="2700" dirty="0" smtClean="0"/>
              <a:t>pays</a:t>
            </a:r>
          </a:p>
          <a:p>
            <a:r>
              <a:rPr lang="fr-CA" sz="2700" dirty="0"/>
              <a:t>Critères d’inclusion et exclusion bien </a:t>
            </a:r>
            <a:r>
              <a:rPr lang="fr-CA" sz="2700" dirty="0" smtClean="0"/>
              <a:t>définis</a:t>
            </a:r>
            <a:endParaRPr lang="fr-CA" sz="2700" dirty="0"/>
          </a:p>
          <a:p>
            <a:r>
              <a:rPr lang="fr-CA" sz="2700" dirty="0"/>
              <a:t>Biais:</a:t>
            </a:r>
            <a:r>
              <a:rPr lang="fr-FR" sz="2700" dirty="0"/>
              <a:t> taux de retrait différentiel menant à un effet de survie sain </a:t>
            </a:r>
            <a:endParaRPr lang="fr-FR" sz="2700" dirty="0" smtClean="0"/>
          </a:p>
        </p:txBody>
      </p:sp>
      <p:pic>
        <p:nvPicPr>
          <p:cNvPr id="6" name="Picture 5" descr="Screen shot 2017-04-27 at 10.21.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414273"/>
            <a:ext cx="9144000" cy="1677012"/>
          </a:xfrm>
          <a:prstGeom prst="rect">
            <a:avLst/>
          </a:prstGeom>
        </p:spPr>
      </p:pic>
    </p:spTree>
    <p:extLst>
      <p:ext uri="{BB962C8B-B14F-4D97-AF65-F5344CB8AC3E}">
        <p14:creationId xmlns:p14="http://schemas.microsoft.com/office/powerpoint/2010/main" val="825857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73404"/>
            <a:ext cx="7543800" cy="1037889"/>
          </a:xfrm>
        </p:spPr>
        <p:txBody>
          <a:bodyPr/>
          <a:lstStyle/>
          <a:p>
            <a:r>
              <a:rPr lang="en-US" dirty="0" smtClean="0"/>
              <a:t>Issue </a:t>
            </a:r>
            <a:r>
              <a:rPr lang="en-US" dirty="0" err="1" smtClean="0"/>
              <a:t>primaire</a:t>
            </a:r>
            <a:endParaRPr lang="en-US" dirty="0"/>
          </a:p>
        </p:txBody>
      </p:sp>
      <p:sp>
        <p:nvSpPr>
          <p:cNvPr id="4" name="Content Placeholder 3"/>
          <p:cNvSpPr>
            <a:spLocks noGrp="1"/>
          </p:cNvSpPr>
          <p:nvPr>
            <p:ph sz="half" idx="2"/>
          </p:nvPr>
        </p:nvSpPr>
        <p:spPr>
          <a:xfrm>
            <a:off x="317515" y="1660191"/>
            <a:ext cx="8484715" cy="968341"/>
          </a:xfrm>
        </p:spPr>
        <p:txBody>
          <a:bodyPr>
            <a:normAutofit/>
          </a:bodyPr>
          <a:lstStyle/>
          <a:p>
            <a:r>
              <a:rPr lang="fr-CA" dirty="0"/>
              <a:t>T</a:t>
            </a:r>
            <a:r>
              <a:rPr lang="fr-CA" dirty="0" smtClean="0"/>
              <a:t>aux </a:t>
            </a:r>
            <a:r>
              <a:rPr lang="fr-CA" dirty="0"/>
              <a:t>EAMPOC </a:t>
            </a:r>
            <a:r>
              <a:rPr lang="fr-CA" dirty="0" smtClean="0"/>
              <a:t>nécessitant </a:t>
            </a:r>
            <a:r>
              <a:rPr lang="fr-CA" dirty="0"/>
              <a:t>des ATB </a:t>
            </a:r>
            <a:r>
              <a:rPr lang="fr-CA" dirty="0" smtClean="0"/>
              <a:t>ou corticostéroïdes similaire dans les deux groupes </a:t>
            </a:r>
            <a:endParaRPr lang="fr-CA" dirty="0"/>
          </a:p>
          <a:p>
            <a:pPr marL="0" indent="0">
              <a:buNone/>
            </a:pPr>
            <a:endParaRPr lang="en-US" dirty="0"/>
          </a:p>
        </p:txBody>
      </p:sp>
      <p:pic>
        <p:nvPicPr>
          <p:cNvPr id="5" name="Picture 4" descr="Screen shot 2017-04-27 at 9.39.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15" y="2628532"/>
            <a:ext cx="8715698" cy="1776448"/>
          </a:xfrm>
          <a:prstGeom prst="rect">
            <a:avLst/>
          </a:prstGeom>
        </p:spPr>
      </p:pic>
    </p:spTree>
    <p:extLst>
      <p:ext uri="{BB962C8B-B14F-4D97-AF65-F5344CB8AC3E}">
        <p14:creationId xmlns:p14="http://schemas.microsoft.com/office/powerpoint/2010/main" val="904861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9821"/>
            <a:ext cx="7029416" cy="1035120"/>
          </a:xfrm>
        </p:spPr>
        <p:txBody>
          <a:bodyPr/>
          <a:lstStyle/>
          <a:p>
            <a:r>
              <a:rPr lang="en-US" dirty="0" smtClean="0"/>
              <a:t>MPOC</a:t>
            </a:r>
            <a:endParaRPr lang="en-US" dirty="0"/>
          </a:p>
        </p:txBody>
      </p:sp>
      <p:sp>
        <p:nvSpPr>
          <p:cNvPr id="3" name="Content Placeholder 2"/>
          <p:cNvSpPr>
            <a:spLocks noGrp="1"/>
          </p:cNvSpPr>
          <p:nvPr>
            <p:ph idx="1"/>
          </p:nvPr>
        </p:nvSpPr>
        <p:spPr>
          <a:xfrm>
            <a:off x="762000" y="1284941"/>
            <a:ext cx="6143125" cy="2185068"/>
          </a:xfrm>
        </p:spPr>
        <p:txBody>
          <a:bodyPr/>
          <a:lstStyle/>
          <a:p>
            <a:pPr>
              <a:lnSpc>
                <a:spcPct val="120000"/>
              </a:lnSpc>
            </a:pPr>
            <a:r>
              <a:rPr lang="en-US" dirty="0" smtClean="0"/>
              <a:t>4 </a:t>
            </a:r>
            <a:r>
              <a:rPr lang="en-US" dirty="0" err="1" smtClean="0"/>
              <a:t>ième</a:t>
            </a:r>
            <a:r>
              <a:rPr lang="en-US" dirty="0" smtClean="0"/>
              <a:t> cause de </a:t>
            </a:r>
            <a:r>
              <a:rPr lang="en-US" dirty="0" err="1" smtClean="0"/>
              <a:t>mortalité</a:t>
            </a:r>
            <a:r>
              <a:rPr lang="en-US" dirty="0" smtClean="0"/>
              <a:t> </a:t>
            </a:r>
            <a:r>
              <a:rPr lang="en-US" dirty="0" err="1" smtClean="0"/>
              <a:t>mondiale</a:t>
            </a:r>
            <a:endParaRPr lang="en-US" dirty="0" smtClean="0"/>
          </a:p>
          <a:p>
            <a:pPr>
              <a:lnSpc>
                <a:spcPct val="120000"/>
              </a:lnSpc>
            </a:pPr>
            <a:r>
              <a:rPr lang="en-US" dirty="0" smtClean="0"/>
              <a:t>En 2012: </a:t>
            </a:r>
            <a:r>
              <a:rPr lang="en-US" dirty="0" err="1" smtClean="0"/>
              <a:t>responsable</a:t>
            </a:r>
            <a:r>
              <a:rPr lang="en-US" dirty="0" smtClean="0"/>
              <a:t> de 3 millions de </a:t>
            </a:r>
            <a:r>
              <a:rPr lang="en-US" dirty="0" err="1" smtClean="0"/>
              <a:t>morts</a:t>
            </a:r>
            <a:endParaRPr lang="en-US" dirty="0" smtClean="0"/>
          </a:p>
          <a:p>
            <a:pPr>
              <a:lnSpc>
                <a:spcPct val="120000"/>
              </a:lnSpc>
            </a:pPr>
            <a:r>
              <a:rPr lang="en-US" dirty="0" smtClean="0"/>
              <a:t>Prévalence </a:t>
            </a:r>
            <a:r>
              <a:rPr lang="en-US" dirty="0" err="1"/>
              <a:t>globale</a:t>
            </a:r>
            <a:r>
              <a:rPr lang="en-US" dirty="0"/>
              <a:t> de 11,7%</a:t>
            </a:r>
          </a:p>
          <a:p>
            <a:pPr>
              <a:lnSpc>
                <a:spcPct val="120000"/>
              </a:lnSpc>
            </a:pPr>
            <a:endParaRPr lang="en-US" dirty="0" smtClean="0"/>
          </a:p>
        </p:txBody>
      </p:sp>
      <p:pic>
        <p:nvPicPr>
          <p:cNvPr id="4" name="Picture 3" descr="Sans titre4.png"/>
          <p:cNvPicPr>
            <a:picLocks noChangeAspect="1"/>
          </p:cNvPicPr>
          <p:nvPr/>
        </p:nvPicPr>
        <p:blipFill>
          <a:blip>
            <a:extLst>
              <a:ext uri="{28A0092B-C50C-407E-A947-70E740481C1C}">
                <a14:useLocalDpi xmlns:a14="http://schemas.microsoft.com/office/drawing/2010/main" val="0"/>
              </a:ext>
            </a:extLst>
          </a:blip>
          <a:stretch>
            <a:fillRect/>
          </a:stretch>
        </p:blipFill>
        <p:spPr>
          <a:xfrm>
            <a:off x="1685035" y="3589652"/>
            <a:ext cx="6132837" cy="2512105"/>
          </a:xfrm>
          <a:prstGeom prst="rect">
            <a:avLst/>
          </a:prstGeom>
        </p:spPr>
      </p:pic>
      <p:sp>
        <p:nvSpPr>
          <p:cNvPr id="5" name="TextBox 4"/>
          <p:cNvSpPr txBox="1"/>
          <p:nvPr/>
        </p:nvSpPr>
        <p:spPr>
          <a:xfrm>
            <a:off x="1567866" y="6204778"/>
            <a:ext cx="6714879" cy="307777"/>
          </a:xfrm>
          <a:prstGeom prst="rect">
            <a:avLst/>
          </a:prstGeom>
          <a:noFill/>
        </p:spPr>
        <p:txBody>
          <a:bodyPr wrap="square" rtlCol="0">
            <a:spAutoFit/>
          </a:bodyPr>
          <a:lstStyle/>
          <a:p>
            <a:r>
              <a:rPr lang="en-US" sz="1400" dirty="0" smtClean="0"/>
              <a:t>*</a:t>
            </a:r>
            <a:r>
              <a:rPr lang="en-US" sz="1400" dirty="0" err="1" smtClean="0"/>
              <a:t>Statistique</a:t>
            </a:r>
            <a:r>
              <a:rPr lang="en-US" sz="1400" dirty="0" smtClean="0"/>
              <a:t> </a:t>
            </a:r>
            <a:r>
              <a:rPr lang="en-US" sz="1400" dirty="0" err="1" smtClean="0"/>
              <a:t>canada</a:t>
            </a:r>
            <a:r>
              <a:rPr lang="en-US" sz="1400" dirty="0"/>
              <a:t>, http://</a:t>
            </a:r>
            <a:r>
              <a:rPr lang="en-US" sz="1400" dirty="0" err="1"/>
              <a:t>www.statcan.gc.ca</a:t>
            </a:r>
            <a:r>
              <a:rPr lang="en-US" sz="1400" dirty="0"/>
              <a:t>/pub/82-625-x/2014001/article/11896-fra.htm</a:t>
            </a:r>
          </a:p>
        </p:txBody>
      </p:sp>
      <p:sp>
        <p:nvSpPr>
          <p:cNvPr id="6" name="Right Arrow 5"/>
          <p:cNvSpPr/>
          <p:nvPr/>
        </p:nvSpPr>
        <p:spPr>
          <a:xfrm>
            <a:off x="359067" y="5635897"/>
            <a:ext cx="805866" cy="4233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ans titre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783" y="3275279"/>
            <a:ext cx="6605090" cy="2705547"/>
          </a:xfrm>
          <a:prstGeom prst="rect">
            <a:avLst/>
          </a:prstGeom>
        </p:spPr>
      </p:pic>
      <p:sp>
        <p:nvSpPr>
          <p:cNvPr id="8" name="Donut 7"/>
          <p:cNvSpPr/>
          <p:nvPr/>
        </p:nvSpPr>
        <p:spPr>
          <a:xfrm>
            <a:off x="5207841" y="5364686"/>
            <a:ext cx="595269" cy="542422"/>
          </a:xfrm>
          <a:prstGeom prst="donut">
            <a:avLst>
              <a:gd name="adj" fmla="val 8335"/>
            </a:avLst>
          </a:prstGeom>
          <a:gradFill flip="none" rotWithShape="1">
            <a:gsLst>
              <a:gs pos="0">
                <a:schemeClr val="accent1">
                  <a:tint val="83000"/>
                  <a:shade val="100000"/>
                  <a:hueMod val="100000"/>
                  <a:satMod val="220000"/>
                  <a:lumMod val="90000"/>
                </a:schemeClr>
              </a:gs>
              <a:gs pos="76000">
                <a:schemeClr val="accent1">
                  <a:shade val="100000"/>
                </a:schemeClr>
              </a:gs>
              <a:gs pos="100000">
                <a:schemeClr val="accent1">
                  <a:shade val="93000"/>
                  <a:satMod val="100000"/>
                  <a:lumMod val="93000"/>
                </a:schemeClr>
              </a:gs>
            </a:gsLst>
            <a:path path="circle">
              <a:fillToRect l="15000" t="15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1190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0706"/>
            <a:ext cx="6781800" cy="1047098"/>
          </a:xfrm>
        </p:spPr>
        <p:txBody>
          <a:bodyPr/>
          <a:lstStyle/>
          <a:p>
            <a:r>
              <a:rPr lang="en-US" dirty="0" smtClean="0"/>
              <a:t>Issues </a:t>
            </a:r>
            <a:r>
              <a:rPr lang="en-US" dirty="0" err="1" smtClean="0"/>
              <a:t>secondaires</a:t>
            </a:r>
            <a:endParaRPr lang="en-US" dirty="0"/>
          </a:p>
        </p:txBody>
      </p:sp>
      <p:sp>
        <p:nvSpPr>
          <p:cNvPr id="3" name="Content Placeholder 2"/>
          <p:cNvSpPr>
            <a:spLocks noGrp="1"/>
          </p:cNvSpPr>
          <p:nvPr>
            <p:ph idx="1"/>
          </p:nvPr>
        </p:nvSpPr>
        <p:spPr>
          <a:xfrm>
            <a:off x="546832" y="1040487"/>
            <a:ext cx="8293928" cy="1255010"/>
          </a:xfrm>
        </p:spPr>
        <p:txBody>
          <a:bodyPr>
            <a:normAutofit fontScale="92500" lnSpcReduction="20000"/>
          </a:bodyPr>
          <a:lstStyle/>
          <a:p>
            <a:r>
              <a:rPr lang="fr-CA" dirty="0" smtClean="0"/>
              <a:t>Amélioration statistiquement significative de la qualité de vie (Score SGRQ) avec </a:t>
            </a:r>
            <a:r>
              <a:rPr lang="fr-CA" dirty="0" err="1" smtClean="0"/>
              <a:t>salmétérol</a:t>
            </a:r>
            <a:r>
              <a:rPr lang="fr-CA" dirty="0" smtClean="0"/>
              <a:t>/</a:t>
            </a:r>
            <a:r>
              <a:rPr lang="fr-CA" dirty="0" err="1" smtClean="0"/>
              <a:t>fluticasone</a:t>
            </a:r>
            <a:r>
              <a:rPr lang="fr-CA" dirty="0" smtClean="0"/>
              <a:t> </a:t>
            </a:r>
            <a:r>
              <a:rPr lang="fr-CA" dirty="0" err="1" smtClean="0">
                <a:solidFill>
                  <a:schemeClr val="tx1"/>
                </a:solidFill>
              </a:rPr>
              <a:t>propionate</a:t>
            </a:r>
            <a:r>
              <a:rPr lang="fr-CA" dirty="0" smtClean="0"/>
              <a:t> P= 0.038</a:t>
            </a:r>
          </a:p>
          <a:p>
            <a:r>
              <a:rPr lang="en-US" dirty="0">
                <a:solidFill>
                  <a:schemeClr val="tx1"/>
                </a:solidFill>
              </a:rPr>
              <a:t>Mortalité </a:t>
            </a:r>
            <a:r>
              <a:rPr lang="en-US" dirty="0" err="1" smtClean="0">
                <a:solidFill>
                  <a:schemeClr val="tx1"/>
                </a:solidFill>
              </a:rPr>
              <a:t>diminuée</a:t>
            </a:r>
            <a:r>
              <a:rPr lang="en-US" dirty="0" smtClean="0">
                <a:solidFill>
                  <a:schemeClr val="tx1"/>
                </a:solidFill>
              </a:rPr>
              <a:t> </a:t>
            </a:r>
            <a:r>
              <a:rPr lang="en-US" dirty="0">
                <a:solidFill>
                  <a:schemeClr val="tx1"/>
                </a:solidFill>
              </a:rPr>
              <a:t>de </a:t>
            </a:r>
            <a:r>
              <a:rPr lang="en-US" dirty="0" err="1" smtClean="0">
                <a:solidFill>
                  <a:schemeClr val="tx1"/>
                </a:solidFill>
              </a:rPr>
              <a:t>façon</a:t>
            </a:r>
            <a:r>
              <a:rPr lang="en-US" dirty="0" smtClean="0">
                <a:solidFill>
                  <a:schemeClr val="tx1"/>
                </a:solidFill>
              </a:rPr>
              <a:t> </a:t>
            </a:r>
            <a:r>
              <a:rPr lang="en-US" dirty="0" err="1">
                <a:solidFill>
                  <a:schemeClr val="tx1"/>
                </a:solidFill>
              </a:rPr>
              <a:t>statistiquement</a:t>
            </a:r>
            <a:r>
              <a:rPr lang="en-US" dirty="0">
                <a:solidFill>
                  <a:schemeClr val="tx1"/>
                </a:solidFill>
              </a:rPr>
              <a:t> </a:t>
            </a:r>
            <a:r>
              <a:rPr lang="en-US" dirty="0" err="1">
                <a:solidFill>
                  <a:schemeClr val="tx1"/>
                </a:solidFill>
              </a:rPr>
              <a:t>significative</a:t>
            </a:r>
            <a:r>
              <a:rPr lang="en-US" dirty="0">
                <a:solidFill>
                  <a:schemeClr val="tx1"/>
                </a:solidFill>
              </a:rPr>
              <a:t> </a:t>
            </a:r>
            <a:r>
              <a:rPr lang="en-US" dirty="0" err="1">
                <a:solidFill>
                  <a:schemeClr val="tx1"/>
                </a:solidFill>
              </a:rPr>
              <a:t>dans</a:t>
            </a:r>
            <a:r>
              <a:rPr lang="en-US" dirty="0">
                <a:solidFill>
                  <a:schemeClr val="tx1"/>
                </a:solidFill>
              </a:rPr>
              <a:t> le </a:t>
            </a:r>
            <a:r>
              <a:rPr lang="en-US" dirty="0" err="1">
                <a:solidFill>
                  <a:schemeClr val="tx1"/>
                </a:solidFill>
              </a:rPr>
              <a:t>groupe</a:t>
            </a:r>
            <a:r>
              <a:rPr lang="en-US" dirty="0">
                <a:solidFill>
                  <a:schemeClr val="tx1"/>
                </a:solidFill>
              </a:rPr>
              <a:t> </a:t>
            </a:r>
            <a:r>
              <a:rPr lang="en-US" dirty="0" err="1" smtClean="0">
                <a:solidFill>
                  <a:schemeClr val="tx1"/>
                </a:solidFill>
              </a:rPr>
              <a:t>salmétérol</a:t>
            </a:r>
            <a:r>
              <a:rPr lang="en-US" dirty="0">
                <a:solidFill>
                  <a:schemeClr val="tx1"/>
                </a:solidFill>
              </a:rPr>
              <a:t>/fluticasone propionate </a:t>
            </a:r>
            <a:endParaRPr lang="fr-FR" dirty="0" smtClean="0"/>
          </a:p>
        </p:txBody>
      </p:sp>
      <p:pic>
        <p:nvPicPr>
          <p:cNvPr id="4" name="Picture 3" descr="Screen shot 2017-04-27 at 9.37.04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28073" y="2459919"/>
            <a:ext cx="3922527" cy="3685901"/>
          </a:xfrm>
          <a:prstGeom prst="rect">
            <a:avLst/>
          </a:prstGeom>
        </p:spPr>
      </p:pic>
    </p:spTree>
    <p:extLst>
      <p:ext uri="{BB962C8B-B14F-4D97-AF65-F5344CB8AC3E}">
        <p14:creationId xmlns:p14="http://schemas.microsoft.com/office/powerpoint/2010/main" val="1465612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471" y="343647"/>
            <a:ext cx="8172823" cy="806824"/>
          </a:xfrm>
        </p:spPr>
        <p:txBody>
          <a:bodyPr>
            <a:normAutofit fontScale="90000"/>
          </a:bodyPr>
          <a:lstStyle/>
          <a:p>
            <a:r>
              <a:rPr lang="en-US" sz="4000" dirty="0" err="1" smtClean="0"/>
              <a:t>Canadien</a:t>
            </a:r>
            <a:r>
              <a:rPr lang="en-US" sz="4000" dirty="0" smtClean="0"/>
              <a:t>            </a:t>
            </a:r>
            <a:r>
              <a:rPr lang="en-US" sz="4000" dirty="0"/>
              <a:t> </a:t>
            </a:r>
            <a:r>
              <a:rPr lang="en-US" sz="4000" dirty="0" smtClean="0"/>
              <a:t>  </a:t>
            </a:r>
            <a:r>
              <a:rPr lang="en-US" sz="4000" dirty="0" err="1" smtClean="0"/>
              <a:t>Américain</a:t>
            </a:r>
            <a:r>
              <a:rPr lang="en-US" sz="4000" dirty="0" smtClean="0"/>
              <a:t>    	  	Gold</a:t>
            </a:r>
            <a:endParaRPr lang="en-US" sz="4000" dirty="0"/>
          </a:p>
        </p:txBody>
      </p:sp>
      <p:sp>
        <p:nvSpPr>
          <p:cNvPr id="3" name="Content Placeholder 2"/>
          <p:cNvSpPr>
            <a:spLocks noGrp="1"/>
          </p:cNvSpPr>
          <p:nvPr>
            <p:ph sz="half" idx="1"/>
          </p:nvPr>
        </p:nvSpPr>
        <p:spPr>
          <a:xfrm>
            <a:off x="388471" y="1269998"/>
            <a:ext cx="2674471" cy="5094942"/>
          </a:xfrm>
        </p:spPr>
        <p:txBody>
          <a:bodyPr>
            <a:normAutofit/>
          </a:bodyPr>
          <a:lstStyle/>
          <a:p>
            <a:pPr marL="0" indent="0">
              <a:buNone/>
            </a:pPr>
            <a:r>
              <a:rPr lang="fr-FR" sz="1800" dirty="0" smtClean="0"/>
              <a:t>BACA ou ACLA seul </a:t>
            </a:r>
            <a:r>
              <a:rPr lang="fr-FR" sz="1800" dirty="0"/>
              <a:t>ou </a:t>
            </a:r>
            <a:r>
              <a:rPr lang="fr-FR" sz="1800" dirty="0" smtClean="0"/>
              <a:t>combinés</a:t>
            </a:r>
          </a:p>
          <a:p>
            <a:pPr marL="0" indent="0">
              <a:buNone/>
            </a:pPr>
            <a:endParaRPr lang="fr-FR" sz="1800" dirty="0" smtClean="0"/>
          </a:p>
          <a:p>
            <a:pPr marL="0" indent="0">
              <a:buNone/>
            </a:pPr>
            <a:r>
              <a:rPr lang="fr-FR" sz="1800" dirty="0" smtClean="0"/>
              <a:t>BALA (</a:t>
            </a:r>
            <a:r>
              <a:rPr lang="fr-FR" sz="1800" dirty="0" err="1" smtClean="0"/>
              <a:t>T</a:t>
            </a:r>
            <a:r>
              <a:rPr lang="fr-FR" sz="1800" dirty="0" err="1" smtClean="0">
                <a:solidFill>
                  <a:srgbClr val="303030"/>
                </a:solidFill>
              </a:rPr>
              <a:t>iotropium</a:t>
            </a:r>
            <a:r>
              <a:rPr lang="fr-FR" sz="1800" dirty="0" smtClean="0"/>
              <a:t> </a:t>
            </a:r>
            <a:r>
              <a:rPr lang="fr-FR" sz="1800" dirty="0">
                <a:solidFill>
                  <a:srgbClr val="303030"/>
                </a:solidFill>
              </a:rPr>
              <a:t>ou le </a:t>
            </a:r>
            <a:r>
              <a:rPr lang="fr-FR" sz="1800" dirty="0" smtClean="0">
                <a:solidFill>
                  <a:srgbClr val="303030"/>
                </a:solidFill>
              </a:rPr>
              <a:t>SALM) </a:t>
            </a:r>
            <a:r>
              <a:rPr lang="fr-FR" sz="1800" dirty="0">
                <a:solidFill>
                  <a:srgbClr val="303030"/>
                </a:solidFill>
              </a:rPr>
              <a:t>et BACA </a:t>
            </a:r>
            <a:endParaRPr lang="fr-FR" sz="1800" dirty="0" smtClean="0">
              <a:solidFill>
                <a:srgbClr val="303030"/>
              </a:solidFill>
            </a:endParaRPr>
          </a:p>
          <a:p>
            <a:pPr marL="0" indent="0">
              <a:buNone/>
            </a:pPr>
            <a:endParaRPr lang="fr-FR" sz="1800" dirty="0"/>
          </a:p>
          <a:p>
            <a:pPr marL="0" lvl="0" indent="0">
              <a:buNone/>
            </a:pPr>
            <a:r>
              <a:rPr lang="fr-FR" sz="1800" dirty="0" err="1"/>
              <a:t>Tiotropium</a:t>
            </a:r>
            <a:r>
              <a:rPr lang="fr-FR" sz="1800" dirty="0"/>
              <a:t> </a:t>
            </a:r>
            <a:r>
              <a:rPr lang="fr-FR" sz="1800" dirty="0" smtClean="0"/>
              <a:t>et </a:t>
            </a:r>
            <a:r>
              <a:rPr lang="fr-FR" sz="1800" dirty="0"/>
              <a:t>BALA </a:t>
            </a:r>
            <a:r>
              <a:rPr lang="fr-FR" sz="1800" dirty="0" smtClean="0"/>
              <a:t>+ </a:t>
            </a:r>
            <a:r>
              <a:rPr lang="fr-FR" sz="1800" dirty="0"/>
              <a:t>BACA PRN</a:t>
            </a:r>
            <a:endParaRPr lang="fr-CA" sz="1800" dirty="0"/>
          </a:p>
          <a:p>
            <a:pPr marL="0" indent="0">
              <a:buNone/>
            </a:pPr>
            <a:endParaRPr lang="fr-CA" sz="1800" dirty="0"/>
          </a:p>
          <a:p>
            <a:pPr marL="0" indent="0">
              <a:buNone/>
            </a:pPr>
            <a:r>
              <a:rPr lang="fr-FR" sz="1800" dirty="0" err="1"/>
              <a:t>Tiotropium</a:t>
            </a:r>
            <a:r>
              <a:rPr lang="fr-FR" sz="1800" dirty="0"/>
              <a:t> + BALA + produit CSI </a:t>
            </a:r>
            <a:r>
              <a:rPr lang="fr-FR" sz="1800" dirty="0" smtClean="0"/>
              <a:t>+ </a:t>
            </a:r>
            <a:r>
              <a:rPr lang="fr-FR" sz="1800" dirty="0"/>
              <a:t>BACA PRN</a:t>
            </a:r>
            <a:r>
              <a:rPr lang="fr-CA" sz="1800" dirty="0"/>
              <a:t> </a:t>
            </a:r>
            <a:endParaRPr lang="fr-CA" sz="1800" dirty="0" smtClean="0"/>
          </a:p>
          <a:p>
            <a:pPr marL="0" indent="0">
              <a:buNone/>
            </a:pPr>
            <a:endParaRPr lang="fr-CA" sz="1800" dirty="0"/>
          </a:p>
          <a:p>
            <a:pPr marL="0" indent="0">
              <a:buNone/>
            </a:pPr>
            <a:r>
              <a:rPr lang="fr-FR" sz="1800" dirty="0"/>
              <a:t>T</a:t>
            </a:r>
            <a:r>
              <a:rPr lang="fr-FR" sz="1800" dirty="0" smtClean="0"/>
              <a:t>héophylline </a:t>
            </a:r>
            <a:r>
              <a:rPr lang="fr-FR" sz="1800" dirty="0"/>
              <a:t>orale à longue action</a:t>
            </a:r>
            <a:r>
              <a:rPr lang="fr-CA" sz="1800" dirty="0"/>
              <a:t> </a:t>
            </a:r>
          </a:p>
          <a:p>
            <a:pPr marL="0" indent="0">
              <a:buNone/>
            </a:pPr>
            <a:endParaRPr lang="en-US" dirty="0"/>
          </a:p>
        </p:txBody>
      </p:sp>
      <p:sp>
        <p:nvSpPr>
          <p:cNvPr id="4" name="Content Placeholder 3"/>
          <p:cNvSpPr>
            <a:spLocks noGrp="1"/>
          </p:cNvSpPr>
          <p:nvPr>
            <p:ph sz="half" idx="2"/>
          </p:nvPr>
        </p:nvSpPr>
        <p:spPr>
          <a:xfrm>
            <a:off x="3333376" y="1269998"/>
            <a:ext cx="2613212" cy="4645871"/>
          </a:xfrm>
        </p:spPr>
        <p:txBody>
          <a:bodyPr>
            <a:normAutofit/>
          </a:bodyPr>
          <a:lstStyle/>
          <a:p>
            <a:pPr marL="0" indent="0">
              <a:buNone/>
            </a:pPr>
            <a:r>
              <a:rPr lang="en-US" sz="1800" dirty="0" err="1" smtClean="0"/>
              <a:t>Bronchodilatateur</a:t>
            </a:r>
            <a:r>
              <a:rPr lang="en-US" sz="1800" dirty="0" smtClean="0"/>
              <a:t> </a:t>
            </a:r>
            <a:r>
              <a:rPr lang="en-US" sz="1800" dirty="0" err="1" smtClean="0"/>
              <a:t>inhalé</a:t>
            </a:r>
            <a:endParaRPr lang="en-US" sz="1800" dirty="0" smtClean="0"/>
          </a:p>
          <a:p>
            <a:pPr marL="0" indent="0">
              <a:buNone/>
            </a:pPr>
            <a:endParaRPr lang="en-US" sz="1800" dirty="0" smtClean="0"/>
          </a:p>
          <a:p>
            <a:pPr marL="0" indent="0">
              <a:buNone/>
            </a:pPr>
            <a:endParaRPr lang="en-US" sz="1800" dirty="0"/>
          </a:p>
          <a:p>
            <a:pPr marL="0" indent="0">
              <a:buNone/>
            </a:pPr>
            <a:r>
              <a:rPr lang="en-US" sz="1800" dirty="0" smtClean="0"/>
              <a:t>ACLA </a:t>
            </a:r>
            <a:r>
              <a:rPr lang="en-US" sz="1800" dirty="0" err="1" smtClean="0"/>
              <a:t>ou</a:t>
            </a:r>
            <a:r>
              <a:rPr lang="en-US" sz="1800" dirty="0" smtClean="0"/>
              <a:t> LABA</a:t>
            </a:r>
          </a:p>
          <a:p>
            <a:pPr marL="0" indent="0">
              <a:buNone/>
            </a:pPr>
            <a:endParaRPr lang="en-US" sz="1800" dirty="0" smtClean="0"/>
          </a:p>
          <a:p>
            <a:pPr marL="0" indent="0">
              <a:buNone/>
            </a:pPr>
            <a:endParaRPr lang="en-US" sz="1800" dirty="0"/>
          </a:p>
          <a:p>
            <a:pPr marL="0" indent="0">
              <a:buNone/>
            </a:pPr>
            <a:r>
              <a:rPr lang="en-US" sz="1800" dirty="0" smtClean="0"/>
              <a:t>ACLA +/- LABA +/- CSI</a:t>
            </a:r>
            <a:endParaRPr lang="en-US" sz="1800" dirty="0"/>
          </a:p>
        </p:txBody>
      </p:sp>
      <p:sp>
        <p:nvSpPr>
          <p:cNvPr id="5" name="Content Placeholder 2"/>
          <p:cNvSpPr txBox="1">
            <a:spLocks/>
          </p:cNvSpPr>
          <p:nvPr/>
        </p:nvSpPr>
        <p:spPr>
          <a:xfrm>
            <a:off x="6100482" y="1269998"/>
            <a:ext cx="2729753" cy="4645871"/>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8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9pPr>
          </a:lstStyle>
          <a:p>
            <a:pPr marL="0" indent="0">
              <a:buNone/>
            </a:pPr>
            <a:endParaRPr lang="en-US" dirty="0"/>
          </a:p>
        </p:txBody>
      </p:sp>
      <p:cxnSp>
        <p:nvCxnSpPr>
          <p:cNvPr id="8" name="Straight Arrow Connector 7"/>
          <p:cNvCxnSpPr/>
          <p:nvPr/>
        </p:nvCxnSpPr>
        <p:spPr>
          <a:xfrm>
            <a:off x="1628588" y="1852704"/>
            <a:ext cx="0" cy="478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616635" y="2838824"/>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634564" y="3884704"/>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634565" y="4828991"/>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225383" y="1269998"/>
            <a:ext cx="2595283" cy="3970318"/>
          </a:xfrm>
          <a:prstGeom prst="rect">
            <a:avLst/>
          </a:prstGeom>
        </p:spPr>
        <p:txBody>
          <a:bodyPr wrap="square">
            <a:spAutoFit/>
          </a:bodyPr>
          <a:lstStyle/>
          <a:p>
            <a:pPr lvl="0"/>
            <a:r>
              <a:rPr lang="fr-CA" dirty="0" smtClean="0"/>
              <a:t>BACA ou BALA</a:t>
            </a:r>
            <a:endParaRPr lang="fr-CA" dirty="0"/>
          </a:p>
          <a:p>
            <a:r>
              <a:rPr lang="fr-CA" dirty="0"/>
              <a:t> </a:t>
            </a:r>
          </a:p>
          <a:p>
            <a:pPr lvl="0"/>
            <a:r>
              <a:rPr lang="fr-CA" dirty="0"/>
              <a:t>Bronchodilatateur longue </a:t>
            </a:r>
            <a:r>
              <a:rPr lang="fr-CA" dirty="0" smtClean="0"/>
              <a:t>action</a:t>
            </a:r>
          </a:p>
          <a:p>
            <a:pPr lvl="0"/>
            <a:r>
              <a:rPr lang="fr-CA" dirty="0" smtClean="0"/>
              <a:t> </a:t>
            </a:r>
            <a:r>
              <a:rPr lang="fr-CA" dirty="0"/>
              <a:t> </a:t>
            </a:r>
          </a:p>
          <a:p>
            <a:pPr lvl="0"/>
            <a:r>
              <a:rPr lang="fr-CA" dirty="0" smtClean="0"/>
              <a:t>ACLA  </a:t>
            </a:r>
            <a:r>
              <a:rPr lang="fr-CA" dirty="0"/>
              <a:t>puis ajout LABA ou </a:t>
            </a:r>
            <a:r>
              <a:rPr lang="fr-CA" dirty="0" smtClean="0"/>
              <a:t>CSI </a:t>
            </a:r>
          </a:p>
          <a:p>
            <a:pPr lvl="0"/>
            <a:r>
              <a:rPr lang="fr-CA" dirty="0"/>
              <a:t> </a:t>
            </a:r>
          </a:p>
          <a:p>
            <a:pPr lvl="0"/>
            <a:r>
              <a:rPr lang="fr-CA" dirty="0" smtClean="0"/>
              <a:t>ACLA/LABA, puis ajout </a:t>
            </a:r>
            <a:r>
              <a:rPr lang="fr-CA" dirty="0"/>
              <a:t>CSI </a:t>
            </a:r>
            <a:endParaRPr lang="fr-CA" dirty="0" smtClean="0"/>
          </a:p>
          <a:p>
            <a:pPr lvl="0"/>
            <a:r>
              <a:rPr lang="fr-CA" dirty="0"/>
              <a:t> </a:t>
            </a:r>
          </a:p>
          <a:p>
            <a:r>
              <a:rPr lang="fr-CA" dirty="0" smtClean="0"/>
              <a:t>ACLA/</a:t>
            </a:r>
            <a:r>
              <a:rPr lang="fr-CA" dirty="0"/>
              <a:t>LABA/CSI, ajout </a:t>
            </a:r>
            <a:r>
              <a:rPr lang="fr-CA" dirty="0" err="1"/>
              <a:t>roflumilast</a:t>
            </a:r>
            <a:r>
              <a:rPr lang="fr-CA" dirty="0"/>
              <a:t>, d’un macrolide ou arrêt CSI. </a:t>
            </a:r>
            <a:endParaRPr lang="en-US" dirty="0"/>
          </a:p>
        </p:txBody>
      </p:sp>
      <p:cxnSp>
        <p:nvCxnSpPr>
          <p:cNvPr id="17" name="Straight Arrow Connector 16"/>
          <p:cNvCxnSpPr/>
          <p:nvPr/>
        </p:nvCxnSpPr>
        <p:spPr>
          <a:xfrm>
            <a:off x="7180729" y="1571813"/>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180730" y="2330822"/>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180731" y="3914586"/>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7180728" y="3107772"/>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485340" y="2901582"/>
            <a:ext cx="0" cy="478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485340" y="3884704"/>
            <a:ext cx="0" cy="47812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 name="Frame 5"/>
          <p:cNvSpPr/>
          <p:nvPr/>
        </p:nvSpPr>
        <p:spPr>
          <a:xfrm>
            <a:off x="6100482" y="1852704"/>
            <a:ext cx="2720184" cy="609042"/>
          </a:xfrm>
          <a:prstGeom prst="frame">
            <a:avLst>
              <a:gd name="adj1" fmla="val 6210"/>
            </a:avLst>
          </a:prstGeom>
          <a:solidFill>
            <a:schemeClr val="accent1"/>
          </a:solidFill>
          <a:ln w="3175" cmpd="sng">
            <a:solidFill>
              <a:srgbClr val="AD0101"/>
            </a:solidFill>
          </a:ln>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n-US">
              <a:ln w="28575" cmpd="sng">
                <a:solidFill>
                  <a:schemeClr val="tx1"/>
                </a:solidFill>
              </a:ln>
              <a:solidFill>
                <a:schemeClr val="tx1"/>
              </a:solidFill>
            </a:endParaRPr>
          </a:p>
        </p:txBody>
      </p:sp>
      <p:sp>
        <p:nvSpPr>
          <p:cNvPr id="19" name="TextBox 18"/>
          <p:cNvSpPr txBox="1"/>
          <p:nvPr/>
        </p:nvSpPr>
        <p:spPr>
          <a:xfrm>
            <a:off x="650415" y="6172139"/>
            <a:ext cx="7669850" cy="1169551"/>
          </a:xfrm>
          <a:prstGeom prst="rect">
            <a:avLst/>
          </a:prstGeom>
          <a:noFill/>
        </p:spPr>
        <p:txBody>
          <a:bodyPr wrap="square" numCol="2" rtlCol="0">
            <a:spAutoFit/>
          </a:bodyPr>
          <a:lstStyle/>
          <a:p>
            <a:r>
              <a:rPr lang="en-US" sz="1400" b="1" dirty="0"/>
              <a:t>ACLA </a:t>
            </a:r>
            <a:r>
              <a:rPr lang="en-US" sz="1400" dirty="0"/>
              <a:t>(LAMA): </a:t>
            </a:r>
            <a:r>
              <a:rPr lang="en-US" sz="1400" dirty="0" err="1"/>
              <a:t>Anticholinergique</a:t>
            </a:r>
            <a:r>
              <a:rPr lang="en-US" sz="1400" dirty="0"/>
              <a:t> longue action </a:t>
            </a:r>
          </a:p>
          <a:p>
            <a:r>
              <a:rPr lang="en-US" sz="1400" b="1" dirty="0"/>
              <a:t>BACA</a:t>
            </a:r>
            <a:r>
              <a:rPr lang="en-US" sz="1400" dirty="0"/>
              <a:t>: </a:t>
            </a:r>
            <a:r>
              <a:rPr lang="en-US" sz="1400" dirty="0" err="1"/>
              <a:t>Bronchodilatateurs</a:t>
            </a:r>
            <a:r>
              <a:rPr lang="en-US" sz="1400" dirty="0"/>
              <a:t> </a:t>
            </a:r>
            <a:r>
              <a:rPr lang="en-US" sz="1400" dirty="0" err="1"/>
              <a:t>à</a:t>
            </a:r>
            <a:r>
              <a:rPr lang="en-US" sz="1400" dirty="0"/>
              <a:t> </a:t>
            </a:r>
            <a:r>
              <a:rPr lang="en-US" sz="1400" dirty="0" err="1"/>
              <a:t>courte</a:t>
            </a:r>
            <a:r>
              <a:rPr lang="en-US" sz="1400" dirty="0"/>
              <a:t> action</a:t>
            </a:r>
          </a:p>
          <a:p>
            <a:endParaRPr lang="en-US" sz="1400" dirty="0" smtClean="0"/>
          </a:p>
          <a:p>
            <a:endParaRPr lang="en-US" sz="1400" dirty="0"/>
          </a:p>
          <a:p>
            <a:endParaRPr lang="en-US" sz="1400" dirty="0" smtClean="0"/>
          </a:p>
          <a:p>
            <a:r>
              <a:rPr lang="en-US" sz="1400" b="1" dirty="0" smtClean="0"/>
              <a:t>BALA</a:t>
            </a:r>
            <a:r>
              <a:rPr lang="en-US" sz="1400" dirty="0" smtClean="0"/>
              <a:t> </a:t>
            </a:r>
            <a:r>
              <a:rPr lang="en-US" sz="1400" dirty="0"/>
              <a:t>(LABA): </a:t>
            </a:r>
            <a:r>
              <a:rPr lang="en-US" sz="1400" dirty="0" err="1"/>
              <a:t>Bronchodilatateurs</a:t>
            </a:r>
            <a:r>
              <a:rPr lang="en-US" sz="1400" dirty="0"/>
              <a:t> </a:t>
            </a:r>
            <a:r>
              <a:rPr lang="en-US" sz="1400" dirty="0" err="1"/>
              <a:t>à</a:t>
            </a:r>
            <a:r>
              <a:rPr lang="en-US" sz="1400" dirty="0"/>
              <a:t> longue action</a:t>
            </a:r>
          </a:p>
          <a:p>
            <a:r>
              <a:rPr lang="en-US" sz="1400" b="1" dirty="0"/>
              <a:t>CSI</a:t>
            </a:r>
            <a:r>
              <a:rPr lang="en-US" sz="1400" dirty="0"/>
              <a:t>: Corticostéroïdes </a:t>
            </a:r>
            <a:r>
              <a:rPr lang="en-US" sz="1400" dirty="0" err="1"/>
              <a:t>inhalés</a:t>
            </a:r>
            <a:endParaRPr lang="en-US" sz="1400" dirty="0"/>
          </a:p>
          <a:p>
            <a:r>
              <a:rPr lang="en-US" sz="1400" b="1" dirty="0"/>
              <a:t>SALM</a:t>
            </a:r>
            <a:r>
              <a:rPr lang="en-US" sz="1400" dirty="0"/>
              <a:t>: </a:t>
            </a:r>
            <a:r>
              <a:rPr lang="en-US" sz="1400" dirty="0" err="1" smtClean="0"/>
              <a:t>salmétérol</a:t>
            </a:r>
            <a:endParaRPr lang="en-US" sz="1400" dirty="0"/>
          </a:p>
        </p:txBody>
      </p:sp>
    </p:spTree>
    <p:extLst>
      <p:ext uri="{BB962C8B-B14F-4D97-AF65-F5344CB8AC3E}">
        <p14:creationId xmlns:p14="http://schemas.microsoft.com/office/powerpoint/2010/main" val="133415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4-28 at 8.06.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0" y="0"/>
            <a:ext cx="3766625" cy="1222788"/>
          </a:xfrm>
          <a:prstGeom prst="rect">
            <a:avLst/>
          </a:prstGeom>
        </p:spPr>
      </p:pic>
      <p:sp>
        <p:nvSpPr>
          <p:cNvPr id="4" name="Content Placeholder 3"/>
          <p:cNvSpPr>
            <a:spLocks noGrp="1"/>
          </p:cNvSpPr>
          <p:nvPr>
            <p:ph sz="half" idx="2"/>
          </p:nvPr>
        </p:nvSpPr>
        <p:spPr>
          <a:xfrm>
            <a:off x="533041" y="1901286"/>
            <a:ext cx="8089677" cy="4692548"/>
          </a:xfrm>
        </p:spPr>
        <p:txBody>
          <a:bodyPr>
            <a:normAutofit/>
          </a:bodyPr>
          <a:lstStyle/>
          <a:p>
            <a:r>
              <a:rPr lang="fr-CA" dirty="0"/>
              <a:t>BUT: </a:t>
            </a:r>
            <a:r>
              <a:rPr lang="fr-FR" dirty="0" smtClean="0"/>
              <a:t>évaluer </a:t>
            </a:r>
            <a:r>
              <a:rPr lang="fr-FR" dirty="0"/>
              <a:t>les données provenant </a:t>
            </a:r>
            <a:r>
              <a:rPr lang="fr-FR" dirty="0" smtClean="0"/>
              <a:t>ECR comparant </a:t>
            </a:r>
            <a:r>
              <a:rPr lang="fr-FR" dirty="0"/>
              <a:t>l'efficacité du </a:t>
            </a:r>
            <a:r>
              <a:rPr lang="fr-FR" dirty="0" err="1"/>
              <a:t>tiotropium</a:t>
            </a:r>
            <a:r>
              <a:rPr lang="fr-FR" dirty="0"/>
              <a:t> et du placebo chez les patients </a:t>
            </a:r>
            <a:r>
              <a:rPr lang="fr-FR" dirty="0" smtClean="0"/>
              <a:t>MPOC</a:t>
            </a:r>
          </a:p>
          <a:p>
            <a:r>
              <a:rPr lang="fr-CA" dirty="0" smtClean="0"/>
              <a:t>M</a:t>
            </a:r>
            <a:r>
              <a:rPr lang="en-US" dirty="0" err="1" smtClean="0"/>
              <a:t>éta-analyse</a:t>
            </a:r>
            <a:r>
              <a:rPr lang="en-US" dirty="0" smtClean="0"/>
              <a:t> de 22 articles</a:t>
            </a:r>
          </a:p>
          <a:p>
            <a:r>
              <a:rPr lang="fr-CA" dirty="0" smtClean="0"/>
              <a:t>Critères </a:t>
            </a:r>
            <a:r>
              <a:rPr lang="fr-CA" dirty="0"/>
              <a:t>d’inclusion et exclusion bien </a:t>
            </a:r>
            <a:r>
              <a:rPr lang="fr-CA" dirty="0" smtClean="0"/>
              <a:t>définis</a:t>
            </a:r>
            <a:endParaRPr lang="fr-CA" dirty="0"/>
          </a:p>
          <a:p>
            <a:r>
              <a:rPr lang="fr-CA" dirty="0" smtClean="0"/>
              <a:t>Aucun Biais</a:t>
            </a:r>
            <a:endParaRPr lang="fr-CA" dirty="0"/>
          </a:p>
        </p:txBody>
      </p:sp>
      <p:pic>
        <p:nvPicPr>
          <p:cNvPr id="2" name="Picture 1" descr="Screen shot 2017-04-28 at 8.06.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041" y="925808"/>
            <a:ext cx="7658100" cy="1625600"/>
          </a:xfrm>
          <a:prstGeom prst="rect">
            <a:avLst/>
          </a:prstGeom>
        </p:spPr>
      </p:pic>
      <p:sp>
        <p:nvSpPr>
          <p:cNvPr id="5" name="Rectangle 4"/>
          <p:cNvSpPr/>
          <p:nvPr/>
        </p:nvSpPr>
        <p:spPr>
          <a:xfrm>
            <a:off x="2875641" y="2179309"/>
            <a:ext cx="595035" cy="338554"/>
          </a:xfrm>
          <a:prstGeom prst="rect">
            <a:avLst/>
          </a:prstGeom>
        </p:spPr>
        <p:txBody>
          <a:bodyPr wrap="none">
            <a:spAutoFit/>
          </a:bodyPr>
          <a:lstStyle/>
          <a:p>
            <a:pPr lvl="0">
              <a:spcBef>
                <a:spcPct val="20000"/>
              </a:spcBef>
              <a:buClr>
                <a:srgbClr val="AD0101"/>
              </a:buClr>
            </a:pPr>
            <a:r>
              <a:rPr lang="fr-CA" sz="1600" dirty="0">
                <a:solidFill>
                  <a:srgbClr val="303030"/>
                </a:solidFill>
              </a:rPr>
              <a:t>2014</a:t>
            </a:r>
          </a:p>
        </p:txBody>
      </p:sp>
    </p:spTree>
    <p:extLst>
      <p:ext uri="{BB962C8B-B14F-4D97-AF65-F5344CB8AC3E}">
        <p14:creationId xmlns:p14="http://schemas.microsoft.com/office/powerpoint/2010/main" val="1668570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9564"/>
            <a:ext cx="7543800" cy="1037889"/>
          </a:xfrm>
        </p:spPr>
        <p:txBody>
          <a:bodyPr/>
          <a:lstStyle/>
          <a:p>
            <a:r>
              <a:rPr lang="en-US" dirty="0" smtClean="0"/>
              <a:t>Issues </a:t>
            </a:r>
            <a:r>
              <a:rPr lang="en-US" dirty="0" err="1" smtClean="0"/>
              <a:t>primaires</a:t>
            </a:r>
            <a:endParaRPr lang="en-US" dirty="0"/>
          </a:p>
        </p:txBody>
      </p:sp>
      <p:sp>
        <p:nvSpPr>
          <p:cNvPr id="4" name="Content Placeholder 3"/>
          <p:cNvSpPr>
            <a:spLocks noGrp="1"/>
          </p:cNvSpPr>
          <p:nvPr>
            <p:ph sz="half" idx="2"/>
          </p:nvPr>
        </p:nvSpPr>
        <p:spPr>
          <a:xfrm>
            <a:off x="787855" y="1017015"/>
            <a:ext cx="8484715" cy="660435"/>
          </a:xfrm>
        </p:spPr>
        <p:txBody>
          <a:bodyPr/>
          <a:lstStyle/>
          <a:p>
            <a:r>
              <a:rPr lang="fr-FR" dirty="0" smtClean="0"/>
              <a:t>Amélioration significative de la qualité </a:t>
            </a:r>
            <a:r>
              <a:rPr lang="fr-FR" dirty="0"/>
              <a:t>de </a:t>
            </a:r>
            <a:r>
              <a:rPr lang="fr-FR" dirty="0" smtClean="0"/>
              <a:t>vie </a:t>
            </a:r>
            <a:r>
              <a:rPr lang="en-US" dirty="0" smtClean="0"/>
              <a:t> </a:t>
            </a:r>
            <a:endParaRPr lang="en-US" dirty="0"/>
          </a:p>
        </p:txBody>
      </p:sp>
      <p:pic>
        <p:nvPicPr>
          <p:cNvPr id="3" name="Picture 2" descr="Screen shot 2017-04-28 at 8.22.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073" y="1729671"/>
            <a:ext cx="7869625" cy="2483676"/>
          </a:xfrm>
          <a:prstGeom prst="rect">
            <a:avLst/>
          </a:prstGeom>
        </p:spPr>
      </p:pic>
      <p:sp>
        <p:nvSpPr>
          <p:cNvPr id="11" name="Content Placeholder 3"/>
          <p:cNvSpPr>
            <a:spLocks noGrp="1"/>
          </p:cNvSpPr>
          <p:nvPr>
            <p:ph sz="half" idx="2"/>
          </p:nvPr>
        </p:nvSpPr>
        <p:spPr>
          <a:xfrm>
            <a:off x="659285" y="4214877"/>
            <a:ext cx="8484715" cy="2052834"/>
          </a:xfrm>
        </p:spPr>
        <p:txBody>
          <a:bodyPr>
            <a:normAutofit/>
          </a:bodyPr>
          <a:lstStyle/>
          <a:p>
            <a:r>
              <a:rPr lang="fr-FR" dirty="0" smtClean="0"/>
              <a:t>Différence statistiquement significative du nombre d’EAMPOC </a:t>
            </a:r>
            <a:r>
              <a:rPr lang="fr-FR" dirty="0"/>
              <a:t>nécessitant des corticostéroïdes oraux ± des antibiotiques</a:t>
            </a:r>
            <a:r>
              <a:rPr lang="en-US" dirty="0"/>
              <a:t> </a:t>
            </a:r>
            <a:r>
              <a:rPr lang="en-US" dirty="0" smtClean="0"/>
              <a:t>:</a:t>
            </a:r>
          </a:p>
          <a:p>
            <a:pPr lvl="1"/>
            <a:r>
              <a:rPr lang="fr-CA" dirty="0" err="1" smtClean="0"/>
              <a:t>Tiotropium</a:t>
            </a:r>
            <a:r>
              <a:rPr lang="fr-CA" dirty="0" smtClean="0"/>
              <a:t> (38%) vs placebo </a:t>
            </a:r>
            <a:r>
              <a:rPr lang="fr-CA" dirty="0"/>
              <a:t>(44%</a:t>
            </a:r>
            <a:r>
              <a:rPr lang="fr-CA" dirty="0" smtClean="0"/>
              <a:t>) </a:t>
            </a:r>
          </a:p>
        </p:txBody>
      </p:sp>
    </p:spTree>
    <p:extLst>
      <p:ext uri="{BB962C8B-B14F-4D97-AF65-F5344CB8AC3E}">
        <p14:creationId xmlns:p14="http://schemas.microsoft.com/office/powerpoint/2010/main" val="6335542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10241"/>
            <a:ext cx="7543800" cy="1037889"/>
          </a:xfrm>
        </p:spPr>
        <p:txBody>
          <a:bodyPr>
            <a:normAutofit/>
          </a:bodyPr>
          <a:lstStyle/>
          <a:p>
            <a:r>
              <a:rPr lang="en-US" dirty="0" smtClean="0"/>
              <a:t>Issues </a:t>
            </a:r>
            <a:r>
              <a:rPr lang="en-US" dirty="0" err="1" smtClean="0"/>
              <a:t>secondaires</a:t>
            </a:r>
            <a:endParaRPr lang="en-US" dirty="0"/>
          </a:p>
        </p:txBody>
      </p:sp>
      <p:sp>
        <p:nvSpPr>
          <p:cNvPr id="4" name="Content Placeholder 3"/>
          <p:cNvSpPr>
            <a:spLocks noGrp="1"/>
          </p:cNvSpPr>
          <p:nvPr>
            <p:ph sz="half" idx="2"/>
          </p:nvPr>
        </p:nvSpPr>
        <p:spPr>
          <a:xfrm>
            <a:off x="762001" y="1017310"/>
            <a:ext cx="8127237" cy="4925375"/>
          </a:xfrm>
        </p:spPr>
        <p:txBody>
          <a:bodyPr>
            <a:normAutofit/>
          </a:bodyPr>
          <a:lstStyle/>
          <a:p>
            <a:r>
              <a:rPr lang="fr-CA" dirty="0" smtClean="0"/>
              <a:t>Amélioration statistiquement significative du VEMS avec </a:t>
            </a:r>
            <a:r>
              <a:rPr lang="fr-CA" dirty="0" err="1" smtClean="0"/>
              <a:t>Tiotropium</a:t>
            </a:r>
            <a:r>
              <a:rPr lang="fr-CA" dirty="0" smtClean="0"/>
              <a:t> vs </a:t>
            </a:r>
            <a:r>
              <a:rPr lang="fr-CA" dirty="0"/>
              <a:t>placébo </a:t>
            </a:r>
            <a:r>
              <a:rPr lang="fr-CA" sz="1800" dirty="0"/>
              <a:t>(MD 118.92 </a:t>
            </a:r>
            <a:r>
              <a:rPr lang="fr-CA" sz="1800" dirty="0" err="1"/>
              <a:t>mL</a:t>
            </a:r>
            <a:r>
              <a:rPr lang="fr-CA" sz="1800" dirty="0"/>
              <a:t>; 95% IC 113.07-124.77)</a:t>
            </a:r>
            <a:endParaRPr lang="fr-CA" sz="1800" dirty="0" smtClean="0"/>
          </a:p>
          <a:p>
            <a:r>
              <a:rPr lang="fr-CA" dirty="0" smtClean="0"/>
              <a:t>Pas de différence entre les </a:t>
            </a:r>
            <a:r>
              <a:rPr lang="fr-CA" dirty="0"/>
              <a:t>effets </a:t>
            </a:r>
            <a:r>
              <a:rPr lang="fr-CA" dirty="0" smtClean="0"/>
              <a:t>indésirables</a:t>
            </a:r>
          </a:p>
          <a:p>
            <a:r>
              <a:rPr lang="fr-CA" dirty="0" smtClean="0"/>
              <a:t>Moins </a:t>
            </a:r>
            <a:r>
              <a:rPr lang="fr-CA" dirty="0"/>
              <a:t>de retraits </a:t>
            </a:r>
            <a:r>
              <a:rPr lang="fr-CA" dirty="0" smtClean="0"/>
              <a:t>avec </a:t>
            </a:r>
            <a:r>
              <a:rPr lang="fr-CA" dirty="0" err="1"/>
              <a:t>T</a:t>
            </a:r>
            <a:r>
              <a:rPr lang="fr-CA" dirty="0" err="1" smtClean="0"/>
              <a:t>iotropium</a:t>
            </a:r>
            <a:r>
              <a:rPr lang="fr-CA" dirty="0" smtClean="0"/>
              <a:t> lors </a:t>
            </a:r>
            <a:r>
              <a:rPr lang="fr-CA" dirty="0"/>
              <a:t>de l’analyse </a:t>
            </a:r>
            <a:r>
              <a:rPr lang="fr-CA" dirty="0" smtClean="0"/>
              <a:t>- statistiquement </a:t>
            </a:r>
            <a:r>
              <a:rPr lang="fr-CA" dirty="0"/>
              <a:t>significatif </a:t>
            </a:r>
            <a:r>
              <a:rPr lang="fr-CA" sz="1800" dirty="0"/>
              <a:t>(OR 0.66; 95% IC 0.59 - 0.73</a:t>
            </a:r>
            <a:r>
              <a:rPr lang="fr-CA" sz="1800" dirty="0" smtClean="0"/>
              <a:t>)</a:t>
            </a:r>
            <a:endParaRPr lang="fr-CA" sz="1800" dirty="0"/>
          </a:p>
        </p:txBody>
      </p:sp>
    </p:spTree>
    <p:extLst>
      <p:ext uri="{BB962C8B-B14F-4D97-AF65-F5344CB8AC3E}">
        <p14:creationId xmlns:p14="http://schemas.microsoft.com/office/powerpoint/2010/main" val="32084567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471" y="343647"/>
            <a:ext cx="8172823" cy="806824"/>
          </a:xfrm>
        </p:spPr>
        <p:txBody>
          <a:bodyPr>
            <a:normAutofit fontScale="90000"/>
          </a:bodyPr>
          <a:lstStyle/>
          <a:p>
            <a:r>
              <a:rPr lang="en-US" sz="4000" dirty="0" err="1" smtClean="0"/>
              <a:t>Canadien</a:t>
            </a:r>
            <a:r>
              <a:rPr lang="en-US" sz="4000" dirty="0" smtClean="0"/>
              <a:t>            </a:t>
            </a:r>
            <a:r>
              <a:rPr lang="en-US" sz="4000" dirty="0"/>
              <a:t> </a:t>
            </a:r>
            <a:r>
              <a:rPr lang="en-US" sz="4000" dirty="0" smtClean="0"/>
              <a:t>  </a:t>
            </a:r>
            <a:r>
              <a:rPr lang="en-US" sz="4000" dirty="0" err="1" smtClean="0"/>
              <a:t>Américain</a:t>
            </a:r>
            <a:r>
              <a:rPr lang="en-US" sz="4000" dirty="0" smtClean="0"/>
              <a:t>    	  	Gold</a:t>
            </a:r>
            <a:endParaRPr lang="en-US" sz="4000" dirty="0"/>
          </a:p>
        </p:txBody>
      </p:sp>
      <p:sp>
        <p:nvSpPr>
          <p:cNvPr id="3" name="Content Placeholder 2"/>
          <p:cNvSpPr>
            <a:spLocks noGrp="1"/>
          </p:cNvSpPr>
          <p:nvPr>
            <p:ph sz="half" idx="1"/>
          </p:nvPr>
        </p:nvSpPr>
        <p:spPr>
          <a:xfrm>
            <a:off x="388471" y="1269998"/>
            <a:ext cx="2674471" cy="5094942"/>
          </a:xfrm>
        </p:spPr>
        <p:txBody>
          <a:bodyPr>
            <a:normAutofit/>
          </a:bodyPr>
          <a:lstStyle/>
          <a:p>
            <a:pPr marL="0" indent="0">
              <a:buNone/>
            </a:pPr>
            <a:r>
              <a:rPr lang="fr-FR" sz="1800" dirty="0" smtClean="0"/>
              <a:t>BACA ou ACLA seul </a:t>
            </a:r>
            <a:r>
              <a:rPr lang="fr-FR" sz="1800" dirty="0"/>
              <a:t>ou </a:t>
            </a:r>
            <a:r>
              <a:rPr lang="fr-FR" sz="1800" dirty="0" smtClean="0"/>
              <a:t>combinés</a:t>
            </a:r>
          </a:p>
          <a:p>
            <a:pPr marL="0" indent="0">
              <a:buNone/>
            </a:pPr>
            <a:endParaRPr lang="fr-FR" sz="1800" dirty="0" smtClean="0"/>
          </a:p>
          <a:p>
            <a:pPr marL="0" indent="0">
              <a:buNone/>
            </a:pPr>
            <a:r>
              <a:rPr lang="fr-FR" sz="1800" dirty="0" smtClean="0"/>
              <a:t>BALA (</a:t>
            </a:r>
            <a:r>
              <a:rPr lang="fr-FR" sz="1800" dirty="0" err="1" smtClean="0"/>
              <a:t>T</a:t>
            </a:r>
            <a:r>
              <a:rPr lang="fr-FR" sz="1800" dirty="0" err="1" smtClean="0">
                <a:solidFill>
                  <a:srgbClr val="303030"/>
                </a:solidFill>
              </a:rPr>
              <a:t>iotropium</a:t>
            </a:r>
            <a:r>
              <a:rPr lang="fr-FR" sz="1800" dirty="0" smtClean="0"/>
              <a:t> </a:t>
            </a:r>
            <a:r>
              <a:rPr lang="fr-FR" sz="1800" dirty="0">
                <a:solidFill>
                  <a:srgbClr val="303030"/>
                </a:solidFill>
              </a:rPr>
              <a:t>ou le </a:t>
            </a:r>
            <a:r>
              <a:rPr lang="fr-FR" sz="1800" dirty="0" smtClean="0">
                <a:solidFill>
                  <a:srgbClr val="303030"/>
                </a:solidFill>
              </a:rPr>
              <a:t>SALM) </a:t>
            </a:r>
            <a:r>
              <a:rPr lang="fr-FR" sz="1800" dirty="0">
                <a:solidFill>
                  <a:srgbClr val="303030"/>
                </a:solidFill>
              </a:rPr>
              <a:t>et BACA </a:t>
            </a:r>
            <a:endParaRPr lang="fr-FR" sz="1800" dirty="0" smtClean="0">
              <a:solidFill>
                <a:srgbClr val="303030"/>
              </a:solidFill>
            </a:endParaRPr>
          </a:p>
          <a:p>
            <a:pPr marL="0" indent="0">
              <a:buNone/>
            </a:pPr>
            <a:endParaRPr lang="fr-FR" sz="1800" dirty="0"/>
          </a:p>
          <a:p>
            <a:pPr marL="0" lvl="0" indent="0">
              <a:buNone/>
            </a:pPr>
            <a:r>
              <a:rPr lang="fr-FR" sz="1800" dirty="0" err="1"/>
              <a:t>Tiotropium</a:t>
            </a:r>
            <a:r>
              <a:rPr lang="fr-FR" sz="1800" dirty="0"/>
              <a:t> </a:t>
            </a:r>
            <a:r>
              <a:rPr lang="fr-FR" sz="1800" dirty="0" smtClean="0"/>
              <a:t>et </a:t>
            </a:r>
            <a:r>
              <a:rPr lang="fr-FR" sz="1800" dirty="0"/>
              <a:t>BALA </a:t>
            </a:r>
            <a:r>
              <a:rPr lang="fr-FR" sz="1800" dirty="0" smtClean="0"/>
              <a:t>+ </a:t>
            </a:r>
            <a:r>
              <a:rPr lang="fr-FR" sz="1800" dirty="0"/>
              <a:t>BACA PRN</a:t>
            </a:r>
            <a:endParaRPr lang="fr-CA" sz="1800" dirty="0"/>
          </a:p>
          <a:p>
            <a:pPr marL="0" indent="0">
              <a:buNone/>
            </a:pPr>
            <a:endParaRPr lang="fr-CA" sz="1800" dirty="0"/>
          </a:p>
          <a:p>
            <a:pPr marL="0" indent="0">
              <a:buNone/>
            </a:pPr>
            <a:r>
              <a:rPr lang="fr-FR" sz="1800" dirty="0" err="1"/>
              <a:t>Tiotropium</a:t>
            </a:r>
            <a:r>
              <a:rPr lang="fr-FR" sz="1800" dirty="0"/>
              <a:t> + BALA + produit CSI </a:t>
            </a:r>
            <a:r>
              <a:rPr lang="fr-FR" sz="1800" dirty="0" smtClean="0"/>
              <a:t>+ </a:t>
            </a:r>
            <a:r>
              <a:rPr lang="fr-FR" sz="1800" dirty="0"/>
              <a:t>BACA PRN</a:t>
            </a:r>
            <a:r>
              <a:rPr lang="fr-CA" sz="1800" dirty="0"/>
              <a:t> </a:t>
            </a:r>
            <a:endParaRPr lang="fr-CA" sz="1800" dirty="0" smtClean="0"/>
          </a:p>
          <a:p>
            <a:pPr marL="0" indent="0">
              <a:buNone/>
            </a:pPr>
            <a:endParaRPr lang="fr-CA" sz="1800" dirty="0"/>
          </a:p>
          <a:p>
            <a:pPr marL="0" indent="0">
              <a:buNone/>
            </a:pPr>
            <a:r>
              <a:rPr lang="fr-FR" sz="1800" dirty="0"/>
              <a:t>T</a:t>
            </a:r>
            <a:r>
              <a:rPr lang="fr-FR" sz="1800" dirty="0" smtClean="0"/>
              <a:t>héophylline </a:t>
            </a:r>
            <a:r>
              <a:rPr lang="fr-FR" sz="1800" dirty="0"/>
              <a:t>orale à longue action</a:t>
            </a:r>
            <a:r>
              <a:rPr lang="fr-CA" sz="1800" dirty="0"/>
              <a:t> </a:t>
            </a:r>
          </a:p>
          <a:p>
            <a:pPr marL="0" indent="0">
              <a:buNone/>
            </a:pPr>
            <a:endParaRPr lang="en-US" dirty="0"/>
          </a:p>
        </p:txBody>
      </p:sp>
      <p:sp>
        <p:nvSpPr>
          <p:cNvPr id="4" name="Content Placeholder 3"/>
          <p:cNvSpPr>
            <a:spLocks noGrp="1"/>
          </p:cNvSpPr>
          <p:nvPr>
            <p:ph sz="half" idx="2"/>
          </p:nvPr>
        </p:nvSpPr>
        <p:spPr>
          <a:xfrm>
            <a:off x="3333376" y="1269998"/>
            <a:ext cx="2613212" cy="4645871"/>
          </a:xfrm>
        </p:spPr>
        <p:txBody>
          <a:bodyPr>
            <a:normAutofit/>
          </a:bodyPr>
          <a:lstStyle/>
          <a:p>
            <a:pPr marL="0" indent="0">
              <a:buNone/>
            </a:pPr>
            <a:r>
              <a:rPr lang="en-US" sz="1800" dirty="0" err="1" smtClean="0"/>
              <a:t>Bronchodilatateur</a:t>
            </a:r>
            <a:r>
              <a:rPr lang="en-US" sz="1800" dirty="0" smtClean="0"/>
              <a:t> </a:t>
            </a:r>
            <a:r>
              <a:rPr lang="en-US" sz="1800" dirty="0" err="1" smtClean="0"/>
              <a:t>inhalé</a:t>
            </a:r>
            <a:endParaRPr lang="en-US" sz="1800" dirty="0" smtClean="0"/>
          </a:p>
          <a:p>
            <a:pPr marL="0" indent="0">
              <a:buNone/>
            </a:pPr>
            <a:endParaRPr lang="en-US" sz="1800" dirty="0" smtClean="0"/>
          </a:p>
          <a:p>
            <a:pPr marL="0" indent="0">
              <a:buNone/>
            </a:pPr>
            <a:endParaRPr lang="en-US" sz="1800" dirty="0"/>
          </a:p>
          <a:p>
            <a:pPr marL="0" indent="0">
              <a:buNone/>
            </a:pPr>
            <a:r>
              <a:rPr lang="en-US" sz="1800" dirty="0" smtClean="0"/>
              <a:t>ACLA </a:t>
            </a:r>
            <a:r>
              <a:rPr lang="en-US" sz="1800" dirty="0" err="1" smtClean="0"/>
              <a:t>ou</a:t>
            </a:r>
            <a:r>
              <a:rPr lang="en-US" sz="1800" dirty="0" smtClean="0"/>
              <a:t> LABA</a:t>
            </a:r>
          </a:p>
          <a:p>
            <a:pPr marL="0" indent="0">
              <a:buNone/>
            </a:pPr>
            <a:endParaRPr lang="en-US" sz="1800" dirty="0" smtClean="0"/>
          </a:p>
          <a:p>
            <a:pPr marL="0" indent="0">
              <a:buNone/>
            </a:pPr>
            <a:endParaRPr lang="en-US" sz="1800" dirty="0"/>
          </a:p>
          <a:p>
            <a:pPr marL="0" indent="0">
              <a:buNone/>
            </a:pPr>
            <a:r>
              <a:rPr lang="en-US" sz="1800" dirty="0" smtClean="0"/>
              <a:t>ACLA +/- LABA +/- CSI</a:t>
            </a:r>
            <a:endParaRPr lang="en-US" sz="1800" dirty="0"/>
          </a:p>
        </p:txBody>
      </p:sp>
      <p:sp>
        <p:nvSpPr>
          <p:cNvPr id="5" name="Content Placeholder 2"/>
          <p:cNvSpPr txBox="1">
            <a:spLocks/>
          </p:cNvSpPr>
          <p:nvPr/>
        </p:nvSpPr>
        <p:spPr>
          <a:xfrm>
            <a:off x="6100482" y="1269998"/>
            <a:ext cx="2729753" cy="4645871"/>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8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9pPr>
          </a:lstStyle>
          <a:p>
            <a:pPr marL="0" indent="0">
              <a:buNone/>
            </a:pPr>
            <a:endParaRPr lang="en-US" dirty="0"/>
          </a:p>
        </p:txBody>
      </p:sp>
      <p:cxnSp>
        <p:nvCxnSpPr>
          <p:cNvPr id="8" name="Straight Arrow Connector 7"/>
          <p:cNvCxnSpPr/>
          <p:nvPr/>
        </p:nvCxnSpPr>
        <p:spPr>
          <a:xfrm>
            <a:off x="1628588" y="1852704"/>
            <a:ext cx="0" cy="478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616635" y="2838824"/>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634564" y="3884704"/>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634565" y="4828991"/>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225383" y="1269998"/>
            <a:ext cx="2595283" cy="3970318"/>
          </a:xfrm>
          <a:prstGeom prst="rect">
            <a:avLst/>
          </a:prstGeom>
        </p:spPr>
        <p:txBody>
          <a:bodyPr wrap="square">
            <a:spAutoFit/>
          </a:bodyPr>
          <a:lstStyle/>
          <a:p>
            <a:pPr lvl="0"/>
            <a:r>
              <a:rPr lang="fr-CA" dirty="0" smtClean="0"/>
              <a:t>BACA ou BALA</a:t>
            </a:r>
            <a:endParaRPr lang="fr-CA" dirty="0"/>
          </a:p>
          <a:p>
            <a:r>
              <a:rPr lang="fr-CA" dirty="0"/>
              <a:t> </a:t>
            </a:r>
          </a:p>
          <a:p>
            <a:pPr lvl="0"/>
            <a:r>
              <a:rPr lang="fr-CA" dirty="0"/>
              <a:t>Bronchodilatateur longue </a:t>
            </a:r>
            <a:r>
              <a:rPr lang="fr-CA" dirty="0" smtClean="0"/>
              <a:t>action</a:t>
            </a:r>
          </a:p>
          <a:p>
            <a:pPr lvl="0"/>
            <a:r>
              <a:rPr lang="fr-CA" dirty="0" smtClean="0"/>
              <a:t> </a:t>
            </a:r>
            <a:r>
              <a:rPr lang="fr-CA" dirty="0"/>
              <a:t> </a:t>
            </a:r>
          </a:p>
          <a:p>
            <a:pPr lvl="0"/>
            <a:r>
              <a:rPr lang="fr-CA" dirty="0" smtClean="0"/>
              <a:t>ACLA puis </a:t>
            </a:r>
            <a:r>
              <a:rPr lang="fr-CA" dirty="0"/>
              <a:t>ajout LABA ou </a:t>
            </a:r>
            <a:r>
              <a:rPr lang="fr-CA" dirty="0" smtClean="0"/>
              <a:t>CSI </a:t>
            </a:r>
          </a:p>
          <a:p>
            <a:pPr lvl="0"/>
            <a:r>
              <a:rPr lang="fr-CA" dirty="0"/>
              <a:t> </a:t>
            </a:r>
          </a:p>
          <a:p>
            <a:pPr lvl="0"/>
            <a:r>
              <a:rPr lang="fr-CA" dirty="0" smtClean="0"/>
              <a:t>ACLA/LABA, puis ajout </a:t>
            </a:r>
            <a:r>
              <a:rPr lang="fr-CA" dirty="0"/>
              <a:t>CSI </a:t>
            </a:r>
            <a:endParaRPr lang="fr-CA" dirty="0" smtClean="0"/>
          </a:p>
          <a:p>
            <a:pPr lvl="0"/>
            <a:r>
              <a:rPr lang="fr-CA" dirty="0"/>
              <a:t> </a:t>
            </a:r>
          </a:p>
          <a:p>
            <a:r>
              <a:rPr lang="fr-CA" dirty="0" smtClean="0"/>
              <a:t>ALCA/</a:t>
            </a:r>
            <a:r>
              <a:rPr lang="fr-CA" dirty="0"/>
              <a:t>LABA/CSI, ajout </a:t>
            </a:r>
            <a:r>
              <a:rPr lang="fr-CA" dirty="0" err="1"/>
              <a:t>roflumilast</a:t>
            </a:r>
            <a:r>
              <a:rPr lang="fr-CA" dirty="0"/>
              <a:t>, d’un macrolide ou arrêt CSI. </a:t>
            </a:r>
            <a:endParaRPr lang="en-US" dirty="0"/>
          </a:p>
        </p:txBody>
      </p:sp>
      <p:cxnSp>
        <p:nvCxnSpPr>
          <p:cNvPr id="17" name="Straight Arrow Connector 16"/>
          <p:cNvCxnSpPr/>
          <p:nvPr/>
        </p:nvCxnSpPr>
        <p:spPr>
          <a:xfrm>
            <a:off x="7180729" y="1571813"/>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180730" y="2330822"/>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180732" y="4043081"/>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7180728" y="3107772"/>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485340" y="2901582"/>
            <a:ext cx="0" cy="478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485340" y="3884704"/>
            <a:ext cx="0" cy="47812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 name="Frame 5"/>
          <p:cNvSpPr/>
          <p:nvPr/>
        </p:nvSpPr>
        <p:spPr>
          <a:xfrm>
            <a:off x="6100482" y="2598592"/>
            <a:ext cx="2720184" cy="1602867"/>
          </a:xfrm>
          <a:prstGeom prst="frame">
            <a:avLst>
              <a:gd name="adj1" fmla="val 3539"/>
            </a:avLst>
          </a:prstGeom>
          <a:solidFill>
            <a:schemeClr val="accent1"/>
          </a:solidFill>
          <a:ln w="3175" cmpd="sng">
            <a:solidFill>
              <a:srgbClr val="AD0101"/>
            </a:solidFill>
          </a:ln>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n-US">
              <a:ln w="28575" cmpd="sng">
                <a:solidFill>
                  <a:schemeClr val="tx1"/>
                </a:solidFill>
              </a:ln>
              <a:solidFill>
                <a:schemeClr val="tx1"/>
              </a:solidFill>
            </a:endParaRPr>
          </a:p>
        </p:txBody>
      </p:sp>
      <p:sp>
        <p:nvSpPr>
          <p:cNvPr id="19" name="TextBox 18"/>
          <p:cNvSpPr txBox="1"/>
          <p:nvPr/>
        </p:nvSpPr>
        <p:spPr>
          <a:xfrm>
            <a:off x="650415" y="6172139"/>
            <a:ext cx="7669850" cy="1169551"/>
          </a:xfrm>
          <a:prstGeom prst="rect">
            <a:avLst/>
          </a:prstGeom>
          <a:noFill/>
        </p:spPr>
        <p:txBody>
          <a:bodyPr wrap="square" numCol="2" rtlCol="0">
            <a:spAutoFit/>
          </a:bodyPr>
          <a:lstStyle/>
          <a:p>
            <a:r>
              <a:rPr lang="en-US" sz="1400" b="1" dirty="0"/>
              <a:t>ACLA </a:t>
            </a:r>
            <a:r>
              <a:rPr lang="en-US" sz="1400" dirty="0"/>
              <a:t>(LAMA): </a:t>
            </a:r>
            <a:r>
              <a:rPr lang="en-US" sz="1400" dirty="0" err="1"/>
              <a:t>Anticholinergique</a:t>
            </a:r>
            <a:r>
              <a:rPr lang="en-US" sz="1400" dirty="0"/>
              <a:t> longue action </a:t>
            </a:r>
          </a:p>
          <a:p>
            <a:r>
              <a:rPr lang="en-US" sz="1400" b="1" dirty="0"/>
              <a:t>BACA</a:t>
            </a:r>
            <a:r>
              <a:rPr lang="en-US" sz="1400" dirty="0"/>
              <a:t>: </a:t>
            </a:r>
            <a:r>
              <a:rPr lang="en-US" sz="1400" dirty="0" err="1"/>
              <a:t>Bronchodilatateurs</a:t>
            </a:r>
            <a:r>
              <a:rPr lang="en-US" sz="1400" dirty="0"/>
              <a:t> </a:t>
            </a:r>
            <a:r>
              <a:rPr lang="en-US" sz="1400" dirty="0" err="1"/>
              <a:t>à</a:t>
            </a:r>
            <a:r>
              <a:rPr lang="en-US" sz="1400" dirty="0"/>
              <a:t> </a:t>
            </a:r>
            <a:r>
              <a:rPr lang="en-US" sz="1400" dirty="0" err="1"/>
              <a:t>courte</a:t>
            </a:r>
            <a:r>
              <a:rPr lang="en-US" sz="1400" dirty="0"/>
              <a:t> action</a:t>
            </a:r>
          </a:p>
          <a:p>
            <a:endParaRPr lang="en-US" sz="1400" dirty="0" smtClean="0"/>
          </a:p>
          <a:p>
            <a:endParaRPr lang="en-US" sz="1400" dirty="0"/>
          </a:p>
          <a:p>
            <a:endParaRPr lang="en-US" sz="1400" dirty="0" smtClean="0"/>
          </a:p>
          <a:p>
            <a:r>
              <a:rPr lang="en-US" sz="1400" b="1" dirty="0" smtClean="0"/>
              <a:t>BALA</a:t>
            </a:r>
            <a:r>
              <a:rPr lang="en-US" sz="1400" dirty="0" smtClean="0"/>
              <a:t> </a:t>
            </a:r>
            <a:r>
              <a:rPr lang="en-US" sz="1400" dirty="0"/>
              <a:t>(LABA): </a:t>
            </a:r>
            <a:r>
              <a:rPr lang="en-US" sz="1400" dirty="0" err="1"/>
              <a:t>Bronchodilatateurs</a:t>
            </a:r>
            <a:r>
              <a:rPr lang="en-US" sz="1400" dirty="0"/>
              <a:t> </a:t>
            </a:r>
            <a:r>
              <a:rPr lang="en-US" sz="1400" dirty="0" err="1"/>
              <a:t>à</a:t>
            </a:r>
            <a:r>
              <a:rPr lang="en-US" sz="1400" dirty="0"/>
              <a:t> longue action</a:t>
            </a:r>
          </a:p>
          <a:p>
            <a:r>
              <a:rPr lang="en-US" sz="1400" b="1" dirty="0"/>
              <a:t>CSI</a:t>
            </a:r>
            <a:r>
              <a:rPr lang="en-US" sz="1400" dirty="0"/>
              <a:t>: Corticostéroïdes </a:t>
            </a:r>
            <a:r>
              <a:rPr lang="en-US" sz="1400" dirty="0" err="1"/>
              <a:t>inhalés</a:t>
            </a:r>
            <a:endParaRPr lang="en-US" sz="1400" dirty="0"/>
          </a:p>
          <a:p>
            <a:r>
              <a:rPr lang="en-US" sz="1400" b="1" dirty="0"/>
              <a:t>SALM</a:t>
            </a:r>
            <a:r>
              <a:rPr lang="en-US" sz="1400" dirty="0"/>
              <a:t>: </a:t>
            </a:r>
            <a:r>
              <a:rPr lang="en-US" sz="1400" dirty="0" err="1" smtClean="0"/>
              <a:t>salmétérol</a:t>
            </a:r>
            <a:endParaRPr lang="en-US" sz="1400" dirty="0"/>
          </a:p>
        </p:txBody>
      </p:sp>
    </p:spTree>
    <p:extLst>
      <p:ext uri="{BB962C8B-B14F-4D97-AF65-F5344CB8AC3E}">
        <p14:creationId xmlns:p14="http://schemas.microsoft.com/office/powerpoint/2010/main" val="46531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9639" y="1703329"/>
            <a:ext cx="7581597" cy="4780754"/>
          </a:xfrm>
        </p:spPr>
        <p:txBody>
          <a:bodyPr>
            <a:normAutofit/>
          </a:bodyPr>
          <a:lstStyle/>
          <a:p>
            <a:r>
              <a:rPr lang="fr-CA" dirty="0"/>
              <a:t>BUT: démontrer une </a:t>
            </a:r>
            <a:r>
              <a:rPr lang="fr-CA" dirty="0" smtClean="0"/>
              <a:t>non-infériorité </a:t>
            </a:r>
            <a:r>
              <a:rPr lang="fr-CA" dirty="0"/>
              <a:t>entre un LABA</a:t>
            </a:r>
            <a:r>
              <a:rPr lang="fr-CA" dirty="0" smtClean="0"/>
              <a:t>-ACLA </a:t>
            </a:r>
            <a:r>
              <a:rPr lang="fr-CA" dirty="0"/>
              <a:t>et </a:t>
            </a:r>
            <a:r>
              <a:rPr lang="fr-CA" dirty="0" smtClean="0"/>
              <a:t>LABA-CSI </a:t>
            </a:r>
            <a:r>
              <a:rPr lang="fr-CA" dirty="0"/>
              <a:t>pour prévenir les </a:t>
            </a:r>
            <a:r>
              <a:rPr lang="fr-CA" dirty="0" smtClean="0"/>
              <a:t>EAMPOC (analyse </a:t>
            </a:r>
            <a:r>
              <a:rPr lang="fr-CA" dirty="0"/>
              <a:t>de supériorité par la suite</a:t>
            </a:r>
            <a:r>
              <a:rPr lang="fr-CA" dirty="0" smtClean="0"/>
              <a:t>)</a:t>
            </a:r>
            <a:endParaRPr lang="fr-CA" dirty="0"/>
          </a:p>
          <a:p>
            <a:r>
              <a:rPr lang="fr-CA" dirty="0" smtClean="0"/>
              <a:t>ECR double aveugle</a:t>
            </a:r>
          </a:p>
          <a:p>
            <a:r>
              <a:rPr lang="fr-FR" dirty="0" smtClean="0"/>
              <a:t>356 </a:t>
            </a:r>
            <a:r>
              <a:rPr lang="fr-FR" dirty="0"/>
              <a:t>centres dans 43 </a:t>
            </a:r>
            <a:r>
              <a:rPr lang="fr-FR" dirty="0" smtClean="0"/>
              <a:t>pays</a:t>
            </a:r>
          </a:p>
          <a:p>
            <a:r>
              <a:rPr lang="fr-FR" dirty="0" smtClean="0"/>
              <a:t>Biais de perte de vue </a:t>
            </a:r>
          </a:p>
          <a:p>
            <a:r>
              <a:rPr lang="fr-FR" dirty="0"/>
              <a:t>F</a:t>
            </a:r>
            <a:r>
              <a:rPr lang="fr-FR" dirty="0" smtClean="0"/>
              <a:t>acteurs de confusions potentiels</a:t>
            </a:r>
            <a:endParaRPr lang="en-US" dirty="0"/>
          </a:p>
        </p:txBody>
      </p:sp>
      <p:pic>
        <p:nvPicPr>
          <p:cNvPr id="5" name="Picture 4" descr="Screen shot 2017-04-28 at 7.27.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700" y="78400"/>
            <a:ext cx="6565900" cy="1917700"/>
          </a:xfrm>
          <a:prstGeom prst="rect">
            <a:avLst/>
          </a:prstGeom>
        </p:spPr>
      </p:pic>
      <p:sp>
        <p:nvSpPr>
          <p:cNvPr id="6" name="Rectangle 5"/>
          <p:cNvSpPr/>
          <p:nvPr/>
        </p:nvSpPr>
        <p:spPr>
          <a:xfrm>
            <a:off x="7031094" y="1699831"/>
            <a:ext cx="931665" cy="276999"/>
          </a:xfrm>
          <a:prstGeom prst="rect">
            <a:avLst/>
          </a:prstGeom>
        </p:spPr>
        <p:txBody>
          <a:bodyPr wrap="none">
            <a:spAutoFit/>
          </a:bodyPr>
          <a:lstStyle/>
          <a:p>
            <a:r>
              <a:rPr lang="fr-FR" sz="1200" dirty="0"/>
              <a:t>NEJM 2016</a:t>
            </a:r>
          </a:p>
        </p:txBody>
      </p:sp>
    </p:spTree>
    <p:extLst>
      <p:ext uri="{BB962C8B-B14F-4D97-AF65-F5344CB8AC3E}">
        <p14:creationId xmlns:p14="http://schemas.microsoft.com/office/powerpoint/2010/main" val="624232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584"/>
            <a:ext cx="7543800" cy="1267224"/>
          </a:xfrm>
        </p:spPr>
        <p:txBody>
          <a:bodyPr/>
          <a:lstStyle/>
          <a:p>
            <a:r>
              <a:rPr lang="en-US" dirty="0" smtClean="0"/>
              <a:t>Issue </a:t>
            </a:r>
            <a:r>
              <a:rPr lang="en-US" dirty="0" err="1" smtClean="0"/>
              <a:t>primaire</a:t>
            </a:r>
            <a:endParaRPr lang="en-US" dirty="0"/>
          </a:p>
        </p:txBody>
      </p:sp>
      <p:sp>
        <p:nvSpPr>
          <p:cNvPr id="4" name="Content Placeholder 3"/>
          <p:cNvSpPr>
            <a:spLocks noGrp="1"/>
          </p:cNvSpPr>
          <p:nvPr>
            <p:ph sz="half" idx="2"/>
          </p:nvPr>
        </p:nvSpPr>
        <p:spPr>
          <a:xfrm>
            <a:off x="762000" y="1007474"/>
            <a:ext cx="7669796" cy="968341"/>
          </a:xfrm>
        </p:spPr>
        <p:txBody>
          <a:bodyPr/>
          <a:lstStyle/>
          <a:p>
            <a:r>
              <a:rPr lang="fr-CA" dirty="0" smtClean="0"/>
              <a:t>Le taux </a:t>
            </a:r>
            <a:r>
              <a:rPr lang="fr-CA" dirty="0"/>
              <a:t>annuel de toutes EAMPOC </a:t>
            </a:r>
            <a:endParaRPr lang="en-US" dirty="0"/>
          </a:p>
        </p:txBody>
      </p:sp>
      <p:pic>
        <p:nvPicPr>
          <p:cNvPr id="6" name="Picture 5" descr="Screen shot 2017-04-27 at 9.54.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3530"/>
            <a:ext cx="9144000" cy="4065325"/>
          </a:xfrm>
          <a:prstGeom prst="rect">
            <a:avLst/>
          </a:prstGeom>
        </p:spPr>
      </p:pic>
    </p:spTree>
    <p:extLst>
      <p:ext uri="{BB962C8B-B14F-4D97-AF65-F5344CB8AC3E}">
        <p14:creationId xmlns:p14="http://schemas.microsoft.com/office/powerpoint/2010/main" val="32734531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73404"/>
            <a:ext cx="7543800" cy="914401"/>
          </a:xfrm>
        </p:spPr>
        <p:txBody>
          <a:bodyPr/>
          <a:lstStyle/>
          <a:p>
            <a:r>
              <a:rPr lang="en-US" dirty="0" smtClean="0"/>
              <a:t>Issue </a:t>
            </a:r>
            <a:r>
              <a:rPr lang="en-US" dirty="0" err="1" smtClean="0"/>
              <a:t>secondaire</a:t>
            </a:r>
            <a:endParaRPr lang="en-US" dirty="0"/>
          </a:p>
        </p:txBody>
      </p:sp>
      <p:sp>
        <p:nvSpPr>
          <p:cNvPr id="4" name="Content Placeholder 3"/>
          <p:cNvSpPr>
            <a:spLocks noGrp="1"/>
          </p:cNvSpPr>
          <p:nvPr>
            <p:ph sz="half" idx="2"/>
          </p:nvPr>
        </p:nvSpPr>
        <p:spPr>
          <a:xfrm>
            <a:off x="762000" y="1166240"/>
            <a:ext cx="7669796" cy="968341"/>
          </a:xfrm>
        </p:spPr>
        <p:txBody>
          <a:bodyPr>
            <a:normAutofit/>
          </a:bodyPr>
          <a:lstStyle/>
          <a:p>
            <a:r>
              <a:rPr lang="fr-CA" dirty="0" smtClean="0"/>
              <a:t>Augmentation du temps avant première EAMPOC statistiquement significative pour LABA-LAMA </a:t>
            </a:r>
            <a:endParaRPr lang="en-US" dirty="0"/>
          </a:p>
        </p:txBody>
      </p:sp>
      <p:pic>
        <p:nvPicPr>
          <p:cNvPr id="3" name="Picture 2" descr="Screen shot 2017-04-27 at 9.55.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60" y="2161220"/>
            <a:ext cx="8369300" cy="3869927"/>
          </a:xfrm>
          <a:prstGeom prst="rect">
            <a:avLst/>
          </a:prstGeom>
        </p:spPr>
      </p:pic>
    </p:spTree>
    <p:extLst>
      <p:ext uri="{BB962C8B-B14F-4D97-AF65-F5344CB8AC3E}">
        <p14:creationId xmlns:p14="http://schemas.microsoft.com/office/powerpoint/2010/main" val="3273453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471" y="343647"/>
            <a:ext cx="8172823" cy="806824"/>
          </a:xfrm>
        </p:spPr>
        <p:txBody>
          <a:bodyPr>
            <a:normAutofit fontScale="90000"/>
          </a:bodyPr>
          <a:lstStyle/>
          <a:p>
            <a:r>
              <a:rPr lang="en-US" sz="4000" dirty="0" err="1" smtClean="0"/>
              <a:t>Canadien</a:t>
            </a:r>
            <a:r>
              <a:rPr lang="en-US" sz="4000" dirty="0" smtClean="0"/>
              <a:t>            </a:t>
            </a:r>
            <a:r>
              <a:rPr lang="en-US" sz="4000" dirty="0"/>
              <a:t> </a:t>
            </a:r>
            <a:r>
              <a:rPr lang="en-US" sz="4000" dirty="0" smtClean="0"/>
              <a:t>  </a:t>
            </a:r>
            <a:r>
              <a:rPr lang="en-US" sz="4000" dirty="0" err="1" smtClean="0"/>
              <a:t>Américain</a:t>
            </a:r>
            <a:r>
              <a:rPr lang="en-US" sz="4000" dirty="0" smtClean="0"/>
              <a:t>    	  	Gold</a:t>
            </a:r>
            <a:endParaRPr lang="en-US" sz="4000" dirty="0"/>
          </a:p>
        </p:txBody>
      </p:sp>
      <p:sp>
        <p:nvSpPr>
          <p:cNvPr id="3" name="Content Placeholder 2"/>
          <p:cNvSpPr>
            <a:spLocks noGrp="1"/>
          </p:cNvSpPr>
          <p:nvPr>
            <p:ph sz="half" idx="1"/>
          </p:nvPr>
        </p:nvSpPr>
        <p:spPr>
          <a:xfrm>
            <a:off x="388471" y="1269998"/>
            <a:ext cx="2674471" cy="5094942"/>
          </a:xfrm>
        </p:spPr>
        <p:txBody>
          <a:bodyPr>
            <a:normAutofit/>
          </a:bodyPr>
          <a:lstStyle/>
          <a:p>
            <a:pPr marL="0" indent="0">
              <a:buNone/>
            </a:pPr>
            <a:r>
              <a:rPr lang="fr-FR" sz="1800" dirty="0" smtClean="0"/>
              <a:t>BACA ou ACLA seul </a:t>
            </a:r>
            <a:r>
              <a:rPr lang="fr-FR" sz="1800" dirty="0"/>
              <a:t>ou </a:t>
            </a:r>
            <a:r>
              <a:rPr lang="fr-FR" sz="1800" dirty="0" smtClean="0"/>
              <a:t>combinés</a:t>
            </a:r>
          </a:p>
          <a:p>
            <a:pPr marL="0" indent="0">
              <a:buNone/>
            </a:pPr>
            <a:endParaRPr lang="fr-FR" sz="1800" dirty="0" smtClean="0"/>
          </a:p>
          <a:p>
            <a:pPr marL="0" indent="0">
              <a:buNone/>
            </a:pPr>
            <a:r>
              <a:rPr lang="fr-FR" sz="1800" dirty="0" smtClean="0"/>
              <a:t>BALA (</a:t>
            </a:r>
            <a:r>
              <a:rPr lang="fr-FR" sz="1800" dirty="0" err="1" smtClean="0"/>
              <a:t>T</a:t>
            </a:r>
            <a:r>
              <a:rPr lang="fr-FR" sz="1800" dirty="0" err="1" smtClean="0">
                <a:solidFill>
                  <a:srgbClr val="303030"/>
                </a:solidFill>
              </a:rPr>
              <a:t>iotropium</a:t>
            </a:r>
            <a:r>
              <a:rPr lang="fr-FR" sz="1800" dirty="0" smtClean="0"/>
              <a:t> </a:t>
            </a:r>
            <a:r>
              <a:rPr lang="fr-FR" sz="1800" dirty="0">
                <a:solidFill>
                  <a:srgbClr val="303030"/>
                </a:solidFill>
              </a:rPr>
              <a:t>ou le </a:t>
            </a:r>
            <a:r>
              <a:rPr lang="fr-FR" sz="1800" dirty="0" smtClean="0">
                <a:solidFill>
                  <a:srgbClr val="303030"/>
                </a:solidFill>
              </a:rPr>
              <a:t>SALM) </a:t>
            </a:r>
            <a:r>
              <a:rPr lang="fr-FR" sz="1800" dirty="0">
                <a:solidFill>
                  <a:srgbClr val="303030"/>
                </a:solidFill>
              </a:rPr>
              <a:t>et BACA </a:t>
            </a:r>
            <a:endParaRPr lang="fr-FR" sz="1800" dirty="0" smtClean="0">
              <a:solidFill>
                <a:srgbClr val="303030"/>
              </a:solidFill>
            </a:endParaRPr>
          </a:p>
          <a:p>
            <a:pPr marL="0" indent="0">
              <a:buNone/>
            </a:pPr>
            <a:endParaRPr lang="fr-FR" sz="1800" dirty="0"/>
          </a:p>
          <a:p>
            <a:pPr marL="0" lvl="0" indent="0">
              <a:buNone/>
            </a:pPr>
            <a:r>
              <a:rPr lang="fr-FR" sz="1800" dirty="0" err="1"/>
              <a:t>Tiotropium</a:t>
            </a:r>
            <a:r>
              <a:rPr lang="fr-FR" sz="1800" dirty="0"/>
              <a:t> </a:t>
            </a:r>
            <a:r>
              <a:rPr lang="fr-FR" sz="1800" dirty="0" smtClean="0"/>
              <a:t>et </a:t>
            </a:r>
            <a:r>
              <a:rPr lang="fr-FR" sz="1800" dirty="0"/>
              <a:t>BALA </a:t>
            </a:r>
            <a:r>
              <a:rPr lang="fr-FR" sz="1800" dirty="0" smtClean="0"/>
              <a:t>+ </a:t>
            </a:r>
            <a:r>
              <a:rPr lang="fr-FR" sz="1800" dirty="0"/>
              <a:t>BACA PRN</a:t>
            </a:r>
            <a:endParaRPr lang="fr-CA" sz="1800" dirty="0"/>
          </a:p>
          <a:p>
            <a:pPr marL="0" indent="0">
              <a:buNone/>
            </a:pPr>
            <a:endParaRPr lang="fr-CA" sz="1800" dirty="0"/>
          </a:p>
          <a:p>
            <a:pPr marL="0" indent="0">
              <a:buNone/>
            </a:pPr>
            <a:r>
              <a:rPr lang="fr-FR" sz="1800" dirty="0" err="1"/>
              <a:t>Tiotropium</a:t>
            </a:r>
            <a:r>
              <a:rPr lang="fr-FR" sz="1800" dirty="0"/>
              <a:t> + BALA + produit CSI </a:t>
            </a:r>
            <a:r>
              <a:rPr lang="fr-FR" sz="1800" dirty="0" smtClean="0"/>
              <a:t>+ </a:t>
            </a:r>
            <a:r>
              <a:rPr lang="fr-FR" sz="1800" dirty="0"/>
              <a:t>BACA PRN</a:t>
            </a:r>
            <a:r>
              <a:rPr lang="fr-CA" sz="1800" dirty="0"/>
              <a:t> </a:t>
            </a:r>
            <a:endParaRPr lang="fr-CA" sz="1800" dirty="0" smtClean="0"/>
          </a:p>
          <a:p>
            <a:pPr marL="0" indent="0">
              <a:buNone/>
            </a:pPr>
            <a:endParaRPr lang="fr-CA" sz="1800" dirty="0"/>
          </a:p>
          <a:p>
            <a:pPr marL="0" indent="0">
              <a:buNone/>
            </a:pPr>
            <a:r>
              <a:rPr lang="fr-FR" sz="1800" dirty="0"/>
              <a:t>T</a:t>
            </a:r>
            <a:r>
              <a:rPr lang="fr-FR" sz="1800" dirty="0" smtClean="0"/>
              <a:t>héophylline </a:t>
            </a:r>
            <a:r>
              <a:rPr lang="fr-FR" sz="1800" dirty="0"/>
              <a:t>orale à longue action</a:t>
            </a:r>
            <a:r>
              <a:rPr lang="fr-CA" sz="1800" dirty="0"/>
              <a:t> </a:t>
            </a:r>
          </a:p>
          <a:p>
            <a:pPr marL="0" indent="0">
              <a:buNone/>
            </a:pPr>
            <a:endParaRPr lang="en-US" dirty="0"/>
          </a:p>
        </p:txBody>
      </p:sp>
      <p:sp>
        <p:nvSpPr>
          <p:cNvPr id="4" name="Content Placeholder 3"/>
          <p:cNvSpPr>
            <a:spLocks noGrp="1"/>
          </p:cNvSpPr>
          <p:nvPr>
            <p:ph sz="half" idx="2"/>
          </p:nvPr>
        </p:nvSpPr>
        <p:spPr>
          <a:xfrm>
            <a:off x="3333376" y="1269998"/>
            <a:ext cx="2613212" cy="4645871"/>
          </a:xfrm>
        </p:spPr>
        <p:txBody>
          <a:bodyPr>
            <a:normAutofit/>
          </a:bodyPr>
          <a:lstStyle/>
          <a:p>
            <a:pPr marL="0" indent="0">
              <a:buNone/>
            </a:pPr>
            <a:r>
              <a:rPr lang="en-US" sz="1800" dirty="0" err="1" smtClean="0"/>
              <a:t>Bronchodilatateur</a:t>
            </a:r>
            <a:r>
              <a:rPr lang="en-US" sz="1800" dirty="0" smtClean="0"/>
              <a:t> </a:t>
            </a:r>
            <a:r>
              <a:rPr lang="en-US" sz="1800" dirty="0" err="1" smtClean="0"/>
              <a:t>inhalé</a:t>
            </a:r>
            <a:endParaRPr lang="en-US" sz="1800" dirty="0" smtClean="0"/>
          </a:p>
          <a:p>
            <a:pPr marL="0" indent="0">
              <a:buNone/>
            </a:pPr>
            <a:endParaRPr lang="en-US" sz="1800" dirty="0" smtClean="0"/>
          </a:p>
          <a:p>
            <a:pPr marL="0" indent="0">
              <a:buNone/>
            </a:pPr>
            <a:endParaRPr lang="en-US" sz="1800" dirty="0"/>
          </a:p>
          <a:p>
            <a:pPr marL="0" indent="0">
              <a:buNone/>
            </a:pPr>
            <a:r>
              <a:rPr lang="en-US" sz="1800" dirty="0" smtClean="0"/>
              <a:t>ACLA </a:t>
            </a:r>
            <a:r>
              <a:rPr lang="en-US" sz="1800" dirty="0" err="1" smtClean="0"/>
              <a:t>ou</a:t>
            </a:r>
            <a:r>
              <a:rPr lang="en-US" sz="1800" dirty="0" smtClean="0"/>
              <a:t> LABA</a:t>
            </a:r>
          </a:p>
          <a:p>
            <a:pPr marL="0" indent="0">
              <a:buNone/>
            </a:pPr>
            <a:endParaRPr lang="en-US" sz="1800" dirty="0" smtClean="0"/>
          </a:p>
          <a:p>
            <a:pPr marL="0" indent="0">
              <a:buNone/>
            </a:pPr>
            <a:endParaRPr lang="en-US" sz="1800" dirty="0"/>
          </a:p>
          <a:p>
            <a:pPr marL="0" indent="0">
              <a:buNone/>
            </a:pPr>
            <a:r>
              <a:rPr lang="en-US" sz="1800" dirty="0" smtClean="0"/>
              <a:t>ACLA +/- LABA +/- CSI</a:t>
            </a:r>
            <a:endParaRPr lang="en-US" sz="1800" dirty="0"/>
          </a:p>
        </p:txBody>
      </p:sp>
      <p:sp>
        <p:nvSpPr>
          <p:cNvPr id="5" name="Content Placeholder 2"/>
          <p:cNvSpPr txBox="1">
            <a:spLocks/>
          </p:cNvSpPr>
          <p:nvPr/>
        </p:nvSpPr>
        <p:spPr>
          <a:xfrm>
            <a:off x="6100482" y="1269998"/>
            <a:ext cx="2729753" cy="4645871"/>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8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9pPr>
          </a:lstStyle>
          <a:p>
            <a:pPr marL="0" indent="0">
              <a:buNone/>
            </a:pPr>
            <a:endParaRPr lang="en-US" dirty="0"/>
          </a:p>
        </p:txBody>
      </p:sp>
      <p:cxnSp>
        <p:nvCxnSpPr>
          <p:cNvPr id="8" name="Straight Arrow Connector 7"/>
          <p:cNvCxnSpPr/>
          <p:nvPr/>
        </p:nvCxnSpPr>
        <p:spPr>
          <a:xfrm>
            <a:off x="1628588" y="1852704"/>
            <a:ext cx="0" cy="478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616635" y="2838824"/>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634564" y="3884704"/>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634565" y="4828991"/>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225383" y="1269998"/>
            <a:ext cx="2595283" cy="3970318"/>
          </a:xfrm>
          <a:prstGeom prst="rect">
            <a:avLst/>
          </a:prstGeom>
        </p:spPr>
        <p:txBody>
          <a:bodyPr wrap="square">
            <a:spAutoFit/>
          </a:bodyPr>
          <a:lstStyle/>
          <a:p>
            <a:pPr lvl="0"/>
            <a:r>
              <a:rPr lang="fr-CA" dirty="0" smtClean="0"/>
              <a:t>BACA ou BALA</a:t>
            </a:r>
            <a:endParaRPr lang="fr-CA" dirty="0"/>
          </a:p>
          <a:p>
            <a:r>
              <a:rPr lang="fr-CA" dirty="0"/>
              <a:t> </a:t>
            </a:r>
          </a:p>
          <a:p>
            <a:pPr lvl="0"/>
            <a:r>
              <a:rPr lang="fr-CA" dirty="0"/>
              <a:t>Bronchodilatateur longue </a:t>
            </a:r>
            <a:r>
              <a:rPr lang="fr-CA" dirty="0" smtClean="0"/>
              <a:t>action</a:t>
            </a:r>
          </a:p>
          <a:p>
            <a:pPr lvl="0"/>
            <a:r>
              <a:rPr lang="fr-CA" dirty="0" smtClean="0"/>
              <a:t> </a:t>
            </a:r>
            <a:r>
              <a:rPr lang="fr-CA" dirty="0"/>
              <a:t> </a:t>
            </a:r>
          </a:p>
          <a:p>
            <a:pPr lvl="0"/>
            <a:r>
              <a:rPr lang="fr-CA" dirty="0" smtClean="0"/>
              <a:t>ACLA  </a:t>
            </a:r>
            <a:r>
              <a:rPr lang="fr-CA" dirty="0"/>
              <a:t>puis ajout LABA ou </a:t>
            </a:r>
            <a:r>
              <a:rPr lang="fr-CA" dirty="0" smtClean="0"/>
              <a:t>CSI </a:t>
            </a:r>
          </a:p>
          <a:p>
            <a:pPr lvl="0"/>
            <a:r>
              <a:rPr lang="fr-CA" dirty="0"/>
              <a:t> </a:t>
            </a:r>
          </a:p>
          <a:p>
            <a:pPr lvl="0"/>
            <a:r>
              <a:rPr lang="fr-CA" dirty="0" smtClean="0"/>
              <a:t>ACLA/LABA, puis ajout </a:t>
            </a:r>
            <a:r>
              <a:rPr lang="fr-CA" dirty="0"/>
              <a:t>CSI </a:t>
            </a:r>
            <a:endParaRPr lang="fr-CA" dirty="0" smtClean="0"/>
          </a:p>
          <a:p>
            <a:pPr lvl="0"/>
            <a:r>
              <a:rPr lang="fr-CA" dirty="0"/>
              <a:t> </a:t>
            </a:r>
          </a:p>
          <a:p>
            <a:r>
              <a:rPr lang="fr-CA" dirty="0" smtClean="0"/>
              <a:t>ACLA/</a:t>
            </a:r>
            <a:r>
              <a:rPr lang="fr-CA" dirty="0"/>
              <a:t>LABA/CSI, ajout </a:t>
            </a:r>
            <a:r>
              <a:rPr lang="fr-CA" dirty="0" err="1"/>
              <a:t>roflumilast</a:t>
            </a:r>
            <a:r>
              <a:rPr lang="fr-CA" dirty="0"/>
              <a:t>, </a:t>
            </a:r>
            <a:r>
              <a:rPr lang="fr-CA" dirty="0" smtClean="0"/>
              <a:t>macrolide </a:t>
            </a:r>
            <a:r>
              <a:rPr lang="fr-CA" dirty="0"/>
              <a:t>ou arrêt CSI. </a:t>
            </a:r>
            <a:endParaRPr lang="en-US" dirty="0"/>
          </a:p>
        </p:txBody>
      </p:sp>
      <p:cxnSp>
        <p:nvCxnSpPr>
          <p:cNvPr id="17" name="Straight Arrow Connector 16"/>
          <p:cNvCxnSpPr/>
          <p:nvPr/>
        </p:nvCxnSpPr>
        <p:spPr>
          <a:xfrm>
            <a:off x="7180729" y="1571813"/>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180730" y="2330822"/>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180731" y="3914586"/>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7180728" y="3107772"/>
            <a:ext cx="1" cy="31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485340" y="2901582"/>
            <a:ext cx="0" cy="478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485340" y="3884704"/>
            <a:ext cx="0" cy="47812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 name="Frame 5"/>
          <p:cNvSpPr/>
          <p:nvPr/>
        </p:nvSpPr>
        <p:spPr>
          <a:xfrm>
            <a:off x="6100482" y="4241580"/>
            <a:ext cx="2720184" cy="998735"/>
          </a:xfrm>
          <a:prstGeom prst="frame">
            <a:avLst>
              <a:gd name="adj1" fmla="val 6210"/>
            </a:avLst>
          </a:prstGeom>
          <a:solidFill>
            <a:schemeClr val="accent1"/>
          </a:solidFill>
          <a:ln w="3175" cmpd="sng">
            <a:solidFill>
              <a:srgbClr val="AD0101"/>
            </a:solidFill>
          </a:ln>
        </p:spPr>
        <p:style>
          <a:lnRef idx="1">
            <a:schemeClr val="accent1"/>
          </a:lnRef>
          <a:fillRef idx="3">
            <a:schemeClr val="accent1"/>
          </a:fillRef>
          <a:effectRef idx="2">
            <a:schemeClr val="accent1"/>
          </a:effectRef>
          <a:fontRef idx="minor">
            <a:schemeClr val="lt1"/>
          </a:fontRef>
        </p:style>
        <p:txBody>
          <a:bodyPr lIns="72000" rtlCol="0" anchor="ctr"/>
          <a:lstStyle/>
          <a:p>
            <a:pPr algn="ctr"/>
            <a:endParaRPr lang="en-US">
              <a:ln w="28575" cmpd="sng">
                <a:solidFill>
                  <a:schemeClr val="tx1"/>
                </a:solidFill>
              </a:ln>
              <a:solidFill>
                <a:schemeClr val="tx1"/>
              </a:solidFill>
            </a:endParaRPr>
          </a:p>
        </p:txBody>
      </p:sp>
      <p:sp>
        <p:nvSpPr>
          <p:cNvPr id="19" name="TextBox 18"/>
          <p:cNvSpPr txBox="1"/>
          <p:nvPr/>
        </p:nvSpPr>
        <p:spPr>
          <a:xfrm>
            <a:off x="650415" y="6172139"/>
            <a:ext cx="7669850" cy="1169551"/>
          </a:xfrm>
          <a:prstGeom prst="rect">
            <a:avLst/>
          </a:prstGeom>
          <a:noFill/>
        </p:spPr>
        <p:txBody>
          <a:bodyPr wrap="square" numCol="2" rtlCol="0">
            <a:spAutoFit/>
          </a:bodyPr>
          <a:lstStyle/>
          <a:p>
            <a:r>
              <a:rPr lang="en-US" sz="1400" b="1" dirty="0"/>
              <a:t>ACLA </a:t>
            </a:r>
            <a:r>
              <a:rPr lang="en-US" sz="1400" dirty="0"/>
              <a:t>(LAMA): </a:t>
            </a:r>
            <a:r>
              <a:rPr lang="en-US" sz="1400" dirty="0" err="1"/>
              <a:t>Anticholinergique</a:t>
            </a:r>
            <a:r>
              <a:rPr lang="en-US" sz="1400" dirty="0"/>
              <a:t> longue action </a:t>
            </a:r>
          </a:p>
          <a:p>
            <a:r>
              <a:rPr lang="en-US" sz="1400" b="1" dirty="0"/>
              <a:t>BACA</a:t>
            </a:r>
            <a:r>
              <a:rPr lang="en-US" sz="1400" dirty="0"/>
              <a:t>: </a:t>
            </a:r>
            <a:r>
              <a:rPr lang="en-US" sz="1400" dirty="0" err="1"/>
              <a:t>Bronchodilatateurs</a:t>
            </a:r>
            <a:r>
              <a:rPr lang="en-US" sz="1400" dirty="0"/>
              <a:t> </a:t>
            </a:r>
            <a:r>
              <a:rPr lang="en-US" sz="1400" dirty="0" err="1"/>
              <a:t>à</a:t>
            </a:r>
            <a:r>
              <a:rPr lang="en-US" sz="1400" dirty="0"/>
              <a:t> </a:t>
            </a:r>
            <a:r>
              <a:rPr lang="en-US" sz="1400" dirty="0" err="1"/>
              <a:t>courte</a:t>
            </a:r>
            <a:r>
              <a:rPr lang="en-US" sz="1400" dirty="0"/>
              <a:t> action</a:t>
            </a:r>
          </a:p>
          <a:p>
            <a:endParaRPr lang="en-US" sz="1400" dirty="0" smtClean="0"/>
          </a:p>
          <a:p>
            <a:endParaRPr lang="en-US" sz="1400" dirty="0"/>
          </a:p>
          <a:p>
            <a:endParaRPr lang="en-US" sz="1400" dirty="0" smtClean="0"/>
          </a:p>
          <a:p>
            <a:r>
              <a:rPr lang="en-US" sz="1400" b="1" dirty="0" smtClean="0"/>
              <a:t>BALA</a:t>
            </a:r>
            <a:r>
              <a:rPr lang="en-US" sz="1400" dirty="0" smtClean="0"/>
              <a:t> </a:t>
            </a:r>
            <a:r>
              <a:rPr lang="en-US" sz="1400" dirty="0"/>
              <a:t>(LABA): </a:t>
            </a:r>
            <a:r>
              <a:rPr lang="en-US" sz="1400" dirty="0" err="1"/>
              <a:t>Bronchodilatateurs</a:t>
            </a:r>
            <a:r>
              <a:rPr lang="en-US" sz="1400" dirty="0"/>
              <a:t> </a:t>
            </a:r>
            <a:r>
              <a:rPr lang="en-US" sz="1400" dirty="0" err="1"/>
              <a:t>à</a:t>
            </a:r>
            <a:r>
              <a:rPr lang="en-US" sz="1400" dirty="0"/>
              <a:t> longue action</a:t>
            </a:r>
          </a:p>
          <a:p>
            <a:r>
              <a:rPr lang="en-US" sz="1400" b="1" dirty="0"/>
              <a:t>CSI</a:t>
            </a:r>
            <a:r>
              <a:rPr lang="en-US" sz="1400" dirty="0"/>
              <a:t>: Corticostéroïdes </a:t>
            </a:r>
            <a:r>
              <a:rPr lang="en-US" sz="1400" dirty="0" err="1"/>
              <a:t>inhalés</a:t>
            </a:r>
            <a:endParaRPr lang="en-US" sz="1400" dirty="0"/>
          </a:p>
          <a:p>
            <a:r>
              <a:rPr lang="en-US" sz="1400" b="1" dirty="0"/>
              <a:t>SALM</a:t>
            </a:r>
            <a:r>
              <a:rPr lang="en-US" sz="1400" dirty="0"/>
              <a:t>: </a:t>
            </a:r>
            <a:r>
              <a:rPr lang="en-US" sz="1400" dirty="0" err="1" smtClean="0"/>
              <a:t>salmétérol</a:t>
            </a:r>
            <a:endParaRPr lang="en-US" sz="1400" dirty="0"/>
          </a:p>
        </p:txBody>
      </p:sp>
    </p:spTree>
    <p:extLst>
      <p:ext uri="{BB962C8B-B14F-4D97-AF65-F5344CB8AC3E}">
        <p14:creationId xmlns:p14="http://schemas.microsoft.com/office/powerpoint/2010/main" val="59086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71352"/>
            <a:ext cx="6781800" cy="1008480"/>
          </a:xfrm>
        </p:spPr>
        <p:txBody>
          <a:bodyPr/>
          <a:lstStyle/>
          <a:p>
            <a:r>
              <a:rPr lang="en-US" dirty="0" smtClean="0"/>
              <a:t>Plan</a:t>
            </a:r>
            <a:endParaRPr lang="en-US" dirty="0"/>
          </a:p>
        </p:txBody>
      </p:sp>
      <p:sp>
        <p:nvSpPr>
          <p:cNvPr id="3" name="Vertical Text Placeholder 2"/>
          <p:cNvSpPr>
            <a:spLocks noGrp="1"/>
          </p:cNvSpPr>
          <p:nvPr>
            <p:ph type="body" orient="vert" idx="1"/>
          </p:nvPr>
        </p:nvSpPr>
        <p:spPr>
          <a:xfrm rot="16200000">
            <a:off x="2214955" y="193432"/>
            <a:ext cx="4625575" cy="7531486"/>
          </a:xfrm>
        </p:spPr>
        <p:txBody>
          <a:bodyPr>
            <a:normAutofit fontScale="92500" lnSpcReduction="10000"/>
          </a:bodyPr>
          <a:lstStyle/>
          <a:p>
            <a:pPr lvl="1"/>
            <a:r>
              <a:rPr lang="en-US" dirty="0" err="1" smtClean="0"/>
              <a:t>Présentation</a:t>
            </a:r>
            <a:r>
              <a:rPr lang="en-US" dirty="0" smtClean="0"/>
              <a:t> 3 guides </a:t>
            </a:r>
            <a:r>
              <a:rPr lang="en-US" dirty="0" err="1" smtClean="0"/>
              <a:t>cliniques</a:t>
            </a:r>
            <a:endParaRPr lang="en-US" dirty="0" smtClean="0"/>
          </a:p>
          <a:p>
            <a:pPr lvl="1"/>
            <a:r>
              <a:rPr lang="en-US" dirty="0" err="1" smtClean="0"/>
              <a:t>Dépistage</a:t>
            </a:r>
            <a:endParaRPr lang="en-US" dirty="0" smtClean="0"/>
          </a:p>
          <a:p>
            <a:pPr lvl="1"/>
            <a:r>
              <a:rPr lang="en-US" dirty="0" err="1" smtClean="0"/>
              <a:t>Critères</a:t>
            </a:r>
            <a:r>
              <a:rPr lang="en-US" dirty="0" smtClean="0"/>
              <a:t> </a:t>
            </a:r>
            <a:r>
              <a:rPr lang="en-US" dirty="0" err="1" smtClean="0"/>
              <a:t>diagnostiques</a:t>
            </a:r>
            <a:endParaRPr lang="en-US" dirty="0" smtClean="0"/>
          </a:p>
          <a:p>
            <a:pPr lvl="1"/>
            <a:r>
              <a:rPr lang="en-US" dirty="0" err="1" smtClean="0"/>
              <a:t>Prise</a:t>
            </a:r>
            <a:r>
              <a:rPr lang="en-US" dirty="0" smtClean="0"/>
              <a:t> en charge </a:t>
            </a:r>
            <a:r>
              <a:rPr lang="en-US" dirty="0" err="1" smtClean="0"/>
              <a:t>générale</a:t>
            </a:r>
            <a:endParaRPr lang="en-US" dirty="0" smtClean="0"/>
          </a:p>
          <a:p>
            <a:pPr lvl="1"/>
            <a:r>
              <a:rPr lang="en-US" dirty="0" err="1" smtClean="0"/>
              <a:t>Programme</a:t>
            </a:r>
            <a:r>
              <a:rPr lang="en-US" dirty="0" smtClean="0"/>
              <a:t> </a:t>
            </a:r>
            <a:r>
              <a:rPr lang="en-US" dirty="0" err="1" smtClean="0"/>
              <a:t>d’éducation</a:t>
            </a:r>
            <a:endParaRPr lang="en-US" dirty="0" smtClean="0"/>
          </a:p>
          <a:p>
            <a:pPr lvl="1"/>
            <a:r>
              <a:rPr lang="en-US" dirty="0" err="1" smtClean="0"/>
              <a:t>Réhabilitation</a:t>
            </a:r>
            <a:r>
              <a:rPr lang="en-US" dirty="0" smtClean="0"/>
              <a:t> </a:t>
            </a:r>
            <a:r>
              <a:rPr lang="en-US" dirty="0" err="1" smtClean="0"/>
              <a:t>pulmonaire</a:t>
            </a:r>
            <a:endParaRPr lang="en-US" dirty="0" smtClean="0"/>
          </a:p>
          <a:p>
            <a:pPr lvl="1"/>
            <a:r>
              <a:rPr lang="en-US" dirty="0" err="1" smtClean="0"/>
              <a:t>Pharmacothérapie</a:t>
            </a:r>
            <a:r>
              <a:rPr lang="en-US" dirty="0" smtClean="0"/>
              <a:t> </a:t>
            </a:r>
          </a:p>
          <a:p>
            <a:pPr lvl="1"/>
            <a:endParaRPr lang="en-US" dirty="0"/>
          </a:p>
          <a:p>
            <a:pPr marL="320040" lvl="1" indent="0">
              <a:buNone/>
            </a:pPr>
            <a:r>
              <a:rPr lang="en-US" dirty="0" smtClean="0"/>
              <a:t>Pause</a:t>
            </a:r>
          </a:p>
          <a:p>
            <a:pPr marL="320040" lvl="1" indent="0">
              <a:buNone/>
            </a:pPr>
            <a:endParaRPr lang="en-US" dirty="0"/>
          </a:p>
          <a:p>
            <a:pPr lvl="1"/>
            <a:r>
              <a:rPr lang="en-US" dirty="0" err="1" smtClean="0"/>
              <a:t>Comparaison</a:t>
            </a:r>
            <a:r>
              <a:rPr lang="en-US" dirty="0" smtClean="0"/>
              <a:t> </a:t>
            </a:r>
            <a:r>
              <a:rPr lang="en-US" dirty="0" err="1" smtClean="0"/>
              <a:t>pharmacothérapie</a:t>
            </a:r>
            <a:endParaRPr lang="en-US" dirty="0" smtClean="0"/>
          </a:p>
          <a:p>
            <a:pPr lvl="1"/>
            <a:r>
              <a:rPr lang="en-US" dirty="0" err="1" smtClean="0"/>
              <a:t>Études</a:t>
            </a:r>
            <a:r>
              <a:rPr lang="en-US" dirty="0" smtClean="0"/>
              <a:t> </a:t>
            </a:r>
            <a:r>
              <a:rPr lang="en-US" dirty="0" err="1" smtClean="0"/>
              <a:t>soutenant</a:t>
            </a:r>
            <a:r>
              <a:rPr lang="en-US" dirty="0" smtClean="0"/>
              <a:t> les </a:t>
            </a:r>
            <a:r>
              <a:rPr lang="en-US" dirty="0" err="1" smtClean="0"/>
              <a:t>recommandations</a:t>
            </a:r>
            <a:endParaRPr lang="en-US" dirty="0" smtClean="0"/>
          </a:p>
          <a:p>
            <a:pPr lvl="1"/>
            <a:r>
              <a:rPr lang="en-US" dirty="0" smtClean="0"/>
              <a:t>Conclusions </a:t>
            </a:r>
          </a:p>
        </p:txBody>
      </p:sp>
      <p:pic>
        <p:nvPicPr>
          <p:cNvPr id="6" name="Picture 5"/>
          <p:cNvPicPr>
            <a:picLocks noChangeAspect="1"/>
          </p:cNvPicPr>
          <p:nvPr/>
        </p:nvPicPr>
        <p:blipFill>
          <a:blip r:embed="rId3">
            <a:alphaModFix amt="62000"/>
          </a:blip>
          <a:stretch>
            <a:fillRect/>
          </a:stretch>
        </p:blipFill>
        <p:spPr>
          <a:xfrm>
            <a:off x="5502447" y="1698142"/>
            <a:ext cx="2817818" cy="2141542"/>
          </a:xfrm>
          <a:prstGeom prst="rect">
            <a:avLst/>
          </a:prstGeom>
        </p:spPr>
      </p:pic>
    </p:spTree>
    <p:extLst>
      <p:ext uri="{BB962C8B-B14F-4D97-AF65-F5344CB8AC3E}">
        <p14:creationId xmlns:p14="http://schemas.microsoft.com/office/powerpoint/2010/main" val="2756819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2194858"/>
            <a:ext cx="7543800" cy="3886200"/>
          </a:xfrm>
        </p:spPr>
        <p:txBody>
          <a:bodyPr/>
          <a:lstStyle/>
          <a:p>
            <a:pPr>
              <a:lnSpc>
                <a:spcPct val="120000"/>
              </a:lnSpc>
            </a:pPr>
            <a:r>
              <a:rPr lang="en-US" dirty="0" err="1" smtClean="0"/>
              <a:t>Objectif</a:t>
            </a:r>
            <a:r>
              <a:rPr lang="en-US" dirty="0" smtClean="0"/>
              <a:t>: </a:t>
            </a:r>
            <a:r>
              <a:rPr lang="en-US" dirty="0" err="1" smtClean="0"/>
              <a:t>déterminer</a:t>
            </a:r>
            <a:r>
              <a:rPr lang="en-US" dirty="0" smtClean="0"/>
              <a:t> si le </a:t>
            </a:r>
            <a:r>
              <a:rPr lang="en-US" dirty="0" err="1" smtClean="0"/>
              <a:t>traitement</a:t>
            </a:r>
            <a:r>
              <a:rPr lang="en-US" dirty="0" smtClean="0"/>
              <a:t> </a:t>
            </a:r>
            <a:r>
              <a:rPr lang="en-US" dirty="0" err="1" smtClean="0"/>
              <a:t>prophylactique</a:t>
            </a:r>
            <a:r>
              <a:rPr lang="en-US" dirty="0" smtClean="0"/>
              <a:t> avec </a:t>
            </a:r>
            <a:r>
              <a:rPr lang="en-US" dirty="0" err="1" smtClean="0"/>
              <a:t>antibiotique</a:t>
            </a:r>
            <a:r>
              <a:rPr lang="en-US" dirty="0" smtClean="0"/>
              <a:t> réduit le </a:t>
            </a:r>
            <a:r>
              <a:rPr lang="en-US" dirty="0" err="1" smtClean="0"/>
              <a:t>nombre</a:t>
            </a:r>
            <a:r>
              <a:rPr lang="en-US" dirty="0" smtClean="0"/>
              <a:t> </a:t>
            </a:r>
            <a:r>
              <a:rPr lang="en-US" dirty="0" err="1" smtClean="0"/>
              <a:t>d’exacerbations</a:t>
            </a:r>
            <a:r>
              <a:rPr lang="en-US" dirty="0" smtClean="0"/>
              <a:t> et a un impact </a:t>
            </a:r>
            <a:r>
              <a:rPr lang="en-US" dirty="0" err="1" smtClean="0"/>
              <a:t>sur</a:t>
            </a:r>
            <a:r>
              <a:rPr lang="en-US" dirty="0" smtClean="0"/>
              <a:t> la </a:t>
            </a:r>
            <a:r>
              <a:rPr lang="en-US" dirty="0" err="1" smtClean="0"/>
              <a:t>qualité</a:t>
            </a:r>
            <a:r>
              <a:rPr lang="en-US" dirty="0" smtClean="0"/>
              <a:t> de vie</a:t>
            </a:r>
          </a:p>
          <a:p>
            <a:pPr>
              <a:lnSpc>
                <a:spcPct val="120000"/>
              </a:lnSpc>
            </a:pPr>
            <a:r>
              <a:rPr lang="en-US" dirty="0" err="1" smtClean="0"/>
              <a:t>Méta-analyse</a:t>
            </a:r>
            <a:r>
              <a:rPr lang="en-US" dirty="0" smtClean="0"/>
              <a:t> </a:t>
            </a:r>
            <a:r>
              <a:rPr lang="en-US" dirty="0" err="1" smtClean="0"/>
              <a:t>d’ECR</a:t>
            </a:r>
            <a:endParaRPr lang="en-US" dirty="0" smtClean="0"/>
          </a:p>
          <a:p>
            <a:pPr>
              <a:lnSpc>
                <a:spcPct val="120000"/>
              </a:lnSpc>
            </a:pPr>
            <a:r>
              <a:rPr lang="en-US" dirty="0" smtClean="0"/>
              <a:t>7 ECR </a:t>
            </a:r>
            <a:r>
              <a:rPr lang="en-US" dirty="0" err="1" smtClean="0"/>
              <a:t>incluant</a:t>
            </a:r>
            <a:r>
              <a:rPr lang="en-US" dirty="0" smtClean="0"/>
              <a:t> 3170 patients</a:t>
            </a:r>
          </a:p>
          <a:p>
            <a:pPr>
              <a:lnSpc>
                <a:spcPct val="120000"/>
              </a:lnSpc>
            </a:pPr>
            <a:r>
              <a:rPr lang="en-US" dirty="0" err="1" smtClean="0"/>
              <a:t>Risque</a:t>
            </a:r>
            <a:r>
              <a:rPr lang="en-US" dirty="0" smtClean="0"/>
              <a:t> de </a:t>
            </a:r>
            <a:r>
              <a:rPr lang="en-US" dirty="0" err="1" smtClean="0"/>
              <a:t>biais</a:t>
            </a:r>
            <a:r>
              <a:rPr lang="en-US" dirty="0" smtClean="0"/>
              <a:t> </a:t>
            </a:r>
            <a:r>
              <a:rPr lang="en-US" dirty="0" err="1" smtClean="0"/>
              <a:t>généralement</a:t>
            </a:r>
            <a:r>
              <a:rPr lang="en-US" dirty="0" smtClean="0"/>
              <a:t> bas</a:t>
            </a:r>
            <a:endParaRPr lang="en-US" dirty="0"/>
          </a:p>
        </p:txBody>
      </p:sp>
      <p:pic>
        <p:nvPicPr>
          <p:cNvPr id="6" name="Picture 5"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307"/>
            <a:ext cx="9144000" cy="1283150"/>
          </a:xfrm>
          <a:prstGeom prst="rect">
            <a:avLst/>
          </a:prstGeom>
        </p:spPr>
      </p:pic>
      <p:pic>
        <p:nvPicPr>
          <p:cNvPr id="7" name="Picture 6" desc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659" y="1687457"/>
            <a:ext cx="4368800" cy="419100"/>
          </a:xfrm>
          <a:prstGeom prst="rect">
            <a:avLst/>
          </a:prstGeom>
        </p:spPr>
      </p:pic>
    </p:spTree>
    <p:extLst>
      <p:ext uri="{BB962C8B-B14F-4D97-AF65-F5344CB8AC3E}">
        <p14:creationId xmlns:p14="http://schemas.microsoft.com/office/powerpoint/2010/main" val="13807588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0706"/>
            <a:ext cx="6781800" cy="1047098"/>
          </a:xfrm>
        </p:spPr>
        <p:txBody>
          <a:bodyPr/>
          <a:lstStyle/>
          <a:p>
            <a:r>
              <a:rPr lang="en-US" dirty="0" smtClean="0"/>
              <a:t>Issue </a:t>
            </a:r>
            <a:r>
              <a:rPr lang="en-US" dirty="0" err="1" smtClean="0"/>
              <a:t>primaire</a:t>
            </a:r>
            <a:endParaRPr lang="en-US" dirty="0"/>
          </a:p>
        </p:txBody>
      </p:sp>
      <p:sp>
        <p:nvSpPr>
          <p:cNvPr id="3" name="Content Placeholder 2"/>
          <p:cNvSpPr>
            <a:spLocks noGrp="1"/>
          </p:cNvSpPr>
          <p:nvPr>
            <p:ph idx="1"/>
          </p:nvPr>
        </p:nvSpPr>
        <p:spPr>
          <a:xfrm>
            <a:off x="761999" y="1002398"/>
            <a:ext cx="8160167" cy="1143019"/>
          </a:xfrm>
        </p:spPr>
        <p:txBody>
          <a:bodyPr>
            <a:normAutofit/>
          </a:bodyPr>
          <a:lstStyle/>
          <a:p>
            <a:r>
              <a:rPr lang="en-US" dirty="0" err="1" smtClean="0"/>
              <a:t>Réduction</a:t>
            </a:r>
            <a:r>
              <a:rPr lang="en-US" dirty="0" smtClean="0"/>
              <a:t> du </a:t>
            </a:r>
            <a:r>
              <a:rPr lang="en-US" dirty="0" err="1" smtClean="0"/>
              <a:t>nombre</a:t>
            </a:r>
            <a:r>
              <a:rPr lang="en-US" dirty="0" smtClean="0"/>
              <a:t> </a:t>
            </a:r>
            <a:r>
              <a:rPr lang="en-US" dirty="0" err="1" smtClean="0"/>
              <a:t>d’exacerbation</a:t>
            </a:r>
            <a:r>
              <a:rPr lang="en-US" dirty="0" smtClean="0"/>
              <a:t> avec </a:t>
            </a:r>
            <a:r>
              <a:rPr lang="en-US" dirty="0" err="1" smtClean="0"/>
              <a:t>traitement</a:t>
            </a:r>
            <a:r>
              <a:rPr lang="en-US" dirty="0" smtClean="0"/>
              <a:t> </a:t>
            </a:r>
            <a:r>
              <a:rPr lang="en-US" dirty="0" err="1" smtClean="0"/>
              <a:t>continu</a:t>
            </a:r>
            <a:endParaRPr lang="en-US" dirty="0" smtClean="0"/>
          </a:p>
          <a:p>
            <a:pPr lvl="1"/>
            <a:r>
              <a:rPr lang="en-US" dirty="0" smtClean="0"/>
              <a:t>NNT 8</a:t>
            </a:r>
            <a:endParaRPr lang="en-US" dirty="0"/>
          </a:p>
        </p:txBody>
      </p:sp>
      <p:pic>
        <p:nvPicPr>
          <p:cNvPr id="4" name="Picture 3" desc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65" y="2130476"/>
            <a:ext cx="8247529" cy="4271588"/>
          </a:xfrm>
          <a:prstGeom prst="rect">
            <a:avLst/>
          </a:prstGeom>
        </p:spPr>
      </p:pic>
    </p:spTree>
    <p:extLst>
      <p:ext uri="{BB962C8B-B14F-4D97-AF65-F5344CB8AC3E}">
        <p14:creationId xmlns:p14="http://schemas.microsoft.com/office/powerpoint/2010/main" val="34818897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2431"/>
            <a:ext cx="6781800" cy="1017216"/>
          </a:xfrm>
        </p:spPr>
        <p:txBody>
          <a:bodyPr/>
          <a:lstStyle/>
          <a:p>
            <a:r>
              <a:rPr lang="en-US" dirty="0" smtClean="0"/>
              <a:t>Issue </a:t>
            </a:r>
            <a:r>
              <a:rPr lang="en-US" dirty="0" err="1" smtClean="0"/>
              <a:t>primaire</a:t>
            </a:r>
            <a:endParaRPr lang="en-US" dirty="0"/>
          </a:p>
        </p:txBody>
      </p:sp>
      <p:sp>
        <p:nvSpPr>
          <p:cNvPr id="5" name="Content Placeholder 4"/>
          <p:cNvSpPr>
            <a:spLocks noGrp="1"/>
          </p:cNvSpPr>
          <p:nvPr>
            <p:ph idx="1"/>
          </p:nvPr>
        </p:nvSpPr>
        <p:spPr>
          <a:xfrm>
            <a:off x="762000" y="1195294"/>
            <a:ext cx="7543800" cy="1449294"/>
          </a:xfrm>
        </p:spPr>
        <p:txBody>
          <a:bodyPr/>
          <a:lstStyle/>
          <a:p>
            <a:r>
              <a:rPr lang="en-US" dirty="0" err="1" smtClean="0"/>
              <a:t>Amélioration</a:t>
            </a:r>
            <a:r>
              <a:rPr lang="en-US" dirty="0" smtClean="0"/>
              <a:t> </a:t>
            </a:r>
            <a:r>
              <a:rPr lang="en-US" dirty="0" err="1" smtClean="0"/>
              <a:t>cliniquement</a:t>
            </a:r>
            <a:r>
              <a:rPr lang="en-US" dirty="0" smtClean="0"/>
              <a:t> </a:t>
            </a:r>
            <a:r>
              <a:rPr lang="en-US" dirty="0" err="1" smtClean="0"/>
              <a:t>significative</a:t>
            </a:r>
            <a:r>
              <a:rPr lang="en-US" dirty="0" smtClean="0"/>
              <a:t>, </a:t>
            </a:r>
            <a:r>
              <a:rPr lang="en-US" dirty="0" err="1" smtClean="0"/>
              <a:t>mais</a:t>
            </a:r>
            <a:r>
              <a:rPr lang="en-US" dirty="0" smtClean="0"/>
              <a:t> pas </a:t>
            </a:r>
            <a:r>
              <a:rPr lang="en-US" dirty="0" err="1" smtClean="0"/>
              <a:t>stastistiquement</a:t>
            </a:r>
            <a:r>
              <a:rPr lang="en-US" dirty="0" smtClean="0"/>
              <a:t> </a:t>
            </a:r>
            <a:r>
              <a:rPr lang="en-US" dirty="0" err="1" smtClean="0"/>
              <a:t>significative</a:t>
            </a:r>
            <a:endParaRPr lang="en-US" dirty="0"/>
          </a:p>
        </p:txBody>
      </p:sp>
      <p:pic>
        <p:nvPicPr>
          <p:cNvPr id="6" name="Picture 5" descr="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11253"/>
            <a:ext cx="9144000" cy="2553730"/>
          </a:xfrm>
          <a:prstGeom prst="rect">
            <a:avLst/>
          </a:prstGeom>
        </p:spPr>
      </p:pic>
    </p:spTree>
    <p:extLst>
      <p:ext uri="{BB962C8B-B14F-4D97-AF65-F5344CB8AC3E}">
        <p14:creationId xmlns:p14="http://schemas.microsoft.com/office/powerpoint/2010/main" val="1999141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2431"/>
            <a:ext cx="6781800" cy="1001479"/>
          </a:xfrm>
        </p:spPr>
        <p:txBody>
          <a:bodyPr/>
          <a:lstStyle/>
          <a:p>
            <a:r>
              <a:rPr lang="en-US" dirty="0" smtClean="0"/>
              <a:t>Discussion</a:t>
            </a:r>
            <a:endParaRPr lang="en-US" dirty="0"/>
          </a:p>
        </p:txBody>
      </p:sp>
      <p:sp>
        <p:nvSpPr>
          <p:cNvPr id="3" name="Content Placeholder 2"/>
          <p:cNvSpPr>
            <a:spLocks noGrp="1"/>
          </p:cNvSpPr>
          <p:nvPr>
            <p:ph idx="1"/>
          </p:nvPr>
        </p:nvSpPr>
        <p:spPr>
          <a:xfrm>
            <a:off x="2047568" y="1722417"/>
            <a:ext cx="7719619" cy="4612265"/>
          </a:xfrm>
        </p:spPr>
        <p:txBody>
          <a:bodyPr>
            <a:normAutofit lnSpcReduction="10000"/>
          </a:bodyPr>
          <a:lstStyle/>
          <a:p>
            <a:pPr marL="0" indent="0">
              <a:buNone/>
            </a:pPr>
            <a:r>
              <a:rPr lang="en-US" dirty="0" smtClean="0"/>
              <a:t>GOLD:</a:t>
            </a:r>
          </a:p>
          <a:p>
            <a:r>
              <a:rPr lang="en-US" dirty="0" err="1" smtClean="0"/>
              <a:t>Complet</a:t>
            </a:r>
            <a:r>
              <a:rPr lang="en-US" dirty="0" smtClean="0"/>
              <a:t> et </a:t>
            </a:r>
            <a:r>
              <a:rPr lang="en-US" dirty="0" err="1" smtClean="0"/>
              <a:t>à</a:t>
            </a:r>
            <a:r>
              <a:rPr lang="en-US" dirty="0" smtClean="0"/>
              <a:t> jour</a:t>
            </a:r>
          </a:p>
          <a:p>
            <a:r>
              <a:rPr lang="en-US" dirty="0" smtClean="0"/>
              <a:t>Classification </a:t>
            </a:r>
            <a:r>
              <a:rPr lang="en-US" dirty="0" err="1" smtClean="0"/>
              <a:t>adaptée</a:t>
            </a:r>
            <a:r>
              <a:rPr lang="en-US" dirty="0" smtClean="0"/>
              <a:t> </a:t>
            </a:r>
            <a:r>
              <a:rPr lang="en-US" dirty="0" err="1" smtClean="0"/>
              <a:t>à</a:t>
            </a:r>
            <a:r>
              <a:rPr lang="en-US" dirty="0" smtClean="0"/>
              <a:t> la </a:t>
            </a:r>
            <a:r>
              <a:rPr lang="en-US" dirty="0" err="1" smtClean="0"/>
              <a:t>clinique</a:t>
            </a:r>
            <a:endParaRPr lang="en-US" dirty="0" smtClean="0"/>
          </a:p>
          <a:p>
            <a:r>
              <a:rPr lang="en-US" dirty="0" err="1" smtClean="0"/>
              <a:t>Algorithme</a:t>
            </a:r>
            <a:r>
              <a:rPr lang="en-US" dirty="0" smtClean="0"/>
              <a:t> </a:t>
            </a:r>
            <a:r>
              <a:rPr lang="en-US" dirty="0" err="1" smtClean="0"/>
              <a:t>traitement</a:t>
            </a:r>
            <a:r>
              <a:rPr lang="en-US" dirty="0" smtClean="0"/>
              <a:t> </a:t>
            </a:r>
            <a:r>
              <a:rPr lang="en-US" dirty="0" err="1" smtClean="0"/>
              <a:t>complet</a:t>
            </a:r>
            <a:endParaRPr lang="en-US" dirty="0"/>
          </a:p>
          <a:p>
            <a:endParaRPr lang="en-US" dirty="0" smtClean="0"/>
          </a:p>
          <a:p>
            <a:pPr marL="0" indent="0">
              <a:buNone/>
            </a:pPr>
            <a:r>
              <a:rPr lang="en-US" dirty="0" err="1" smtClean="0"/>
              <a:t>Canadien</a:t>
            </a:r>
            <a:r>
              <a:rPr lang="en-US" dirty="0" smtClean="0"/>
              <a:t>:</a:t>
            </a:r>
          </a:p>
          <a:p>
            <a:r>
              <a:rPr lang="en-US" dirty="0" err="1" smtClean="0"/>
              <a:t>Algorithme</a:t>
            </a:r>
            <a:r>
              <a:rPr lang="en-US" dirty="0" smtClean="0"/>
              <a:t> </a:t>
            </a:r>
            <a:r>
              <a:rPr lang="en-US" dirty="0" err="1" smtClean="0"/>
              <a:t>adéquat</a:t>
            </a:r>
            <a:r>
              <a:rPr lang="en-US" dirty="0" smtClean="0"/>
              <a:t>, </a:t>
            </a:r>
            <a:r>
              <a:rPr lang="en-US" dirty="0" err="1" smtClean="0"/>
              <a:t>mais</a:t>
            </a:r>
            <a:r>
              <a:rPr lang="en-US" dirty="0" smtClean="0"/>
              <a:t> </a:t>
            </a:r>
            <a:r>
              <a:rPr lang="en-US" dirty="0" err="1" smtClean="0"/>
              <a:t>incomplet</a:t>
            </a:r>
            <a:endParaRPr lang="en-US" dirty="0" smtClean="0"/>
          </a:p>
          <a:p>
            <a:endParaRPr lang="en-US" dirty="0"/>
          </a:p>
          <a:p>
            <a:pPr marL="0" indent="0">
              <a:buNone/>
            </a:pPr>
            <a:r>
              <a:rPr lang="en-US" dirty="0" err="1" smtClean="0"/>
              <a:t>Américain</a:t>
            </a:r>
            <a:r>
              <a:rPr lang="en-US" dirty="0" smtClean="0"/>
              <a:t>:</a:t>
            </a:r>
          </a:p>
          <a:p>
            <a:r>
              <a:rPr lang="en-US" dirty="0" err="1" smtClean="0"/>
              <a:t>Algorithme</a:t>
            </a:r>
            <a:r>
              <a:rPr lang="en-US" dirty="0" smtClean="0"/>
              <a:t> trop simple</a:t>
            </a:r>
          </a:p>
          <a:p>
            <a:r>
              <a:rPr lang="en-US" dirty="0" smtClean="0"/>
              <a:t>Progression </a:t>
            </a:r>
            <a:r>
              <a:rPr lang="en-US" dirty="0" err="1" smtClean="0"/>
              <a:t>sur</a:t>
            </a:r>
            <a:r>
              <a:rPr lang="en-US" dirty="0" smtClean="0"/>
              <a:t> VEMS</a:t>
            </a:r>
          </a:p>
          <a:p>
            <a:endParaRPr lang="en-US" dirty="0" smtClean="0"/>
          </a:p>
          <a:p>
            <a:endParaRPr lang="en-US" dirty="0" smtClean="0"/>
          </a:p>
        </p:txBody>
      </p:sp>
      <p:pic>
        <p:nvPicPr>
          <p:cNvPr id="4" name="Picture 3"/>
          <p:cNvPicPr>
            <a:picLocks noChangeAspect="1"/>
          </p:cNvPicPr>
          <p:nvPr/>
        </p:nvPicPr>
        <p:blipFill rotWithShape="1">
          <a:blip r:embed="rId3"/>
          <a:srcRect l="64198" t="18430" r="7333" b="19830"/>
          <a:stretch/>
        </p:blipFill>
        <p:spPr>
          <a:xfrm>
            <a:off x="762000" y="1536632"/>
            <a:ext cx="1034726" cy="1081914"/>
          </a:xfrm>
          <a:prstGeom prst="rect">
            <a:avLst/>
          </a:prstGeom>
        </p:spPr>
      </p:pic>
      <p:pic>
        <p:nvPicPr>
          <p:cNvPr id="6" name="Picture 5"/>
          <p:cNvPicPr>
            <a:picLocks noChangeAspect="1"/>
          </p:cNvPicPr>
          <p:nvPr/>
        </p:nvPicPr>
        <p:blipFill rotWithShape="1">
          <a:blip r:embed="rId3"/>
          <a:srcRect l="35635" t="20059" r="36328" b="18649"/>
          <a:stretch/>
        </p:blipFill>
        <p:spPr>
          <a:xfrm>
            <a:off x="777677" y="3386860"/>
            <a:ext cx="1019049" cy="1074074"/>
          </a:xfrm>
          <a:prstGeom prst="rect">
            <a:avLst/>
          </a:prstGeom>
        </p:spPr>
      </p:pic>
      <p:pic>
        <p:nvPicPr>
          <p:cNvPr id="7" name="Picture 6"/>
          <p:cNvPicPr>
            <a:picLocks noChangeAspect="1"/>
          </p:cNvPicPr>
          <p:nvPr/>
        </p:nvPicPr>
        <p:blipFill rotWithShape="1">
          <a:blip r:embed="rId3"/>
          <a:srcRect l="6638" t="18931" r="63168" b="23802"/>
          <a:stretch/>
        </p:blipFill>
        <p:spPr>
          <a:xfrm>
            <a:off x="777677" y="5017571"/>
            <a:ext cx="1097436" cy="1003514"/>
          </a:xfrm>
          <a:prstGeom prst="rect">
            <a:avLst/>
          </a:prstGeom>
        </p:spPr>
      </p:pic>
    </p:spTree>
    <p:extLst>
      <p:ext uri="{BB962C8B-B14F-4D97-AF65-F5344CB8AC3E}">
        <p14:creationId xmlns:p14="http://schemas.microsoft.com/office/powerpoint/2010/main" val="8504221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7538"/>
            <a:ext cx="6781800" cy="873369"/>
          </a:xfrm>
        </p:spPr>
        <p:txBody>
          <a:bodyPr>
            <a:normAutofit fontScale="90000"/>
          </a:bodyPr>
          <a:lstStyle/>
          <a:p>
            <a:r>
              <a:rPr lang="en-US" dirty="0" smtClean="0"/>
              <a:t>Conclusion</a:t>
            </a:r>
            <a:endParaRPr lang="en-US" dirty="0"/>
          </a:p>
        </p:txBody>
      </p:sp>
      <p:sp>
        <p:nvSpPr>
          <p:cNvPr id="3" name="Content Placeholder 2"/>
          <p:cNvSpPr>
            <a:spLocks noGrp="1"/>
          </p:cNvSpPr>
          <p:nvPr>
            <p:ph idx="1"/>
          </p:nvPr>
        </p:nvSpPr>
        <p:spPr>
          <a:xfrm>
            <a:off x="761999" y="1547446"/>
            <a:ext cx="7795847" cy="4501662"/>
          </a:xfrm>
        </p:spPr>
        <p:txBody>
          <a:bodyPr/>
          <a:lstStyle/>
          <a:p>
            <a:pPr>
              <a:spcBef>
                <a:spcPts val="0"/>
              </a:spcBef>
            </a:pPr>
            <a:r>
              <a:rPr lang="en-US" dirty="0" smtClean="0"/>
              <a:t>Guide de </a:t>
            </a:r>
            <a:r>
              <a:rPr lang="en-US" dirty="0" err="1" smtClean="0"/>
              <a:t>pratique</a:t>
            </a:r>
            <a:r>
              <a:rPr lang="en-US" dirty="0" smtClean="0"/>
              <a:t> GOLD à </a:t>
            </a:r>
            <a:r>
              <a:rPr lang="en-US" dirty="0" err="1" smtClean="0"/>
              <a:t>priviléger</a:t>
            </a:r>
            <a:endParaRPr lang="en-US" dirty="0" smtClean="0"/>
          </a:p>
          <a:p>
            <a:pPr>
              <a:spcBef>
                <a:spcPts val="0"/>
              </a:spcBef>
            </a:pPr>
            <a:endParaRPr lang="en-US" dirty="0" smtClean="0"/>
          </a:p>
          <a:p>
            <a:pPr>
              <a:spcBef>
                <a:spcPts val="0"/>
              </a:spcBef>
            </a:pPr>
            <a:r>
              <a:rPr lang="en-US" dirty="0" err="1" smtClean="0"/>
              <a:t>Maladie</a:t>
            </a:r>
            <a:r>
              <a:rPr lang="en-US" dirty="0" smtClean="0"/>
              <a:t> </a:t>
            </a:r>
            <a:r>
              <a:rPr lang="en-US" dirty="0"/>
              <a:t>avec </a:t>
            </a:r>
            <a:r>
              <a:rPr lang="en-US" dirty="0" err="1" smtClean="0"/>
              <a:t>atteinte</a:t>
            </a:r>
            <a:r>
              <a:rPr lang="en-US" dirty="0" smtClean="0"/>
              <a:t> </a:t>
            </a:r>
            <a:r>
              <a:rPr lang="en-US" dirty="0" err="1" smtClean="0"/>
              <a:t>importante</a:t>
            </a:r>
            <a:r>
              <a:rPr lang="en-US" dirty="0" smtClean="0"/>
              <a:t> </a:t>
            </a:r>
            <a:r>
              <a:rPr lang="en-US" dirty="0"/>
              <a:t>de la </a:t>
            </a:r>
            <a:r>
              <a:rPr lang="en-US" dirty="0" err="1"/>
              <a:t>qualité</a:t>
            </a:r>
            <a:r>
              <a:rPr lang="en-US" dirty="0"/>
              <a:t> de </a:t>
            </a:r>
            <a:r>
              <a:rPr lang="en-US" dirty="0" smtClean="0"/>
              <a:t>vie</a:t>
            </a:r>
            <a:endParaRPr lang="en-US" dirty="0"/>
          </a:p>
          <a:p>
            <a:pPr>
              <a:spcBef>
                <a:spcPts val="0"/>
              </a:spcBef>
            </a:pPr>
            <a:endParaRPr lang="en-US" dirty="0" smtClean="0"/>
          </a:p>
          <a:p>
            <a:pPr>
              <a:spcBef>
                <a:spcPts val="0"/>
              </a:spcBef>
            </a:pPr>
            <a:r>
              <a:rPr lang="en-US" dirty="0" err="1" smtClean="0"/>
              <a:t>Mise</a:t>
            </a:r>
            <a:r>
              <a:rPr lang="en-US" dirty="0" smtClean="0"/>
              <a:t> à jour du guide </a:t>
            </a:r>
            <a:r>
              <a:rPr lang="en-US" dirty="0" err="1" smtClean="0"/>
              <a:t>canadien</a:t>
            </a:r>
            <a:r>
              <a:rPr lang="en-US" dirty="0" smtClean="0"/>
              <a:t> </a:t>
            </a:r>
            <a:r>
              <a:rPr lang="en-US" dirty="0" err="1" smtClean="0"/>
              <a:t>obligatoire</a:t>
            </a:r>
            <a:endParaRPr lang="en-US" dirty="0" smtClean="0"/>
          </a:p>
          <a:p>
            <a:pPr>
              <a:spcBef>
                <a:spcPts val="0"/>
              </a:spcBef>
            </a:pPr>
            <a:endParaRPr lang="en-US" dirty="0" smtClean="0"/>
          </a:p>
        </p:txBody>
      </p:sp>
    </p:spTree>
    <p:extLst>
      <p:ext uri="{BB962C8B-B14F-4D97-AF65-F5344CB8AC3E}">
        <p14:creationId xmlns:p14="http://schemas.microsoft.com/office/powerpoint/2010/main" val="4375216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3026" y="3688470"/>
            <a:ext cx="6858000" cy="739848"/>
          </a:xfrm>
        </p:spPr>
        <p:txBody>
          <a:bodyPr>
            <a:noAutofit/>
          </a:bodyPr>
          <a:lstStyle/>
          <a:p>
            <a:pPr algn="ctr"/>
            <a:r>
              <a:rPr lang="en-US" dirty="0" smtClean="0"/>
              <a:t>Merci </a:t>
            </a:r>
            <a:r>
              <a:rPr lang="en-US" dirty="0" err="1" smtClean="0"/>
              <a:t>à</a:t>
            </a:r>
            <a:r>
              <a:rPr lang="en-US" dirty="0" smtClean="0"/>
              <a:t> </a:t>
            </a:r>
            <a:r>
              <a:rPr lang="en-US" dirty="0" err="1" smtClean="0"/>
              <a:t>notre</a:t>
            </a:r>
            <a:r>
              <a:rPr lang="en-US" dirty="0" smtClean="0"/>
              <a:t> </a:t>
            </a:r>
            <a:r>
              <a:rPr lang="en-US" dirty="0" err="1" smtClean="0"/>
              <a:t>superviseur</a:t>
            </a:r>
            <a:r>
              <a:rPr lang="en-US" dirty="0" smtClean="0"/>
              <a:t> </a:t>
            </a:r>
            <a:r>
              <a:rPr lang="en-US" dirty="0" err="1" smtClean="0"/>
              <a:t>Dr</a:t>
            </a:r>
            <a:r>
              <a:rPr lang="en-US" dirty="0" smtClean="0"/>
              <a:t> Charbonneau</a:t>
            </a:r>
          </a:p>
          <a:p>
            <a:pPr algn="ctr"/>
            <a:r>
              <a:rPr lang="en-US" dirty="0" smtClean="0"/>
              <a:t>et </a:t>
            </a:r>
            <a:r>
              <a:rPr lang="en-US" dirty="0" err="1" smtClean="0"/>
              <a:t>toute</a:t>
            </a:r>
            <a:r>
              <a:rPr lang="en-US" dirty="0" smtClean="0"/>
              <a:t> </a:t>
            </a:r>
            <a:r>
              <a:rPr lang="en-US" dirty="0" err="1" smtClean="0"/>
              <a:t>l’équipe</a:t>
            </a:r>
            <a:r>
              <a:rPr lang="en-US" dirty="0" smtClean="0"/>
              <a:t> du GMF-U </a:t>
            </a:r>
            <a:r>
              <a:rPr lang="en-US" dirty="0" err="1" smtClean="0"/>
              <a:t>Sud</a:t>
            </a:r>
            <a:r>
              <a:rPr lang="en-US" dirty="0" smtClean="0"/>
              <a:t> </a:t>
            </a:r>
            <a:r>
              <a:rPr lang="en-US" dirty="0" err="1" smtClean="0"/>
              <a:t>Lanaudière</a:t>
            </a:r>
            <a:endParaRPr lang="en-US" dirty="0" smtClean="0"/>
          </a:p>
        </p:txBody>
      </p:sp>
      <p:pic>
        <p:nvPicPr>
          <p:cNvPr id="2" name="Picture 1" descr="Sans tit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100" y="82091"/>
            <a:ext cx="3479800" cy="2857500"/>
          </a:xfrm>
          <a:prstGeom prst="rect">
            <a:avLst/>
          </a:prstGeom>
        </p:spPr>
      </p:pic>
    </p:spTree>
    <p:extLst>
      <p:ext uri="{BB962C8B-B14F-4D97-AF65-F5344CB8AC3E}">
        <p14:creationId xmlns:p14="http://schemas.microsoft.com/office/powerpoint/2010/main" val="30100373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2431"/>
            <a:ext cx="6781800" cy="887941"/>
          </a:xfrm>
        </p:spPr>
        <p:txBody>
          <a:bodyPr>
            <a:normAutofit fontScale="90000"/>
          </a:bodyPr>
          <a:lstStyle/>
          <a:p>
            <a:r>
              <a:rPr lang="en-US" dirty="0" err="1" smtClean="0"/>
              <a:t>Références</a:t>
            </a:r>
            <a:endParaRPr lang="en-US" dirty="0"/>
          </a:p>
        </p:txBody>
      </p:sp>
      <p:sp>
        <p:nvSpPr>
          <p:cNvPr id="3" name="Content Placeholder 2"/>
          <p:cNvSpPr>
            <a:spLocks noGrp="1"/>
          </p:cNvSpPr>
          <p:nvPr>
            <p:ph idx="1"/>
          </p:nvPr>
        </p:nvSpPr>
        <p:spPr>
          <a:xfrm>
            <a:off x="762000" y="1230372"/>
            <a:ext cx="7543800" cy="4889515"/>
          </a:xfrm>
        </p:spPr>
        <p:txBody>
          <a:bodyPr>
            <a:normAutofit fontScale="55000" lnSpcReduction="20000"/>
          </a:bodyPr>
          <a:lstStyle/>
          <a:p>
            <a:r>
              <a:rPr lang="is-IS" dirty="0"/>
              <a:t>Alvar Agusti, MD et cie, </a:t>
            </a:r>
            <a:r>
              <a:rPr lang="en-US" dirty="0"/>
              <a:t>GLOBAL STRATEGY FOR THE DIAGNOSIS, MANAGEMENT, AND PREVENTION OF CHRONIC OBSTRUCTIVE PULMONARY DISEASE (2017 REPORT</a:t>
            </a:r>
            <a:r>
              <a:rPr lang="en-US" dirty="0" smtClean="0"/>
              <a:t>)</a:t>
            </a:r>
            <a:endParaRPr lang="fr-CA" dirty="0"/>
          </a:p>
          <a:p>
            <a:r>
              <a:rPr lang="fr-FR" dirty="0"/>
              <a:t>Denis E </a:t>
            </a:r>
            <a:r>
              <a:rPr lang="fr-FR" dirty="0" err="1"/>
              <a:t>O’Donnell</a:t>
            </a:r>
            <a:r>
              <a:rPr lang="fr-FR" dirty="0"/>
              <a:t> MD et </a:t>
            </a:r>
            <a:r>
              <a:rPr lang="fr-FR" dirty="0" err="1"/>
              <a:t>cie</a:t>
            </a:r>
            <a:r>
              <a:rPr lang="fr-FR" dirty="0"/>
              <a:t>, Recommandations de la </a:t>
            </a:r>
            <a:r>
              <a:rPr lang="fr-FR" dirty="0" err="1"/>
              <a:t>Sociéte</a:t>
            </a:r>
            <a:r>
              <a:rPr lang="fr-FR" dirty="0"/>
              <a:t>́ canadienne de </a:t>
            </a:r>
            <a:r>
              <a:rPr lang="fr-FR" dirty="0" err="1"/>
              <a:t>thoracologie</a:t>
            </a:r>
            <a:r>
              <a:rPr lang="fr-FR" dirty="0"/>
              <a:t> au sujet de la prise en charge de la maladie pulmonaire obstructive chronique – Mise à jour de 2007, </a:t>
            </a:r>
            <a:r>
              <a:rPr lang="de-DE" dirty="0"/>
              <a:t>Can </a:t>
            </a:r>
            <a:r>
              <a:rPr lang="de-DE" dirty="0" err="1"/>
              <a:t>Respir</a:t>
            </a:r>
            <a:r>
              <a:rPr lang="de-DE" dirty="0"/>
              <a:t> J </a:t>
            </a:r>
            <a:r>
              <a:rPr lang="de-DE" dirty="0" err="1"/>
              <a:t>Vol</a:t>
            </a:r>
            <a:r>
              <a:rPr lang="de-DE" dirty="0"/>
              <a:t> 14 </a:t>
            </a:r>
            <a:r>
              <a:rPr lang="de-DE" dirty="0" err="1"/>
              <a:t>Suppl</a:t>
            </a:r>
            <a:r>
              <a:rPr lang="de-DE" dirty="0"/>
              <a:t> B September 2007, </a:t>
            </a:r>
            <a:endParaRPr lang="fr-CA" dirty="0"/>
          </a:p>
          <a:p>
            <a:r>
              <a:rPr lang="en-US" dirty="0" err="1"/>
              <a:t>Herath</a:t>
            </a:r>
            <a:r>
              <a:rPr lang="en-US" dirty="0"/>
              <a:t> SC, Poole P, Prophylactic antibiotic therapy for chronic obstructive pulmonary disease (COPD) </a:t>
            </a:r>
            <a:r>
              <a:rPr lang="en-US" i="1" dirty="0"/>
              <a:t>Cochrane Database of Systematic Reviews </a:t>
            </a:r>
            <a:r>
              <a:rPr lang="en-US" dirty="0"/>
              <a:t>2013, Issue 11. Art. No.: CD009764., DOI: 10.1002/14651858.CD009764.pub2. </a:t>
            </a:r>
            <a:endParaRPr lang="fr-CA" dirty="0"/>
          </a:p>
          <a:p>
            <a:r>
              <a:rPr lang="fr-CA" dirty="0" err="1"/>
              <a:t>Karner</a:t>
            </a:r>
            <a:r>
              <a:rPr lang="fr-CA" dirty="0"/>
              <a:t> C, Chong J, Poole P. </a:t>
            </a:r>
            <a:r>
              <a:rPr lang="fr-CA" dirty="0" err="1"/>
              <a:t>Tiotropium</a:t>
            </a:r>
            <a:r>
              <a:rPr lang="fr-CA" dirty="0"/>
              <a:t> versus placebo for </a:t>
            </a:r>
            <a:r>
              <a:rPr lang="fr-CA" dirty="0" err="1"/>
              <a:t>chronic</a:t>
            </a:r>
            <a:r>
              <a:rPr lang="fr-CA" dirty="0"/>
              <a:t> obstructive </a:t>
            </a:r>
            <a:r>
              <a:rPr lang="fr-CA" dirty="0" err="1"/>
              <a:t>pulmonary</a:t>
            </a:r>
            <a:r>
              <a:rPr lang="fr-CA" dirty="0"/>
              <a:t> </a:t>
            </a:r>
            <a:r>
              <a:rPr lang="fr-CA" dirty="0" err="1"/>
              <a:t>disease</a:t>
            </a:r>
            <a:r>
              <a:rPr lang="fr-CA" dirty="0"/>
              <a:t>. Cochrane </a:t>
            </a:r>
            <a:r>
              <a:rPr lang="fr-CA" dirty="0" err="1"/>
              <a:t>Database</a:t>
            </a:r>
            <a:r>
              <a:rPr lang="fr-CA" dirty="0"/>
              <a:t> of </a:t>
            </a:r>
            <a:r>
              <a:rPr lang="fr-CA" dirty="0" err="1"/>
              <a:t>Systematic</a:t>
            </a:r>
            <a:r>
              <a:rPr lang="fr-CA" dirty="0"/>
              <a:t> </a:t>
            </a:r>
            <a:r>
              <a:rPr lang="fr-CA" dirty="0" err="1"/>
              <a:t>Reviews</a:t>
            </a:r>
            <a:r>
              <a:rPr lang="fr-CA" dirty="0"/>
              <a:t> 2014, Issue 7. Art. No.: CD009285. DOI: 10.1002/14651858.CD009285.</a:t>
            </a:r>
            <a:r>
              <a:rPr lang="fr-CA" dirty="0" smtClean="0"/>
              <a:t>pub3</a:t>
            </a:r>
            <a:endParaRPr lang="fr-CA" dirty="0"/>
          </a:p>
          <a:p>
            <a:r>
              <a:rPr lang="fi-FI" dirty="0" err="1"/>
              <a:t>Milo</a:t>
            </a:r>
            <a:r>
              <a:rPr lang="fi-FI" dirty="0"/>
              <a:t> A </a:t>
            </a:r>
            <a:r>
              <a:rPr lang="fi-FI" dirty="0" err="1"/>
              <a:t>Puhan</a:t>
            </a:r>
            <a:r>
              <a:rPr lang="fi-FI" dirty="0"/>
              <a:t>, </a:t>
            </a:r>
            <a:r>
              <a:rPr lang="en-US" dirty="0"/>
              <a:t>Respiratory rehabilitation after acute exacerbation of COPD may reduce risk for readmission and mortality – a systematic review , </a:t>
            </a:r>
            <a:r>
              <a:rPr lang="en-US" i="1" dirty="0"/>
              <a:t>Respiratory Research </a:t>
            </a:r>
            <a:r>
              <a:rPr lang="en-US" dirty="0"/>
              <a:t>2005, 6:</a:t>
            </a:r>
            <a:r>
              <a:rPr lang="en-US" dirty="0" smtClean="0"/>
              <a:t>54</a:t>
            </a:r>
            <a:endParaRPr lang="fr-CA" dirty="0"/>
          </a:p>
          <a:p>
            <a:r>
              <a:rPr lang="de-DE" dirty="0"/>
              <a:t>Peter M.A. </a:t>
            </a:r>
            <a:r>
              <a:rPr lang="de-DE" dirty="0" err="1"/>
              <a:t>Calverley</a:t>
            </a:r>
            <a:r>
              <a:rPr lang="de-DE" dirty="0"/>
              <a:t>, M.D.  </a:t>
            </a:r>
            <a:r>
              <a:rPr lang="en-US" dirty="0"/>
              <a:t>e</a:t>
            </a:r>
            <a:r>
              <a:rPr lang="de-DE" dirty="0"/>
              <a:t>t </a:t>
            </a:r>
            <a:r>
              <a:rPr lang="de-DE" dirty="0" err="1"/>
              <a:t>cie</a:t>
            </a:r>
            <a:r>
              <a:rPr lang="de-DE" dirty="0"/>
              <a:t>, </a:t>
            </a:r>
            <a:r>
              <a:rPr lang="en-US" dirty="0" err="1"/>
              <a:t>Salmeterol</a:t>
            </a:r>
            <a:r>
              <a:rPr lang="en-US" dirty="0"/>
              <a:t> and Fluticasone Propionate and Survival in Chronic Obstructive Pulmonary Disease, The new </a:t>
            </a:r>
            <a:r>
              <a:rPr lang="en-US" dirty="0" err="1"/>
              <a:t>england</a:t>
            </a:r>
            <a:r>
              <a:rPr lang="en-US" dirty="0"/>
              <a:t> journal of </a:t>
            </a:r>
            <a:r>
              <a:rPr lang="en-US" dirty="0" err="1"/>
              <a:t>medecine</a:t>
            </a:r>
            <a:r>
              <a:rPr lang="en-US" dirty="0"/>
              <a:t>, vol. 356 </a:t>
            </a:r>
            <a:r>
              <a:rPr lang="en-US" dirty="0" err="1"/>
              <a:t>Numero</a:t>
            </a:r>
            <a:r>
              <a:rPr lang="en-US" dirty="0"/>
              <a:t> 8, </a:t>
            </a:r>
            <a:r>
              <a:rPr lang="en-US" dirty="0" err="1"/>
              <a:t>publié</a:t>
            </a:r>
            <a:r>
              <a:rPr lang="en-US" dirty="0"/>
              <a:t> 22 </a:t>
            </a:r>
            <a:r>
              <a:rPr lang="en-US" dirty="0" err="1"/>
              <a:t>février</a:t>
            </a:r>
            <a:r>
              <a:rPr lang="en-US" dirty="0"/>
              <a:t> 2007</a:t>
            </a:r>
            <a:r>
              <a:rPr lang="en-US" dirty="0" smtClean="0"/>
              <a:t>,</a:t>
            </a:r>
            <a:endParaRPr lang="fr-CA" dirty="0"/>
          </a:p>
          <a:p>
            <a:r>
              <a:rPr lang="fr-CA" dirty="0" err="1"/>
              <a:t>Qaseem</a:t>
            </a:r>
            <a:r>
              <a:rPr lang="fr-CA" dirty="0"/>
              <a:t> A, et al. "</a:t>
            </a:r>
            <a:r>
              <a:rPr lang="fr-CA" dirty="0" err="1"/>
              <a:t>Diagnosis</a:t>
            </a:r>
            <a:r>
              <a:rPr lang="fr-CA" dirty="0"/>
              <a:t> and Management of Stable </a:t>
            </a:r>
            <a:r>
              <a:rPr lang="fr-CA" dirty="0" err="1"/>
              <a:t>Chronic</a:t>
            </a:r>
            <a:r>
              <a:rPr lang="fr-CA" dirty="0"/>
              <a:t> Obstructive </a:t>
            </a:r>
            <a:r>
              <a:rPr lang="fr-CA" dirty="0" err="1"/>
              <a:t>Pulmonary</a:t>
            </a:r>
            <a:r>
              <a:rPr lang="fr-CA" dirty="0"/>
              <a:t> </a:t>
            </a:r>
            <a:r>
              <a:rPr lang="fr-CA" dirty="0" err="1"/>
              <a:t>Disease</a:t>
            </a:r>
            <a:r>
              <a:rPr lang="fr-CA" dirty="0"/>
              <a:t>: A </a:t>
            </a:r>
            <a:r>
              <a:rPr lang="fr-CA" dirty="0" err="1"/>
              <a:t>Clinical</a:t>
            </a:r>
            <a:r>
              <a:rPr lang="fr-CA" dirty="0"/>
              <a:t> Practice Guideline Update </a:t>
            </a:r>
            <a:r>
              <a:rPr lang="fr-CA" dirty="0" err="1"/>
              <a:t>from</a:t>
            </a:r>
            <a:r>
              <a:rPr lang="fr-CA" dirty="0"/>
              <a:t> the American </a:t>
            </a:r>
            <a:r>
              <a:rPr lang="fr-CA" dirty="0" err="1"/>
              <a:t>College</a:t>
            </a:r>
            <a:r>
              <a:rPr lang="fr-CA" dirty="0"/>
              <a:t> of </a:t>
            </a:r>
            <a:r>
              <a:rPr lang="fr-CA" dirty="0" err="1"/>
              <a:t>Physicians</a:t>
            </a:r>
            <a:r>
              <a:rPr lang="fr-CA" dirty="0"/>
              <a:t>, American </a:t>
            </a:r>
            <a:r>
              <a:rPr lang="fr-CA" dirty="0" err="1"/>
              <a:t>College</a:t>
            </a:r>
            <a:r>
              <a:rPr lang="fr-CA" dirty="0"/>
              <a:t> of </a:t>
            </a:r>
            <a:r>
              <a:rPr lang="fr-CA" dirty="0" err="1"/>
              <a:t>Chest</a:t>
            </a:r>
            <a:r>
              <a:rPr lang="fr-CA" dirty="0"/>
              <a:t> </a:t>
            </a:r>
            <a:r>
              <a:rPr lang="fr-CA" dirty="0" err="1"/>
              <a:t>Physicians</a:t>
            </a:r>
            <a:r>
              <a:rPr lang="fr-CA" dirty="0"/>
              <a:t>, American </a:t>
            </a:r>
            <a:r>
              <a:rPr lang="fr-CA" dirty="0" err="1"/>
              <a:t>Thoracic</a:t>
            </a:r>
            <a:r>
              <a:rPr lang="fr-CA" dirty="0"/>
              <a:t> Society, and </a:t>
            </a:r>
            <a:r>
              <a:rPr lang="fr-CA" dirty="0" err="1"/>
              <a:t>European</a:t>
            </a:r>
            <a:r>
              <a:rPr lang="fr-CA" dirty="0"/>
              <a:t> </a:t>
            </a:r>
            <a:r>
              <a:rPr lang="fr-CA" dirty="0" err="1"/>
              <a:t>Respiratory</a:t>
            </a:r>
            <a:r>
              <a:rPr lang="fr-CA" dirty="0"/>
              <a:t> Society". </a:t>
            </a:r>
            <a:r>
              <a:rPr lang="fr-CA" dirty="0" err="1"/>
              <a:t>Annals</a:t>
            </a:r>
            <a:r>
              <a:rPr lang="fr-CA" dirty="0"/>
              <a:t> of </a:t>
            </a:r>
            <a:r>
              <a:rPr lang="fr-CA" dirty="0" err="1"/>
              <a:t>Internal</a:t>
            </a:r>
            <a:r>
              <a:rPr lang="fr-CA" dirty="0"/>
              <a:t> </a:t>
            </a:r>
            <a:r>
              <a:rPr lang="fr-CA" dirty="0" err="1"/>
              <a:t>Medicine</a:t>
            </a:r>
            <a:r>
              <a:rPr lang="fr-CA" dirty="0"/>
              <a:t>, 2011. Volume 155 (3): 179-191</a:t>
            </a:r>
            <a:r>
              <a:rPr lang="fr-CA" dirty="0" smtClean="0"/>
              <a:t>.</a:t>
            </a:r>
            <a:endParaRPr lang="fr-CA" dirty="0"/>
          </a:p>
          <a:p>
            <a:r>
              <a:rPr lang="pl-PL" dirty="0" err="1"/>
              <a:t>Shawn</a:t>
            </a:r>
            <a:r>
              <a:rPr lang="pl-PL" dirty="0"/>
              <a:t> D. Aaron et </a:t>
            </a:r>
            <a:r>
              <a:rPr lang="pl-PL" dirty="0" err="1"/>
              <a:t>cie</a:t>
            </a:r>
            <a:r>
              <a:rPr lang="pl-PL" dirty="0"/>
              <a:t>, </a:t>
            </a:r>
            <a:r>
              <a:rPr lang="en-US" dirty="0" err="1"/>
              <a:t>Tiotropium</a:t>
            </a:r>
            <a:r>
              <a:rPr lang="en-US" dirty="0"/>
              <a:t> in Combination with Placebo, </a:t>
            </a:r>
            <a:r>
              <a:rPr lang="en-US" dirty="0" err="1"/>
              <a:t>Salmeterol</a:t>
            </a:r>
            <a:r>
              <a:rPr lang="en-US" dirty="0"/>
              <a:t>, or Fluticasone–</a:t>
            </a:r>
            <a:r>
              <a:rPr lang="en-US" dirty="0" err="1"/>
              <a:t>Salmeterol</a:t>
            </a:r>
            <a:r>
              <a:rPr lang="en-US" dirty="0"/>
              <a:t> for Treatment of Chronic Obstructive Pulmonary Disease, </a:t>
            </a:r>
            <a:r>
              <a:rPr lang="en-US" i="1" dirty="0"/>
              <a:t>Ann Intern Med. </a:t>
            </a:r>
            <a:r>
              <a:rPr lang="en-US" dirty="0"/>
              <a:t>2007;146:545-555. </a:t>
            </a:r>
            <a:endParaRPr lang="fr-CA" dirty="0"/>
          </a:p>
          <a:p>
            <a:r>
              <a:rPr lang="fr-CA" dirty="0" err="1"/>
              <a:t>Wedzicha</a:t>
            </a:r>
            <a:r>
              <a:rPr lang="fr-CA" dirty="0"/>
              <a:t> JA, et al. "</a:t>
            </a:r>
            <a:r>
              <a:rPr lang="fr-CA" dirty="0" err="1"/>
              <a:t>Indacaterol-Glycopyrronium</a:t>
            </a:r>
            <a:r>
              <a:rPr lang="fr-CA" dirty="0"/>
              <a:t> versus </a:t>
            </a:r>
            <a:r>
              <a:rPr lang="fr-CA" dirty="0" err="1"/>
              <a:t>Salmeterol-Fluticasone</a:t>
            </a:r>
            <a:r>
              <a:rPr lang="fr-CA" dirty="0"/>
              <a:t> for COPD". </a:t>
            </a:r>
            <a:r>
              <a:rPr lang="fr-CA" i="1" dirty="0"/>
              <a:t>The New </a:t>
            </a:r>
            <a:r>
              <a:rPr lang="fr-CA" i="1" dirty="0" err="1"/>
              <a:t>England</a:t>
            </a:r>
            <a:r>
              <a:rPr lang="fr-CA" i="1" dirty="0"/>
              <a:t> Journal of </a:t>
            </a:r>
            <a:r>
              <a:rPr lang="fr-CA" i="1" dirty="0" err="1"/>
              <a:t>Medicine</a:t>
            </a:r>
            <a:r>
              <a:rPr lang="fr-CA" dirty="0"/>
              <a:t>. 2016. 374(23):2222-2234</a:t>
            </a:r>
            <a:r>
              <a:rPr lang="fr-CA" dirty="0" smtClean="0"/>
              <a:t>.</a:t>
            </a:r>
            <a:endParaRPr lang="fr-CA" dirty="0"/>
          </a:p>
          <a:p>
            <a:r>
              <a:rPr lang="fr-CA" dirty="0" err="1"/>
              <a:t>Wedzicha</a:t>
            </a:r>
            <a:r>
              <a:rPr lang="fr-CA" dirty="0"/>
              <a:t> JA, et al. "The </a:t>
            </a:r>
            <a:r>
              <a:rPr lang="fr-CA" dirty="0" err="1"/>
              <a:t>Prevention</a:t>
            </a:r>
            <a:r>
              <a:rPr lang="fr-CA" dirty="0"/>
              <a:t> of </a:t>
            </a:r>
            <a:r>
              <a:rPr lang="fr-CA" dirty="0" err="1"/>
              <a:t>Chronic</a:t>
            </a:r>
            <a:r>
              <a:rPr lang="fr-CA" dirty="0"/>
              <a:t> Obstructive </a:t>
            </a:r>
            <a:r>
              <a:rPr lang="fr-CA" dirty="0" err="1"/>
              <a:t>Pulmonary</a:t>
            </a:r>
            <a:r>
              <a:rPr lang="fr-CA" dirty="0"/>
              <a:t> </a:t>
            </a:r>
            <a:r>
              <a:rPr lang="fr-CA" dirty="0" err="1"/>
              <a:t>Disease</a:t>
            </a:r>
            <a:r>
              <a:rPr lang="fr-CA" dirty="0"/>
              <a:t> Exacerbations by </a:t>
            </a:r>
            <a:r>
              <a:rPr lang="fr-CA" dirty="0" err="1"/>
              <a:t>Salmeterol</a:t>
            </a:r>
            <a:r>
              <a:rPr lang="fr-CA" dirty="0"/>
              <a:t>/</a:t>
            </a:r>
            <a:r>
              <a:rPr lang="fr-CA" dirty="0" err="1"/>
              <a:t>Fluticasone</a:t>
            </a:r>
            <a:r>
              <a:rPr lang="fr-CA" dirty="0"/>
              <a:t> </a:t>
            </a:r>
            <a:r>
              <a:rPr lang="fr-CA" dirty="0" err="1"/>
              <a:t>Proprionate</a:t>
            </a:r>
            <a:r>
              <a:rPr lang="fr-CA" dirty="0"/>
              <a:t> or </a:t>
            </a:r>
            <a:r>
              <a:rPr lang="fr-CA" dirty="0" err="1"/>
              <a:t>Tiotropium</a:t>
            </a:r>
            <a:r>
              <a:rPr lang="fr-CA" dirty="0"/>
              <a:t> </a:t>
            </a:r>
            <a:r>
              <a:rPr lang="fr-CA" dirty="0" err="1"/>
              <a:t>Bromide</a:t>
            </a:r>
            <a:r>
              <a:rPr lang="fr-CA" dirty="0"/>
              <a:t>". </a:t>
            </a:r>
            <a:r>
              <a:rPr lang="fr-CA" i="1" dirty="0"/>
              <a:t>American Journal of </a:t>
            </a:r>
            <a:r>
              <a:rPr lang="fr-CA" i="1" dirty="0" err="1"/>
              <a:t>Respiratory</a:t>
            </a:r>
            <a:r>
              <a:rPr lang="fr-CA" i="1" dirty="0"/>
              <a:t> and </a:t>
            </a:r>
            <a:r>
              <a:rPr lang="fr-CA" i="1" dirty="0" err="1"/>
              <a:t>Critical</a:t>
            </a:r>
            <a:r>
              <a:rPr lang="fr-CA" i="1" dirty="0"/>
              <a:t> Care </a:t>
            </a:r>
            <a:r>
              <a:rPr lang="fr-CA" i="1" dirty="0" err="1"/>
              <a:t>Medicine</a:t>
            </a:r>
            <a:r>
              <a:rPr lang="fr-CA" dirty="0"/>
              <a:t>. 2008. 177:19-26.</a:t>
            </a:r>
          </a:p>
          <a:p>
            <a:endParaRPr lang="en-US" dirty="0"/>
          </a:p>
        </p:txBody>
      </p:sp>
    </p:spTree>
    <p:extLst>
      <p:ext uri="{BB962C8B-B14F-4D97-AF65-F5344CB8AC3E}">
        <p14:creationId xmlns:p14="http://schemas.microsoft.com/office/powerpoint/2010/main" val="1744025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2432"/>
            <a:ext cx="6781800" cy="763216"/>
          </a:xfrm>
        </p:spPr>
        <p:txBody>
          <a:bodyPr>
            <a:normAutofit fontScale="90000"/>
          </a:bodyPr>
          <a:lstStyle/>
          <a:p>
            <a:r>
              <a:rPr lang="en-US" dirty="0" err="1"/>
              <a:t>M</a:t>
            </a:r>
            <a:r>
              <a:rPr lang="en-US" dirty="0" err="1" smtClean="0"/>
              <a:t>éthodologie</a:t>
            </a:r>
            <a:endParaRPr lang="en-US" dirty="0"/>
          </a:p>
        </p:txBody>
      </p:sp>
      <p:sp>
        <p:nvSpPr>
          <p:cNvPr id="3" name="Content Placeholder 2"/>
          <p:cNvSpPr>
            <a:spLocks noGrp="1"/>
          </p:cNvSpPr>
          <p:nvPr>
            <p:ph idx="1"/>
          </p:nvPr>
        </p:nvSpPr>
        <p:spPr>
          <a:xfrm>
            <a:off x="224118" y="999835"/>
            <a:ext cx="5045076" cy="4651289"/>
          </a:xfrm>
        </p:spPr>
        <p:txBody>
          <a:bodyPr>
            <a:normAutofit/>
          </a:bodyPr>
          <a:lstStyle/>
          <a:p>
            <a:pPr marL="0" indent="0">
              <a:buNone/>
            </a:pPr>
            <a:r>
              <a:rPr lang="en-US" dirty="0" err="1" smtClean="0"/>
              <a:t>Moteur</a:t>
            </a:r>
            <a:r>
              <a:rPr lang="en-US" dirty="0" smtClean="0"/>
              <a:t> de </a:t>
            </a:r>
            <a:r>
              <a:rPr lang="en-US" dirty="0" err="1" smtClean="0"/>
              <a:t>recherche</a:t>
            </a:r>
            <a:r>
              <a:rPr lang="en-US" dirty="0" smtClean="0"/>
              <a:t>: </a:t>
            </a:r>
            <a:r>
              <a:rPr lang="en-US" dirty="0"/>
              <a:t>G</a:t>
            </a:r>
            <a:r>
              <a:rPr lang="en-US" dirty="0" smtClean="0"/>
              <a:t>oogle</a:t>
            </a:r>
            <a:endParaRPr lang="en-US" dirty="0"/>
          </a:p>
          <a:p>
            <a:r>
              <a:rPr lang="en-US" dirty="0" smtClean="0"/>
              <a:t>Guidelines </a:t>
            </a:r>
            <a:r>
              <a:rPr lang="en-US" dirty="0"/>
              <a:t>MPOC </a:t>
            </a:r>
            <a:r>
              <a:rPr lang="en-US" dirty="0" err="1"/>
              <a:t>canadien</a:t>
            </a:r>
            <a:r>
              <a:rPr lang="en-US" dirty="0"/>
              <a:t> </a:t>
            </a:r>
            <a:r>
              <a:rPr lang="en-US" dirty="0" smtClean="0">
                <a:sym typeface="Wingdings"/>
              </a:rPr>
              <a:t></a:t>
            </a:r>
          </a:p>
          <a:p>
            <a:pPr marL="320040" lvl="1" indent="0">
              <a:buNone/>
            </a:pPr>
            <a:r>
              <a:rPr lang="en-US" dirty="0" err="1" smtClean="0">
                <a:sym typeface="Wingdings"/>
              </a:rPr>
              <a:t>Société</a:t>
            </a:r>
            <a:r>
              <a:rPr lang="en-US" dirty="0" smtClean="0">
                <a:sym typeface="Wingdings"/>
              </a:rPr>
              <a:t> </a:t>
            </a:r>
            <a:r>
              <a:rPr lang="en-US" dirty="0" err="1">
                <a:sym typeface="Wingdings"/>
              </a:rPr>
              <a:t>canadienne</a:t>
            </a:r>
            <a:r>
              <a:rPr lang="en-US" dirty="0">
                <a:sym typeface="Wingdings"/>
              </a:rPr>
              <a:t> de </a:t>
            </a:r>
            <a:r>
              <a:rPr lang="en-US" dirty="0" err="1">
                <a:sym typeface="Wingdings"/>
              </a:rPr>
              <a:t>thoracologie</a:t>
            </a:r>
            <a:r>
              <a:rPr lang="en-US" dirty="0">
                <a:sym typeface="Wingdings"/>
              </a:rPr>
              <a:t> </a:t>
            </a:r>
            <a:r>
              <a:rPr lang="en-US" dirty="0" smtClean="0">
                <a:sym typeface="Wingdings"/>
              </a:rPr>
              <a:t>2007</a:t>
            </a:r>
          </a:p>
          <a:p>
            <a:pPr marL="320040" lvl="1" indent="0">
              <a:buNone/>
            </a:pPr>
            <a:endParaRPr lang="en-US" dirty="0" smtClean="0">
              <a:sym typeface="Wingdings"/>
            </a:endParaRPr>
          </a:p>
          <a:p>
            <a:r>
              <a:rPr lang="en-US" dirty="0" smtClean="0">
                <a:sym typeface="Wingdings"/>
              </a:rPr>
              <a:t>Guidelines </a:t>
            </a:r>
            <a:r>
              <a:rPr lang="en-US" dirty="0">
                <a:sym typeface="Wingdings"/>
              </a:rPr>
              <a:t>COPD </a:t>
            </a:r>
            <a:r>
              <a:rPr lang="en-US" dirty="0" err="1" smtClean="0">
                <a:sym typeface="Wingdings"/>
              </a:rPr>
              <a:t>american</a:t>
            </a:r>
            <a:r>
              <a:rPr lang="en-US" dirty="0" smtClean="0">
                <a:sym typeface="Wingdings"/>
              </a:rPr>
              <a:t> </a:t>
            </a:r>
            <a:r>
              <a:rPr lang="en-US" dirty="0">
                <a:sym typeface="Wingdings"/>
              </a:rPr>
              <a:t> </a:t>
            </a:r>
            <a:endParaRPr lang="en-US" dirty="0" smtClean="0">
              <a:sym typeface="Wingdings"/>
            </a:endParaRPr>
          </a:p>
          <a:p>
            <a:pPr marL="320040" lvl="1" indent="0">
              <a:buNone/>
            </a:pPr>
            <a:r>
              <a:rPr lang="en-US" dirty="0" smtClean="0">
                <a:sym typeface="Wingdings"/>
              </a:rPr>
              <a:t>American </a:t>
            </a:r>
            <a:r>
              <a:rPr lang="en-US" dirty="0">
                <a:sym typeface="Wingdings"/>
              </a:rPr>
              <a:t>thoracic society </a:t>
            </a:r>
            <a:r>
              <a:rPr lang="en-US" dirty="0" smtClean="0">
                <a:sym typeface="Wingdings"/>
              </a:rPr>
              <a:t>2011 </a:t>
            </a:r>
          </a:p>
          <a:p>
            <a:endParaRPr lang="en-US" dirty="0" smtClean="0">
              <a:sym typeface="Wingdings"/>
            </a:endParaRPr>
          </a:p>
          <a:p>
            <a:r>
              <a:rPr lang="en-US" dirty="0" smtClean="0"/>
              <a:t>The </a:t>
            </a:r>
            <a:r>
              <a:rPr lang="en-US" dirty="0"/>
              <a:t>Global Initiative for Chronic Obstructive Lung Disease (</a:t>
            </a:r>
            <a:r>
              <a:rPr lang="en-US" dirty="0">
                <a:sym typeface="Wingdings"/>
              </a:rPr>
              <a:t>GOLD</a:t>
            </a:r>
            <a:r>
              <a:rPr lang="en-US" dirty="0" smtClean="0">
                <a:sym typeface="Wingdings"/>
              </a:rPr>
              <a:t>) 2017</a:t>
            </a:r>
          </a:p>
        </p:txBody>
      </p:sp>
      <p:pic>
        <p:nvPicPr>
          <p:cNvPr id="4" name="Picture 3" descr="Sans titre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40488" y="1214573"/>
            <a:ext cx="3904689" cy="1095042"/>
          </a:xfrm>
          <a:prstGeom prst="rect">
            <a:avLst/>
          </a:prstGeom>
        </p:spPr>
      </p:pic>
      <p:pic>
        <p:nvPicPr>
          <p:cNvPr id="5" name="Picture 4" descr="Sans titre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40488" y="2752573"/>
            <a:ext cx="4083000" cy="1189396"/>
          </a:xfrm>
          <a:prstGeom prst="rect">
            <a:avLst/>
          </a:prstGeom>
        </p:spPr>
      </p:pic>
      <p:pic>
        <p:nvPicPr>
          <p:cNvPr id="6" name="Picture 5" descr="Sans titre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00252" y="4347335"/>
            <a:ext cx="4083984" cy="1079674"/>
          </a:xfrm>
          <a:prstGeom prst="rect">
            <a:avLst/>
          </a:prstGeom>
        </p:spPr>
      </p:pic>
      <p:sp>
        <p:nvSpPr>
          <p:cNvPr id="7" name="TextBox 6"/>
          <p:cNvSpPr txBox="1"/>
          <p:nvPr/>
        </p:nvSpPr>
        <p:spPr>
          <a:xfrm>
            <a:off x="224118" y="5677647"/>
            <a:ext cx="7963647" cy="461665"/>
          </a:xfrm>
          <a:prstGeom prst="rect">
            <a:avLst/>
          </a:prstGeom>
          <a:noFill/>
        </p:spPr>
        <p:txBody>
          <a:bodyPr wrap="square" rtlCol="0">
            <a:spAutoFit/>
          </a:bodyPr>
          <a:lstStyle/>
          <a:p>
            <a:r>
              <a:rPr lang="en-US" sz="2400" dirty="0"/>
              <a:t>Articles </a:t>
            </a:r>
            <a:r>
              <a:rPr lang="en-US" sz="2400" dirty="0" err="1"/>
              <a:t>analysés</a:t>
            </a:r>
            <a:r>
              <a:rPr lang="en-US" sz="2400" dirty="0"/>
              <a:t>: </a:t>
            </a:r>
            <a:r>
              <a:rPr lang="en-US" sz="2400" dirty="0" err="1"/>
              <a:t>ceux</a:t>
            </a:r>
            <a:r>
              <a:rPr lang="en-US" sz="2400" dirty="0"/>
              <a:t> qui </a:t>
            </a:r>
            <a:r>
              <a:rPr lang="en-US" sz="2400" dirty="0" err="1" smtClean="0"/>
              <a:t>soutiennent</a:t>
            </a:r>
            <a:r>
              <a:rPr lang="en-US" sz="2400" dirty="0" smtClean="0"/>
              <a:t> les </a:t>
            </a:r>
            <a:r>
              <a:rPr lang="en-US" sz="2400" dirty="0" err="1" smtClean="0"/>
              <a:t>recommandations</a:t>
            </a:r>
            <a:endParaRPr lang="en-US" sz="2400" dirty="0"/>
          </a:p>
        </p:txBody>
      </p:sp>
    </p:spTree>
    <p:extLst>
      <p:ext uri="{BB962C8B-B14F-4D97-AF65-F5344CB8AC3E}">
        <p14:creationId xmlns:p14="http://schemas.microsoft.com/office/powerpoint/2010/main" val="3826209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16824"/>
            <a:ext cx="6781800" cy="1010048"/>
          </a:xfrm>
        </p:spPr>
        <p:txBody>
          <a:bodyPr>
            <a:normAutofit fontScale="90000"/>
          </a:bodyPr>
          <a:lstStyle/>
          <a:p>
            <a:r>
              <a:rPr lang="en-US" dirty="0" err="1" smtClean="0"/>
              <a:t>Méthodologie</a:t>
            </a:r>
            <a:r>
              <a:rPr lang="en-US" dirty="0" smtClean="0"/>
              <a:t> des guides</a:t>
            </a:r>
            <a:endParaRPr lang="en-US" dirty="0"/>
          </a:p>
        </p:txBody>
      </p:sp>
      <p:sp>
        <p:nvSpPr>
          <p:cNvPr id="3" name="Content Placeholder 2"/>
          <p:cNvSpPr>
            <a:spLocks noGrp="1"/>
          </p:cNvSpPr>
          <p:nvPr>
            <p:ph idx="1"/>
          </p:nvPr>
        </p:nvSpPr>
        <p:spPr>
          <a:xfrm>
            <a:off x="762000" y="1426872"/>
            <a:ext cx="7543800" cy="4728799"/>
          </a:xfrm>
        </p:spPr>
        <p:txBody>
          <a:bodyPr>
            <a:normAutofit fontScale="85000" lnSpcReduction="20000"/>
          </a:bodyPr>
          <a:lstStyle/>
          <a:p>
            <a:pPr marL="0" indent="0">
              <a:buNone/>
            </a:pPr>
            <a:r>
              <a:rPr lang="en-US" dirty="0" err="1" smtClean="0">
                <a:solidFill>
                  <a:schemeClr val="tx1"/>
                </a:solidFill>
              </a:rPr>
              <a:t>Canadien</a:t>
            </a:r>
            <a:r>
              <a:rPr lang="en-US" dirty="0" smtClean="0">
                <a:solidFill>
                  <a:schemeClr val="tx1"/>
                </a:solidFill>
              </a:rPr>
              <a:t>: </a:t>
            </a:r>
          </a:p>
          <a:p>
            <a:r>
              <a:rPr lang="en-US" dirty="0"/>
              <a:t>R</a:t>
            </a:r>
            <a:r>
              <a:rPr lang="en-US" dirty="0" smtClean="0"/>
              <a:t>evue </a:t>
            </a:r>
            <a:r>
              <a:rPr lang="en-US" dirty="0" err="1" smtClean="0"/>
              <a:t>littérature</a:t>
            </a:r>
            <a:r>
              <a:rPr lang="en-US" dirty="0" smtClean="0"/>
              <a:t> de 2003 </a:t>
            </a:r>
            <a:r>
              <a:rPr lang="en-US" dirty="0" err="1" smtClean="0"/>
              <a:t>à</a:t>
            </a:r>
            <a:r>
              <a:rPr lang="en-US" dirty="0" smtClean="0"/>
              <a:t> 2007</a:t>
            </a:r>
          </a:p>
          <a:p>
            <a:r>
              <a:rPr lang="en-US" dirty="0" err="1" smtClean="0"/>
              <a:t>Analyse</a:t>
            </a:r>
            <a:r>
              <a:rPr lang="en-US" dirty="0" smtClean="0"/>
              <a:t> </a:t>
            </a:r>
            <a:r>
              <a:rPr lang="en-US" dirty="0" err="1" smtClean="0"/>
              <a:t>indépendante</a:t>
            </a:r>
            <a:r>
              <a:rPr lang="en-US" dirty="0" smtClean="0"/>
              <a:t> par 15 </a:t>
            </a:r>
            <a:r>
              <a:rPr lang="en-US" dirty="0" err="1" smtClean="0"/>
              <a:t>spécialistes</a:t>
            </a:r>
            <a:endParaRPr lang="en-US" dirty="0" smtClean="0"/>
          </a:p>
          <a:p>
            <a:r>
              <a:rPr lang="en-US" dirty="0" smtClean="0"/>
              <a:t>Attribution des </a:t>
            </a:r>
            <a:r>
              <a:rPr lang="en-US" dirty="0" err="1" smtClean="0"/>
              <a:t>degrés</a:t>
            </a:r>
            <a:r>
              <a:rPr lang="en-US" dirty="0" smtClean="0"/>
              <a:t> de certitude des </a:t>
            </a:r>
            <a:r>
              <a:rPr lang="en-US" dirty="0" err="1" smtClean="0"/>
              <a:t>recommandations</a:t>
            </a:r>
            <a:endParaRPr lang="en-US" dirty="0" smtClean="0"/>
          </a:p>
          <a:p>
            <a:pPr marL="0" indent="0">
              <a:buNone/>
            </a:pPr>
            <a:endParaRPr lang="en-US" dirty="0"/>
          </a:p>
          <a:p>
            <a:pPr marL="0" indent="0">
              <a:buNone/>
            </a:pPr>
            <a:r>
              <a:rPr lang="en-US" dirty="0" err="1" smtClean="0"/>
              <a:t>Américain</a:t>
            </a:r>
            <a:r>
              <a:rPr lang="en-US" dirty="0" smtClean="0"/>
              <a:t>:</a:t>
            </a:r>
          </a:p>
          <a:p>
            <a:r>
              <a:rPr lang="en-US" dirty="0" err="1" smtClean="0"/>
              <a:t>Recherche</a:t>
            </a:r>
            <a:r>
              <a:rPr lang="en-US" dirty="0" smtClean="0"/>
              <a:t> Medline, </a:t>
            </a:r>
            <a:r>
              <a:rPr lang="en-US" dirty="0"/>
              <a:t>systematic evidence </a:t>
            </a:r>
            <a:r>
              <a:rPr lang="en-US" dirty="0" smtClean="0"/>
              <a:t>review et rapport de </a:t>
            </a:r>
            <a:r>
              <a:rPr lang="en-US" dirty="0" err="1" smtClean="0"/>
              <a:t>l’Agence</a:t>
            </a:r>
            <a:r>
              <a:rPr lang="en-US" dirty="0" smtClean="0"/>
              <a:t> de </a:t>
            </a:r>
            <a:r>
              <a:rPr lang="en-US" dirty="0" err="1" smtClean="0"/>
              <a:t>recherche</a:t>
            </a:r>
            <a:r>
              <a:rPr lang="en-US" dirty="0" smtClean="0"/>
              <a:t> en santé du Minnesota </a:t>
            </a:r>
          </a:p>
          <a:p>
            <a:r>
              <a:rPr lang="en-US" dirty="0" smtClean="0"/>
              <a:t>Collaboration de 4 associations</a:t>
            </a:r>
          </a:p>
          <a:p>
            <a:r>
              <a:rPr lang="en-US" dirty="0" smtClean="0"/>
              <a:t>Discussion et consensus</a:t>
            </a:r>
          </a:p>
          <a:p>
            <a:pPr marL="0" indent="0">
              <a:buNone/>
            </a:pPr>
            <a:endParaRPr lang="en-US" dirty="0"/>
          </a:p>
          <a:p>
            <a:pPr marL="0" indent="0">
              <a:buNone/>
            </a:pPr>
            <a:r>
              <a:rPr lang="en-US" dirty="0" smtClean="0"/>
              <a:t>GOLD: </a:t>
            </a:r>
          </a:p>
          <a:p>
            <a:r>
              <a:rPr lang="en-US" dirty="0" err="1" smtClean="0"/>
              <a:t>Recherche</a:t>
            </a:r>
            <a:r>
              <a:rPr lang="en-US" dirty="0" smtClean="0"/>
              <a:t> </a:t>
            </a:r>
            <a:r>
              <a:rPr lang="en-US" dirty="0" err="1" smtClean="0"/>
              <a:t>élargie</a:t>
            </a:r>
            <a:r>
              <a:rPr lang="en-US" dirty="0" smtClean="0"/>
              <a:t> PubMed</a:t>
            </a:r>
          </a:p>
          <a:p>
            <a:r>
              <a:rPr lang="en-US" dirty="0" err="1" smtClean="0"/>
              <a:t>Soumission</a:t>
            </a:r>
            <a:r>
              <a:rPr lang="en-US" dirty="0" smtClean="0"/>
              <a:t> </a:t>
            </a:r>
            <a:r>
              <a:rPr lang="en-US" dirty="0" err="1" smtClean="0"/>
              <a:t>d’articles</a:t>
            </a:r>
            <a:r>
              <a:rPr lang="en-US" dirty="0" smtClean="0"/>
              <a:t> possible</a:t>
            </a:r>
          </a:p>
          <a:p>
            <a:r>
              <a:rPr lang="en-US" dirty="0" err="1" smtClean="0"/>
              <a:t>Rencontre</a:t>
            </a:r>
            <a:r>
              <a:rPr lang="en-US" dirty="0" smtClean="0"/>
              <a:t> en </a:t>
            </a:r>
            <a:r>
              <a:rPr lang="en-US" dirty="0" err="1" smtClean="0"/>
              <a:t>comité</a:t>
            </a:r>
            <a:r>
              <a:rPr lang="en-US" dirty="0" smtClean="0"/>
              <a:t> et consensus</a:t>
            </a:r>
          </a:p>
        </p:txBody>
      </p:sp>
    </p:spTree>
    <p:extLst>
      <p:ext uri="{BB962C8B-B14F-4D97-AF65-F5344CB8AC3E}">
        <p14:creationId xmlns:p14="http://schemas.microsoft.com/office/powerpoint/2010/main" val="2137935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445" y="398586"/>
            <a:ext cx="7537939" cy="1014046"/>
          </a:xfrm>
        </p:spPr>
        <p:txBody>
          <a:bodyPr>
            <a:normAutofit/>
          </a:bodyPr>
          <a:lstStyle/>
          <a:p>
            <a:r>
              <a:rPr lang="en-US" dirty="0" err="1"/>
              <a:t>T</a:t>
            </a:r>
            <a:r>
              <a:rPr lang="en-US" dirty="0" err="1" smtClean="0"/>
              <a:t>x</a:t>
            </a:r>
            <a:r>
              <a:rPr lang="en-US" dirty="0" smtClean="0"/>
              <a:t> non-</a:t>
            </a:r>
            <a:r>
              <a:rPr lang="en-US" dirty="0" err="1" smtClean="0"/>
              <a:t>pharmacologique</a:t>
            </a:r>
            <a:endParaRPr lang="en-US" dirty="0"/>
          </a:p>
        </p:txBody>
      </p:sp>
      <p:graphicFrame>
        <p:nvGraphicFramePr>
          <p:cNvPr id="3" name="Tableau 2"/>
          <p:cNvGraphicFramePr>
            <a:graphicFrameLocks noGrp="1"/>
          </p:cNvGraphicFramePr>
          <p:nvPr>
            <p:extLst>
              <p:ext uri="{D42A27DB-BD31-4B8C-83A1-F6EECF244321}">
                <p14:modId xmlns:p14="http://schemas.microsoft.com/office/powerpoint/2010/main" val="2288677982"/>
              </p:ext>
            </p:extLst>
          </p:nvPr>
        </p:nvGraphicFramePr>
        <p:xfrm>
          <a:off x="973014" y="1576756"/>
          <a:ext cx="7080740" cy="4305145"/>
        </p:xfrm>
        <a:graphic>
          <a:graphicData uri="http://schemas.openxmlformats.org/drawingml/2006/table">
            <a:tbl>
              <a:tblPr firstRow="1" bandRow="1">
                <a:tableStyleId>{5C22544A-7EE6-4342-B048-85BDC9FD1C3A}</a:tableStyleId>
              </a:tblPr>
              <a:tblGrid>
                <a:gridCol w="1770185"/>
                <a:gridCol w="1770185"/>
                <a:gridCol w="1770185"/>
                <a:gridCol w="1770185"/>
              </a:tblGrid>
              <a:tr h="412038">
                <a:tc>
                  <a:txBody>
                    <a:bodyPr/>
                    <a:lstStyle/>
                    <a:p>
                      <a:endParaRPr lang="fr-CA" dirty="0"/>
                    </a:p>
                  </a:txBody>
                  <a:tcPr/>
                </a:tc>
                <a:tc>
                  <a:txBody>
                    <a:bodyPr/>
                    <a:lstStyle/>
                    <a:p>
                      <a:r>
                        <a:rPr lang="fr-CA" dirty="0" smtClean="0"/>
                        <a:t>Canadien</a:t>
                      </a:r>
                      <a:endParaRPr lang="fr-CA" dirty="0"/>
                    </a:p>
                  </a:txBody>
                  <a:tcPr/>
                </a:tc>
                <a:tc>
                  <a:txBody>
                    <a:bodyPr/>
                    <a:lstStyle/>
                    <a:p>
                      <a:r>
                        <a:rPr lang="fr-CA" dirty="0" smtClean="0"/>
                        <a:t>Américain</a:t>
                      </a:r>
                      <a:endParaRPr lang="fr-CA" dirty="0"/>
                    </a:p>
                  </a:txBody>
                  <a:tcPr/>
                </a:tc>
                <a:tc>
                  <a:txBody>
                    <a:bodyPr/>
                    <a:lstStyle/>
                    <a:p>
                      <a:r>
                        <a:rPr lang="fr-CA" dirty="0" smtClean="0"/>
                        <a:t>GOLD</a:t>
                      </a:r>
                      <a:endParaRPr lang="fr-CA" dirty="0"/>
                    </a:p>
                  </a:txBody>
                  <a:tcPr/>
                </a:tc>
              </a:tr>
              <a:tr h="621599">
                <a:tc>
                  <a:txBody>
                    <a:bodyPr/>
                    <a:lstStyle/>
                    <a:p>
                      <a:r>
                        <a:rPr lang="fr-CA" dirty="0" smtClean="0"/>
                        <a:t>Dépistage</a:t>
                      </a:r>
                      <a:endParaRPr lang="fr-CA" dirty="0"/>
                    </a:p>
                  </a:txBody>
                  <a:tcPr/>
                </a:tc>
                <a:tc gridSpan="3">
                  <a:txBody>
                    <a:bodyPr/>
                    <a:lstStyle/>
                    <a:p>
                      <a:r>
                        <a:rPr lang="fr-CA" dirty="0" smtClean="0"/>
                        <a:t>Sujets à risque,</a:t>
                      </a:r>
                      <a:r>
                        <a:rPr lang="fr-CA" baseline="0" dirty="0" smtClean="0"/>
                        <a:t> symptomatiques via spirométrie</a:t>
                      </a:r>
                      <a:endParaRPr lang="fr-CA" dirty="0"/>
                    </a:p>
                  </a:txBody>
                  <a:tcPr/>
                </a:tc>
                <a:tc hMerge="1">
                  <a:txBody>
                    <a:bodyPr/>
                    <a:lstStyle/>
                    <a:p>
                      <a:endParaRPr lang="fr-CA" dirty="0"/>
                    </a:p>
                  </a:txBody>
                  <a:tcPr/>
                </a:tc>
                <a:tc hMerge="1">
                  <a:txBody>
                    <a:bodyPr/>
                    <a:lstStyle/>
                    <a:p>
                      <a:endParaRPr lang="fr-CA" dirty="0"/>
                    </a:p>
                  </a:txBody>
                  <a:tcPr/>
                </a:tc>
              </a:tr>
              <a:tr h="711188">
                <a:tc>
                  <a:txBody>
                    <a:bodyPr/>
                    <a:lstStyle/>
                    <a:p>
                      <a:r>
                        <a:rPr lang="fr-CA" dirty="0" smtClean="0"/>
                        <a:t>Diagnostique</a:t>
                      </a:r>
                      <a:r>
                        <a:rPr lang="fr-CA" baseline="0" dirty="0" smtClean="0"/>
                        <a:t> </a:t>
                      </a:r>
                      <a:endParaRPr lang="fr-CA" dirty="0"/>
                    </a:p>
                  </a:txBody>
                  <a:tcPr/>
                </a:tc>
                <a:tc gridSpan="3">
                  <a:txBody>
                    <a:bodyPr/>
                    <a:lstStyle/>
                    <a:p>
                      <a:r>
                        <a:rPr lang="fr-CA" dirty="0" smtClean="0"/>
                        <a:t>Rapport VEMS/CVF ‹ 0.70</a:t>
                      </a:r>
                      <a:r>
                        <a:rPr lang="fr-CA" baseline="0" dirty="0" smtClean="0"/>
                        <a:t> post broncho-dilatateur</a:t>
                      </a:r>
                      <a:endParaRPr lang="fr-CA" dirty="0" smtClean="0"/>
                    </a:p>
                  </a:txBody>
                  <a:tcPr/>
                </a:tc>
                <a:tc hMerge="1">
                  <a:txBody>
                    <a:bodyPr/>
                    <a:lstStyle/>
                    <a:p>
                      <a:endParaRPr lang="fr-CA" dirty="0"/>
                    </a:p>
                  </a:txBody>
                  <a:tcPr/>
                </a:tc>
                <a:tc hMerge="1">
                  <a:txBody>
                    <a:bodyPr/>
                    <a:lstStyle/>
                    <a:p>
                      <a:endParaRPr lang="fr-CA" dirty="0"/>
                    </a:p>
                  </a:txBody>
                  <a:tcPr/>
                </a:tc>
              </a:tr>
              <a:tr h="2539958">
                <a:tc>
                  <a:txBody>
                    <a:bodyPr/>
                    <a:lstStyle/>
                    <a:p>
                      <a:r>
                        <a:rPr lang="fr-CA" dirty="0" smtClean="0"/>
                        <a:t>PEC globale</a:t>
                      </a:r>
                      <a:endParaRPr lang="fr-CA" dirty="0"/>
                    </a:p>
                  </a:txBody>
                  <a:tcPr/>
                </a:tc>
                <a:tc>
                  <a:txBody>
                    <a:bodyPr/>
                    <a:lstStyle/>
                    <a:p>
                      <a:r>
                        <a:rPr lang="fr-CA" dirty="0" smtClean="0"/>
                        <a:t>1. Cessation tabagique</a:t>
                      </a:r>
                    </a:p>
                    <a:p>
                      <a:r>
                        <a:rPr lang="fr-CA" dirty="0" smtClean="0"/>
                        <a:t>2.</a:t>
                      </a:r>
                      <a:r>
                        <a:rPr lang="fr-CA" baseline="0" dirty="0" smtClean="0"/>
                        <a:t> </a:t>
                      </a:r>
                      <a:r>
                        <a:rPr lang="fr-CA" dirty="0" smtClean="0"/>
                        <a:t>Vaccination </a:t>
                      </a:r>
                    </a:p>
                    <a:p>
                      <a:r>
                        <a:rPr lang="fr-CA" dirty="0" smtClean="0"/>
                        <a:t>3. Saines </a:t>
                      </a:r>
                      <a:r>
                        <a:rPr lang="fr-CA" dirty="0" err="1" smtClean="0"/>
                        <a:t>HdeV</a:t>
                      </a: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t>4. Programme d’éducation</a:t>
                      </a:r>
                    </a:p>
                    <a:p>
                      <a:r>
                        <a:rPr lang="fr-CA" baseline="0" dirty="0" smtClean="0"/>
                        <a:t>5. Réhabilitation pulmonaire</a:t>
                      </a:r>
                    </a:p>
                  </a:txBody>
                  <a:tcPr/>
                </a:tc>
                <a:tc>
                  <a:txBody>
                    <a:bodyPr/>
                    <a:lstStyle/>
                    <a:p>
                      <a:pPr marL="0" indent="0">
                        <a:buNone/>
                      </a:pPr>
                      <a:r>
                        <a:rPr lang="fr-CA" dirty="0" smtClean="0"/>
                        <a:t>1. Cessation</a:t>
                      </a:r>
                      <a:r>
                        <a:rPr lang="fr-CA" baseline="0" dirty="0" smtClean="0"/>
                        <a:t> tabagique</a:t>
                      </a:r>
                    </a:p>
                    <a:p>
                      <a:pPr marL="0" indent="0">
                        <a:buNone/>
                      </a:pPr>
                      <a:endParaRPr lang="fr-CA" baseline="0" dirty="0" smtClean="0"/>
                    </a:p>
                    <a:p>
                      <a:endParaRPr lang="fr-CA" baseline="0" dirty="0" smtClean="0"/>
                    </a:p>
                    <a:p>
                      <a:endParaRPr lang="fr-CA" baseline="0" dirty="0" smtClean="0"/>
                    </a:p>
                    <a:p>
                      <a:endParaRPr lang="fr-CA" baseline="0" dirty="0" smtClean="0"/>
                    </a:p>
                    <a:p>
                      <a:r>
                        <a:rPr lang="fr-CA" baseline="0" dirty="0" smtClean="0"/>
                        <a:t>5. Réhabilitation pulmonaire</a:t>
                      </a:r>
                      <a:endParaRPr lang="fr-CA" dirty="0"/>
                    </a:p>
                  </a:txBody>
                  <a:tcPr/>
                </a:tc>
                <a:tc>
                  <a:txBody>
                    <a:bodyPr/>
                    <a:lstStyle/>
                    <a:p>
                      <a:r>
                        <a:rPr lang="fr-CA" dirty="0" smtClean="0"/>
                        <a:t>1.</a:t>
                      </a:r>
                      <a:r>
                        <a:rPr lang="fr-CA" baseline="0" dirty="0" smtClean="0"/>
                        <a:t> </a:t>
                      </a:r>
                      <a:r>
                        <a:rPr lang="fr-CA" dirty="0" smtClean="0"/>
                        <a:t>Cessation tabagique</a:t>
                      </a:r>
                    </a:p>
                    <a:p>
                      <a:r>
                        <a:rPr lang="fr-CA" dirty="0" smtClean="0"/>
                        <a:t>2. Vaccination </a:t>
                      </a:r>
                    </a:p>
                    <a:p>
                      <a:r>
                        <a:rPr lang="fr-CA" dirty="0" smtClean="0"/>
                        <a:t>3. Saines </a:t>
                      </a:r>
                      <a:r>
                        <a:rPr lang="fr-CA" dirty="0" err="1" smtClean="0"/>
                        <a:t>HdeV</a:t>
                      </a: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t>4. Programme d’éducation</a:t>
                      </a:r>
                      <a:endParaRPr lang="fr-CA" dirty="0" smtClean="0"/>
                    </a:p>
                    <a:p>
                      <a:r>
                        <a:rPr lang="fr-CA" dirty="0" smtClean="0"/>
                        <a:t>5. Réhabilitation</a:t>
                      </a:r>
                      <a:r>
                        <a:rPr lang="fr-CA" baseline="0" dirty="0" smtClean="0"/>
                        <a:t> pulmonaire</a:t>
                      </a:r>
                    </a:p>
                    <a:p>
                      <a:endParaRPr lang="fr-CA" dirty="0"/>
                    </a:p>
                  </a:txBody>
                  <a:tcPr/>
                </a:tc>
              </a:tr>
            </a:tbl>
          </a:graphicData>
        </a:graphic>
      </p:graphicFrame>
    </p:spTree>
    <p:extLst>
      <p:ext uri="{BB962C8B-B14F-4D97-AF65-F5344CB8AC3E}">
        <p14:creationId xmlns:p14="http://schemas.microsoft.com/office/powerpoint/2010/main" val="779556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2431"/>
            <a:ext cx="6781800" cy="1600200"/>
          </a:xfrm>
        </p:spPr>
        <p:txBody>
          <a:bodyPr>
            <a:normAutofit fontScale="90000"/>
          </a:bodyPr>
          <a:lstStyle/>
          <a:p>
            <a:r>
              <a:rPr lang="en-US" dirty="0"/>
              <a:t>Programme </a:t>
            </a:r>
            <a:r>
              <a:rPr lang="en-US" dirty="0" err="1"/>
              <a:t>d’éducation</a:t>
            </a:r>
            <a:endParaRPr lang="en-US" dirty="0"/>
          </a:p>
        </p:txBody>
      </p:sp>
      <p:sp>
        <p:nvSpPr>
          <p:cNvPr id="3" name="Content Placeholder 2"/>
          <p:cNvSpPr>
            <a:spLocks noGrp="1"/>
          </p:cNvSpPr>
          <p:nvPr>
            <p:ph idx="1"/>
          </p:nvPr>
        </p:nvSpPr>
        <p:spPr>
          <a:xfrm>
            <a:off x="762000" y="2233687"/>
            <a:ext cx="7543800" cy="3886200"/>
          </a:xfrm>
        </p:spPr>
        <p:txBody>
          <a:bodyPr/>
          <a:lstStyle/>
          <a:p>
            <a:pPr lvl="0"/>
            <a:r>
              <a:rPr lang="fr-FR" dirty="0"/>
              <a:t>Information de base </a:t>
            </a:r>
          </a:p>
          <a:p>
            <a:pPr lvl="0"/>
            <a:r>
              <a:rPr lang="fr-FR" dirty="0"/>
              <a:t>Efficacité de la </a:t>
            </a:r>
            <a:r>
              <a:rPr lang="en-CA" dirty="0"/>
              <a:t>prise de </a:t>
            </a:r>
            <a:r>
              <a:rPr lang="en-CA" dirty="0" err="1"/>
              <a:t>pompes</a:t>
            </a:r>
            <a:endParaRPr lang="en-US" dirty="0"/>
          </a:p>
          <a:p>
            <a:pPr lvl="0"/>
            <a:r>
              <a:rPr lang="en-US" dirty="0"/>
              <a:t>P</a:t>
            </a:r>
            <a:r>
              <a:rPr lang="fr-FR" dirty="0" err="1"/>
              <a:t>lan</a:t>
            </a:r>
            <a:r>
              <a:rPr lang="fr-FR" dirty="0"/>
              <a:t> d’action EAMPOC</a:t>
            </a:r>
            <a:endParaRPr lang="en-US" dirty="0"/>
          </a:p>
          <a:p>
            <a:r>
              <a:rPr lang="fr-FR" dirty="0"/>
              <a:t>Identification de </a:t>
            </a:r>
            <a:r>
              <a:rPr lang="fr-FR" dirty="0" smtClean="0"/>
              <a:t>ressources </a:t>
            </a:r>
            <a:r>
              <a:rPr lang="fr-FR" dirty="0"/>
              <a:t>d’</a:t>
            </a:r>
            <a:r>
              <a:rPr lang="en-CA" dirty="0"/>
              <a:t>aide</a:t>
            </a:r>
            <a:endParaRPr lang="en-US" dirty="0"/>
          </a:p>
          <a:p>
            <a:endParaRPr lang="en-US" dirty="0"/>
          </a:p>
        </p:txBody>
      </p:sp>
    </p:spTree>
    <p:extLst>
      <p:ext uri="{BB962C8B-B14F-4D97-AF65-F5344CB8AC3E}">
        <p14:creationId xmlns:p14="http://schemas.microsoft.com/office/powerpoint/2010/main" val="1648506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342431"/>
            <a:ext cx="7129739" cy="1121804"/>
          </a:xfrm>
        </p:spPr>
        <p:txBody>
          <a:bodyPr>
            <a:normAutofit fontScale="90000"/>
          </a:bodyPr>
          <a:lstStyle/>
          <a:p>
            <a:r>
              <a:rPr lang="en-US" dirty="0" err="1" smtClean="0"/>
              <a:t>Réhabilitation</a:t>
            </a:r>
            <a:r>
              <a:rPr lang="en-US" dirty="0" smtClean="0"/>
              <a:t> </a:t>
            </a:r>
            <a:r>
              <a:rPr lang="en-US" dirty="0" err="1" smtClean="0"/>
              <a:t>pulmonaire</a:t>
            </a:r>
            <a:endParaRPr lang="en-US" dirty="0"/>
          </a:p>
        </p:txBody>
      </p:sp>
      <p:sp>
        <p:nvSpPr>
          <p:cNvPr id="3" name="Content Placeholder 2"/>
          <p:cNvSpPr>
            <a:spLocks noGrp="1"/>
          </p:cNvSpPr>
          <p:nvPr>
            <p:ph idx="1"/>
          </p:nvPr>
        </p:nvSpPr>
        <p:spPr>
          <a:xfrm>
            <a:off x="762000" y="1583765"/>
            <a:ext cx="7735296" cy="4536122"/>
          </a:xfrm>
        </p:spPr>
        <p:txBody>
          <a:bodyPr>
            <a:normAutofit/>
          </a:bodyPr>
          <a:lstStyle/>
          <a:p>
            <a:pPr marL="0" indent="0">
              <a:buNone/>
            </a:pPr>
            <a:r>
              <a:rPr lang="fr-FR" dirty="0" smtClean="0"/>
              <a:t>Réhabilitation pulmonaire</a:t>
            </a:r>
          </a:p>
          <a:p>
            <a:pPr lvl="1"/>
            <a:r>
              <a:rPr lang="fr-FR" dirty="0" smtClean="0"/>
              <a:t>Canadien: patient stable avec dyspnée et capacité d’exercice limité</a:t>
            </a:r>
          </a:p>
          <a:p>
            <a:pPr lvl="1"/>
            <a:r>
              <a:rPr lang="fr-FR" dirty="0" smtClean="0"/>
              <a:t>American: </a:t>
            </a:r>
            <a:r>
              <a:rPr lang="fr-FR" dirty="0"/>
              <a:t>MPOC symptomatique avec VEMS &lt; 50% </a:t>
            </a:r>
            <a:endParaRPr lang="fr-FR" dirty="0" smtClean="0"/>
          </a:p>
          <a:p>
            <a:pPr lvl="1"/>
            <a:r>
              <a:rPr lang="fr-FR" dirty="0" smtClean="0"/>
              <a:t>Gold: </a:t>
            </a:r>
            <a:r>
              <a:rPr lang="fr-FR" dirty="0"/>
              <a:t>pour la plupart des patients atteints de MPOC</a:t>
            </a:r>
            <a:r>
              <a:rPr lang="en-US" dirty="0"/>
              <a:t> </a:t>
            </a:r>
          </a:p>
          <a:p>
            <a:endParaRPr lang="en-US" dirty="0"/>
          </a:p>
        </p:txBody>
      </p:sp>
    </p:spTree>
    <p:extLst>
      <p:ext uri="{BB962C8B-B14F-4D97-AF65-F5344CB8AC3E}">
        <p14:creationId xmlns:p14="http://schemas.microsoft.com/office/powerpoint/2010/main" val="27227004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4836</TotalTime>
  <Words>3830</Words>
  <Application>Microsoft Office PowerPoint</Application>
  <PresentationFormat>Affichage à l'écran (4:3)</PresentationFormat>
  <Paragraphs>782</Paragraphs>
  <Slides>46</Slides>
  <Notes>42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46</vt:i4>
      </vt:variant>
    </vt:vector>
  </HeadingPairs>
  <TitlesOfParts>
    <vt:vector size="52" baseType="lpstr">
      <vt:lpstr>Arial</vt:lpstr>
      <vt:lpstr>Calibri</vt:lpstr>
      <vt:lpstr>Impact</vt:lpstr>
      <vt:lpstr>Times New Roman</vt:lpstr>
      <vt:lpstr>Wingdings</vt:lpstr>
      <vt:lpstr>NewsPrint</vt:lpstr>
      <vt:lpstr>Guides cliniques MPOC</vt:lpstr>
      <vt:lpstr>Pas de conflit d’intérêt</vt:lpstr>
      <vt:lpstr>MPOC</vt:lpstr>
      <vt:lpstr>Plan</vt:lpstr>
      <vt:lpstr>Méthodologie</vt:lpstr>
      <vt:lpstr>Méthodologie des guides</vt:lpstr>
      <vt:lpstr>Tx non-pharmacologique</vt:lpstr>
      <vt:lpstr>Programme d’éducation</vt:lpstr>
      <vt:lpstr>Réhabilitation pulmonaire</vt:lpstr>
      <vt:lpstr>Méta-anyalse réhabilitation pulmonaire</vt:lpstr>
      <vt:lpstr>Présentation PowerPoint</vt:lpstr>
      <vt:lpstr>Canadien               Américain        Gold</vt:lpstr>
      <vt:lpstr>Canadien</vt:lpstr>
      <vt:lpstr>Americain </vt:lpstr>
      <vt:lpstr>Présentation PowerPoint</vt:lpstr>
      <vt:lpstr>Après la pause:</vt:lpstr>
      <vt:lpstr>Guides cliniques MPOC Raphaëlle Gontier-Dupré, Emma Weintraub 2 juin 2017  </vt:lpstr>
      <vt:lpstr>Canadien               Américain        Gold</vt:lpstr>
      <vt:lpstr>Présentation PowerPoint</vt:lpstr>
      <vt:lpstr>Issue primaire</vt:lpstr>
      <vt:lpstr>Issues secondaires</vt:lpstr>
      <vt:lpstr>Canadien               Américain        Gold</vt:lpstr>
      <vt:lpstr>Présentation PowerPoint</vt:lpstr>
      <vt:lpstr>Issue primaire</vt:lpstr>
      <vt:lpstr>Issues secondaires</vt:lpstr>
      <vt:lpstr>Canadien               Américain        Gold</vt:lpstr>
      <vt:lpstr>Canadien               Américain        Gold</vt:lpstr>
      <vt:lpstr>Présentation PowerPoint</vt:lpstr>
      <vt:lpstr>Issue primaire</vt:lpstr>
      <vt:lpstr>Issues secondaires</vt:lpstr>
      <vt:lpstr>Canadien               Américain        Gold</vt:lpstr>
      <vt:lpstr>Présentation PowerPoint</vt:lpstr>
      <vt:lpstr>Issues primaires</vt:lpstr>
      <vt:lpstr>Issues secondaires</vt:lpstr>
      <vt:lpstr>Canadien               Américain        Gold</vt:lpstr>
      <vt:lpstr>Présentation PowerPoint</vt:lpstr>
      <vt:lpstr>Issue primaire</vt:lpstr>
      <vt:lpstr>Issue secondaire</vt:lpstr>
      <vt:lpstr>Canadien               Américain        Gold</vt:lpstr>
      <vt:lpstr>Présentation PowerPoint</vt:lpstr>
      <vt:lpstr>Issue primaire</vt:lpstr>
      <vt:lpstr>Issue primaire</vt:lpstr>
      <vt:lpstr>Discussion</vt:lpstr>
      <vt:lpstr>Conclusion</vt:lpstr>
      <vt:lpstr>Présentation PowerPoint</vt:lpstr>
      <vt:lpstr>Références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Guides cliniques MPOC</dc:title>
  <dc:creator>Raphaelle Gontier</dc:creator>
  <cp:lastModifiedBy>Dagenais Danielle</cp:lastModifiedBy>
  <cp:revision>202</cp:revision>
  <dcterms:created xsi:type="dcterms:W3CDTF">2017-04-20T00:20:17Z</dcterms:created>
  <dcterms:modified xsi:type="dcterms:W3CDTF">2017-05-30T14:07:27Z</dcterms:modified>
</cp:coreProperties>
</file>