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98" r:id="rId1"/>
  </p:sldMasterIdLst>
  <p:notesMasterIdLst>
    <p:notesMasterId r:id="rId27"/>
  </p:notes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5" r:id="rId11"/>
    <p:sldId id="282" r:id="rId12"/>
    <p:sldId id="269" r:id="rId13"/>
    <p:sldId id="270" r:id="rId14"/>
    <p:sldId id="292" r:id="rId15"/>
    <p:sldId id="293" r:id="rId16"/>
    <p:sldId id="294" r:id="rId17"/>
    <p:sldId id="271" r:id="rId18"/>
    <p:sldId id="284" r:id="rId19"/>
    <p:sldId id="290" r:id="rId20"/>
    <p:sldId id="273" r:id="rId21"/>
    <p:sldId id="274" r:id="rId22"/>
    <p:sldId id="281" r:id="rId23"/>
    <p:sldId id="291" r:id="rId24"/>
    <p:sldId id="276" r:id="rId25"/>
    <p:sldId id="277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87C89A-3CC7-4B6E-8560-F862A434FA57}">
  <a:tblStyle styleId="{B887C89A-3CC7-4B6E-8560-F862A434FA5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713"/>
  </p:normalViewPr>
  <p:slideViewPr>
    <p:cSldViewPr snapToGrid="0" snapToObjects="1"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88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44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731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771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3959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3959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14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755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6359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224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872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510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12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1109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157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6260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99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208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60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3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3600450"/>
            <a:ext cx="7063740" cy="1268730"/>
          </a:xfrm>
        </p:spPr>
        <p:txBody>
          <a:bodyPr>
            <a:normAutofit/>
          </a:bodyPr>
          <a:lstStyle>
            <a:lvl1pPr marL="0" indent="0" algn="l">
              <a:buNone/>
              <a:defRPr sz="165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5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3334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85750"/>
            <a:ext cx="1857375" cy="442317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85750"/>
            <a:ext cx="5800725" cy="442317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186854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8077698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14000"/>
              </a:lnSpc>
              <a:spcBef>
                <a:spcPts val="0"/>
              </a:spcBef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127914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88361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3600450"/>
            <a:ext cx="7063740" cy="1268730"/>
          </a:xfrm>
        </p:spPr>
        <p:txBody>
          <a:bodyPr anchor="t">
            <a:normAutofit/>
          </a:bodyPr>
          <a:lstStyle>
            <a:lvl1pPr marL="0" indent="0">
              <a:buNone/>
              <a:defRPr sz="1650" spc="2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635455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371600"/>
            <a:ext cx="3360420" cy="326350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371600"/>
            <a:ext cx="3360420" cy="326350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6794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748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15942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0118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400300" cy="1200148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14350"/>
            <a:ext cx="4559300" cy="4114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74801"/>
            <a:ext cx="2400300" cy="28575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211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29050"/>
            <a:ext cx="8469630" cy="1314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3350"/>
            <a:ext cx="7486650" cy="685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384669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581442"/>
            <a:ext cx="7486650" cy="4477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 baseline="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344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220649"/>
            <a:ext cx="7269480" cy="1047843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371600"/>
            <a:ext cx="644652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98157" y="748903"/>
            <a:ext cx="14287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469506" y="3034903"/>
            <a:ext cx="2686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4629150"/>
            <a:ext cx="685800" cy="44529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 smtClean="0">
                <a:solidFill>
                  <a:schemeClr val="dk2"/>
                </a:solidFill>
              </a:rPr>
              <a:t>‹N°›</a:t>
            </a:fld>
            <a:endParaRPr lang="fr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0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spc="-38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946404" y="569214"/>
            <a:ext cx="7283196" cy="30312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sz="2400" b="1" dirty="0"/>
              <a:t>Comparaison </a:t>
            </a:r>
            <a:r>
              <a:rPr lang="fr" sz="2400" b="1" dirty="0" smtClean="0"/>
              <a:t>de </a:t>
            </a:r>
            <a:r>
              <a:rPr lang="fr" sz="2400" b="1" dirty="0"/>
              <a:t>lignes directrices sur les contraceptifs oraux combinés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251300" y="2850075"/>
            <a:ext cx="6641400" cy="1805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1400"/>
              <a:t>Rose Anaïs De Longchamp-Dion</a:t>
            </a:r>
          </a:p>
          <a:p>
            <a:pPr lvl="0">
              <a:spcBef>
                <a:spcPts val="0"/>
              </a:spcBef>
              <a:buNone/>
            </a:pPr>
            <a:r>
              <a:rPr lang="fr" sz="1400"/>
              <a:t>Marie-Pier Paris</a:t>
            </a:r>
          </a:p>
          <a:p>
            <a:pPr lvl="0">
              <a:spcBef>
                <a:spcPts val="0"/>
              </a:spcBef>
              <a:buNone/>
            </a:pPr>
            <a:r>
              <a:rPr lang="fr" sz="1400"/>
              <a:t>CUMF St-Jérôme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fr" sz="1400"/>
              <a:t>2 juin 2017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 algn="r" rtl="0">
              <a:spcBef>
                <a:spcPts val="0"/>
              </a:spcBef>
              <a:buNone/>
            </a:pPr>
            <a:r>
              <a:rPr lang="fr" sz="1200"/>
              <a:t>Superviseurs :</a:t>
            </a:r>
          </a:p>
          <a:p>
            <a:pPr lvl="0" algn="r">
              <a:spcBef>
                <a:spcPts val="0"/>
              </a:spcBef>
              <a:buNone/>
            </a:pPr>
            <a:r>
              <a:rPr lang="fr" sz="1200"/>
              <a:t>Dr Antoine Marsan</a:t>
            </a:r>
          </a:p>
          <a:p>
            <a:pPr lvl="0" algn="r">
              <a:spcBef>
                <a:spcPts val="0"/>
              </a:spcBef>
              <a:buNone/>
            </a:pPr>
            <a:r>
              <a:rPr lang="fr" sz="1200"/>
              <a:t>Dre Dominique Jolicoeur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1" y="1586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Résultats du domaine 3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1" y="731375"/>
            <a:ext cx="807769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 dirty="0"/>
              <a:t>Élaboration de la RPC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12" name="Shape 112"/>
          <p:cNvGraphicFramePr/>
          <p:nvPr>
            <p:extLst>
              <p:ext uri="{D42A27DB-BD31-4B8C-83A1-F6EECF244321}">
                <p14:modId xmlns:p14="http://schemas.microsoft.com/office/powerpoint/2010/main" val="843833905"/>
              </p:ext>
            </p:extLst>
          </p:nvPr>
        </p:nvGraphicFramePr>
        <p:xfrm>
          <a:off x="582550" y="1346413"/>
          <a:ext cx="7434000" cy="345168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5058000"/>
                <a:gridCol w="1188000"/>
                <a:gridCol w="1188000"/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Éléments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b="1" dirty="0"/>
                        <a:t>SOGC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b="1"/>
                        <a:t>CDC</a:t>
                      </a:r>
                    </a:p>
                  </a:txBody>
                  <a:tcPr marL="72000" marR="72000" marT="72000" marB="72000"/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7. Méthodes systématiques pour rechercher les preuves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3, 3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/>
                        <a:t>4, 5</a:t>
                      </a:r>
                    </a:p>
                  </a:txBody>
                  <a:tcPr marL="72000" marR="72000" marT="72000" marB="72000"/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8. Critères de sélection des preuves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5, 5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2, 3</a:t>
                      </a:r>
                    </a:p>
                  </a:txBody>
                  <a:tcPr marL="72000" marR="72000" marT="72000" marB="72000"/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9. Forces et limites des preuves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5, 6</a:t>
                      </a: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7, 6</a:t>
                      </a:r>
                    </a:p>
                  </a:txBody>
                  <a:tcPr marL="72000" marR="72000" marT="72000" marB="72000"/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b="1" dirty="0"/>
                        <a:t>10. Méthodes pour formuler les recommandations</a:t>
                      </a:r>
                    </a:p>
                  </a:txBody>
                  <a:tcPr marL="72000" marR="72000" marT="72000" marB="720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7, 6</a:t>
                      </a:r>
                    </a:p>
                  </a:txBody>
                  <a:tcPr marL="72000" marR="72000" marT="72000" marB="720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2, 3</a:t>
                      </a:r>
                    </a:p>
                  </a:txBody>
                  <a:tcPr marL="72000" marR="72000" marT="72000" marB="72000"/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b="1" dirty="0"/>
                        <a:t>11. Bénéfices, effets secondaires et risques pris en compte dans les recommandations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7, 6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3, </a:t>
                      </a:r>
                      <a:r>
                        <a:rPr lang="fr" sz="1200" dirty="0" smtClean="0"/>
                        <a:t>4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12. Lien entre les recommandations et preuves scientifiques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3, 3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4, 4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13. Revue par des experts externes avant publication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1, 1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6, 5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14. Procédure d’actualisation décrite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1, 1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6, 5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Score total</a:t>
                      </a:r>
                    </a:p>
                  </a:txBody>
                  <a:tcPr marL="72000" marR="72000" marT="72000" marB="72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49%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sz="1200" dirty="0"/>
                        <a:t>55%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Analyse du domaine 3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1701" y="1152474"/>
            <a:ext cx="8077698" cy="3785285"/>
          </a:xfrm>
        </p:spPr>
        <p:txBody>
          <a:bodyPr>
            <a:normAutofit/>
          </a:bodyPr>
          <a:lstStyle/>
          <a:p>
            <a:pPr lvl="0">
              <a:buClr>
                <a:srgbClr val="D34817"/>
              </a:buClr>
              <a:buNone/>
            </a:pPr>
            <a:r>
              <a:rPr lang="fr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Élaboration de la RPC</a:t>
            </a:r>
          </a:p>
          <a:p>
            <a:pPr lvl="0" algn="just">
              <a:spcAft>
                <a:spcPts val="0"/>
              </a:spcAft>
              <a:buClr>
                <a:srgbClr val="D34817"/>
              </a:buClr>
              <a:buNone/>
            </a:pPr>
            <a:endParaRPr lang="fr" sz="1400" dirty="0">
              <a:solidFill>
                <a:prstClr val="black"/>
              </a:solidFill>
            </a:endParaRPr>
          </a:p>
          <a:p>
            <a:pPr lvl="0" algn="just">
              <a:spcAft>
                <a:spcPts val="0"/>
              </a:spcAft>
              <a:buClr>
                <a:srgbClr val="D34817"/>
              </a:buClr>
              <a:buNone/>
            </a:pPr>
            <a:r>
              <a:rPr lang="fr" sz="1400" dirty="0">
                <a:solidFill>
                  <a:prstClr val="black"/>
                </a:solidFill>
              </a:rPr>
              <a:t>La RPC américaine se distingue </a:t>
            </a:r>
            <a:r>
              <a:rPr lang="fr" sz="1400" dirty="0" smtClean="0">
                <a:solidFill>
                  <a:prstClr val="black"/>
                </a:solidFill>
              </a:rPr>
              <a:t>de </a:t>
            </a:r>
            <a:r>
              <a:rPr lang="fr" sz="1400" dirty="0">
                <a:solidFill>
                  <a:prstClr val="black"/>
                </a:solidFill>
              </a:rPr>
              <a:t>la canadienne : </a:t>
            </a:r>
            <a:r>
              <a:rPr lang="fr" sz="1400" b="1" dirty="0">
                <a:solidFill>
                  <a:prstClr val="black"/>
                </a:solidFill>
              </a:rPr>
              <a:t>55 </a:t>
            </a:r>
            <a:r>
              <a:rPr lang="fr" sz="1400" dirty="0">
                <a:solidFill>
                  <a:prstClr val="black"/>
                </a:solidFill>
              </a:rPr>
              <a:t>vs </a:t>
            </a:r>
            <a:r>
              <a:rPr lang="fr" sz="1400" b="1" dirty="0">
                <a:solidFill>
                  <a:prstClr val="black"/>
                </a:solidFill>
              </a:rPr>
              <a:t>49%</a:t>
            </a:r>
          </a:p>
          <a:p>
            <a:pPr lvl="0" algn="just">
              <a:spcAft>
                <a:spcPts val="0"/>
              </a:spcAft>
              <a:buClr>
                <a:srgbClr val="D34817"/>
              </a:buClr>
              <a:buNone/>
            </a:pPr>
            <a:endParaRPr lang="fr" sz="1400" dirty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-CA" sz="1400" dirty="0" smtClean="0">
                <a:solidFill>
                  <a:prstClr val="black"/>
                </a:solidFill>
              </a:rPr>
              <a:t>Présence d’u</a:t>
            </a:r>
            <a:r>
              <a:rPr lang="fr" sz="1400" dirty="0" smtClean="0">
                <a:solidFill>
                  <a:prstClr val="black"/>
                </a:solidFill>
              </a:rPr>
              <a:t>ne </a:t>
            </a:r>
            <a:r>
              <a:rPr lang="fr" sz="1400" dirty="0">
                <a:solidFill>
                  <a:prstClr val="black"/>
                </a:solidFill>
              </a:rPr>
              <a:t>section spécifique concernant la méthode de recherche. </a:t>
            </a: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endParaRPr lang="fr" sz="1400" dirty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-CA" sz="1400" dirty="0" smtClean="0">
                <a:solidFill>
                  <a:prstClr val="black"/>
                </a:solidFill>
              </a:rPr>
              <a:t>E</a:t>
            </a:r>
            <a:r>
              <a:rPr lang="fr" sz="1400" dirty="0" err="1" smtClean="0">
                <a:solidFill>
                  <a:prstClr val="black"/>
                </a:solidFill>
              </a:rPr>
              <a:t>xplique</a:t>
            </a:r>
            <a:r>
              <a:rPr lang="fr" sz="1400" dirty="0" smtClean="0">
                <a:solidFill>
                  <a:prstClr val="black"/>
                </a:solidFill>
              </a:rPr>
              <a:t> mieux de </a:t>
            </a:r>
            <a:r>
              <a:rPr lang="fr" sz="1400" dirty="0">
                <a:solidFill>
                  <a:prstClr val="black"/>
                </a:solidFill>
              </a:rPr>
              <a:t>quelles études découlent leurs recommandations. </a:t>
            </a:r>
            <a:endParaRPr lang="fr-CA" sz="1400" dirty="0" smtClean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endParaRPr lang="fr" sz="1400" dirty="0" smtClean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-CA" sz="1400" dirty="0" smtClean="0">
                <a:solidFill>
                  <a:prstClr val="black"/>
                </a:solidFill>
              </a:rPr>
              <a:t>Soumission</a:t>
            </a:r>
            <a:r>
              <a:rPr lang="fr" sz="1400" dirty="0" smtClean="0">
                <a:solidFill>
                  <a:prstClr val="black"/>
                </a:solidFill>
              </a:rPr>
              <a:t> </a:t>
            </a:r>
            <a:r>
              <a:rPr lang="fr" sz="1400" dirty="0">
                <a:solidFill>
                  <a:prstClr val="black"/>
                </a:solidFill>
              </a:rPr>
              <a:t>devant un comité de lecture</a:t>
            </a:r>
            <a:r>
              <a:rPr lang="fr-CA" sz="1400" dirty="0">
                <a:solidFill>
                  <a:prstClr val="black"/>
                </a:solidFill>
              </a:rPr>
              <a:t> </a:t>
            </a:r>
            <a:r>
              <a:rPr lang="fr" sz="1400" dirty="0">
                <a:solidFill>
                  <a:prstClr val="black"/>
                </a:solidFill>
              </a:rPr>
              <a:t>externe et </a:t>
            </a:r>
            <a:r>
              <a:rPr lang="fr-CA" sz="1400" dirty="0" smtClean="0">
                <a:solidFill>
                  <a:prstClr val="black"/>
                </a:solidFill>
              </a:rPr>
              <a:t>description</a:t>
            </a:r>
            <a:r>
              <a:rPr lang="fr" sz="1400" dirty="0" smtClean="0">
                <a:solidFill>
                  <a:prstClr val="black"/>
                </a:solidFill>
              </a:rPr>
              <a:t> </a:t>
            </a:r>
            <a:r>
              <a:rPr lang="fr" sz="1400" dirty="0">
                <a:solidFill>
                  <a:prstClr val="black"/>
                </a:solidFill>
              </a:rPr>
              <a:t>spécifique </a:t>
            </a:r>
            <a:r>
              <a:rPr lang="fr-CA" sz="1400" dirty="0" smtClean="0">
                <a:solidFill>
                  <a:prstClr val="black"/>
                </a:solidFill>
              </a:rPr>
              <a:t>de </a:t>
            </a:r>
            <a:r>
              <a:rPr lang="fr" sz="1400" dirty="0" smtClean="0">
                <a:solidFill>
                  <a:prstClr val="black"/>
                </a:solidFill>
              </a:rPr>
              <a:t>la </a:t>
            </a:r>
            <a:r>
              <a:rPr lang="fr" sz="1400" dirty="0">
                <a:solidFill>
                  <a:prstClr val="black"/>
                </a:solidFill>
              </a:rPr>
              <a:t>procédure d’actualisation. </a:t>
            </a:r>
            <a:endParaRPr lang="fr-CA" sz="1400" dirty="0" smtClean="0">
              <a:solidFill>
                <a:prstClr val="black"/>
              </a:solidFill>
            </a:endParaRPr>
          </a:p>
          <a:p>
            <a:pPr marL="139700" lvl="0" indent="0" algn="just">
              <a:spcAft>
                <a:spcPts val="0"/>
              </a:spcAft>
              <a:buClr>
                <a:prstClr val="black"/>
              </a:buClr>
              <a:buSzPct val="100000"/>
              <a:buNone/>
            </a:pPr>
            <a:endParaRPr lang="fr-CA" sz="1400" dirty="0">
              <a:solidFill>
                <a:prstClr val="black"/>
              </a:solidFill>
            </a:endParaRPr>
          </a:p>
          <a:p>
            <a:pPr marL="7938" lvl="0" indent="0" algn="just">
              <a:spcAft>
                <a:spcPts val="0"/>
              </a:spcAft>
              <a:buClr>
                <a:prstClr val="black"/>
              </a:buClr>
              <a:buSzPct val="100000"/>
              <a:buNone/>
            </a:pPr>
            <a:r>
              <a:rPr lang="fr-CA" sz="1400" dirty="0" smtClean="0">
                <a:solidFill>
                  <a:prstClr val="black"/>
                </a:solidFill>
              </a:rPr>
              <a:t>Cependant, le guide canadien décrit mieux les bénéfices, effets secondaires et risques en lien avec leurs recommandations.</a:t>
            </a:r>
            <a:endParaRPr lang="fr" sz="1400" dirty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endParaRPr lang="fr" sz="1400" dirty="0">
              <a:solidFill>
                <a:prstClr val="black"/>
              </a:solidFill>
            </a:endParaRPr>
          </a:p>
          <a:p>
            <a:pPr marL="139700" lvl="0" indent="0" algn="just">
              <a:spcAft>
                <a:spcPts val="0"/>
              </a:spcAft>
              <a:buClr>
                <a:prstClr val="black"/>
              </a:buClr>
              <a:buSzPct val="100000"/>
              <a:buNone/>
            </a:pPr>
            <a:endParaRPr lang="f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Résultats du domaine 4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/>
              <a:t>Clarté et présentation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38" name="Shape 138"/>
          <p:cNvGraphicFramePr/>
          <p:nvPr>
            <p:extLst>
              <p:ext uri="{D42A27DB-BD31-4B8C-83A1-F6EECF244321}">
                <p14:modId xmlns:p14="http://schemas.microsoft.com/office/powerpoint/2010/main" val="789266414"/>
              </p:ext>
            </p:extLst>
          </p:nvPr>
        </p:nvGraphicFramePr>
        <p:xfrm>
          <a:off x="582550" y="1885950"/>
          <a:ext cx="7434000" cy="214869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5058000"/>
                <a:gridCol w="1188000"/>
                <a:gridCol w="1188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Éléments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 dirty="0"/>
                        <a:t>SOGC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/>
                        <a:t>CDC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15. Recommandations précises et </a:t>
                      </a:r>
                      <a:r>
                        <a:rPr lang="fr-CA" dirty="0" smtClean="0"/>
                        <a:t>sans </a:t>
                      </a:r>
                      <a:r>
                        <a:rPr lang="fr" dirty="0" smtClean="0"/>
                        <a:t>ambiguïté</a:t>
                      </a:r>
                      <a:endParaRPr lang="fr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4, 5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16. Différentes options de prise en charge clairement présentées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n/a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n/a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17. Recommandations clés facilement identifiables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6, 7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Score total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77%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65%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Analyse du domaine 4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2500"/>
              </a:spcAft>
              <a:buNone/>
            </a:pPr>
            <a:r>
              <a:rPr lang="fr" u="sng" dirty="0"/>
              <a:t>Clarté et présentation</a:t>
            </a:r>
          </a:p>
          <a:p>
            <a:pPr lvl="0" algn="just" rtl="0">
              <a:spcBef>
                <a:spcPts val="0"/>
              </a:spcBef>
              <a:spcAft>
                <a:spcPts val="2500"/>
              </a:spcAft>
              <a:buNone/>
            </a:pPr>
            <a:r>
              <a:rPr lang="fr" sz="1400" dirty="0">
                <a:solidFill>
                  <a:schemeClr val="dk1"/>
                </a:solidFill>
              </a:rPr>
              <a:t>Nous avons donné un score de </a:t>
            </a:r>
            <a:r>
              <a:rPr lang="fr" sz="1400" b="1" dirty="0">
                <a:solidFill>
                  <a:schemeClr val="dk1"/>
                </a:solidFill>
              </a:rPr>
              <a:t>77%</a:t>
            </a:r>
            <a:r>
              <a:rPr lang="fr" sz="1400" dirty="0">
                <a:solidFill>
                  <a:schemeClr val="dk1"/>
                </a:solidFill>
              </a:rPr>
              <a:t> à la RPC canadienne et </a:t>
            </a:r>
            <a:r>
              <a:rPr lang="fr" sz="1400" b="1" dirty="0">
                <a:solidFill>
                  <a:schemeClr val="dk1"/>
                </a:solidFill>
              </a:rPr>
              <a:t>65% </a:t>
            </a:r>
            <a:r>
              <a:rPr lang="fr" sz="1400" dirty="0">
                <a:solidFill>
                  <a:schemeClr val="dk1"/>
                </a:solidFill>
              </a:rPr>
              <a:t>à l’américaine.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250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>
                <a:solidFill>
                  <a:schemeClr val="dk1"/>
                </a:solidFill>
              </a:rPr>
              <a:t>Pour les deux lignes directrices les objectifs sont clairs et facilement identifiables. 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2500"/>
              </a:spcAft>
              <a:buClr>
                <a:schemeClr val="dk1"/>
              </a:buClr>
              <a:buSzPct val="100000"/>
              <a:buChar char="-"/>
            </a:pPr>
            <a:r>
              <a:rPr lang="fr-CA" sz="1400" dirty="0" smtClean="0">
                <a:solidFill>
                  <a:schemeClr val="dk1"/>
                </a:solidFill>
              </a:rPr>
              <a:t>La SOGC </a:t>
            </a:r>
            <a:r>
              <a:rPr lang="fr" sz="1400" dirty="0" smtClean="0">
                <a:solidFill>
                  <a:schemeClr val="dk1"/>
                </a:solidFill>
              </a:rPr>
              <a:t>se </a:t>
            </a:r>
            <a:r>
              <a:rPr lang="fr" sz="1400" dirty="0">
                <a:solidFill>
                  <a:schemeClr val="dk1"/>
                </a:solidFill>
              </a:rPr>
              <a:t>démarque par ses recommandations clés qui se retrouvent dans </a:t>
            </a:r>
            <a:r>
              <a:rPr lang="fr-CA" sz="1400" dirty="0" smtClean="0">
                <a:solidFill>
                  <a:schemeClr val="dk1"/>
                </a:solidFill>
              </a:rPr>
              <a:t>deux </a:t>
            </a:r>
            <a:r>
              <a:rPr lang="fr" sz="1400" dirty="0" smtClean="0">
                <a:solidFill>
                  <a:schemeClr val="dk1"/>
                </a:solidFill>
              </a:rPr>
              <a:t>section</a:t>
            </a:r>
            <a:r>
              <a:rPr lang="fr-CA" sz="1400" dirty="0" smtClean="0">
                <a:solidFill>
                  <a:schemeClr val="dk1"/>
                </a:solidFill>
              </a:rPr>
              <a:t>s</a:t>
            </a:r>
            <a:r>
              <a:rPr lang="fr" sz="1400" dirty="0" smtClean="0">
                <a:solidFill>
                  <a:schemeClr val="dk1"/>
                </a:solidFill>
              </a:rPr>
              <a:t> résumée</a:t>
            </a:r>
            <a:r>
              <a:rPr lang="fr-CA" sz="1400" dirty="0" smtClean="0">
                <a:solidFill>
                  <a:schemeClr val="dk1"/>
                </a:solidFill>
              </a:rPr>
              <a:t>s</a:t>
            </a:r>
            <a:r>
              <a:rPr lang="fr" sz="1400" dirty="0" smtClean="0">
                <a:solidFill>
                  <a:schemeClr val="dk1"/>
                </a:solidFill>
              </a:rPr>
              <a:t>, </a:t>
            </a:r>
            <a:r>
              <a:rPr lang="fr" sz="1400" dirty="0">
                <a:solidFill>
                  <a:schemeClr val="dk1"/>
                </a:solidFill>
              </a:rPr>
              <a:t>tandis que celles de l’américain sont dispersées dans le texte. </a:t>
            </a:r>
            <a:endParaRPr lang="fr" sz="14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Analyse du domaine </a:t>
            </a:r>
            <a:r>
              <a:rPr lang="fr" dirty="0" smtClean="0"/>
              <a:t>4</a:t>
            </a:r>
            <a:r>
              <a:rPr lang="fr-CA" dirty="0" smtClean="0"/>
              <a:t> (suite)</a:t>
            </a:r>
            <a:endParaRPr lang="fr"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2500"/>
              </a:spcAft>
              <a:buNone/>
            </a:pPr>
            <a:r>
              <a:rPr lang="fr-CA" u="sng" dirty="0" smtClean="0"/>
              <a:t>Sujets couverts par les deux guides</a:t>
            </a:r>
            <a:endParaRPr lang="fr" u="sng" dirty="0" smtClean="0"/>
          </a:p>
          <a:p>
            <a:pPr lvl="0" algn="just" rtl="0">
              <a:spcBef>
                <a:spcPts val="0"/>
              </a:spcBef>
              <a:spcAft>
                <a:spcPts val="2500"/>
              </a:spcAft>
              <a:buNone/>
            </a:pPr>
            <a:endParaRPr lang="fr" sz="1400" dirty="0">
              <a:solidFill>
                <a:schemeClr val="dk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79670"/>
              </p:ext>
            </p:extLst>
          </p:nvPr>
        </p:nvGraphicFramePr>
        <p:xfrm>
          <a:off x="607701" y="1907159"/>
          <a:ext cx="7485698" cy="2473960"/>
        </p:xfrm>
        <a:graphic>
          <a:graphicData uri="http://schemas.openxmlformats.org/drawingml/2006/table">
            <a:tbl>
              <a:tblPr firstRow="1" bandRow="1">
                <a:tableStyleId>{B887C89A-3CC7-4B6E-8560-F862A434FA57}</a:tableStyleId>
              </a:tblPr>
              <a:tblGrid>
                <a:gridCol w="3369939"/>
                <a:gridCol w="411575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SOGC</a:t>
                      </a:r>
                      <a:endParaRPr lang="fr-FR" sz="12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CDC</a:t>
                      </a:r>
                      <a:endParaRPr lang="fr-FR" sz="12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0" dirty="0" smtClean="0"/>
                        <a:t>Indications</a:t>
                      </a:r>
                    </a:p>
                    <a:p>
                      <a:r>
                        <a:rPr lang="fr-FR" sz="1200" i="0" dirty="0" smtClean="0"/>
                        <a:t>Contre-indications</a:t>
                      </a:r>
                    </a:p>
                    <a:p>
                      <a:r>
                        <a:rPr lang="fr-FR" sz="1200" i="0" dirty="0" smtClean="0"/>
                        <a:t>Avantages n’étant pas liés à la contraception</a:t>
                      </a:r>
                    </a:p>
                    <a:p>
                      <a:r>
                        <a:rPr lang="fr-FR" sz="1200" b="1" i="0" dirty="0" smtClean="0"/>
                        <a:t>Effets indésirables</a:t>
                      </a:r>
                    </a:p>
                    <a:p>
                      <a:r>
                        <a:rPr lang="fr-FR" sz="1200" i="0" dirty="0" smtClean="0"/>
                        <a:t>Risques</a:t>
                      </a:r>
                    </a:p>
                    <a:p>
                      <a:r>
                        <a:rPr lang="fr-FR" sz="1200" i="0" dirty="0" smtClean="0"/>
                        <a:t>Mythes et malentendus</a:t>
                      </a:r>
                    </a:p>
                    <a:p>
                      <a:r>
                        <a:rPr lang="fr-FR" sz="1200" b="1" dirty="0" smtClean="0"/>
                        <a:t>Instauration du traitement</a:t>
                      </a:r>
                    </a:p>
                    <a:p>
                      <a:r>
                        <a:rPr lang="fr-FR" sz="1200" i="0" dirty="0" smtClean="0"/>
                        <a:t>Utilisation continue</a:t>
                      </a:r>
                    </a:p>
                    <a:p>
                      <a:r>
                        <a:rPr lang="fr-FR" sz="1200" dirty="0" smtClean="0"/>
                        <a:t>Interventions en cas de difficultés </a:t>
                      </a:r>
                      <a:r>
                        <a:rPr lang="fr-FR" sz="1200" b="1" dirty="0" smtClean="0"/>
                        <a:t>(incluant</a:t>
                      </a:r>
                      <a:r>
                        <a:rPr lang="fr-FR" sz="1200" b="1" baseline="0" dirty="0" smtClean="0"/>
                        <a:t> </a:t>
                      </a:r>
                      <a:r>
                        <a:rPr lang="fr-FR" sz="1200" b="1" dirty="0" smtClean="0"/>
                        <a:t>oubli</a:t>
                      </a:r>
                      <a:r>
                        <a:rPr lang="fr-FR" sz="1200" b="1" baseline="0" dirty="0" smtClean="0"/>
                        <a:t> de pilule)</a:t>
                      </a:r>
                      <a:endParaRPr lang="fr-FR" sz="1200" b="1" dirty="0" smtClean="0"/>
                    </a:p>
                    <a:p>
                      <a:r>
                        <a:rPr lang="fr-FR" sz="1200" i="0" dirty="0" smtClean="0"/>
                        <a:t>Interactions médicamenteuses</a:t>
                      </a:r>
                      <a:endParaRPr lang="fr-FR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Initiation</a:t>
                      </a:r>
                      <a:endParaRPr lang="fr-FR" sz="1200" b="1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Examinations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tests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initiation</a:t>
                      </a:r>
                      <a:endParaRPr lang="fr-FR" sz="1200" b="1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pill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packs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  <a:endParaRPr lang="fr-FR" sz="1200" b="0" i="0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Routine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-up</a:t>
                      </a:r>
                      <a:endParaRPr lang="fr-FR" sz="1200" b="1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missed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doses and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side</a:t>
                      </a:r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endParaRPr lang="fr-FR" sz="1200" b="1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Vomiting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diarrhea</a:t>
                      </a:r>
                      <a:endParaRPr lang="fr-FR" sz="1200" b="0" i="0" dirty="0" smtClean="0">
                        <a:effectLst/>
                      </a:endParaRPr>
                    </a:p>
                    <a:p>
                      <a:pPr rtl="0"/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Unscheduled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bleeding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extended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fr-FR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</a:t>
                      </a:r>
                      <a:endParaRPr lang="fr-FR" sz="1200" b="0" i="0" dirty="0" smtClean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3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Analyse du domaine </a:t>
            </a:r>
            <a:r>
              <a:rPr lang="fr" dirty="0" smtClean="0"/>
              <a:t>4</a:t>
            </a:r>
            <a:r>
              <a:rPr lang="fr-CA" dirty="0" smtClean="0"/>
              <a:t> (suite)</a:t>
            </a:r>
            <a:endParaRPr lang="fr"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2500"/>
              </a:spcAft>
              <a:buNone/>
            </a:pPr>
            <a:r>
              <a:rPr lang="fr" u="sng" dirty="0" smtClean="0"/>
              <a:t>Recommandations des deux lignes directrices</a:t>
            </a:r>
            <a:endParaRPr lang="fr" sz="1400" dirty="0" smtClean="0">
              <a:solidFill>
                <a:schemeClr val="dk1"/>
              </a:solidFill>
            </a:endParaRPr>
          </a:p>
          <a:p>
            <a:pPr lvl="0" algn="just" rtl="0">
              <a:spcBef>
                <a:spcPts val="0"/>
              </a:spcBef>
              <a:spcAft>
                <a:spcPts val="2500"/>
              </a:spcAft>
              <a:buFontTx/>
              <a:buChar char="-"/>
            </a:pPr>
            <a:r>
              <a:rPr lang="fr" sz="1400" dirty="0" smtClean="0">
                <a:solidFill>
                  <a:schemeClr val="dk1"/>
                </a:solidFill>
              </a:rPr>
              <a:t>Moment d’initiation des contraceptifs : au cours des 5 premiers jours du cycle menstruel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400" dirty="0" smtClean="0">
                <a:solidFill>
                  <a:schemeClr val="dk1"/>
                </a:solidFill>
              </a:rPr>
              <a:t>CDC prends en compte certaines considérations supplémentaires : </a:t>
            </a:r>
          </a:p>
          <a:p>
            <a:pPr marL="617220" lvl="3" indent="0">
              <a:spcAft>
                <a:spcPts val="2500"/>
              </a:spcAft>
              <a:buNone/>
            </a:pPr>
            <a:r>
              <a:rPr lang="fr" sz="1300" dirty="0" smtClean="0">
                <a:solidFill>
                  <a:schemeClr val="dk1"/>
                </a:solidFill>
              </a:rPr>
              <a:t>Aménorrhée</a:t>
            </a:r>
            <a:br>
              <a:rPr lang="fr" sz="1300" dirty="0" smtClean="0">
                <a:solidFill>
                  <a:schemeClr val="dk1"/>
                </a:solidFill>
              </a:rPr>
            </a:br>
            <a:r>
              <a:rPr lang="fr" sz="1300" dirty="0" smtClean="0">
                <a:solidFill>
                  <a:schemeClr val="dk1"/>
                </a:solidFill>
              </a:rPr>
              <a:t>Post-partum</a:t>
            </a:r>
            <a:br>
              <a:rPr lang="fr" sz="1300" dirty="0" smtClean="0">
                <a:solidFill>
                  <a:schemeClr val="dk1"/>
                </a:solidFill>
              </a:rPr>
            </a:br>
            <a:r>
              <a:rPr lang="fr" sz="1300" dirty="0" smtClean="0">
                <a:solidFill>
                  <a:schemeClr val="dk1"/>
                </a:solidFill>
              </a:rPr>
              <a:t>Post-avortement</a:t>
            </a:r>
            <a:br>
              <a:rPr lang="fr" sz="1300" dirty="0" smtClean="0">
                <a:solidFill>
                  <a:schemeClr val="dk1"/>
                </a:solidFill>
              </a:rPr>
            </a:br>
            <a:r>
              <a:rPr lang="fr" sz="1300" dirty="0" smtClean="0">
                <a:solidFill>
                  <a:schemeClr val="dk1"/>
                </a:solidFill>
              </a:rPr>
              <a:t>Changement de méthode contraceptive </a:t>
            </a:r>
          </a:p>
          <a:p>
            <a:pPr lvl="0" algn="just" rtl="0">
              <a:spcBef>
                <a:spcPts val="0"/>
              </a:spcBef>
              <a:spcAft>
                <a:spcPts val="2500"/>
              </a:spcAft>
              <a:buFontTx/>
              <a:buChar char="-"/>
            </a:pPr>
            <a:r>
              <a:rPr lang="fr" sz="1400" dirty="0" smtClean="0">
                <a:solidFill>
                  <a:schemeClr val="dk1"/>
                </a:solidFill>
              </a:rPr>
              <a:t>Bilan à faire avant l’initiation : prise de TA, pas d’autres bilans obligatoire</a:t>
            </a:r>
            <a:r>
              <a:rPr lang="fr-CA" sz="1400" dirty="0" smtClean="0">
                <a:solidFill>
                  <a:schemeClr val="dk1"/>
                </a:solidFill>
              </a:rPr>
              <a:t>s</a:t>
            </a:r>
            <a:r>
              <a:rPr lang="fr" sz="1400" dirty="0" smtClean="0">
                <a:solidFill>
                  <a:schemeClr val="dk1"/>
                </a:solidFill>
              </a:rPr>
              <a:t> chez une femme en santé</a:t>
            </a:r>
            <a:endParaRPr lang="fr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Analyse du domaine </a:t>
            </a:r>
            <a:r>
              <a:rPr lang="fr" dirty="0" smtClean="0"/>
              <a:t>4</a:t>
            </a:r>
            <a:r>
              <a:rPr lang="fr-CA" dirty="0" smtClean="0"/>
              <a:t> (suite)</a:t>
            </a:r>
            <a:endParaRPr lang="fr"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2500"/>
              </a:spcAft>
              <a:buNone/>
            </a:pPr>
            <a:endParaRPr lang="fr" sz="1400" dirty="0">
              <a:solidFill>
                <a:schemeClr val="dk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60" y="1384084"/>
            <a:ext cx="6393980" cy="29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Résultats du domaine 5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/>
              <a:t>Applicabilité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51" name="Shape 151"/>
          <p:cNvGraphicFramePr/>
          <p:nvPr>
            <p:extLst>
              <p:ext uri="{D42A27DB-BD31-4B8C-83A1-F6EECF244321}">
                <p14:modId xmlns:p14="http://schemas.microsoft.com/office/powerpoint/2010/main" val="696696906"/>
              </p:ext>
            </p:extLst>
          </p:nvPr>
        </p:nvGraphicFramePr>
        <p:xfrm>
          <a:off x="582550" y="1809750"/>
          <a:ext cx="7434000" cy="274302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5058000"/>
                <a:gridCol w="1188000"/>
                <a:gridCol w="1188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Éléments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 dirty="0"/>
                        <a:t>SOGC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/>
                        <a:t>CDC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18. Éléments facilitant application et obstacles sont décrits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1, 1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3, 4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19. Conseils/outils offerts pour mettre en pratique les recommandations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2, 2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3, 4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20. Répercussions potentielles sur les ressources ont été examinées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4, 4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1, 3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21. Critères de suivi/vérification proposés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2, 3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4, 5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Score total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23%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40%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Analyse du domaine 5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1701" y="1152474"/>
            <a:ext cx="8077698" cy="3840149"/>
          </a:xfrm>
        </p:spPr>
        <p:txBody>
          <a:bodyPr>
            <a:normAutofit/>
          </a:bodyPr>
          <a:lstStyle/>
          <a:p>
            <a:pPr lvl="0">
              <a:buClr>
                <a:srgbClr val="D34817"/>
              </a:buClr>
              <a:buNone/>
            </a:pPr>
            <a:r>
              <a:rPr lang="fr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Applicabilité</a:t>
            </a:r>
            <a:endParaRPr lang="fr-CA" u="sng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fr" sz="1400" u="sng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spcAft>
                <a:spcPts val="2000"/>
              </a:spcAft>
              <a:buClr>
                <a:srgbClr val="D34817"/>
              </a:buClr>
              <a:buNone/>
            </a:pPr>
            <a:r>
              <a:rPr lang="fr" sz="1400" dirty="0" smtClean="0">
                <a:solidFill>
                  <a:prstClr val="black"/>
                </a:solidFill>
              </a:rPr>
              <a:t>La </a:t>
            </a:r>
            <a:r>
              <a:rPr lang="fr" sz="1400" dirty="0">
                <a:solidFill>
                  <a:prstClr val="black"/>
                </a:solidFill>
              </a:rPr>
              <a:t>RPC américaine surpasse la canadienne : </a:t>
            </a:r>
            <a:r>
              <a:rPr lang="fr" sz="1400" b="1" dirty="0">
                <a:solidFill>
                  <a:prstClr val="black"/>
                </a:solidFill>
              </a:rPr>
              <a:t>40%</a:t>
            </a:r>
            <a:r>
              <a:rPr lang="fr" sz="1400" dirty="0">
                <a:solidFill>
                  <a:prstClr val="black"/>
                </a:solidFill>
              </a:rPr>
              <a:t> vs</a:t>
            </a:r>
            <a:r>
              <a:rPr lang="fr" sz="1400" b="1" dirty="0">
                <a:solidFill>
                  <a:prstClr val="black"/>
                </a:solidFill>
              </a:rPr>
              <a:t> 23%</a:t>
            </a:r>
          </a:p>
          <a:p>
            <a:pPr marL="457200" lvl="0" indent="-317500" algn="just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" sz="1400" dirty="0">
                <a:solidFill>
                  <a:prstClr val="black"/>
                </a:solidFill>
              </a:rPr>
              <a:t>Les éléments et outils facilitant l’application des recommandations sont décrits dans la section « How to use </a:t>
            </a:r>
            <a:r>
              <a:rPr lang="fr" sz="1400" dirty="0" err="1">
                <a:solidFill>
                  <a:prstClr val="black"/>
                </a:solidFill>
              </a:rPr>
              <a:t>this</a:t>
            </a:r>
            <a:r>
              <a:rPr lang="fr" sz="1400" dirty="0">
                <a:solidFill>
                  <a:prstClr val="black"/>
                </a:solidFill>
              </a:rPr>
              <a:t> document » du guide américain.</a:t>
            </a:r>
          </a:p>
          <a:p>
            <a:pPr marL="457200" lvl="0" indent="-317500" algn="just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" sz="1400" dirty="0">
                <a:solidFill>
                  <a:prstClr val="black"/>
                </a:solidFill>
              </a:rPr>
              <a:t>Il n’y a pas d’équivalent dans la RPC canadienne.</a:t>
            </a:r>
          </a:p>
          <a:p>
            <a:pPr marL="457200" lvl="0" indent="-317500" algn="just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" sz="1400" dirty="0">
                <a:solidFill>
                  <a:prstClr val="black"/>
                </a:solidFill>
              </a:rPr>
              <a:t>Les répercussions financières liées aux contraceptifs oraux combinés sont décrites dans la RPC canadienne, mais non dans l’américaine</a:t>
            </a:r>
            <a:r>
              <a:rPr lang="fr" sz="1400" dirty="0" smtClean="0">
                <a:solidFill>
                  <a:prstClr val="black"/>
                </a:solidFill>
              </a:rPr>
              <a:t>.</a:t>
            </a:r>
            <a:endParaRPr lang="f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Analyse du domaine 5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1701" y="1152474"/>
            <a:ext cx="8077698" cy="3840149"/>
          </a:xfrm>
        </p:spPr>
        <p:txBody>
          <a:bodyPr>
            <a:normAutofit/>
          </a:bodyPr>
          <a:lstStyle/>
          <a:p>
            <a:pPr marL="7938" lvl="0" indent="0" algn="just">
              <a:spcAft>
                <a:spcPts val="2000"/>
              </a:spcAft>
              <a:buClr>
                <a:prstClr val="black"/>
              </a:buClr>
              <a:buSzPct val="100000"/>
              <a:buNone/>
            </a:pPr>
            <a:r>
              <a:rPr lang="fr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Applicabilité</a:t>
            </a:r>
            <a:endParaRPr lang="fr-CA" dirty="0">
              <a:solidFill>
                <a:prstClr val="black"/>
              </a:solidFill>
            </a:endParaRPr>
          </a:p>
          <a:p>
            <a:pPr marL="139700" lvl="0" indent="-131763" algn="just">
              <a:spcAft>
                <a:spcPts val="2000"/>
              </a:spcAft>
              <a:buClr>
                <a:prstClr val="black"/>
              </a:buClr>
              <a:buSzPct val="100000"/>
              <a:buNone/>
            </a:pPr>
            <a:r>
              <a:rPr lang="fr-CA" sz="1400" dirty="0" smtClean="0">
                <a:solidFill>
                  <a:prstClr val="black"/>
                </a:solidFill>
              </a:rPr>
              <a:t>Les </a:t>
            </a:r>
            <a:r>
              <a:rPr lang="fr-CA" sz="1400" dirty="0">
                <a:solidFill>
                  <a:prstClr val="black"/>
                </a:solidFill>
              </a:rPr>
              <a:t>critères de suivi restent assez vagues dans les deux lignes directrices : </a:t>
            </a:r>
            <a:endParaRPr lang="fr-CA" sz="1400" dirty="0" smtClean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-CA" sz="1400" dirty="0" smtClean="0">
                <a:solidFill>
                  <a:prstClr val="black"/>
                </a:solidFill>
              </a:rPr>
              <a:t>La </a:t>
            </a:r>
            <a:r>
              <a:rPr lang="fr-CA" sz="1400" dirty="0">
                <a:solidFill>
                  <a:prstClr val="black"/>
                </a:solidFill>
              </a:rPr>
              <a:t>RPC américaine propose un suivi dans certaines circonstances particulières</a:t>
            </a:r>
          </a:p>
          <a:p>
            <a:pPr marL="457200" lvl="0" indent="-317500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r>
              <a:rPr lang="fr-CA" sz="1400" dirty="0" smtClean="0">
                <a:solidFill>
                  <a:prstClr val="black"/>
                </a:solidFill>
              </a:rPr>
              <a:t>La </a:t>
            </a:r>
            <a:r>
              <a:rPr lang="fr-CA" sz="1400" dirty="0">
                <a:solidFill>
                  <a:prstClr val="black"/>
                </a:solidFill>
              </a:rPr>
              <a:t>RCP canadienne, dans le point </a:t>
            </a:r>
            <a:r>
              <a:rPr lang="fr-CA" sz="1400" dirty="0" smtClean="0">
                <a:solidFill>
                  <a:prstClr val="black"/>
                </a:solidFill>
              </a:rPr>
              <a:t>« Prescription » </a:t>
            </a:r>
            <a:r>
              <a:rPr lang="fr-CA" sz="1400" dirty="0">
                <a:solidFill>
                  <a:prstClr val="black"/>
                </a:solidFill>
              </a:rPr>
              <a:t>de la section </a:t>
            </a:r>
            <a:r>
              <a:rPr lang="fr-CA" sz="1400" dirty="0" smtClean="0">
                <a:solidFill>
                  <a:prstClr val="black"/>
                </a:solidFill>
              </a:rPr>
              <a:t>« Instauration </a:t>
            </a:r>
            <a:r>
              <a:rPr lang="fr-CA" sz="1400" dirty="0">
                <a:solidFill>
                  <a:prstClr val="black"/>
                </a:solidFill>
              </a:rPr>
              <a:t>du </a:t>
            </a:r>
            <a:r>
              <a:rPr lang="fr-CA" sz="1400" dirty="0" smtClean="0">
                <a:solidFill>
                  <a:prstClr val="black"/>
                </a:solidFill>
              </a:rPr>
              <a:t>traitement », </a:t>
            </a:r>
            <a:r>
              <a:rPr lang="fr-CA" sz="1400" dirty="0">
                <a:solidFill>
                  <a:prstClr val="black"/>
                </a:solidFill>
              </a:rPr>
              <a:t>les auteurs mentionnent : </a:t>
            </a:r>
            <a:r>
              <a:rPr lang="fr-CA" sz="1400" dirty="0" smtClean="0">
                <a:solidFill>
                  <a:prstClr val="black"/>
                </a:solidFill>
              </a:rPr>
              <a:t/>
            </a:r>
            <a:br>
              <a:rPr lang="fr-CA" sz="1400" dirty="0" smtClean="0">
                <a:solidFill>
                  <a:prstClr val="black"/>
                </a:solidFill>
              </a:rPr>
            </a:br>
            <a:r>
              <a:rPr lang="fr-CA" sz="1400" dirty="0" smtClean="0">
                <a:solidFill>
                  <a:prstClr val="black"/>
                </a:solidFill>
              </a:rPr>
              <a:t/>
            </a:r>
            <a:br>
              <a:rPr lang="fr-CA" sz="1400" dirty="0" smtClean="0">
                <a:solidFill>
                  <a:prstClr val="black"/>
                </a:solidFill>
              </a:rPr>
            </a:br>
            <a:r>
              <a:rPr lang="fr-CA" sz="1400" dirty="0" smtClean="0">
                <a:solidFill>
                  <a:prstClr val="black"/>
                </a:solidFill>
              </a:rPr>
              <a:t>« Consultation </a:t>
            </a:r>
            <a:r>
              <a:rPr lang="fr-CA" sz="1400" dirty="0">
                <a:solidFill>
                  <a:prstClr val="black"/>
                </a:solidFill>
              </a:rPr>
              <a:t>de suivi doit être prévue pour procéder à l’analyse de l’expérience de l’utilisatrice de CO combinés, de sa satisfaction et de l’observance du traitement, ainsi qu’à une vérification de la tension artérielle</a:t>
            </a:r>
            <a:r>
              <a:rPr lang="fr-CA" sz="1400" dirty="0" smtClean="0">
                <a:solidFill>
                  <a:prstClr val="black"/>
                </a:solidFill>
              </a:rPr>
              <a:t>. »</a:t>
            </a:r>
            <a:endParaRPr lang="fr-CA" sz="1400" dirty="0">
              <a:solidFill>
                <a:prstClr val="black"/>
              </a:solidFill>
            </a:endParaRPr>
          </a:p>
          <a:p>
            <a:pPr marL="457200" lvl="0" indent="-317500" algn="just">
              <a:spcAft>
                <a:spcPts val="2000"/>
              </a:spcAft>
              <a:buClr>
                <a:prstClr val="black"/>
              </a:buClr>
              <a:buSzPct val="100000"/>
              <a:buFont typeface="Arial" pitchFamily="34" charset="0"/>
              <a:buChar char="-"/>
            </a:pPr>
            <a:endParaRPr lang="fr-CA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fr" dirty="0"/>
              <a:t>Introduction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lvl="0" indent="-7938">
              <a:spcAft>
                <a:spcPts val="2000"/>
              </a:spcAft>
              <a:buNone/>
            </a:pPr>
            <a:r>
              <a:rPr lang="fr" dirty="0" smtClean="0"/>
              <a:t>Les </a:t>
            </a:r>
            <a:r>
              <a:rPr lang="fr" dirty="0"/>
              <a:t>contraceptifs oraux combinés sont </a:t>
            </a:r>
            <a:r>
              <a:rPr lang="fr-CA" dirty="0" smtClean="0"/>
              <a:t>très présents </a:t>
            </a:r>
            <a:r>
              <a:rPr lang="fr" dirty="0" smtClean="0"/>
              <a:t>dans </a:t>
            </a:r>
            <a:r>
              <a:rPr lang="fr" dirty="0"/>
              <a:t>la pratique quotidienne des médecins de </a:t>
            </a:r>
            <a:r>
              <a:rPr lang="fr" dirty="0" smtClean="0"/>
              <a:t>famille</a:t>
            </a:r>
            <a:r>
              <a:rPr lang="fr-CA" dirty="0" smtClean="0"/>
              <a:t>.</a:t>
            </a:r>
            <a:endParaRPr lang="fr" dirty="0"/>
          </a:p>
          <a:p>
            <a:pPr marL="7938" lvl="0" indent="-7938">
              <a:spcAft>
                <a:spcPts val="2000"/>
              </a:spcAft>
              <a:buNone/>
            </a:pPr>
            <a:r>
              <a:rPr lang="fr" dirty="0"/>
              <a:t>L'utilisation d'un contraceptif </a:t>
            </a:r>
            <a:r>
              <a:rPr lang="fr-CA" dirty="0" smtClean="0"/>
              <a:t>permet aux femmes d’avoir un plus grand contrôle sur leur planification familiale.</a:t>
            </a:r>
            <a:endParaRPr lang="fr" dirty="0"/>
          </a:p>
          <a:p>
            <a:pPr marL="7938" indent="-7938">
              <a:spcAft>
                <a:spcPts val="2000"/>
              </a:spcAft>
              <a:buNone/>
            </a:pPr>
            <a:r>
              <a:rPr lang="fr-CA" dirty="0" smtClean="0"/>
              <a:t>Particulièrement en médecine familiale</a:t>
            </a:r>
            <a:r>
              <a:rPr lang="fr" dirty="0" smtClean="0"/>
              <a:t>, </a:t>
            </a:r>
            <a:r>
              <a:rPr lang="fr-CA" dirty="0" smtClean="0"/>
              <a:t>notre pratique est en constante évolution et les recommandations sont régulièrement remises à jour.</a:t>
            </a:r>
          </a:p>
          <a:p>
            <a:pPr marL="7938" indent="-7938">
              <a:spcAft>
                <a:spcPts val="2000"/>
              </a:spcAft>
              <a:buNone/>
            </a:pPr>
            <a:r>
              <a:rPr lang="fr-CA" dirty="0" smtClean="0"/>
              <a:t>Ainsi, l’utilisation de lignes directrices permet souvent d’optimiser notre pratique.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Résultats du domaine 6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/>
              <a:t>Indépendance éditoriale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64" name="Shape 164"/>
          <p:cNvGraphicFramePr/>
          <p:nvPr>
            <p:extLst>
              <p:ext uri="{D42A27DB-BD31-4B8C-83A1-F6EECF244321}">
                <p14:modId xmlns:p14="http://schemas.microsoft.com/office/powerpoint/2010/main" val="1203857678"/>
              </p:ext>
            </p:extLst>
          </p:nvPr>
        </p:nvGraphicFramePr>
        <p:xfrm>
          <a:off x="582550" y="1809750"/>
          <a:ext cx="7434000" cy="196584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5058000"/>
                <a:gridCol w="1188000"/>
                <a:gridCol w="1188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Éléments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 dirty="0"/>
                        <a:t>SOGC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/>
                        <a:t>CDC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22. Point de vue des organismes de financement d’a pas eu d’influence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1, 1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5, 6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23. Intérêts divergents des membres ont été pris en charge et documentés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1, 1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1, 1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Score total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0%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38%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Analyse du domaine 6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 dirty="0"/>
              <a:t>Indépendance </a:t>
            </a:r>
            <a:r>
              <a:rPr lang="fr" u="sng" dirty="0" smtClean="0"/>
              <a:t>éditoriale</a:t>
            </a:r>
            <a:endParaRPr lang="fr-CA" u="sng" dirty="0" smtClean="0"/>
          </a:p>
          <a:p>
            <a:pPr lvl="0" rtl="0">
              <a:spcBef>
                <a:spcPts val="0"/>
              </a:spcBef>
              <a:buNone/>
            </a:pPr>
            <a:endParaRPr lang="fr" sz="1400" u="sng" dirty="0"/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>
                <a:solidFill>
                  <a:schemeClr val="dk1"/>
                </a:solidFill>
              </a:rPr>
              <a:t>La RPC canadienne a un score de </a:t>
            </a:r>
            <a:r>
              <a:rPr lang="fr" sz="1400" b="1" dirty="0">
                <a:solidFill>
                  <a:schemeClr val="dk1"/>
                </a:solidFill>
              </a:rPr>
              <a:t>0</a:t>
            </a:r>
            <a:r>
              <a:rPr lang="fr" sz="1400" dirty="0">
                <a:solidFill>
                  <a:schemeClr val="dk1"/>
                </a:solidFill>
              </a:rPr>
              <a:t> puisqu’il n’y a aucun mention des conflits d’intérêts potentiels ni de la présence ou non d’intérêts divergents des membres ayant élaboré la RPC.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>
                <a:solidFill>
                  <a:schemeClr val="dk1"/>
                </a:solidFill>
              </a:rPr>
              <a:t>Les lignes directrices américaines ont un score de </a:t>
            </a:r>
            <a:r>
              <a:rPr lang="fr" sz="1400" b="1" dirty="0">
                <a:solidFill>
                  <a:schemeClr val="dk1"/>
                </a:solidFill>
              </a:rPr>
              <a:t>38%</a:t>
            </a:r>
            <a:r>
              <a:rPr lang="fr" sz="1400" dirty="0">
                <a:solidFill>
                  <a:schemeClr val="dk1"/>
                </a:solidFill>
              </a:rPr>
              <a:t> puisqu’ils spécifient qu’il n’y a aucun conflit d’intérêt présent.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330200">
              <a:spcAft>
                <a:spcPts val="2500"/>
              </a:spcAft>
              <a:buClr>
                <a:srgbClr val="D34817"/>
              </a:buClr>
              <a:buSzPct val="100000"/>
              <a:buFont typeface="Arial" pitchFamily="34" charset="0"/>
              <a:buChar char="-"/>
            </a:pPr>
            <a:r>
              <a:rPr lang="f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De </a:t>
            </a:r>
            <a:r>
              <a:rPr lang="fr" dirty="0">
                <a:solidFill>
                  <a:prstClr val="black">
                    <a:lumMod val="85000"/>
                    <a:lumOff val="15000"/>
                  </a:prstClr>
                </a:solidFill>
              </a:rPr>
              <a:t>façon générale,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selon les critères </a:t>
            </a:r>
            <a:r>
              <a:rPr lang="f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AGREE </a:t>
            </a:r>
            <a:r>
              <a:rPr lang="fr" dirty="0">
                <a:solidFill>
                  <a:prstClr val="black">
                    <a:lumMod val="85000"/>
                    <a:lumOff val="15000"/>
                  </a:prstClr>
                </a:solidFill>
              </a:rPr>
              <a:t>II, les lignes directrices américaines de la CDC sont supérieures aux canadiennes</a:t>
            </a:r>
            <a:r>
              <a:rPr lang="f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endParaRPr lang="f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28711"/>
              </p:ext>
            </p:extLst>
          </p:nvPr>
        </p:nvGraphicFramePr>
        <p:xfrm>
          <a:off x="837910" y="2009979"/>
          <a:ext cx="7025280" cy="2763634"/>
        </p:xfrm>
        <a:graphic>
          <a:graphicData uri="http://schemas.openxmlformats.org/drawingml/2006/table">
            <a:tbl>
              <a:tblPr firstRow="1" bandRow="1">
                <a:tableStyleId>{B887C89A-3CC7-4B6E-8560-F862A434FA57}</a:tableStyleId>
              </a:tblPr>
              <a:tblGrid>
                <a:gridCol w="4145280">
                  <a:extLst>
                    <a:ext uri="{9D8B030D-6E8A-4147-A177-3AD203B41FA5}">
                      <a16:colId xmlns="" xmlns:a16="http://schemas.microsoft.com/office/drawing/2014/main" val="3482688613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3010156687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1230383124"/>
                    </a:ext>
                  </a:extLst>
                </a:gridCol>
              </a:tblGrid>
              <a:tr h="372139">
                <a:tc>
                  <a:txBody>
                    <a:bodyPr/>
                    <a:lstStyle/>
                    <a:p>
                      <a:r>
                        <a:rPr lang="fr-CA" sz="1350" dirty="0" smtClean="0"/>
                        <a:t>Domaine</a:t>
                      </a:r>
                      <a:endParaRPr lang="fr-CA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SOGC (score %)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CDC (score %)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81807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r-CA" sz="1350" dirty="0"/>
                        <a:t>1.</a:t>
                      </a:r>
                      <a:r>
                        <a:rPr lang="fr-FR" sz="1350" dirty="0"/>
                        <a:t> </a:t>
                      </a:r>
                      <a:r>
                        <a:rPr lang="fr-FR" sz="1350" dirty="0" smtClean="0"/>
                        <a:t>Description </a:t>
                      </a:r>
                      <a:r>
                        <a:rPr lang="fr-FR" sz="1350" dirty="0"/>
                        <a:t>des objectifs et la population cible</a:t>
                      </a:r>
                      <a:endParaRPr lang="fr-CA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61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8581367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fr-CA" sz="1350" dirty="0"/>
                        <a:t>2.</a:t>
                      </a:r>
                      <a:r>
                        <a:rPr lang="fr-FR" sz="1350" dirty="0"/>
                        <a:t> </a:t>
                      </a:r>
                      <a:r>
                        <a:rPr lang="fr-FR" sz="1350" dirty="0" smtClean="0"/>
                        <a:t>Différents </a:t>
                      </a:r>
                      <a:r>
                        <a:rPr lang="fr-FR" sz="1350" dirty="0"/>
                        <a:t>groupes de personnes concernées</a:t>
                      </a:r>
                      <a:endParaRPr lang="fr-CA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67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7588300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fr-CA" sz="1350" dirty="0"/>
                        <a:t>3. </a:t>
                      </a:r>
                      <a:r>
                        <a:rPr lang="fr-CA" sz="1350" dirty="0" smtClean="0"/>
                        <a:t>Élaboration </a:t>
                      </a:r>
                      <a:r>
                        <a:rPr lang="fr-CA" sz="1350" dirty="0"/>
                        <a:t>de la RPC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55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2549823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fr-CA" sz="1350" dirty="0"/>
                        <a:t>4. </a:t>
                      </a:r>
                      <a:r>
                        <a:rPr lang="fr-CA" sz="1350" dirty="0" smtClean="0"/>
                        <a:t>Clarté </a:t>
                      </a:r>
                      <a:r>
                        <a:rPr lang="fr-CA" sz="1350" dirty="0"/>
                        <a:t>et présentation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77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70147529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fr-CA" sz="1350" dirty="0"/>
                        <a:t>5. </a:t>
                      </a:r>
                      <a:r>
                        <a:rPr lang="fr-CA" sz="1350" dirty="0" smtClean="0"/>
                        <a:t>Applicabilité</a:t>
                      </a:r>
                      <a:endParaRPr lang="fr-CA" sz="13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40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8492791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fr-CA" sz="1350" dirty="0"/>
                        <a:t>6. </a:t>
                      </a:r>
                      <a:r>
                        <a:rPr lang="fr-CA" sz="1350" dirty="0" smtClean="0"/>
                        <a:t>Indépendance </a:t>
                      </a:r>
                      <a:r>
                        <a:rPr lang="fr-CA" sz="1350" dirty="0"/>
                        <a:t>éditoriale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350" b="1" dirty="0"/>
                        <a:t>38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802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7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7000" lvl="0" indent="0">
              <a:spcAft>
                <a:spcPts val="0"/>
              </a:spcAft>
              <a:buClr>
                <a:srgbClr val="D34817"/>
              </a:buClr>
              <a:buSzPct val="100000"/>
              <a:buNone/>
            </a:pPr>
            <a:endParaRPr lang="fr-CA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57200" lvl="0" indent="-330200">
              <a:spcAft>
                <a:spcPts val="2500"/>
              </a:spcAft>
              <a:buClr>
                <a:srgbClr val="D34817"/>
              </a:buClr>
              <a:buSzPct val="100000"/>
              <a:buFont typeface="Arial" pitchFamily="34" charset="0"/>
              <a:buChar char="-"/>
            </a:pPr>
            <a:r>
              <a:rPr lang="fr-CA" dirty="0">
                <a:solidFill>
                  <a:prstClr val="black">
                    <a:lumMod val="85000"/>
                    <a:lumOff val="15000"/>
                  </a:prstClr>
                </a:solidFill>
              </a:rPr>
              <a:t>Les lignes directrices américaines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 distinguent au niveau de :</a:t>
            </a:r>
          </a:p>
          <a:p>
            <a:pPr marL="127000" lvl="0" indent="0" algn="ctr">
              <a:spcAft>
                <a:spcPts val="2500"/>
              </a:spcAft>
              <a:buClr>
                <a:srgbClr val="D34817"/>
              </a:buClr>
              <a:buSzPct val="100000"/>
              <a:buNone/>
            </a:pP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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r-CA" dirty="0">
                <a:solidFill>
                  <a:prstClr val="black">
                    <a:lumMod val="85000"/>
                    <a:lumOff val="15000"/>
                  </a:prstClr>
                </a:solidFill>
              </a:rPr>
              <a:t>leur rigueur et leur explication de leur méthode de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recherche</a:t>
            </a:r>
          </a:p>
          <a:p>
            <a:pPr marL="457200" lvl="0" indent="-330200">
              <a:spcAft>
                <a:spcPts val="2500"/>
              </a:spcAft>
              <a:buClr>
                <a:srgbClr val="D34817"/>
              </a:buClr>
              <a:buSzPct val="100000"/>
              <a:buFont typeface="Arial" pitchFamily="34" charset="0"/>
              <a:buChar char="-"/>
            </a:pPr>
            <a:r>
              <a:rPr lang="fr-CA" dirty="0">
                <a:solidFill>
                  <a:prstClr val="black">
                    <a:lumMod val="85000"/>
                    <a:lumOff val="15000"/>
                  </a:prstClr>
                </a:solidFill>
              </a:rPr>
              <a:t>Notre avis personnel est que la présentation de la RPC canadienne est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plus simple d’utilisation étant donné</a:t>
            </a:r>
          </a:p>
          <a:p>
            <a:pPr marL="127000" lvl="0" indent="0" algn="ctr">
              <a:spcAft>
                <a:spcPts val="2500"/>
              </a:spcAft>
              <a:buClr>
                <a:srgbClr val="D34817"/>
              </a:buClr>
              <a:buSzPct val="100000"/>
              <a:buNone/>
            </a:pP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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la </a:t>
            </a:r>
            <a:r>
              <a:rPr lang="fr-CA" dirty="0">
                <a:solidFill>
                  <a:prstClr val="black">
                    <a:lumMod val="85000"/>
                    <a:lumOff val="15000"/>
                  </a:prstClr>
                </a:solidFill>
              </a:rPr>
              <a:t>clarté des titres des différentes sections et leur </a:t>
            </a: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disposition</a:t>
            </a:r>
            <a:b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fr-CA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 plus de sujets couverts</a:t>
            </a:r>
            <a:endParaRPr lang="fr-CA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Références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lvl="0" indent="-7938">
              <a:spcAft>
                <a:spcPts val="2000"/>
              </a:spcAft>
              <a:buNone/>
            </a:pPr>
            <a:r>
              <a:rPr lang="fr-CA" sz="1200" dirty="0" smtClean="0"/>
              <a:t>- </a:t>
            </a:r>
            <a:r>
              <a:rPr lang="fr" sz="1200" dirty="0" smtClean="0"/>
              <a:t>Center </a:t>
            </a:r>
            <a:r>
              <a:rPr lang="fr" sz="1200" dirty="0"/>
              <a:t>for </a:t>
            </a:r>
            <a:r>
              <a:rPr lang="fr" sz="1200" dirty="0" err="1"/>
              <a:t>disease</a:t>
            </a:r>
            <a:r>
              <a:rPr lang="fr" sz="1200" dirty="0"/>
              <a:t> control and </a:t>
            </a:r>
            <a:r>
              <a:rPr lang="fr" sz="1200" dirty="0" err="1"/>
              <a:t>prevention</a:t>
            </a:r>
            <a:r>
              <a:rPr lang="fr" sz="1200" dirty="0"/>
              <a:t>, </a:t>
            </a:r>
            <a:r>
              <a:rPr lang="fr" sz="1200" dirty="0" err="1"/>
              <a:t>mobidity</a:t>
            </a:r>
            <a:r>
              <a:rPr lang="fr" sz="1200" dirty="0"/>
              <a:t> and </a:t>
            </a:r>
            <a:r>
              <a:rPr lang="fr" sz="1200" dirty="0" err="1"/>
              <a:t>mortality</a:t>
            </a:r>
            <a:r>
              <a:rPr lang="fr" sz="1200" dirty="0"/>
              <a:t> </a:t>
            </a:r>
            <a:r>
              <a:rPr lang="fr" sz="1200" dirty="0" err="1"/>
              <a:t>weekly</a:t>
            </a:r>
            <a:r>
              <a:rPr lang="fr" sz="1200" dirty="0"/>
              <a:t> report, U.S. </a:t>
            </a:r>
            <a:r>
              <a:rPr lang="fr" sz="1200" dirty="0" err="1"/>
              <a:t>Selected</a:t>
            </a:r>
            <a:r>
              <a:rPr lang="fr" sz="1200" dirty="0"/>
              <a:t> Practice Recommandations for Contraceptive Use, </a:t>
            </a:r>
            <a:r>
              <a:rPr lang="fr" sz="1200" dirty="0" err="1"/>
              <a:t>july</a:t>
            </a:r>
            <a:r>
              <a:rPr lang="fr" sz="1200" dirty="0"/>
              <a:t> 29, 2016, vol. 65, No. </a:t>
            </a:r>
            <a:r>
              <a:rPr lang="fr" sz="1200" dirty="0" smtClean="0"/>
              <a:t>4</a:t>
            </a:r>
            <a:endParaRPr lang="fr" sz="1200" dirty="0"/>
          </a:p>
          <a:p>
            <a:pPr marL="7938" lvl="0" indent="-7938">
              <a:spcAft>
                <a:spcPts val="2000"/>
              </a:spcAft>
              <a:buNone/>
            </a:pPr>
            <a:r>
              <a:rPr lang="fr-CA" sz="1200" dirty="0" smtClean="0"/>
              <a:t>- </a:t>
            </a:r>
            <a:r>
              <a:rPr lang="fr" sz="1200" dirty="0" smtClean="0"/>
              <a:t>Directives </a:t>
            </a:r>
            <a:r>
              <a:rPr lang="fr" sz="1200" dirty="0"/>
              <a:t>cliniques de la SOGC, Consensus canadien sur la contraception, mars 2004, No. 143, deuxième partie de </a:t>
            </a:r>
            <a:r>
              <a:rPr lang="fr" sz="1200" dirty="0" smtClean="0"/>
              <a:t>trois</a:t>
            </a:r>
            <a:endParaRPr lang="fr-CA" sz="1200" dirty="0" smtClean="0"/>
          </a:p>
          <a:p>
            <a:pPr marL="7938" lvl="0" indent="-7938">
              <a:spcAft>
                <a:spcPts val="2000"/>
              </a:spcAft>
              <a:buNone/>
            </a:pPr>
            <a:r>
              <a:rPr lang="fr-CA" sz="1200" dirty="0" smtClean="0"/>
              <a:t>- </a:t>
            </a:r>
            <a:r>
              <a:rPr lang="fr" sz="1200" dirty="0" smtClean="0"/>
              <a:t>http://</a:t>
            </a:r>
            <a:r>
              <a:rPr lang="fr" sz="1200" dirty="0" err="1" smtClean="0"/>
              <a:t>www.fqpn.qc.ca</a:t>
            </a:r>
            <a:r>
              <a:rPr lang="fr" sz="1200" dirty="0" smtClean="0"/>
              <a:t>/public/informez-vous/contraception/</a:t>
            </a:r>
            <a:endParaRPr lang="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Remerciements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1600"/>
              <a:t>Superviseur de la CUMF St-Jérôme :</a:t>
            </a:r>
          </a:p>
          <a:p>
            <a:pPr lvl="0">
              <a:spcBef>
                <a:spcPts val="0"/>
              </a:spcBef>
              <a:buNone/>
            </a:pPr>
            <a:r>
              <a:rPr lang="fr" sz="1600"/>
              <a:t>Dr Antoine Marsan</a:t>
            </a:r>
          </a:p>
          <a:p>
            <a:pPr lvl="0">
              <a:spcBef>
                <a:spcPts val="0"/>
              </a:spcBef>
              <a:buNone/>
            </a:pPr>
            <a:r>
              <a:rPr lang="fr" sz="1600"/>
              <a:t>Dre Dominique Jolicoeur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632900" y="3459625"/>
            <a:ext cx="5878200" cy="6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" sz="3000">
                <a:latin typeface="+mj-lt"/>
              </a:rPr>
              <a:t>Merci de votre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Objectif clinique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endParaRPr sz="1600" dirty="0"/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fr-CA" sz="2400" dirty="0" smtClean="0"/>
              <a:t>En tant que médecins de famille québécois,</a:t>
            </a: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endParaRPr lang="fr-CA" sz="2400" dirty="0"/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fr-CA" sz="2400" dirty="0"/>
              <a:t>Q</a:t>
            </a:r>
            <a:r>
              <a:rPr lang="fr-CA" sz="2400" dirty="0" smtClean="0"/>
              <a:t>uelle ligne directrice devrions nous préconiser dans notre pratique concernant les contraceptifs oraux combinés?</a:t>
            </a:r>
            <a:endParaRPr lang="fr" sz="2400" dirty="0"/>
          </a:p>
          <a:p>
            <a:pPr lvl="0">
              <a:spcBef>
                <a:spcPts val="0"/>
              </a:spcBef>
              <a:buNone/>
            </a:pP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Méthode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lvl="0" indent="-7938">
              <a:spcBef>
                <a:spcPts val="0"/>
              </a:spcBef>
              <a:spcAft>
                <a:spcPts val="2000"/>
              </a:spcAft>
              <a:buNone/>
            </a:pPr>
            <a:r>
              <a:rPr lang="fr" dirty="0"/>
              <a:t>Analyse de deux RPC (recommandations pour la pratique clinique) selon la méthode AGREE II</a:t>
            </a:r>
          </a:p>
          <a:p>
            <a:pPr marL="457200" lvl="0" indent="-228600" rtl="0">
              <a:spcBef>
                <a:spcPts val="0"/>
              </a:spcBef>
              <a:spcAft>
                <a:spcPts val="2000"/>
              </a:spcAft>
              <a:buChar char="-"/>
            </a:pPr>
            <a:r>
              <a:rPr lang="fr" dirty="0"/>
              <a:t>Consensus canadien sur la contraception de la SOGC (</a:t>
            </a:r>
            <a:r>
              <a:rPr lang="fr" dirty="0" smtClean="0"/>
              <a:t>20</a:t>
            </a:r>
            <a:r>
              <a:rPr lang="fr-CA" dirty="0" smtClean="0"/>
              <a:t>0</a:t>
            </a:r>
            <a:r>
              <a:rPr lang="fr" dirty="0" smtClean="0"/>
              <a:t>4</a:t>
            </a:r>
            <a:r>
              <a:rPr lang="fr" dirty="0"/>
              <a:t>)</a:t>
            </a:r>
          </a:p>
          <a:p>
            <a:pPr marL="457200" lvl="0" indent="-228600" rtl="0">
              <a:spcBef>
                <a:spcPts val="0"/>
              </a:spcBef>
              <a:spcAft>
                <a:spcPts val="2000"/>
              </a:spcAft>
              <a:buChar char="-"/>
            </a:pPr>
            <a:r>
              <a:rPr lang="fr" dirty="0"/>
              <a:t>U.S. </a:t>
            </a:r>
            <a:r>
              <a:rPr lang="fr" dirty="0" err="1"/>
              <a:t>selected</a:t>
            </a:r>
            <a:r>
              <a:rPr lang="fr" dirty="0"/>
              <a:t> practice recommandations for contraceptive use </a:t>
            </a:r>
            <a:r>
              <a:rPr lang="fr" dirty="0" smtClean="0"/>
              <a:t>d</a:t>
            </a:r>
            <a:r>
              <a:rPr lang="fr-CA" dirty="0" smtClean="0"/>
              <a:t>u</a:t>
            </a:r>
            <a:r>
              <a:rPr lang="fr" dirty="0" smtClean="0"/>
              <a:t> </a:t>
            </a:r>
            <a:r>
              <a:rPr lang="fr" dirty="0"/>
              <a:t>CDC (2016)</a:t>
            </a:r>
          </a:p>
          <a:p>
            <a:pPr lvl="0">
              <a:spcBef>
                <a:spcPts val="0"/>
              </a:spcBef>
              <a:spcAft>
                <a:spcPts val="20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Méthode AGREE II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Analyse selon 23 éléments divisés en 6 </a:t>
            </a:r>
            <a:r>
              <a:rPr lang="fr" dirty="0" smtClean="0"/>
              <a:t>domaines</a:t>
            </a:r>
            <a:endParaRPr lang="fr" dirty="0"/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1 description des objectifs et la population cible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2 différents groupes de personnes concernées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3 élaboration de la RPC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4 clarté et présentation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5 applicabilité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-"/>
            </a:pPr>
            <a:r>
              <a:rPr lang="fr" dirty="0"/>
              <a:t>Domaine 6 indépendance </a:t>
            </a:r>
            <a:r>
              <a:rPr lang="fr" dirty="0" smtClean="0"/>
              <a:t>éditoriale</a:t>
            </a:r>
          </a:p>
          <a:p>
            <a:pPr lvl="0" rtl="0">
              <a:spcBef>
                <a:spcPts val="0"/>
              </a:spcBef>
              <a:buNone/>
            </a:pPr>
            <a:endParaRPr lang="fr-CA" dirty="0" smtClean="0"/>
          </a:p>
          <a:p>
            <a:pPr lvl="0" rtl="0">
              <a:spcBef>
                <a:spcPts val="0"/>
              </a:spcBef>
              <a:buNone/>
            </a:pPr>
            <a:r>
              <a:rPr lang="fr" dirty="0" smtClean="0"/>
              <a:t>Chaque </a:t>
            </a:r>
            <a:r>
              <a:rPr lang="fr" dirty="0"/>
              <a:t>élément reçoit un score de 1 (fortement en désaccord) à 7 (fortement en accord).</a:t>
            </a:r>
          </a:p>
          <a:p>
            <a:pPr lvl="0">
              <a:spcBef>
                <a:spcPts val="0"/>
              </a:spcBef>
              <a:buNone/>
            </a:pPr>
            <a:r>
              <a:rPr lang="fr" dirty="0"/>
              <a:t>Puis, calcul d’un pourcentage total par domaine permettant de comparer les 2 RPC.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Résultats du domaine 1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 dirty="0"/>
              <a:t>Description des objectifs et la population cible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endParaRPr dirty="0"/>
          </a:p>
        </p:txBody>
      </p:sp>
      <p:graphicFrame>
        <p:nvGraphicFramePr>
          <p:cNvPr id="86" name="Shape 86"/>
          <p:cNvGraphicFramePr/>
          <p:nvPr>
            <p:extLst>
              <p:ext uri="{D42A27DB-BD31-4B8C-83A1-F6EECF244321}">
                <p14:modId xmlns:p14="http://schemas.microsoft.com/office/powerpoint/2010/main" val="1649122364"/>
              </p:ext>
            </p:extLst>
          </p:nvPr>
        </p:nvGraphicFramePr>
        <p:xfrm>
          <a:off x="1289287" y="1809750"/>
          <a:ext cx="6565425" cy="194295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4214075"/>
                <a:gridCol w="1175675"/>
                <a:gridCol w="1175675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Éléments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b="1" dirty="0"/>
                        <a:t>SOGC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b="1"/>
                        <a:t>CDC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1. Objectifs clairement décrits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6, 5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 smtClean="0"/>
                        <a:t>2</a:t>
                      </a:r>
                      <a:r>
                        <a:rPr lang="fr" dirty="0"/>
                        <a:t>. Questions de santé décrites explicitement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4, 4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 smtClean="0"/>
                        <a:t>3</a:t>
                      </a:r>
                      <a:r>
                        <a:rPr lang="fr" dirty="0"/>
                        <a:t>. Population décrite explicitement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2, 3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4, 5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Score total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61%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Analyse du domaine 1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fr" u="sng" dirty="0"/>
              <a:t>Description des objectifs et la population </a:t>
            </a:r>
            <a:r>
              <a:rPr lang="fr" u="sng" dirty="0" smtClean="0"/>
              <a:t>cible</a:t>
            </a:r>
            <a:endParaRPr lang="fr-CA" u="sng" dirty="0" smtClean="0"/>
          </a:p>
          <a:p>
            <a:pPr marL="7938" lvl="0" indent="-7938" rtl="0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fr" sz="1400" dirty="0" smtClean="0">
                <a:solidFill>
                  <a:schemeClr val="dk1"/>
                </a:solidFill>
              </a:rPr>
              <a:t>Résultats </a:t>
            </a:r>
            <a:r>
              <a:rPr lang="fr" sz="1400" dirty="0">
                <a:solidFill>
                  <a:schemeClr val="dk1"/>
                </a:solidFill>
              </a:rPr>
              <a:t>comparables avec des scores de </a:t>
            </a:r>
            <a:r>
              <a:rPr lang="fr" sz="1400" b="1" dirty="0">
                <a:solidFill>
                  <a:schemeClr val="dk1"/>
                </a:solidFill>
              </a:rPr>
              <a:t>50%</a:t>
            </a:r>
            <a:r>
              <a:rPr lang="fr" sz="1400" dirty="0">
                <a:solidFill>
                  <a:schemeClr val="dk1"/>
                </a:solidFill>
              </a:rPr>
              <a:t> pour </a:t>
            </a:r>
            <a:r>
              <a:rPr lang="fr-CA" sz="1400" dirty="0" smtClean="0">
                <a:solidFill>
                  <a:schemeClr val="dk1"/>
                </a:solidFill>
              </a:rPr>
              <a:t>la RPC </a:t>
            </a:r>
            <a:r>
              <a:rPr lang="fr" sz="1400" dirty="0" smtClean="0">
                <a:solidFill>
                  <a:schemeClr val="dk1"/>
                </a:solidFill>
              </a:rPr>
              <a:t>canadien</a:t>
            </a:r>
            <a:r>
              <a:rPr lang="fr-CA" sz="1400" dirty="0" smtClean="0">
                <a:solidFill>
                  <a:schemeClr val="dk1"/>
                </a:solidFill>
              </a:rPr>
              <a:t>ne</a:t>
            </a:r>
            <a:r>
              <a:rPr lang="fr" sz="1400" dirty="0" smtClean="0">
                <a:solidFill>
                  <a:schemeClr val="dk1"/>
                </a:solidFill>
              </a:rPr>
              <a:t> </a:t>
            </a:r>
            <a:r>
              <a:rPr lang="fr" sz="1400" dirty="0">
                <a:solidFill>
                  <a:schemeClr val="dk1"/>
                </a:solidFill>
              </a:rPr>
              <a:t>et de </a:t>
            </a:r>
            <a:r>
              <a:rPr lang="fr" sz="1400" b="1" dirty="0">
                <a:solidFill>
                  <a:schemeClr val="dk1"/>
                </a:solidFill>
              </a:rPr>
              <a:t>61%</a:t>
            </a:r>
            <a:r>
              <a:rPr lang="fr" sz="1400" dirty="0">
                <a:solidFill>
                  <a:schemeClr val="dk1"/>
                </a:solidFill>
              </a:rPr>
              <a:t> pour </a:t>
            </a:r>
            <a:r>
              <a:rPr lang="fr" sz="1400" dirty="0" smtClean="0">
                <a:solidFill>
                  <a:schemeClr val="dk1"/>
                </a:solidFill>
              </a:rPr>
              <a:t>l’américain</a:t>
            </a:r>
            <a:r>
              <a:rPr lang="fr-CA" sz="1400" dirty="0" smtClean="0">
                <a:solidFill>
                  <a:schemeClr val="dk1"/>
                </a:solidFill>
              </a:rPr>
              <a:t>e</a:t>
            </a:r>
          </a:p>
          <a:p>
            <a:pPr marL="7938" lvl="0" indent="-7938" rtl="0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fr-CA" sz="1400" dirty="0" smtClean="0">
                <a:solidFill>
                  <a:schemeClr val="dk1"/>
                </a:solidFill>
              </a:rPr>
              <a:t>Pas de différence significative entre les deux.</a:t>
            </a:r>
            <a:endParaRPr lang="fr"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Résultats du domaine 2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u="sng" dirty="0"/>
              <a:t>Différents groupes de personnes concernées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99" name="Shape 99"/>
          <p:cNvGraphicFramePr/>
          <p:nvPr>
            <p:extLst>
              <p:ext uri="{D42A27DB-BD31-4B8C-83A1-F6EECF244321}">
                <p14:modId xmlns:p14="http://schemas.microsoft.com/office/powerpoint/2010/main" val="979459905"/>
              </p:ext>
            </p:extLst>
          </p:nvPr>
        </p:nvGraphicFramePr>
        <p:xfrm>
          <a:off x="582550" y="1809750"/>
          <a:ext cx="7453586" cy="2148690"/>
        </p:xfrm>
        <a:graphic>
          <a:graphicData uri="http://schemas.openxmlformats.org/drawingml/2006/table">
            <a:tbl>
              <a:tblPr>
                <a:noFill/>
                <a:tableStyleId>{B887C89A-3CC7-4B6E-8560-F862A434FA57}</a:tableStyleId>
              </a:tblPr>
              <a:tblGrid>
                <a:gridCol w="5077586"/>
                <a:gridCol w="1188000"/>
                <a:gridCol w="1188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Éléments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 dirty="0"/>
                        <a:t>SOGC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b="1"/>
                        <a:t>CDC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4. Groupe ayant élaboré la RPC inclut différents groupes de professionnels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6, 5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7, 7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5. Opinions et préférences de population cible identifiés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2, 3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2, 2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6. Utilisateurs de la RPC clairement définis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5, 5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6, 6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/>
                        <a:t>Score total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56%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fr" dirty="0"/>
                        <a:t>67%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" dirty="0"/>
              <a:t>Analyse du domaine 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1701" y="1152474"/>
            <a:ext cx="8077698" cy="3794429"/>
          </a:xfrm>
        </p:spPr>
        <p:txBody>
          <a:bodyPr>
            <a:normAutofit/>
          </a:bodyPr>
          <a:lstStyle/>
          <a:p>
            <a:pPr lvl="0">
              <a:spcAft>
                <a:spcPts val="2000"/>
              </a:spcAft>
              <a:buNone/>
            </a:pPr>
            <a:r>
              <a:rPr lang="fr" u="sng" dirty="0"/>
              <a:t>Différents groupes de personnes concernées</a:t>
            </a:r>
          </a:p>
          <a:p>
            <a:pPr lvl="0">
              <a:spcAft>
                <a:spcPts val="2000"/>
              </a:spcAft>
              <a:buNone/>
            </a:pPr>
            <a:r>
              <a:rPr lang="fr" sz="1400" dirty="0"/>
              <a:t>Pour ce domaine, les scores vont en faveur </a:t>
            </a:r>
            <a:r>
              <a:rPr lang="fr" sz="1400" dirty="0" smtClean="0"/>
              <a:t>d</a:t>
            </a:r>
            <a:r>
              <a:rPr lang="fr-CA" sz="1400" dirty="0" smtClean="0"/>
              <a:t>u</a:t>
            </a:r>
            <a:r>
              <a:rPr lang="fr" sz="1400" dirty="0" smtClean="0"/>
              <a:t> </a:t>
            </a:r>
            <a:r>
              <a:rPr lang="fr" sz="1400" dirty="0"/>
              <a:t>CDC soit : </a:t>
            </a:r>
            <a:r>
              <a:rPr lang="fr" sz="1400" b="1" dirty="0"/>
              <a:t>67</a:t>
            </a:r>
            <a:r>
              <a:rPr lang="fr" sz="1400" dirty="0"/>
              <a:t> vs </a:t>
            </a:r>
            <a:r>
              <a:rPr lang="fr" sz="1400" b="1" dirty="0"/>
              <a:t>56%</a:t>
            </a:r>
          </a:p>
          <a:p>
            <a:pPr marL="457200" lvl="0" indent="-317500">
              <a:spcAft>
                <a:spcPts val="200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>
                <a:solidFill>
                  <a:schemeClr val="dk1"/>
                </a:solidFill>
              </a:rPr>
              <a:t>Dans les 2 cas, la liste des auteurs est bien présentée</a:t>
            </a:r>
          </a:p>
          <a:p>
            <a:pPr marL="457200" lvl="0" indent="-317500">
              <a:spcAft>
                <a:spcPts val="200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>
                <a:solidFill>
                  <a:schemeClr val="dk1"/>
                </a:solidFill>
              </a:rPr>
              <a:t>Toutefois, le guide américain est beaucoup plus détaillé dans sa présentation : </a:t>
            </a:r>
            <a:br>
              <a:rPr lang="fr" sz="1400" dirty="0">
                <a:solidFill>
                  <a:schemeClr val="dk1"/>
                </a:solidFill>
              </a:rPr>
            </a:br>
            <a:r>
              <a:rPr lang="fr" sz="1400" dirty="0">
                <a:solidFill>
                  <a:schemeClr val="dk1"/>
                </a:solidFill>
              </a:rPr>
              <a:t>ils mentionnent le rôle de chacun dans l’élaboration du guide et leur institution respective. </a:t>
            </a:r>
          </a:p>
          <a:p>
            <a:pPr marL="457200" lvl="0" indent="-317500" algn="just">
              <a:spcAft>
                <a:spcPts val="2000"/>
              </a:spcAft>
              <a:buClr>
                <a:schemeClr val="dk1"/>
              </a:buClr>
              <a:buSzPct val="100000"/>
              <a:buChar char="-"/>
            </a:pPr>
            <a:r>
              <a:rPr lang="fr" sz="1400" dirty="0" smtClean="0">
                <a:solidFill>
                  <a:schemeClr val="dk1"/>
                </a:solidFill>
              </a:rPr>
              <a:t>Pour </a:t>
            </a:r>
            <a:r>
              <a:rPr lang="fr" sz="1400" dirty="0">
                <a:solidFill>
                  <a:schemeClr val="dk1"/>
                </a:solidFill>
              </a:rPr>
              <a:t>ce qui est des préférences de la population cible, les deux RPC n’ont pas sondé leur </a:t>
            </a:r>
            <a:r>
              <a:rPr lang="fr" sz="1400" dirty="0" smtClean="0">
                <a:solidFill>
                  <a:schemeClr val="dk1"/>
                </a:solidFill>
              </a:rPr>
              <a:t>opinion</a:t>
            </a:r>
            <a:endParaRPr lang="fr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age">
  <a:themeElements>
    <a:clrScheme name="Afficha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ffichage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ffichag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1054</TotalTime>
  <Words>1407</Words>
  <Application>Microsoft Office PowerPoint</Application>
  <PresentationFormat>Affichage à l'écran (16:9)</PresentationFormat>
  <Paragraphs>263</Paragraphs>
  <Slides>25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Affichage</vt:lpstr>
      <vt:lpstr>Comparaison de lignes directrices sur les contraceptifs oraux combinés</vt:lpstr>
      <vt:lpstr>Introduction</vt:lpstr>
      <vt:lpstr>Objectif clinique</vt:lpstr>
      <vt:lpstr>Méthode</vt:lpstr>
      <vt:lpstr>Méthode AGREE II</vt:lpstr>
      <vt:lpstr>Résultats du domaine 1</vt:lpstr>
      <vt:lpstr>Analyse du domaine 1</vt:lpstr>
      <vt:lpstr>Résultats du domaine 2</vt:lpstr>
      <vt:lpstr>Analyse du domaine 2</vt:lpstr>
      <vt:lpstr>Résultats du domaine 3</vt:lpstr>
      <vt:lpstr>Analyse du domaine 3</vt:lpstr>
      <vt:lpstr>Résultats du domaine 4</vt:lpstr>
      <vt:lpstr>Analyse du domaine 4</vt:lpstr>
      <vt:lpstr>Analyse du domaine 4 (suite)</vt:lpstr>
      <vt:lpstr>Analyse du domaine 4 (suite)</vt:lpstr>
      <vt:lpstr>Analyse du domaine 4 (suite)</vt:lpstr>
      <vt:lpstr>Résultats du domaine 5</vt:lpstr>
      <vt:lpstr>Analyse du domaine 5</vt:lpstr>
      <vt:lpstr>Analyse du domaine 5</vt:lpstr>
      <vt:lpstr>Résultats du domaine 6</vt:lpstr>
      <vt:lpstr>Analyse du domaine 6</vt:lpstr>
      <vt:lpstr>Conclusion</vt:lpstr>
      <vt:lpstr>Conclusion</vt:lpstr>
      <vt:lpstr>Références</vt:lpstr>
      <vt:lpstr>Remerciements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Comparaison des lignes directrices sur les contraceptifs oraux combinés</dc:title>
  <dc:creator>Dagenais Danielle</dc:creator>
  <cp:lastModifiedBy>Dagenais Danielle</cp:lastModifiedBy>
  <cp:revision>40</cp:revision>
  <dcterms:modified xsi:type="dcterms:W3CDTF">2017-05-30T13:54:02Z</dcterms:modified>
</cp:coreProperties>
</file>