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86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3" r:id="rId16"/>
    <p:sldId id="274" r:id="rId17"/>
    <p:sldId id="277" r:id="rId18"/>
    <p:sldId id="278" r:id="rId19"/>
    <p:sldId id="281" r:id="rId20"/>
    <p:sldId id="282" r:id="rId21"/>
    <p:sldId id="280" r:id="rId22"/>
    <p:sldId id="287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 perreault" initials="m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78086" autoAdjust="0"/>
  </p:normalViewPr>
  <p:slideViewPr>
    <p:cSldViewPr snapToGrid="0">
      <p:cViewPr varScale="1">
        <p:scale>
          <a:sx n="47" d="100"/>
          <a:sy n="47" d="100"/>
        </p:scale>
        <p:origin x="7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011C5-82CC-0949-9BE2-A7FD77063E36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4492E3-F47A-FA4F-B6DC-5829C8D99DD0}">
      <dgm:prSet phldrT="[Texte]"/>
      <dgm:spPr/>
      <dgm:t>
        <a:bodyPr/>
        <a:lstStyle/>
        <a:p>
          <a:r>
            <a:rPr lang="fr-FR" dirty="0" smtClean="0"/>
            <a:t>P </a:t>
          </a:r>
          <a:endParaRPr lang="fr-FR" dirty="0"/>
        </a:p>
      </dgm:t>
    </dgm:pt>
    <dgm:pt modelId="{31D7EDB7-F29B-A54E-B6FC-599911F7CBD2}" type="parTrans" cxnId="{7B3492C2-F661-0444-8334-5511BE68783F}">
      <dgm:prSet/>
      <dgm:spPr/>
      <dgm:t>
        <a:bodyPr/>
        <a:lstStyle/>
        <a:p>
          <a:endParaRPr lang="fr-FR"/>
        </a:p>
      </dgm:t>
    </dgm:pt>
    <dgm:pt modelId="{3961634A-47C3-514B-AF45-A37BA12EAAAE}" type="sibTrans" cxnId="{7B3492C2-F661-0444-8334-5511BE68783F}">
      <dgm:prSet/>
      <dgm:spPr/>
      <dgm:t>
        <a:bodyPr/>
        <a:lstStyle/>
        <a:p>
          <a:endParaRPr lang="fr-FR"/>
        </a:p>
      </dgm:t>
    </dgm:pt>
    <dgm:pt modelId="{1EB2EF19-B43C-FF49-857C-59C9EBEEA3E6}">
      <dgm:prSet phldrT="[Texte]"/>
      <dgm:spPr/>
      <dgm:t>
        <a:bodyPr/>
        <a:lstStyle/>
        <a:p>
          <a:r>
            <a:rPr lang="fr-FR" dirty="0" smtClean="0"/>
            <a:t>Population: femmes avec DG </a:t>
          </a:r>
          <a:endParaRPr lang="fr-FR" dirty="0"/>
        </a:p>
      </dgm:t>
    </dgm:pt>
    <dgm:pt modelId="{67F111FE-179C-D94A-A1EB-075F505440C2}" type="parTrans" cxnId="{64CDF63A-5455-7942-A41B-A8DD638AD50C}">
      <dgm:prSet/>
      <dgm:spPr/>
      <dgm:t>
        <a:bodyPr/>
        <a:lstStyle/>
        <a:p>
          <a:endParaRPr lang="fr-FR"/>
        </a:p>
      </dgm:t>
    </dgm:pt>
    <dgm:pt modelId="{660AC557-AA9F-1F44-8B02-F13C49C24F86}" type="sibTrans" cxnId="{64CDF63A-5455-7942-A41B-A8DD638AD50C}">
      <dgm:prSet/>
      <dgm:spPr/>
      <dgm:t>
        <a:bodyPr/>
        <a:lstStyle/>
        <a:p>
          <a:endParaRPr lang="fr-FR"/>
        </a:p>
      </dgm:t>
    </dgm:pt>
    <dgm:pt modelId="{CC8D773D-80C0-5743-A482-404ED77671BE}">
      <dgm:prSet phldrT="[Texte]"/>
      <dgm:spPr/>
      <dgm:t>
        <a:bodyPr/>
        <a:lstStyle/>
        <a:p>
          <a:r>
            <a:rPr lang="fr-FR" dirty="0" smtClean="0"/>
            <a:t>I</a:t>
          </a:r>
          <a:endParaRPr lang="fr-FR" dirty="0"/>
        </a:p>
      </dgm:t>
    </dgm:pt>
    <dgm:pt modelId="{0D454319-2A69-8E4C-B2E6-08CE7EA1536A}" type="parTrans" cxnId="{F85F3C01-969C-444F-A516-015779929DF8}">
      <dgm:prSet/>
      <dgm:spPr/>
      <dgm:t>
        <a:bodyPr/>
        <a:lstStyle/>
        <a:p>
          <a:endParaRPr lang="fr-FR"/>
        </a:p>
      </dgm:t>
    </dgm:pt>
    <dgm:pt modelId="{90178746-8108-9C43-A7A7-FDEDC895CD15}" type="sibTrans" cxnId="{F85F3C01-969C-444F-A516-015779929DF8}">
      <dgm:prSet/>
      <dgm:spPr/>
      <dgm:t>
        <a:bodyPr/>
        <a:lstStyle/>
        <a:p>
          <a:endParaRPr lang="fr-FR"/>
        </a:p>
      </dgm:t>
    </dgm:pt>
    <dgm:pt modelId="{F9C6CF92-848C-7448-9B0B-E30389B009C5}">
      <dgm:prSet phldrT="[Texte]"/>
      <dgm:spPr/>
      <dgm:t>
        <a:bodyPr/>
        <a:lstStyle/>
        <a:p>
          <a:r>
            <a:rPr lang="fr-FR" dirty="0" smtClean="0"/>
            <a:t>Intervention: Insuline</a:t>
          </a:r>
          <a:endParaRPr lang="fr-FR" dirty="0"/>
        </a:p>
      </dgm:t>
    </dgm:pt>
    <dgm:pt modelId="{A6293B12-1909-2B4E-A56A-5087DA0D7185}" type="parTrans" cxnId="{905BCFE2-44AA-D147-B79C-0422F08F92EC}">
      <dgm:prSet/>
      <dgm:spPr/>
      <dgm:t>
        <a:bodyPr/>
        <a:lstStyle/>
        <a:p>
          <a:endParaRPr lang="fr-FR"/>
        </a:p>
      </dgm:t>
    </dgm:pt>
    <dgm:pt modelId="{3410BD93-C54F-E040-90E6-E7CC9EA91CC1}" type="sibTrans" cxnId="{905BCFE2-44AA-D147-B79C-0422F08F92EC}">
      <dgm:prSet/>
      <dgm:spPr/>
      <dgm:t>
        <a:bodyPr/>
        <a:lstStyle/>
        <a:p>
          <a:endParaRPr lang="fr-FR"/>
        </a:p>
      </dgm:t>
    </dgm:pt>
    <dgm:pt modelId="{AA71DD1B-74E3-5041-9E61-5971FB0F1B3B}">
      <dgm:prSet phldrT="[Texte]"/>
      <dgm:spPr/>
      <dgm:t>
        <a:bodyPr/>
        <a:lstStyle/>
        <a:p>
          <a:r>
            <a:rPr lang="fr-FR" dirty="0" smtClean="0"/>
            <a:t>C</a:t>
          </a:r>
          <a:endParaRPr lang="fr-FR" dirty="0"/>
        </a:p>
      </dgm:t>
    </dgm:pt>
    <dgm:pt modelId="{35E0533F-0858-BA42-AFCB-77E2DDDEDD8E}" type="parTrans" cxnId="{31CADBC0-64D4-BD46-9CF3-B1356C836ED8}">
      <dgm:prSet/>
      <dgm:spPr/>
      <dgm:t>
        <a:bodyPr/>
        <a:lstStyle/>
        <a:p>
          <a:endParaRPr lang="fr-FR"/>
        </a:p>
      </dgm:t>
    </dgm:pt>
    <dgm:pt modelId="{DDB158E9-0F0B-DF4F-8D17-8A0E4AB574F5}" type="sibTrans" cxnId="{31CADBC0-64D4-BD46-9CF3-B1356C836ED8}">
      <dgm:prSet/>
      <dgm:spPr/>
      <dgm:t>
        <a:bodyPr/>
        <a:lstStyle/>
        <a:p>
          <a:endParaRPr lang="fr-FR"/>
        </a:p>
      </dgm:t>
    </dgm:pt>
    <dgm:pt modelId="{EEC47C05-7ED5-0F44-A83A-5BDDB19F7B39}">
      <dgm:prSet phldrT="[Texte]"/>
      <dgm:spPr/>
      <dgm:t>
        <a:bodyPr/>
        <a:lstStyle/>
        <a:p>
          <a:r>
            <a:rPr lang="fr-FR" dirty="0" smtClean="0"/>
            <a:t>Comparatif: </a:t>
          </a:r>
          <a:r>
            <a:rPr lang="fr-FR" dirty="0" err="1" smtClean="0"/>
            <a:t>metformin</a:t>
          </a:r>
          <a:endParaRPr lang="fr-FR" dirty="0"/>
        </a:p>
      </dgm:t>
    </dgm:pt>
    <dgm:pt modelId="{D43CCB8E-5D4B-EB4F-B350-11E834AA201F}" type="parTrans" cxnId="{930DBF35-75BA-F94D-84F0-37DAA3AA7C79}">
      <dgm:prSet/>
      <dgm:spPr/>
      <dgm:t>
        <a:bodyPr/>
        <a:lstStyle/>
        <a:p>
          <a:endParaRPr lang="fr-FR"/>
        </a:p>
      </dgm:t>
    </dgm:pt>
    <dgm:pt modelId="{4A278E4E-1090-6843-8F78-A76B7C672F03}" type="sibTrans" cxnId="{930DBF35-75BA-F94D-84F0-37DAA3AA7C79}">
      <dgm:prSet/>
      <dgm:spPr/>
      <dgm:t>
        <a:bodyPr/>
        <a:lstStyle/>
        <a:p>
          <a:endParaRPr lang="fr-FR"/>
        </a:p>
      </dgm:t>
    </dgm:pt>
    <dgm:pt modelId="{A687E281-69E4-5F40-A3A6-E0AD71B56A87}">
      <dgm:prSet phldrT="[Texte]"/>
      <dgm:spPr/>
      <dgm:t>
        <a:bodyPr/>
        <a:lstStyle/>
        <a:p>
          <a:r>
            <a:rPr lang="fr-FR" dirty="0" smtClean="0"/>
            <a:t>O</a:t>
          </a:r>
          <a:endParaRPr lang="fr-FR" dirty="0"/>
        </a:p>
      </dgm:t>
    </dgm:pt>
    <dgm:pt modelId="{BE59EC6A-5CDF-0648-A33C-BDE46EBE591C}" type="parTrans" cxnId="{2A77A6B5-041A-324B-833D-29F980861E75}">
      <dgm:prSet/>
      <dgm:spPr/>
      <dgm:t>
        <a:bodyPr/>
        <a:lstStyle/>
        <a:p>
          <a:endParaRPr lang="fr-FR"/>
        </a:p>
      </dgm:t>
    </dgm:pt>
    <dgm:pt modelId="{8D34B3E4-EEDA-D647-8722-C3144ADD366C}" type="sibTrans" cxnId="{2A77A6B5-041A-324B-833D-29F980861E75}">
      <dgm:prSet/>
      <dgm:spPr/>
      <dgm:t>
        <a:bodyPr/>
        <a:lstStyle/>
        <a:p>
          <a:endParaRPr lang="fr-FR"/>
        </a:p>
      </dgm:t>
    </dgm:pt>
    <dgm:pt modelId="{5450F60A-C69A-A943-91F7-851FE0EE87B6}">
      <dgm:prSet phldrT="[Texte]"/>
      <dgm:spPr/>
      <dgm:t>
        <a:bodyPr/>
        <a:lstStyle/>
        <a:p>
          <a:r>
            <a:rPr lang="fr-FR" dirty="0" smtClean="0"/>
            <a:t>«</a:t>
          </a:r>
          <a:r>
            <a:rPr lang="fr-FR" dirty="0" err="1" smtClean="0"/>
            <a:t>Outcome</a:t>
          </a:r>
          <a:r>
            <a:rPr lang="fr-FR" dirty="0" smtClean="0"/>
            <a:t>»: Rien de précisé</a:t>
          </a:r>
          <a:endParaRPr lang="fr-FR" dirty="0"/>
        </a:p>
      </dgm:t>
    </dgm:pt>
    <dgm:pt modelId="{22B46217-2200-0A45-8E0F-AEAA6A9434F8}" type="parTrans" cxnId="{ED21D7B5-8BB5-A34E-A75B-B4765FE224AE}">
      <dgm:prSet/>
      <dgm:spPr/>
      <dgm:t>
        <a:bodyPr/>
        <a:lstStyle/>
        <a:p>
          <a:endParaRPr lang="fr-FR"/>
        </a:p>
      </dgm:t>
    </dgm:pt>
    <dgm:pt modelId="{85B272F0-A303-6D47-977E-F87BA7FC0335}" type="sibTrans" cxnId="{ED21D7B5-8BB5-A34E-A75B-B4765FE224AE}">
      <dgm:prSet/>
      <dgm:spPr/>
      <dgm:t>
        <a:bodyPr/>
        <a:lstStyle/>
        <a:p>
          <a:endParaRPr lang="fr-FR"/>
        </a:p>
      </dgm:t>
    </dgm:pt>
    <dgm:pt modelId="{B2FDA0CE-7D5F-DA46-A1E7-DB7FE92C981A}" type="pres">
      <dgm:prSet presAssocID="{461011C5-82CC-0949-9BE2-A7FD77063E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1B6EB216-AEC1-B149-AEE5-87FE136D0713}" type="pres">
      <dgm:prSet presAssocID="{B64492E3-F47A-FA4F-B6DC-5829C8D99DD0}" presName="linNode" presStyleCnt="0"/>
      <dgm:spPr/>
    </dgm:pt>
    <dgm:pt modelId="{800E9B83-54CB-2548-BE24-0DBFF14C77B5}" type="pres">
      <dgm:prSet presAssocID="{B64492E3-F47A-FA4F-B6DC-5829C8D99DD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6EF8696-C265-984F-8B3D-CF1247748DCE}" type="pres">
      <dgm:prSet presAssocID="{B64492E3-F47A-FA4F-B6DC-5829C8D99DD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35A019-B870-344F-8E9E-43C6B7DE1B3D}" type="pres">
      <dgm:prSet presAssocID="{3961634A-47C3-514B-AF45-A37BA12EAAAE}" presName="sp" presStyleCnt="0"/>
      <dgm:spPr/>
    </dgm:pt>
    <dgm:pt modelId="{2966D2D3-FBBA-C946-AD81-EF9A6674A1EC}" type="pres">
      <dgm:prSet presAssocID="{CC8D773D-80C0-5743-A482-404ED77671BE}" presName="linNode" presStyleCnt="0"/>
      <dgm:spPr/>
    </dgm:pt>
    <dgm:pt modelId="{4ACD2CDF-481D-254E-8B6A-98D1B6C2FFAC}" type="pres">
      <dgm:prSet presAssocID="{CC8D773D-80C0-5743-A482-404ED77671B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C932265-A518-8C42-90C0-A093F5A01180}" type="pres">
      <dgm:prSet presAssocID="{CC8D773D-80C0-5743-A482-404ED77671B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D7941C-F239-A54C-996A-D3E109460CCF}" type="pres">
      <dgm:prSet presAssocID="{90178746-8108-9C43-A7A7-FDEDC895CD15}" presName="sp" presStyleCnt="0"/>
      <dgm:spPr/>
    </dgm:pt>
    <dgm:pt modelId="{F5E9A89B-9391-C14A-A994-D7B8A4D02709}" type="pres">
      <dgm:prSet presAssocID="{AA71DD1B-74E3-5041-9E61-5971FB0F1B3B}" presName="linNode" presStyleCnt="0"/>
      <dgm:spPr/>
    </dgm:pt>
    <dgm:pt modelId="{70203FB9-2C0F-0341-84AB-03A70F6A3113}" type="pres">
      <dgm:prSet presAssocID="{AA71DD1B-74E3-5041-9E61-5971FB0F1B3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E7D65BD-037B-4B41-92B3-5B9717989F2A}" type="pres">
      <dgm:prSet presAssocID="{AA71DD1B-74E3-5041-9E61-5971FB0F1B3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4BACB1-32F1-C348-AB29-CAB1BDFA7378}" type="pres">
      <dgm:prSet presAssocID="{DDB158E9-0F0B-DF4F-8D17-8A0E4AB574F5}" presName="sp" presStyleCnt="0"/>
      <dgm:spPr/>
    </dgm:pt>
    <dgm:pt modelId="{E763460A-DF7E-B44C-A6FE-14CBAFC7B34F}" type="pres">
      <dgm:prSet presAssocID="{A687E281-69E4-5F40-A3A6-E0AD71B56A87}" presName="linNode" presStyleCnt="0"/>
      <dgm:spPr/>
    </dgm:pt>
    <dgm:pt modelId="{FAE88A2C-0D2E-3A46-8695-828240ED6C42}" type="pres">
      <dgm:prSet presAssocID="{A687E281-69E4-5F40-A3A6-E0AD71B56A8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92ECC0-BF17-CE46-B068-BA537A41F64D}" type="pres">
      <dgm:prSet presAssocID="{A687E281-69E4-5F40-A3A6-E0AD71B56A8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2BD3EC9-6000-2B47-86FE-0E00B433CA7B}" type="presOf" srcId="{CC8D773D-80C0-5743-A482-404ED77671BE}" destId="{4ACD2CDF-481D-254E-8B6A-98D1B6C2FFAC}" srcOrd="0" destOrd="0" presId="urn:microsoft.com/office/officeart/2005/8/layout/vList5"/>
    <dgm:cxn modelId="{197261C8-86B7-A14A-842C-979B6EEC5D09}" type="presOf" srcId="{AA71DD1B-74E3-5041-9E61-5971FB0F1B3B}" destId="{70203FB9-2C0F-0341-84AB-03A70F6A3113}" srcOrd="0" destOrd="0" presId="urn:microsoft.com/office/officeart/2005/8/layout/vList5"/>
    <dgm:cxn modelId="{D05D3012-3340-FD4C-BB63-8EF703486AEF}" type="presOf" srcId="{461011C5-82CC-0949-9BE2-A7FD77063E36}" destId="{B2FDA0CE-7D5F-DA46-A1E7-DB7FE92C981A}" srcOrd="0" destOrd="0" presId="urn:microsoft.com/office/officeart/2005/8/layout/vList5"/>
    <dgm:cxn modelId="{ED21D7B5-8BB5-A34E-A75B-B4765FE224AE}" srcId="{A687E281-69E4-5F40-A3A6-E0AD71B56A87}" destId="{5450F60A-C69A-A943-91F7-851FE0EE87B6}" srcOrd="0" destOrd="0" parTransId="{22B46217-2200-0A45-8E0F-AEAA6A9434F8}" sibTransId="{85B272F0-A303-6D47-977E-F87BA7FC0335}"/>
    <dgm:cxn modelId="{930DBF35-75BA-F94D-84F0-37DAA3AA7C79}" srcId="{AA71DD1B-74E3-5041-9E61-5971FB0F1B3B}" destId="{EEC47C05-7ED5-0F44-A83A-5BDDB19F7B39}" srcOrd="0" destOrd="0" parTransId="{D43CCB8E-5D4B-EB4F-B350-11E834AA201F}" sibTransId="{4A278E4E-1090-6843-8F78-A76B7C672F03}"/>
    <dgm:cxn modelId="{905BCFE2-44AA-D147-B79C-0422F08F92EC}" srcId="{CC8D773D-80C0-5743-A482-404ED77671BE}" destId="{F9C6CF92-848C-7448-9B0B-E30389B009C5}" srcOrd="0" destOrd="0" parTransId="{A6293B12-1909-2B4E-A56A-5087DA0D7185}" sibTransId="{3410BD93-C54F-E040-90E6-E7CC9EA91CC1}"/>
    <dgm:cxn modelId="{1B0E5581-0AD0-8F41-B210-3E851C72CEEF}" type="presOf" srcId="{A687E281-69E4-5F40-A3A6-E0AD71B56A87}" destId="{FAE88A2C-0D2E-3A46-8695-828240ED6C42}" srcOrd="0" destOrd="0" presId="urn:microsoft.com/office/officeart/2005/8/layout/vList5"/>
    <dgm:cxn modelId="{64CDF63A-5455-7942-A41B-A8DD638AD50C}" srcId="{B64492E3-F47A-FA4F-B6DC-5829C8D99DD0}" destId="{1EB2EF19-B43C-FF49-857C-59C9EBEEA3E6}" srcOrd="0" destOrd="0" parTransId="{67F111FE-179C-D94A-A1EB-075F505440C2}" sibTransId="{660AC557-AA9F-1F44-8B02-F13C49C24F86}"/>
    <dgm:cxn modelId="{7E6C0DEA-8D5F-3D4A-B893-421452BCCB69}" type="presOf" srcId="{B64492E3-F47A-FA4F-B6DC-5829C8D99DD0}" destId="{800E9B83-54CB-2548-BE24-0DBFF14C77B5}" srcOrd="0" destOrd="0" presId="urn:microsoft.com/office/officeart/2005/8/layout/vList5"/>
    <dgm:cxn modelId="{E58D6343-7833-014E-8687-C81EE25821FE}" type="presOf" srcId="{EEC47C05-7ED5-0F44-A83A-5BDDB19F7B39}" destId="{DE7D65BD-037B-4B41-92B3-5B9717989F2A}" srcOrd="0" destOrd="0" presId="urn:microsoft.com/office/officeart/2005/8/layout/vList5"/>
    <dgm:cxn modelId="{7B3492C2-F661-0444-8334-5511BE68783F}" srcId="{461011C5-82CC-0949-9BE2-A7FD77063E36}" destId="{B64492E3-F47A-FA4F-B6DC-5829C8D99DD0}" srcOrd="0" destOrd="0" parTransId="{31D7EDB7-F29B-A54E-B6FC-599911F7CBD2}" sibTransId="{3961634A-47C3-514B-AF45-A37BA12EAAAE}"/>
    <dgm:cxn modelId="{78FA266C-6D1F-F246-8B89-EB887B1112ED}" type="presOf" srcId="{5450F60A-C69A-A943-91F7-851FE0EE87B6}" destId="{EF92ECC0-BF17-CE46-B068-BA537A41F64D}" srcOrd="0" destOrd="0" presId="urn:microsoft.com/office/officeart/2005/8/layout/vList5"/>
    <dgm:cxn modelId="{2A77A6B5-041A-324B-833D-29F980861E75}" srcId="{461011C5-82CC-0949-9BE2-A7FD77063E36}" destId="{A687E281-69E4-5F40-A3A6-E0AD71B56A87}" srcOrd="3" destOrd="0" parTransId="{BE59EC6A-5CDF-0648-A33C-BDE46EBE591C}" sibTransId="{8D34B3E4-EEDA-D647-8722-C3144ADD366C}"/>
    <dgm:cxn modelId="{BCA8EAD6-6B8D-6A45-9B60-6C227E09ACAD}" type="presOf" srcId="{1EB2EF19-B43C-FF49-857C-59C9EBEEA3E6}" destId="{96EF8696-C265-984F-8B3D-CF1247748DCE}" srcOrd="0" destOrd="0" presId="urn:microsoft.com/office/officeart/2005/8/layout/vList5"/>
    <dgm:cxn modelId="{5C175CB2-0405-B94A-8222-2C1346A0A550}" type="presOf" srcId="{F9C6CF92-848C-7448-9B0B-E30389B009C5}" destId="{0C932265-A518-8C42-90C0-A093F5A01180}" srcOrd="0" destOrd="0" presId="urn:microsoft.com/office/officeart/2005/8/layout/vList5"/>
    <dgm:cxn modelId="{F85F3C01-969C-444F-A516-015779929DF8}" srcId="{461011C5-82CC-0949-9BE2-A7FD77063E36}" destId="{CC8D773D-80C0-5743-A482-404ED77671BE}" srcOrd="1" destOrd="0" parTransId="{0D454319-2A69-8E4C-B2E6-08CE7EA1536A}" sibTransId="{90178746-8108-9C43-A7A7-FDEDC895CD15}"/>
    <dgm:cxn modelId="{31CADBC0-64D4-BD46-9CF3-B1356C836ED8}" srcId="{461011C5-82CC-0949-9BE2-A7FD77063E36}" destId="{AA71DD1B-74E3-5041-9E61-5971FB0F1B3B}" srcOrd="2" destOrd="0" parTransId="{35E0533F-0858-BA42-AFCB-77E2DDDEDD8E}" sibTransId="{DDB158E9-0F0B-DF4F-8D17-8A0E4AB574F5}"/>
    <dgm:cxn modelId="{D00C7DE6-B23E-F94F-AA17-D33D3DC989C7}" type="presParOf" srcId="{B2FDA0CE-7D5F-DA46-A1E7-DB7FE92C981A}" destId="{1B6EB216-AEC1-B149-AEE5-87FE136D0713}" srcOrd="0" destOrd="0" presId="urn:microsoft.com/office/officeart/2005/8/layout/vList5"/>
    <dgm:cxn modelId="{76AB0715-DCAC-B743-B5B8-488161ECEEB7}" type="presParOf" srcId="{1B6EB216-AEC1-B149-AEE5-87FE136D0713}" destId="{800E9B83-54CB-2548-BE24-0DBFF14C77B5}" srcOrd="0" destOrd="0" presId="urn:microsoft.com/office/officeart/2005/8/layout/vList5"/>
    <dgm:cxn modelId="{D8CACB7A-8727-1B4A-97B3-6F074E1B92D5}" type="presParOf" srcId="{1B6EB216-AEC1-B149-AEE5-87FE136D0713}" destId="{96EF8696-C265-984F-8B3D-CF1247748DCE}" srcOrd="1" destOrd="0" presId="urn:microsoft.com/office/officeart/2005/8/layout/vList5"/>
    <dgm:cxn modelId="{76D62C8A-B8C6-0B48-BAF0-DE58F14C711F}" type="presParOf" srcId="{B2FDA0CE-7D5F-DA46-A1E7-DB7FE92C981A}" destId="{4B35A019-B870-344F-8E9E-43C6B7DE1B3D}" srcOrd="1" destOrd="0" presId="urn:microsoft.com/office/officeart/2005/8/layout/vList5"/>
    <dgm:cxn modelId="{E1D9A05D-90C0-3449-AB28-79C757CB7F0F}" type="presParOf" srcId="{B2FDA0CE-7D5F-DA46-A1E7-DB7FE92C981A}" destId="{2966D2D3-FBBA-C946-AD81-EF9A6674A1EC}" srcOrd="2" destOrd="0" presId="urn:microsoft.com/office/officeart/2005/8/layout/vList5"/>
    <dgm:cxn modelId="{01B3ED25-7006-7D4F-BE49-3E496C63805C}" type="presParOf" srcId="{2966D2D3-FBBA-C946-AD81-EF9A6674A1EC}" destId="{4ACD2CDF-481D-254E-8B6A-98D1B6C2FFAC}" srcOrd="0" destOrd="0" presId="urn:microsoft.com/office/officeart/2005/8/layout/vList5"/>
    <dgm:cxn modelId="{53AF0817-860F-8249-96A7-9E8ECCB48962}" type="presParOf" srcId="{2966D2D3-FBBA-C946-AD81-EF9A6674A1EC}" destId="{0C932265-A518-8C42-90C0-A093F5A01180}" srcOrd="1" destOrd="0" presId="urn:microsoft.com/office/officeart/2005/8/layout/vList5"/>
    <dgm:cxn modelId="{9F91594C-B5AF-6340-9E49-6DC61F4395E7}" type="presParOf" srcId="{B2FDA0CE-7D5F-DA46-A1E7-DB7FE92C981A}" destId="{DED7941C-F239-A54C-996A-D3E109460CCF}" srcOrd="3" destOrd="0" presId="urn:microsoft.com/office/officeart/2005/8/layout/vList5"/>
    <dgm:cxn modelId="{509C2DB7-C5BF-0945-8D35-2F06D53386B8}" type="presParOf" srcId="{B2FDA0CE-7D5F-DA46-A1E7-DB7FE92C981A}" destId="{F5E9A89B-9391-C14A-A994-D7B8A4D02709}" srcOrd="4" destOrd="0" presId="urn:microsoft.com/office/officeart/2005/8/layout/vList5"/>
    <dgm:cxn modelId="{407C6291-9D03-804F-A216-56B52E1EE282}" type="presParOf" srcId="{F5E9A89B-9391-C14A-A994-D7B8A4D02709}" destId="{70203FB9-2C0F-0341-84AB-03A70F6A3113}" srcOrd="0" destOrd="0" presId="urn:microsoft.com/office/officeart/2005/8/layout/vList5"/>
    <dgm:cxn modelId="{3BDCD497-D8B2-CB4C-B4E9-6A7363F43803}" type="presParOf" srcId="{F5E9A89B-9391-C14A-A994-D7B8A4D02709}" destId="{DE7D65BD-037B-4B41-92B3-5B9717989F2A}" srcOrd="1" destOrd="0" presId="urn:microsoft.com/office/officeart/2005/8/layout/vList5"/>
    <dgm:cxn modelId="{8404547B-20D0-A34E-886F-D4602969C6B6}" type="presParOf" srcId="{B2FDA0CE-7D5F-DA46-A1E7-DB7FE92C981A}" destId="{E14BACB1-32F1-C348-AB29-CAB1BDFA7378}" srcOrd="5" destOrd="0" presId="urn:microsoft.com/office/officeart/2005/8/layout/vList5"/>
    <dgm:cxn modelId="{94DAA1DA-A35E-EE40-97A3-40FB695B5872}" type="presParOf" srcId="{B2FDA0CE-7D5F-DA46-A1E7-DB7FE92C981A}" destId="{E763460A-DF7E-B44C-A6FE-14CBAFC7B34F}" srcOrd="6" destOrd="0" presId="urn:microsoft.com/office/officeart/2005/8/layout/vList5"/>
    <dgm:cxn modelId="{8F723E1F-D447-8C44-B1B2-14DAF40C0313}" type="presParOf" srcId="{E763460A-DF7E-B44C-A6FE-14CBAFC7B34F}" destId="{FAE88A2C-0D2E-3A46-8695-828240ED6C42}" srcOrd="0" destOrd="0" presId="urn:microsoft.com/office/officeart/2005/8/layout/vList5"/>
    <dgm:cxn modelId="{FC52A26C-2D06-F944-925D-AA44717C5B70}" type="presParOf" srcId="{E763460A-DF7E-B44C-A6FE-14CBAFC7B34F}" destId="{EF92ECC0-BF17-CE46-B068-BA537A41F6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691B7-8228-AF4D-AC3A-56D68E655FAA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C021CA-6A54-C841-BF99-C2BB10BB2718}">
      <dgm:prSet phldrT="[Texte]"/>
      <dgm:spPr/>
      <dgm:t>
        <a:bodyPr/>
        <a:lstStyle/>
        <a:p>
          <a:r>
            <a:rPr lang="fr-FR" dirty="0" smtClean="0"/>
            <a:t>Critères</a:t>
          </a:r>
          <a:r>
            <a:rPr lang="fr-FR" baseline="0" dirty="0" smtClean="0"/>
            <a:t> exclusion</a:t>
          </a:r>
          <a:endParaRPr lang="fr-FR" dirty="0"/>
        </a:p>
      </dgm:t>
    </dgm:pt>
    <dgm:pt modelId="{8F21D2A9-4F36-8B47-9D0D-117009C66497}" type="parTrans" cxnId="{1A9AE271-29D4-7146-94BD-59884363CDD8}">
      <dgm:prSet/>
      <dgm:spPr/>
      <dgm:t>
        <a:bodyPr/>
        <a:lstStyle/>
        <a:p>
          <a:endParaRPr lang="fr-FR"/>
        </a:p>
      </dgm:t>
    </dgm:pt>
    <dgm:pt modelId="{7FC7033C-C8C4-9742-81D0-15F3538BAEE8}" type="sibTrans" cxnId="{1A9AE271-29D4-7146-94BD-59884363CDD8}">
      <dgm:prSet/>
      <dgm:spPr/>
      <dgm:t>
        <a:bodyPr/>
        <a:lstStyle/>
        <a:p>
          <a:endParaRPr lang="fr-FR"/>
        </a:p>
      </dgm:t>
    </dgm:pt>
    <dgm:pt modelId="{12B9C624-D858-C04E-924F-AC133622FE14}">
      <dgm:prSet phldrT="[Texte]"/>
      <dgm:spPr/>
      <dgm:t>
        <a:bodyPr/>
        <a:lstStyle/>
        <a:p>
          <a:r>
            <a:rPr lang="fr-FR" dirty="0" smtClean="0"/>
            <a:t>Méta-analyses</a:t>
          </a:r>
          <a:endParaRPr lang="fr-FR" dirty="0"/>
        </a:p>
      </dgm:t>
    </dgm:pt>
    <dgm:pt modelId="{0745BDBA-9EC1-9840-B233-B1ECA038710A}" type="parTrans" cxnId="{BEDAF331-71A4-2949-BDE5-F8D963131577}">
      <dgm:prSet/>
      <dgm:spPr/>
      <dgm:t>
        <a:bodyPr/>
        <a:lstStyle/>
        <a:p>
          <a:endParaRPr lang="fr-FR"/>
        </a:p>
      </dgm:t>
    </dgm:pt>
    <dgm:pt modelId="{D058AB22-AA63-3543-8CD5-03048BF4383F}" type="sibTrans" cxnId="{BEDAF331-71A4-2949-BDE5-F8D963131577}">
      <dgm:prSet/>
      <dgm:spPr/>
      <dgm:t>
        <a:bodyPr/>
        <a:lstStyle/>
        <a:p>
          <a:endParaRPr lang="fr-FR"/>
        </a:p>
      </dgm:t>
    </dgm:pt>
    <dgm:pt modelId="{BCB3C616-66B7-2144-9367-3BB20FB62770}">
      <dgm:prSet phldrT="[Texte]"/>
      <dgm:spPr/>
      <dgm:t>
        <a:bodyPr/>
        <a:lstStyle/>
        <a:p>
          <a:r>
            <a:rPr lang="fr-FR" dirty="0" smtClean="0"/>
            <a:t>Guides de pratique</a:t>
          </a:r>
          <a:endParaRPr lang="fr-FR" dirty="0"/>
        </a:p>
      </dgm:t>
    </dgm:pt>
    <dgm:pt modelId="{F6047C23-70E6-514C-87BE-B1AB95E2E976}" type="parTrans" cxnId="{F6997404-3DD1-1A41-8F00-9FF07BE82460}">
      <dgm:prSet/>
      <dgm:spPr/>
      <dgm:t>
        <a:bodyPr/>
        <a:lstStyle/>
        <a:p>
          <a:endParaRPr lang="fr-FR"/>
        </a:p>
      </dgm:t>
    </dgm:pt>
    <dgm:pt modelId="{B8B41DE9-95D0-C147-B848-3C42ACA4FC44}" type="sibTrans" cxnId="{F6997404-3DD1-1A41-8F00-9FF07BE82460}">
      <dgm:prSet/>
      <dgm:spPr/>
      <dgm:t>
        <a:bodyPr/>
        <a:lstStyle/>
        <a:p>
          <a:endParaRPr lang="fr-FR"/>
        </a:p>
      </dgm:t>
    </dgm:pt>
    <dgm:pt modelId="{EFF793A7-EE40-2B49-9420-65403BF94B9A}">
      <dgm:prSet phldrT="[Texte]"/>
      <dgm:spPr/>
      <dgm:t>
        <a:bodyPr/>
        <a:lstStyle/>
        <a:p>
          <a:r>
            <a:rPr lang="fr-FR" dirty="0" smtClean="0"/>
            <a:t>Critères inclusion</a:t>
          </a:r>
          <a:endParaRPr lang="fr-FR" dirty="0"/>
        </a:p>
      </dgm:t>
    </dgm:pt>
    <dgm:pt modelId="{1AB4F765-E269-884A-9B3A-260CE964A509}" type="parTrans" cxnId="{B6D36AEA-5242-FE44-B1EF-01441BF4FBD6}">
      <dgm:prSet/>
      <dgm:spPr/>
      <dgm:t>
        <a:bodyPr/>
        <a:lstStyle/>
        <a:p>
          <a:endParaRPr lang="fr-FR"/>
        </a:p>
      </dgm:t>
    </dgm:pt>
    <dgm:pt modelId="{A1F07DFF-F785-ED49-B070-E52E6C263EBD}" type="sibTrans" cxnId="{B6D36AEA-5242-FE44-B1EF-01441BF4FBD6}">
      <dgm:prSet/>
      <dgm:spPr/>
      <dgm:t>
        <a:bodyPr/>
        <a:lstStyle/>
        <a:p>
          <a:endParaRPr lang="fr-FR"/>
        </a:p>
      </dgm:t>
    </dgm:pt>
    <dgm:pt modelId="{4261CC41-B2C0-9441-85C0-44D7EC82F241}">
      <dgm:prSet phldrT="[Texte]"/>
      <dgm:spPr/>
      <dgm:t>
        <a:bodyPr/>
        <a:lstStyle/>
        <a:p>
          <a:r>
            <a:rPr lang="fr-FR" dirty="0" smtClean="0"/>
            <a:t>ECR, cohorte, cas-témoins</a:t>
          </a:r>
          <a:endParaRPr lang="fr-FR" dirty="0"/>
        </a:p>
      </dgm:t>
    </dgm:pt>
    <dgm:pt modelId="{32D64E1A-205B-5A4D-AB4A-E5D5181C2EC5}" type="parTrans" cxnId="{DC4D4B93-78A9-5D43-A6A6-EA0616C1AB4E}">
      <dgm:prSet/>
      <dgm:spPr/>
      <dgm:t>
        <a:bodyPr/>
        <a:lstStyle/>
        <a:p>
          <a:endParaRPr lang="fr-FR"/>
        </a:p>
      </dgm:t>
    </dgm:pt>
    <dgm:pt modelId="{9E99BB07-5316-D749-A500-2C3D3A80FF64}" type="sibTrans" cxnId="{DC4D4B93-78A9-5D43-A6A6-EA0616C1AB4E}">
      <dgm:prSet/>
      <dgm:spPr/>
      <dgm:t>
        <a:bodyPr/>
        <a:lstStyle/>
        <a:p>
          <a:endParaRPr lang="fr-FR"/>
        </a:p>
      </dgm:t>
    </dgm:pt>
    <dgm:pt modelId="{4A27B634-AC42-5342-841E-BB0DA4903E08}">
      <dgm:prSet phldrT="[Texte]"/>
      <dgm:spPr/>
      <dgm:t>
        <a:bodyPr/>
        <a:lstStyle/>
        <a:p>
          <a:r>
            <a:rPr lang="fr-FR" dirty="0" smtClean="0"/>
            <a:t>Profil population « Nord Américaine » </a:t>
          </a:r>
          <a:endParaRPr lang="fr-FR" dirty="0"/>
        </a:p>
      </dgm:t>
    </dgm:pt>
    <dgm:pt modelId="{56D6BFC9-7835-8541-8752-4F3D92197A6D}" type="parTrans" cxnId="{7345CED9-2BF8-4A43-B935-95507927DA50}">
      <dgm:prSet/>
      <dgm:spPr/>
      <dgm:t>
        <a:bodyPr/>
        <a:lstStyle/>
        <a:p>
          <a:endParaRPr lang="fr-FR"/>
        </a:p>
      </dgm:t>
    </dgm:pt>
    <dgm:pt modelId="{7E66216B-3F5D-E340-B23A-AACF9CA11B58}" type="sibTrans" cxnId="{7345CED9-2BF8-4A43-B935-95507927DA50}">
      <dgm:prSet/>
      <dgm:spPr/>
      <dgm:t>
        <a:bodyPr/>
        <a:lstStyle/>
        <a:p>
          <a:endParaRPr lang="fr-FR"/>
        </a:p>
      </dgm:t>
    </dgm:pt>
    <dgm:pt modelId="{06B19ECC-94AE-4E2B-99EE-B13E7ECBCBDF}">
      <dgm:prSet phldrT="[Texte]"/>
      <dgm:spPr/>
      <dgm:t>
        <a:bodyPr/>
        <a:lstStyle/>
        <a:p>
          <a:r>
            <a:rPr lang="fr-FR" dirty="0" smtClean="0"/>
            <a:t>Avis d’experts</a:t>
          </a:r>
          <a:endParaRPr lang="fr-FR" dirty="0"/>
        </a:p>
      </dgm:t>
    </dgm:pt>
    <dgm:pt modelId="{9D04CEA9-4C04-4CF0-B58C-9F57309799CE}" type="parTrans" cxnId="{5ECCA78C-0A05-4108-80D4-ABD38E55CA56}">
      <dgm:prSet/>
      <dgm:spPr/>
      <dgm:t>
        <a:bodyPr/>
        <a:lstStyle/>
        <a:p>
          <a:endParaRPr lang="fr-CA"/>
        </a:p>
      </dgm:t>
    </dgm:pt>
    <dgm:pt modelId="{69A7F20D-9B72-4A9C-9ACF-E6B25309E324}" type="sibTrans" cxnId="{5ECCA78C-0A05-4108-80D4-ABD38E55CA56}">
      <dgm:prSet/>
      <dgm:spPr/>
      <dgm:t>
        <a:bodyPr/>
        <a:lstStyle/>
        <a:p>
          <a:endParaRPr lang="fr-CA"/>
        </a:p>
      </dgm:t>
    </dgm:pt>
    <dgm:pt modelId="{908F75C6-2F64-4DE5-AF75-175C96D46A8D}">
      <dgm:prSet phldrT="[Texte]"/>
      <dgm:spPr/>
      <dgm:t>
        <a:bodyPr/>
        <a:lstStyle/>
        <a:p>
          <a:r>
            <a:rPr lang="fr-FR" dirty="0" smtClean="0"/>
            <a:t>Population </a:t>
          </a:r>
          <a:r>
            <a:rPr lang="fr-FR" dirty="0" err="1" smtClean="0"/>
            <a:t>Db</a:t>
          </a:r>
          <a:r>
            <a:rPr lang="fr-FR" dirty="0" smtClean="0"/>
            <a:t> II</a:t>
          </a:r>
          <a:endParaRPr lang="fr-FR" dirty="0"/>
        </a:p>
      </dgm:t>
    </dgm:pt>
    <dgm:pt modelId="{2DA1B28C-4EC0-44BA-B005-72CC4E8A1E51}" type="parTrans" cxnId="{8D7D3BCF-6EF6-4594-B166-37A29C550973}">
      <dgm:prSet/>
      <dgm:spPr/>
      <dgm:t>
        <a:bodyPr/>
        <a:lstStyle/>
        <a:p>
          <a:endParaRPr lang="fr-CA"/>
        </a:p>
      </dgm:t>
    </dgm:pt>
    <dgm:pt modelId="{CD1C21F9-230F-48E3-9B51-F648AB474931}" type="sibTrans" cxnId="{8D7D3BCF-6EF6-4594-B166-37A29C550973}">
      <dgm:prSet/>
      <dgm:spPr/>
      <dgm:t>
        <a:bodyPr/>
        <a:lstStyle/>
        <a:p>
          <a:endParaRPr lang="fr-CA"/>
        </a:p>
      </dgm:t>
    </dgm:pt>
    <dgm:pt modelId="{3F83235E-3B7B-5A43-8B97-39DEF0CC7BB5}" type="pres">
      <dgm:prSet presAssocID="{57C691B7-8228-AF4D-AC3A-56D68E655F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F7E79C-5556-5541-8DFB-9125BAEA7806}" type="pres">
      <dgm:prSet presAssocID="{9CC021CA-6A54-C841-BF99-C2BB10BB2718}" presName="linNode" presStyleCnt="0"/>
      <dgm:spPr/>
    </dgm:pt>
    <dgm:pt modelId="{77FD2472-CB1F-2042-A92E-116F32EEE99E}" type="pres">
      <dgm:prSet presAssocID="{9CC021CA-6A54-C841-BF99-C2BB10BB271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53144C-7CDF-BA4E-B768-28BB092CF3D5}" type="pres">
      <dgm:prSet presAssocID="{9CC021CA-6A54-C841-BF99-C2BB10BB271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C9409B-1BC9-B947-827E-CBC18B75C9CD}" type="pres">
      <dgm:prSet presAssocID="{7FC7033C-C8C4-9742-81D0-15F3538BAEE8}" presName="sp" presStyleCnt="0"/>
      <dgm:spPr/>
    </dgm:pt>
    <dgm:pt modelId="{439C8FD0-7D88-B243-B62E-AA31F7609895}" type="pres">
      <dgm:prSet presAssocID="{EFF793A7-EE40-2B49-9420-65403BF94B9A}" presName="linNode" presStyleCnt="0"/>
      <dgm:spPr/>
    </dgm:pt>
    <dgm:pt modelId="{4601C4B3-7AE9-254F-AD46-BDF6889F0B8B}" type="pres">
      <dgm:prSet presAssocID="{EFF793A7-EE40-2B49-9420-65403BF94B9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E0FF0D-2187-FC43-B358-3EC75128C0AB}" type="pres">
      <dgm:prSet presAssocID="{EFF793A7-EE40-2B49-9420-65403BF94B9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2115C24-299C-6341-8519-14408755A052}" type="presOf" srcId="{BCB3C616-66B7-2144-9367-3BB20FB62770}" destId="{0E53144C-7CDF-BA4E-B768-28BB092CF3D5}" srcOrd="0" destOrd="2" presId="urn:microsoft.com/office/officeart/2005/8/layout/vList5"/>
    <dgm:cxn modelId="{3680A34D-91A2-2248-861D-83EED9894792}" type="presOf" srcId="{4A27B634-AC42-5342-841E-BB0DA4903E08}" destId="{F2E0FF0D-2187-FC43-B358-3EC75128C0AB}" srcOrd="0" destOrd="2" presId="urn:microsoft.com/office/officeart/2005/8/layout/vList5"/>
    <dgm:cxn modelId="{C59FC256-4E39-3C4C-8F5A-DCE6D32BAD79}" type="presOf" srcId="{57C691B7-8228-AF4D-AC3A-56D68E655FAA}" destId="{3F83235E-3B7B-5A43-8B97-39DEF0CC7BB5}" srcOrd="0" destOrd="0" presId="urn:microsoft.com/office/officeart/2005/8/layout/vList5"/>
    <dgm:cxn modelId="{DC4D4B93-78A9-5D43-A6A6-EA0616C1AB4E}" srcId="{EFF793A7-EE40-2B49-9420-65403BF94B9A}" destId="{4261CC41-B2C0-9441-85C0-44D7EC82F241}" srcOrd="0" destOrd="0" parTransId="{32D64E1A-205B-5A4D-AB4A-E5D5181C2EC5}" sibTransId="{9E99BB07-5316-D749-A500-2C3D3A80FF64}"/>
    <dgm:cxn modelId="{F6997404-3DD1-1A41-8F00-9FF07BE82460}" srcId="{9CC021CA-6A54-C841-BF99-C2BB10BB2718}" destId="{BCB3C616-66B7-2144-9367-3BB20FB62770}" srcOrd="2" destOrd="0" parTransId="{F6047C23-70E6-514C-87BE-B1AB95E2E976}" sibTransId="{B8B41DE9-95D0-C147-B848-3C42ACA4FC44}"/>
    <dgm:cxn modelId="{C8388E23-33C4-564D-97EE-EF7684F49675}" type="presOf" srcId="{9CC021CA-6A54-C841-BF99-C2BB10BB2718}" destId="{77FD2472-CB1F-2042-A92E-116F32EEE99E}" srcOrd="0" destOrd="0" presId="urn:microsoft.com/office/officeart/2005/8/layout/vList5"/>
    <dgm:cxn modelId="{B6D36AEA-5242-FE44-B1EF-01441BF4FBD6}" srcId="{57C691B7-8228-AF4D-AC3A-56D68E655FAA}" destId="{EFF793A7-EE40-2B49-9420-65403BF94B9A}" srcOrd="1" destOrd="0" parTransId="{1AB4F765-E269-884A-9B3A-260CE964A509}" sibTransId="{A1F07DFF-F785-ED49-B070-E52E6C263EBD}"/>
    <dgm:cxn modelId="{8D7D3BCF-6EF6-4594-B166-37A29C550973}" srcId="{EFF793A7-EE40-2B49-9420-65403BF94B9A}" destId="{908F75C6-2F64-4DE5-AF75-175C96D46A8D}" srcOrd="1" destOrd="0" parTransId="{2DA1B28C-4EC0-44BA-B005-72CC4E8A1E51}" sibTransId="{CD1C21F9-230F-48E3-9B51-F648AB474931}"/>
    <dgm:cxn modelId="{7345CED9-2BF8-4A43-B935-95507927DA50}" srcId="{EFF793A7-EE40-2B49-9420-65403BF94B9A}" destId="{4A27B634-AC42-5342-841E-BB0DA4903E08}" srcOrd="2" destOrd="0" parTransId="{56D6BFC9-7835-8541-8752-4F3D92197A6D}" sibTransId="{7E66216B-3F5D-E340-B23A-AACF9CA11B58}"/>
    <dgm:cxn modelId="{35153452-1037-4B9B-8635-CBB085C1F33C}" type="presOf" srcId="{908F75C6-2F64-4DE5-AF75-175C96D46A8D}" destId="{F2E0FF0D-2187-FC43-B358-3EC75128C0AB}" srcOrd="0" destOrd="1" presId="urn:microsoft.com/office/officeart/2005/8/layout/vList5"/>
    <dgm:cxn modelId="{54BCF0D2-9BA8-1644-A3FD-37D3495B93A2}" type="presOf" srcId="{12B9C624-D858-C04E-924F-AC133622FE14}" destId="{0E53144C-7CDF-BA4E-B768-28BB092CF3D5}" srcOrd="0" destOrd="0" presId="urn:microsoft.com/office/officeart/2005/8/layout/vList5"/>
    <dgm:cxn modelId="{1A9AE271-29D4-7146-94BD-59884363CDD8}" srcId="{57C691B7-8228-AF4D-AC3A-56D68E655FAA}" destId="{9CC021CA-6A54-C841-BF99-C2BB10BB2718}" srcOrd="0" destOrd="0" parTransId="{8F21D2A9-4F36-8B47-9D0D-117009C66497}" sibTransId="{7FC7033C-C8C4-9742-81D0-15F3538BAEE8}"/>
    <dgm:cxn modelId="{34D93295-E13C-4272-8D09-391E427A32BF}" type="presOf" srcId="{06B19ECC-94AE-4E2B-99EE-B13E7ECBCBDF}" destId="{0E53144C-7CDF-BA4E-B768-28BB092CF3D5}" srcOrd="0" destOrd="1" presId="urn:microsoft.com/office/officeart/2005/8/layout/vList5"/>
    <dgm:cxn modelId="{BEDAF331-71A4-2949-BDE5-F8D963131577}" srcId="{9CC021CA-6A54-C841-BF99-C2BB10BB2718}" destId="{12B9C624-D858-C04E-924F-AC133622FE14}" srcOrd="0" destOrd="0" parTransId="{0745BDBA-9EC1-9840-B233-B1ECA038710A}" sibTransId="{D058AB22-AA63-3543-8CD5-03048BF4383F}"/>
    <dgm:cxn modelId="{7E848B6C-BFFF-364A-BCD1-35AAB5015153}" type="presOf" srcId="{EFF793A7-EE40-2B49-9420-65403BF94B9A}" destId="{4601C4B3-7AE9-254F-AD46-BDF6889F0B8B}" srcOrd="0" destOrd="0" presId="urn:microsoft.com/office/officeart/2005/8/layout/vList5"/>
    <dgm:cxn modelId="{4F7AE224-B184-8E48-A59B-ACFEFB59EDC8}" type="presOf" srcId="{4261CC41-B2C0-9441-85C0-44D7EC82F241}" destId="{F2E0FF0D-2187-FC43-B358-3EC75128C0AB}" srcOrd="0" destOrd="0" presId="urn:microsoft.com/office/officeart/2005/8/layout/vList5"/>
    <dgm:cxn modelId="{5ECCA78C-0A05-4108-80D4-ABD38E55CA56}" srcId="{9CC021CA-6A54-C841-BF99-C2BB10BB2718}" destId="{06B19ECC-94AE-4E2B-99EE-B13E7ECBCBDF}" srcOrd="1" destOrd="0" parTransId="{9D04CEA9-4C04-4CF0-B58C-9F57309799CE}" sibTransId="{69A7F20D-9B72-4A9C-9ACF-E6B25309E324}"/>
    <dgm:cxn modelId="{432F2EDF-1C1F-BA41-9ABB-1210DBEBEF31}" type="presParOf" srcId="{3F83235E-3B7B-5A43-8B97-39DEF0CC7BB5}" destId="{F0F7E79C-5556-5541-8DFB-9125BAEA7806}" srcOrd="0" destOrd="0" presId="urn:microsoft.com/office/officeart/2005/8/layout/vList5"/>
    <dgm:cxn modelId="{F8A95FFD-524E-AD48-8604-18871C11403B}" type="presParOf" srcId="{F0F7E79C-5556-5541-8DFB-9125BAEA7806}" destId="{77FD2472-CB1F-2042-A92E-116F32EEE99E}" srcOrd="0" destOrd="0" presId="urn:microsoft.com/office/officeart/2005/8/layout/vList5"/>
    <dgm:cxn modelId="{E8669D39-D7F7-2349-8108-D819C10AD22E}" type="presParOf" srcId="{F0F7E79C-5556-5541-8DFB-9125BAEA7806}" destId="{0E53144C-7CDF-BA4E-B768-28BB092CF3D5}" srcOrd="1" destOrd="0" presId="urn:microsoft.com/office/officeart/2005/8/layout/vList5"/>
    <dgm:cxn modelId="{4D72EACD-FC0D-0D4D-8738-9F365C641B1E}" type="presParOf" srcId="{3F83235E-3B7B-5A43-8B97-39DEF0CC7BB5}" destId="{07C9409B-1BC9-B947-827E-CBC18B75C9CD}" srcOrd="1" destOrd="0" presId="urn:microsoft.com/office/officeart/2005/8/layout/vList5"/>
    <dgm:cxn modelId="{086BE99B-134B-1848-ABDE-A264753E9BEF}" type="presParOf" srcId="{3F83235E-3B7B-5A43-8B97-39DEF0CC7BB5}" destId="{439C8FD0-7D88-B243-B62E-AA31F7609895}" srcOrd="2" destOrd="0" presId="urn:microsoft.com/office/officeart/2005/8/layout/vList5"/>
    <dgm:cxn modelId="{C76D6213-FCE3-A647-A4AB-5FBE4F99A55F}" type="presParOf" srcId="{439C8FD0-7D88-B243-B62E-AA31F7609895}" destId="{4601C4B3-7AE9-254F-AD46-BDF6889F0B8B}" srcOrd="0" destOrd="0" presId="urn:microsoft.com/office/officeart/2005/8/layout/vList5"/>
    <dgm:cxn modelId="{D061EDDE-2A8D-1643-951C-36A871920338}" type="presParOf" srcId="{439C8FD0-7D88-B243-B62E-AA31F7609895}" destId="{F2E0FF0D-2187-FC43-B358-3EC75128C0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721A81-4FAF-7A43-B865-05489A0D320A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E9915D1-93F3-DC4D-8E8E-5DCAE82A37EC}">
      <dgm:prSet phldrT="[Texte]"/>
      <dgm:spPr/>
      <dgm:t>
        <a:bodyPr/>
        <a:lstStyle/>
        <a:p>
          <a:r>
            <a:rPr lang="fr-FR" b="1" dirty="0" smtClean="0"/>
            <a:t>Insuline</a:t>
          </a:r>
          <a:endParaRPr lang="fr-FR" b="1" dirty="0"/>
        </a:p>
      </dgm:t>
    </dgm:pt>
    <dgm:pt modelId="{433E79F0-CFEB-4544-B6A1-01D7E6A12E7F}" type="parTrans" cxnId="{3F915224-60F4-8244-8CD4-D36D3AB421A7}">
      <dgm:prSet/>
      <dgm:spPr/>
      <dgm:t>
        <a:bodyPr/>
        <a:lstStyle/>
        <a:p>
          <a:endParaRPr lang="fr-FR"/>
        </a:p>
      </dgm:t>
    </dgm:pt>
    <dgm:pt modelId="{39D876E2-0138-054A-A8D4-C042F8E5139B}" type="sibTrans" cxnId="{3F915224-60F4-8244-8CD4-D36D3AB421A7}">
      <dgm:prSet/>
      <dgm:spPr/>
      <dgm:t>
        <a:bodyPr/>
        <a:lstStyle/>
        <a:p>
          <a:endParaRPr lang="fr-FR"/>
        </a:p>
      </dgm:t>
    </dgm:pt>
    <dgm:pt modelId="{7A1F33C6-85F2-4A40-8E29-71C806894641}">
      <dgm:prSet phldrT="[Texte]"/>
      <dgm:spPr/>
      <dgm:t>
        <a:bodyPr/>
        <a:lstStyle/>
        <a:p>
          <a:r>
            <a:rPr lang="fr-FR" dirty="0" smtClean="0"/>
            <a:t>Données probantes</a:t>
          </a:r>
          <a:endParaRPr lang="fr-FR" dirty="0"/>
        </a:p>
      </dgm:t>
    </dgm:pt>
    <dgm:pt modelId="{317096A1-BFB3-AE42-B7BA-2F7F612AF04F}" type="parTrans" cxnId="{476FEFFA-4EE2-3A41-BEFB-4005F9E1B608}">
      <dgm:prSet/>
      <dgm:spPr/>
      <dgm:t>
        <a:bodyPr/>
        <a:lstStyle/>
        <a:p>
          <a:endParaRPr lang="fr-FR"/>
        </a:p>
      </dgm:t>
    </dgm:pt>
    <dgm:pt modelId="{B927BA8D-07D5-444E-9378-BB6A9E3B84FC}" type="sibTrans" cxnId="{476FEFFA-4EE2-3A41-BEFB-4005F9E1B608}">
      <dgm:prSet/>
      <dgm:spPr/>
      <dgm:t>
        <a:bodyPr/>
        <a:lstStyle/>
        <a:p>
          <a:endParaRPr lang="fr-FR"/>
        </a:p>
      </dgm:t>
    </dgm:pt>
    <dgm:pt modelId="{74D1F231-7081-AF46-BA90-913FBE68EB68}">
      <dgm:prSet phldrT="[Texte]"/>
      <dgm:spPr/>
      <dgm:t>
        <a:bodyPr/>
        <a:lstStyle/>
        <a:p>
          <a:r>
            <a:rPr lang="fr-FR" dirty="0" err="1" smtClean="0"/>
            <a:t>Contr</a:t>
          </a:r>
          <a:r>
            <a:rPr lang="fr-CA" dirty="0" err="1" smtClean="0"/>
            <a:t>ôle</a:t>
          </a:r>
          <a:r>
            <a:rPr lang="fr-CA" dirty="0" smtClean="0"/>
            <a:t> glycémique</a:t>
          </a:r>
          <a:endParaRPr lang="fr-FR" dirty="0"/>
        </a:p>
      </dgm:t>
    </dgm:pt>
    <dgm:pt modelId="{8BB89879-5A2C-5F4F-988E-9D1E1AA62A41}" type="parTrans" cxnId="{275CF507-FFB6-1341-BFC3-F7E593AC00ED}">
      <dgm:prSet/>
      <dgm:spPr/>
      <dgm:t>
        <a:bodyPr/>
        <a:lstStyle/>
        <a:p>
          <a:endParaRPr lang="fr-FR"/>
        </a:p>
      </dgm:t>
    </dgm:pt>
    <dgm:pt modelId="{764421C5-3AA7-E242-84DF-9A2AD1AAC13F}" type="sibTrans" cxnId="{275CF507-FFB6-1341-BFC3-F7E593AC00ED}">
      <dgm:prSet/>
      <dgm:spPr/>
      <dgm:t>
        <a:bodyPr/>
        <a:lstStyle/>
        <a:p>
          <a:endParaRPr lang="fr-FR"/>
        </a:p>
      </dgm:t>
    </dgm:pt>
    <dgm:pt modelId="{037C1740-F56E-6747-828C-8064D490A04C}">
      <dgm:prSet phldrT="[Texte]"/>
      <dgm:spPr/>
      <dgm:t>
        <a:bodyPr/>
        <a:lstStyle/>
        <a:p>
          <a:r>
            <a:rPr lang="fr-FR" b="1" dirty="0" err="1" smtClean="0"/>
            <a:t>Metformin</a:t>
          </a:r>
          <a:endParaRPr lang="fr-FR" b="1" dirty="0"/>
        </a:p>
      </dgm:t>
    </dgm:pt>
    <dgm:pt modelId="{14D2B706-E0A6-2A46-846D-AFBCF40B2843}" type="parTrans" cxnId="{EE4C3099-310F-8A4E-A664-26C974435AFE}">
      <dgm:prSet/>
      <dgm:spPr/>
      <dgm:t>
        <a:bodyPr/>
        <a:lstStyle/>
        <a:p>
          <a:endParaRPr lang="fr-FR"/>
        </a:p>
      </dgm:t>
    </dgm:pt>
    <dgm:pt modelId="{E92A3CE4-A53B-6646-8788-512EF665B758}" type="sibTrans" cxnId="{EE4C3099-310F-8A4E-A664-26C974435AFE}">
      <dgm:prSet/>
      <dgm:spPr/>
      <dgm:t>
        <a:bodyPr/>
        <a:lstStyle/>
        <a:p>
          <a:endParaRPr lang="fr-FR"/>
        </a:p>
      </dgm:t>
    </dgm:pt>
    <dgm:pt modelId="{B747F331-FE1E-E148-8290-DAF4E4997512}">
      <dgm:prSet phldrT="[Texte]"/>
      <dgm:spPr/>
      <dgm:t>
        <a:bodyPr/>
        <a:lstStyle/>
        <a:p>
          <a:r>
            <a:rPr lang="fr-FR" dirty="0" smtClean="0">
              <a:sym typeface="Symbol" charset="2"/>
            </a:rPr>
            <a:t> Ad</a:t>
          </a:r>
          <a:r>
            <a:rPr lang="fr-FR" dirty="0" smtClean="0"/>
            <a:t>missions</a:t>
          </a:r>
          <a:r>
            <a:rPr lang="fr-FR" baseline="0" dirty="0" smtClean="0"/>
            <a:t> USI</a:t>
          </a:r>
          <a:endParaRPr lang="fr-FR" dirty="0"/>
        </a:p>
      </dgm:t>
    </dgm:pt>
    <dgm:pt modelId="{4EE1936E-A534-5C49-93E5-E316BE0F92DB}" type="parTrans" cxnId="{71A927DA-0802-0446-B3DD-EDEF7285474E}">
      <dgm:prSet/>
      <dgm:spPr/>
      <dgm:t>
        <a:bodyPr/>
        <a:lstStyle/>
        <a:p>
          <a:endParaRPr lang="fr-FR"/>
        </a:p>
      </dgm:t>
    </dgm:pt>
    <dgm:pt modelId="{CCDDF760-8861-1F4F-954A-6ACF26A901CC}" type="sibTrans" cxnId="{71A927DA-0802-0446-B3DD-EDEF7285474E}">
      <dgm:prSet/>
      <dgm:spPr/>
      <dgm:t>
        <a:bodyPr/>
        <a:lstStyle/>
        <a:p>
          <a:endParaRPr lang="fr-FR"/>
        </a:p>
      </dgm:t>
    </dgm:pt>
    <dgm:pt modelId="{21873411-4954-0A4D-A06F-4E73B5E24719}">
      <dgm:prSet phldrT="[Texte]"/>
      <dgm:spPr/>
      <dgm:t>
        <a:bodyPr/>
        <a:lstStyle/>
        <a:p>
          <a:r>
            <a:rPr lang="fr-FR" dirty="0" smtClean="0">
              <a:sym typeface="Symbol" charset="2"/>
            </a:rPr>
            <a:t>Hypoglycémies néonatales</a:t>
          </a:r>
          <a:endParaRPr lang="fr-FR" dirty="0"/>
        </a:p>
      </dgm:t>
    </dgm:pt>
    <dgm:pt modelId="{1C17D4E2-0B1C-BF44-BB37-B0E241088D6C}" type="parTrans" cxnId="{98CE39D7-EDCC-7A40-8B16-FC06E4ED66D6}">
      <dgm:prSet/>
      <dgm:spPr/>
      <dgm:t>
        <a:bodyPr/>
        <a:lstStyle/>
        <a:p>
          <a:endParaRPr lang="fr-FR"/>
        </a:p>
      </dgm:t>
    </dgm:pt>
    <dgm:pt modelId="{3533FBA2-E381-C248-BC6A-1869E1B4B397}" type="sibTrans" cxnId="{98CE39D7-EDCC-7A40-8B16-FC06E4ED66D6}">
      <dgm:prSet/>
      <dgm:spPr/>
      <dgm:t>
        <a:bodyPr/>
        <a:lstStyle/>
        <a:p>
          <a:endParaRPr lang="fr-FR"/>
        </a:p>
      </dgm:t>
    </dgm:pt>
    <dgm:pt modelId="{E484C7A5-3F32-9642-B570-C8D8E5195919}">
      <dgm:prSet phldrT="[Texte]"/>
      <dgm:spPr/>
      <dgm:t>
        <a:bodyPr/>
        <a:lstStyle/>
        <a:p>
          <a:r>
            <a:rPr lang="fr-FR" dirty="0" smtClean="0"/>
            <a:t>Expérience médicale</a:t>
          </a:r>
          <a:endParaRPr lang="fr-FR" dirty="0"/>
        </a:p>
      </dgm:t>
    </dgm:pt>
    <dgm:pt modelId="{A5CB6339-6542-0440-8A34-C66800ED0A1B}" type="parTrans" cxnId="{CBD2CFEF-73DC-7D43-A607-4677CF548714}">
      <dgm:prSet/>
      <dgm:spPr/>
      <dgm:t>
        <a:bodyPr/>
        <a:lstStyle/>
        <a:p>
          <a:endParaRPr lang="fr-FR"/>
        </a:p>
      </dgm:t>
    </dgm:pt>
    <dgm:pt modelId="{4B70352C-FD2E-EE47-9C6F-E7C46D485B69}" type="sibTrans" cxnId="{CBD2CFEF-73DC-7D43-A607-4677CF548714}">
      <dgm:prSet/>
      <dgm:spPr/>
      <dgm:t>
        <a:bodyPr/>
        <a:lstStyle/>
        <a:p>
          <a:endParaRPr lang="fr-FR"/>
        </a:p>
      </dgm:t>
    </dgm:pt>
    <dgm:pt modelId="{3FBB8224-772D-6447-9056-5C8D0C40DFC5}">
      <dgm:prSet phldrT="[Texte]"/>
      <dgm:spPr/>
      <dgm:t>
        <a:bodyPr/>
        <a:lstStyle/>
        <a:p>
          <a:r>
            <a:rPr lang="fr-FR" dirty="0" smtClean="0"/>
            <a:t>Acceptabilité</a:t>
          </a:r>
          <a:endParaRPr lang="fr-FR" dirty="0"/>
        </a:p>
      </dgm:t>
    </dgm:pt>
    <dgm:pt modelId="{5CE5E874-C1BF-5647-A2B0-B939168318DB}" type="parTrans" cxnId="{C24CB68A-E425-2B42-A42E-9FC6A5307D56}">
      <dgm:prSet/>
      <dgm:spPr/>
      <dgm:t>
        <a:bodyPr/>
        <a:lstStyle/>
        <a:p>
          <a:endParaRPr lang="fr-FR"/>
        </a:p>
      </dgm:t>
    </dgm:pt>
    <dgm:pt modelId="{B7BF4051-5556-A04A-96C3-EF5186E65598}" type="sibTrans" cxnId="{C24CB68A-E425-2B42-A42E-9FC6A5307D56}">
      <dgm:prSet/>
      <dgm:spPr/>
      <dgm:t>
        <a:bodyPr/>
        <a:lstStyle/>
        <a:p>
          <a:endParaRPr lang="fr-FR"/>
        </a:p>
      </dgm:t>
    </dgm:pt>
    <dgm:pt modelId="{3FCD82D3-F415-234E-B2F9-DC55CC5BD8C3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dirty="0" smtClean="0">
              <a:latin typeface="Century Gothic" panose="020B0502020202020204" pitchFamily="34" charset="0"/>
            </a:rPr>
            <a:t>Ø </a:t>
          </a:r>
          <a:r>
            <a:rPr lang="fr-FR" dirty="0" smtClean="0"/>
            <a:t>Passage barrière placentaire</a:t>
          </a:r>
          <a:endParaRPr lang="fr-FR" dirty="0"/>
        </a:p>
      </dgm:t>
    </dgm:pt>
    <dgm:pt modelId="{F29E54D0-E244-5146-BE3D-6333090B10F1}" type="parTrans" cxnId="{AB0C5D23-D225-7945-95A8-82BFB1F48102}">
      <dgm:prSet/>
      <dgm:spPr/>
      <dgm:t>
        <a:bodyPr/>
        <a:lstStyle/>
        <a:p>
          <a:endParaRPr lang="fr-FR"/>
        </a:p>
      </dgm:t>
    </dgm:pt>
    <dgm:pt modelId="{1D9D26CD-9D05-C942-A9D8-D11519888DB3}" type="sibTrans" cxnId="{AB0C5D23-D225-7945-95A8-82BFB1F48102}">
      <dgm:prSet/>
      <dgm:spPr/>
      <dgm:t>
        <a:bodyPr/>
        <a:lstStyle/>
        <a:p>
          <a:endParaRPr lang="fr-FR"/>
        </a:p>
      </dgm:t>
    </dgm:pt>
    <dgm:pt modelId="{47270325-F467-DC41-A75C-7A118590C31E}">
      <dgm:prSet phldrT="[Texte]"/>
      <dgm:spPr/>
      <dgm:t>
        <a:bodyPr/>
        <a:lstStyle/>
        <a:p>
          <a:r>
            <a:rPr lang="fr-FR" dirty="0" smtClean="0">
              <a:sym typeface="Symbol" charset="2"/>
            </a:rPr>
            <a:t>G</a:t>
          </a:r>
          <a:r>
            <a:rPr lang="fr-FR" baseline="0" dirty="0" smtClean="0"/>
            <a:t>ain pondéral maternel</a:t>
          </a:r>
          <a:endParaRPr lang="fr-FR" dirty="0"/>
        </a:p>
      </dgm:t>
    </dgm:pt>
    <dgm:pt modelId="{6F354C52-ABC7-F043-87E7-31A405802976}" type="parTrans" cxnId="{C2A9AB7C-5196-8441-A4B8-31E638F8EE4A}">
      <dgm:prSet/>
      <dgm:spPr/>
      <dgm:t>
        <a:bodyPr/>
        <a:lstStyle/>
        <a:p>
          <a:endParaRPr lang="fr-FR"/>
        </a:p>
      </dgm:t>
    </dgm:pt>
    <dgm:pt modelId="{6DD0198F-1BFC-FE47-8851-0D1F3447CA8B}" type="sibTrans" cxnId="{C2A9AB7C-5196-8441-A4B8-31E638F8EE4A}">
      <dgm:prSet/>
      <dgm:spPr/>
      <dgm:t>
        <a:bodyPr/>
        <a:lstStyle/>
        <a:p>
          <a:endParaRPr lang="fr-FR"/>
        </a:p>
      </dgm:t>
    </dgm:pt>
    <dgm:pt modelId="{A5519E84-6730-A041-A10E-AC290CFAD778}" type="pres">
      <dgm:prSet presAssocID="{96721A81-4FAF-7A43-B865-05489A0D320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C9168763-D6CA-6B4A-AD5B-60E892CB0408}" type="pres">
      <dgm:prSet presAssocID="{96721A81-4FAF-7A43-B865-05489A0D320A}" presName="dummyMaxCanvas" presStyleCnt="0"/>
      <dgm:spPr/>
    </dgm:pt>
    <dgm:pt modelId="{1B89B0D4-36E5-1A42-AE64-46B587160977}" type="pres">
      <dgm:prSet presAssocID="{96721A81-4FAF-7A43-B865-05489A0D320A}" presName="parentComposite" presStyleCnt="0"/>
      <dgm:spPr/>
    </dgm:pt>
    <dgm:pt modelId="{82343780-E547-A54D-97BE-C9F1C3026919}" type="pres">
      <dgm:prSet presAssocID="{96721A81-4FAF-7A43-B865-05489A0D320A}" presName="parent1" presStyleLbl="alignAccFollowNode1" presStyleIdx="0" presStyleCnt="4" custLinFactNeighborX="-82298" custLinFactNeighborY="11710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363A4FEC-88A4-2B4E-BF7A-4D1E980A6C33}" type="pres">
      <dgm:prSet presAssocID="{96721A81-4FAF-7A43-B865-05489A0D320A}" presName="parent2" presStyleLbl="alignAccFollowNode1" presStyleIdx="1" presStyleCnt="4" custLinFactNeighborX="93348" custLinFactNeighborY="11710">
        <dgm:presLayoutVars>
          <dgm:chMax val="4"/>
        </dgm:presLayoutVars>
      </dgm:prSet>
      <dgm:spPr/>
      <dgm:t>
        <a:bodyPr/>
        <a:lstStyle/>
        <a:p>
          <a:endParaRPr lang="fr-CA"/>
        </a:p>
      </dgm:t>
    </dgm:pt>
    <dgm:pt modelId="{D4872A0C-26F7-E744-A78C-CEF09B829674}" type="pres">
      <dgm:prSet presAssocID="{96721A81-4FAF-7A43-B865-05489A0D320A}" presName="childrenComposite" presStyleCnt="0"/>
      <dgm:spPr/>
    </dgm:pt>
    <dgm:pt modelId="{F74CFA7A-D9D9-2B4B-BDEA-B30D309F61F4}" type="pres">
      <dgm:prSet presAssocID="{96721A81-4FAF-7A43-B865-05489A0D320A}" presName="dummyMaxCanvas_ChildArea" presStyleCnt="0"/>
      <dgm:spPr/>
    </dgm:pt>
    <dgm:pt modelId="{48EE5765-D5DA-2747-AF28-82EBC33B93A1}" type="pres">
      <dgm:prSet presAssocID="{96721A81-4FAF-7A43-B865-05489A0D320A}" presName="fulcrum" presStyleLbl="alignAccFollowNode1" presStyleIdx="2" presStyleCnt="4" custScaleY="159568"/>
      <dgm:spPr/>
    </dgm:pt>
    <dgm:pt modelId="{B09B8E5F-0A76-1B45-836D-C5F7BB1D4252}" type="pres">
      <dgm:prSet presAssocID="{96721A81-4FAF-7A43-B865-05489A0D320A}" presName="balance_44" presStyleLbl="alignAccFollowNode1" presStyleIdx="3" presStyleCnt="4" custAng="645298" custScaleX="168152" custScaleY="119654" custLinFactNeighborX="3172" custLinFactNeighborY="12582">
        <dgm:presLayoutVars>
          <dgm:bulletEnabled val="1"/>
        </dgm:presLayoutVars>
      </dgm:prSet>
      <dgm:spPr/>
    </dgm:pt>
    <dgm:pt modelId="{4A4A3655-47C1-8D4C-9102-4489CA122486}" type="pres">
      <dgm:prSet presAssocID="{96721A81-4FAF-7A43-B865-05489A0D320A}" presName="right_44_1" presStyleLbl="node1" presStyleIdx="0" presStyleCnt="8" custAng="20786607" custLinFactNeighborX="94723" custLinFactNeighborY="665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276B71-432E-F342-BE64-6812DA85C23D}" type="pres">
      <dgm:prSet presAssocID="{96721A81-4FAF-7A43-B865-05489A0D320A}" presName="right_44_2" presStyleLbl="node1" presStyleIdx="1" presStyleCnt="8" custLinFactY="14192" custLinFactNeighborX="-15046" custLinFactNeighborY="100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A236B4A-9CF5-9942-8736-8A879625D5CF}" type="pres">
      <dgm:prSet presAssocID="{96721A81-4FAF-7A43-B865-05489A0D320A}" presName="right_44_3" presStyleLbl="node1" presStyleIdx="2" presStyleCnt="8" custAng="340503" custScaleX="105161" custScaleY="112624" custLinFactX="3509" custLinFactY="3934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2F2C47-9295-3046-B085-AF8257B6E3BB}" type="pres">
      <dgm:prSet presAssocID="{96721A81-4FAF-7A43-B865-05489A0D320A}" presName="right_44_4" presStyleLbl="node1" presStyleIdx="3" presStyleCnt="8" custAng="20844324" custLinFactY="100000" custLinFactNeighborX="10613" custLinFactNeighborY="12115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713E17A-0E4B-0844-AE53-70F2307293DD}" type="pres">
      <dgm:prSet presAssocID="{96721A81-4FAF-7A43-B865-05489A0D320A}" presName="left_44_1" presStyleLbl="node1" presStyleIdx="4" presStyleCnt="8" custLinFactNeighborX="-52900" custLinFactNeighborY="-4694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E78FF38-91EB-B846-9E66-DE833BC5D520}" type="pres">
      <dgm:prSet presAssocID="{96721A81-4FAF-7A43-B865-05489A0D320A}" presName="left_44_2" presStyleLbl="node1" presStyleIdx="5" presStyleCnt="8" custAng="20929646" custLinFactNeighborX="-21578" custLinFactNeighborY="-4003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B723E20-6060-E94D-9156-73F267FC930C}" type="pres">
      <dgm:prSet presAssocID="{96721A81-4FAF-7A43-B865-05489A0D320A}" presName="left_44_3" presStyleLbl="node1" presStyleIdx="6" presStyleCnt="8" custAng="0" custLinFactY="200000" custLinFactNeighborX="72222" custLinFactNeighborY="27721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517FFFB-6815-7D4D-916C-80F9A2316090}" type="pres">
      <dgm:prSet presAssocID="{96721A81-4FAF-7A43-B865-05489A0D320A}" presName="left_44_4" presStyleLbl="node1" presStyleIdx="7" presStyleCnt="8" custAng="693443" custLinFactNeighborX="-67397" custLinFactNeighborY="570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F9DAC5-E913-F44A-9072-4CE9FF47644B}" type="presOf" srcId="{7A1F33C6-85F2-4A40-8E29-71C806894641}" destId="{E713E17A-0E4B-0844-AE53-70F2307293DD}" srcOrd="0" destOrd="0" presId="urn:microsoft.com/office/officeart/2005/8/layout/balance1"/>
    <dgm:cxn modelId="{D300D1B4-A65C-3744-A918-698B378FD64C}" type="presOf" srcId="{0E9915D1-93F3-DC4D-8E8E-5DCAE82A37EC}" destId="{82343780-E547-A54D-97BE-C9F1C3026919}" srcOrd="0" destOrd="0" presId="urn:microsoft.com/office/officeart/2005/8/layout/balance1"/>
    <dgm:cxn modelId="{476FEFFA-4EE2-3A41-BEFB-4005F9E1B608}" srcId="{0E9915D1-93F3-DC4D-8E8E-5DCAE82A37EC}" destId="{7A1F33C6-85F2-4A40-8E29-71C806894641}" srcOrd="0" destOrd="0" parTransId="{317096A1-BFB3-AE42-B7BA-2F7F612AF04F}" sibTransId="{B927BA8D-07D5-444E-9378-BB6A9E3B84FC}"/>
    <dgm:cxn modelId="{34779CAF-F983-DA47-9A7F-0ECDAA93E87F}" type="presOf" srcId="{74D1F231-7081-AF46-BA90-913FBE68EB68}" destId="{1B723E20-6060-E94D-9156-73F267FC930C}" srcOrd="0" destOrd="0" presId="urn:microsoft.com/office/officeart/2005/8/layout/balance1"/>
    <dgm:cxn modelId="{6980F8BB-1B31-0B43-899C-7456B93F8813}" type="presOf" srcId="{96721A81-4FAF-7A43-B865-05489A0D320A}" destId="{A5519E84-6730-A041-A10E-AC290CFAD778}" srcOrd="0" destOrd="0" presId="urn:microsoft.com/office/officeart/2005/8/layout/balance1"/>
    <dgm:cxn modelId="{103F824F-6B7F-614F-AD1F-8526ECD0CBF5}" type="presOf" srcId="{47270325-F467-DC41-A75C-7A118590C31E}" destId="{4A4A3655-47C1-8D4C-9102-4489CA122486}" srcOrd="0" destOrd="0" presId="urn:microsoft.com/office/officeart/2005/8/layout/balance1"/>
    <dgm:cxn modelId="{7CDA4754-0947-C04D-BBF4-1C3D2D87C364}" type="presOf" srcId="{3FCD82D3-F415-234E-B2F9-DC55CC5BD8C3}" destId="{1517FFFB-6815-7D4D-916C-80F9A2316090}" srcOrd="0" destOrd="0" presId="urn:microsoft.com/office/officeart/2005/8/layout/balance1"/>
    <dgm:cxn modelId="{AB0C5D23-D225-7945-95A8-82BFB1F48102}" srcId="{0E9915D1-93F3-DC4D-8E8E-5DCAE82A37EC}" destId="{3FCD82D3-F415-234E-B2F9-DC55CC5BD8C3}" srcOrd="3" destOrd="0" parTransId="{F29E54D0-E244-5146-BE3D-6333090B10F1}" sibTransId="{1D9D26CD-9D05-C942-A9D8-D11519888DB3}"/>
    <dgm:cxn modelId="{0993C457-732A-C04D-8C68-440B9B539887}" type="presOf" srcId="{21873411-4954-0A4D-A06F-4E73B5E24719}" destId="{BA236B4A-9CF5-9942-8736-8A879625D5CF}" srcOrd="0" destOrd="0" presId="urn:microsoft.com/office/officeart/2005/8/layout/balance1"/>
    <dgm:cxn modelId="{71A927DA-0802-0446-B3DD-EDEF7285474E}" srcId="{037C1740-F56E-6747-828C-8064D490A04C}" destId="{B747F331-FE1E-E148-8290-DAF4E4997512}" srcOrd="1" destOrd="0" parTransId="{4EE1936E-A534-5C49-93E5-E316BE0F92DB}" sibTransId="{CCDDF760-8861-1F4F-954A-6ACF26A901CC}"/>
    <dgm:cxn modelId="{C24CB68A-E425-2B42-A42E-9FC6A5307D56}" srcId="{037C1740-F56E-6747-828C-8064D490A04C}" destId="{3FBB8224-772D-6447-9056-5C8D0C40DFC5}" srcOrd="3" destOrd="0" parTransId="{5CE5E874-C1BF-5647-A2B0-B939168318DB}" sibTransId="{B7BF4051-5556-A04A-96C3-EF5186E65598}"/>
    <dgm:cxn modelId="{CBD2CFEF-73DC-7D43-A607-4677CF548714}" srcId="{0E9915D1-93F3-DC4D-8E8E-5DCAE82A37EC}" destId="{E484C7A5-3F32-9642-B570-C8D8E5195919}" srcOrd="1" destOrd="0" parTransId="{A5CB6339-6542-0440-8A34-C66800ED0A1B}" sibTransId="{4B70352C-FD2E-EE47-9C6F-E7C46D485B69}"/>
    <dgm:cxn modelId="{A4C0CECE-06DB-FF46-9BDE-6B158FC2354F}" type="presOf" srcId="{3FBB8224-772D-6447-9056-5C8D0C40DFC5}" destId="{EB2F2C47-9295-3046-B085-AF8257B6E3BB}" srcOrd="0" destOrd="0" presId="urn:microsoft.com/office/officeart/2005/8/layout/balance1"/>
    <dgm:cxn modelId="{9342762B-7EB5-7741-9488-0F46276C2EEB}" type="presOf" srcId="{037C1740-F56E-6747-828C-8064D490A04C}" destId="{363A4FEC-88A4-2B4E-BF7A-4D1E980A6C33}" srcOrd="0" destOrd="0" presId="urn:microsoft.com/office/officeart/2005/8/layout/balance1"/>
    <dgm:cxn modelId="{275CF507-FFB6-1341-BFC3-F7E593AC00ED}" srcId="{0E9915D1-93F3-DC4D-8E8E-5DCAE82A37EC}" destId="{74D1F231-7081-AF46-BA90-913FBE68EB68}" srcOrd="2" destOrd="0" parTransId="{8BB89879-5A2C-5F4F-988E-9D1E1AA62A41}" sibTransId="{764421C5-3AA7-E242-84DF-9A2AD1AAC13F}"/>
    <dgm:cxn modelId="{C2A9AB7C-5196-8441-A4B8-31E638F8EE4A}" srcId="{037C1740-F56E-6747-828C-8064D490A04C}" destId="{47270325-F467-DC41-A75C-7A118590C31E}" srcOrd="0" destOrd="0" parTransId="{6F354C52-ABC7-F043-87E7-31A405802976}" sibTransId="{6DD0198F-1BFC-FE47-8851-0D1F3447CA8B}"/>
    <dgm:cxn modelId="{EE4C3099-310F-8A4E-A664-26C974435AFE}" srcId="{96721A81-4FAF-7A43-B865-05489A0D320A}" destId="{037C1740-F56E-6747-828C-8064D490A04C}" srcOrd="1" destOrd="0" parTransId="{14D2B706-E0A6-2A46-846D-AFBCF40B2843}" sibTransId="{E92A3CE4-A53B-6646-8788-512EF665B758}"/>
    <dgm:cxn modelId="{3F915224-60F4-8244-8CD4-D36D3AB421A7}" srcId="{96721A81-4FAF-7A43-B865-05489A0D320A}" destId="{0E9915D1-93F3-DC4D-8E8E-5DCAE82A37EC}" srcOrd="0" destOrd="0" parTransId="{433E79F0-CFEB-4544-B6A1-01D7E6A12E7F}" sibTransId="{39D876E2-0138-054A-A8D4-C042F8E5139B}"/>
    <dgm:cxn modelId="{5642C3BE-CE02-E446-B338-F4F78906874A}" type="presOf" srcId="{E484C7A5-3F32-9642-B570-C8D8E5195919}" destId="{2E78FF38-91EB-B846-9E66-DE833BC5D520}" srcOrd="0" destOrd="0" presId="urn:microsoft.com/office/officeart/2005/8/layout/balance1"/>
    <dgm:cxn modelId="{98CE39D7-EDCC-7A40-8B16-FC06E4ED66D6}" srcId="{037C1740-F56E-6747-828C-8064D490A04C}" destId="{21873411-4954-0A4D-A06F-4E73B5E24719}" srcOrd="2" destOrd="0" parTransId="{1C17D4E2-0B1C-BF44-BB37-B0E241088D6C}" sibTransId="{3533FBA2-E381-C248-BC6A-1869E1B4B397}"/>
    <dgm:cxn modelId="{BF20ACB1-FD25-484B-99DF-784F82F944B3}" type="presOf" srcId="{B747F331-FE1E-E148-8290-DAF4E4997512}" destId="{E3276B71-432E-F342-BE64-6812DA85C23D}" srcOrd="0" destOrd="0" presId="urn:microsoft.com/office/officeart/2005/8/layout/balance1"/>
    <dgm:cxn modelId="{0D2D8308-02BB-554E-B72F-9C6DD0BAF5DC}" type="presParOf" srcId="{A5519E84-6730-A041-A10E-AC290CFAD778}" destId="{C9168763-D6CA-6B4A-AD5B-60E892CB0408}" srcOrd="0" destOrd="0" presId="urn:microsoft.com/office/officeart/2005/8/layout/balance1"/>
    <dgm:cxn modelId="{25F3BF6E-DEBF-0C4E-B671-F195862A21FB}" type="presParOf" srcId="{A5519E84-6730-A041-A10E-AC290CFAD778}" destId="{1B89B0D4-36E5-1A42-AE64-46B587160977}" srcOrd="1" destOrd="0" presId="urn:microsoft.com/office/officeart/2005/8/layout/balance1"/>
    <dgm:cxn modelId="{4367CFA0-F10F-E848-9D46-AE24D3B0B612}" type="presParOf" srcId="{1B89B0D4-36E5-1A42-AE64-46B587160977}" destId="{82343780-E547-A54D-97BE-C9F1C3026919}" srcOrd="0" destOrd="0" presId="urn:microsoft.com/office/officeart/2005/8/layout/balance1"/>
    <dgm:cxn modelId="{6744091C-A0A5-234C-8DCC-55657F81DD07}" type="presParOf" srcId="{1B89B0D4-36E5-1A42-AE64-46B587160977}" destId="{363A4FEC-88A4-2B4E-BF7A-4D1E980A6C33}" srcOrd="1" destOrd="0" presId="urn:microsoft.com/office/officeart/2005/8/layout/balance1"/>
    <dgm:cxn modelId="{D73FACA7-7BAF-4F40-A2E9-BDE3E7EBB8E0}" type="presParOf" srcId="{A5519E84-6730-A041-A10E-AC290CFAD778}" destId="{D4872A0C-26F7-E744-A78C-CEF09B829674}" srcOrd="2" destOrd="0" presId="urn:microsoft.com/office/officeart/2005/8/layout/balance1"/>
    <dgm:cxn modelId="{3201C370-DF7D-5946-8E5D-B430123BB0AC}" type="presParOf" srcId="{D4872A0C-26F7-E744-A78C-CEF09B829674}" destId="{F74CFA7A-D9D9-2B4B-BDEA-B30D309F61F4}" srcOrd="0" destOrd="0" presId="urn:microsoft.com/office/officeart/2005/8/layout/balance1"/>
    <dgm:cxn modelId="{9ADC06BF-525E-FD41-BAE9-CD8AABB90A27}" type="presParOf" srcId="{D4872A0C-26F7-E744-A78C-CEF09B829674}" destId="{48EE5765-D5DA-2747-AF28-82EBC33B93A1}" srcOrd="1" destOrd="0" presId="urn:microsoft.com/office/officeart/2005/8/layout/balance1"/>
    <dgm:cxn modelId="{A5F7D83B-5691-9E49-A177-A4B6A240954D}" type="presParOf" srcId="{D4872A0C-26F7-E744-A78C-CEF09B829674}" destId="{B09B8E5F-0A76-1B45-836D-C5F7BB1D4252}" srcOrd="2" destOrd="0" presId="urn:microsoft.com/office/officeart/2005/8/layout/balance1"/>
    <dgm:cxn modelId="{CDE2534B-2420-A446-815C-BA1D510DBF87}" type="presParOf" srcId="{D4872A0C-26F7-E744-A78C-CEF09B829674}" destId="{4A4A3655-47C1-8D4C-9102-4489CA122486}" srcOrd="3" destOrd="0" presId="urn:microsoft.com/office/officeart/2005/8/layout/balance1"/>
    <dgm:cxn modelId="{29FAF72B-1EBB-0A42-9CAD-5107E52AFDFA}" type="presParOf" srcId="{D4872A0C-26F7-E744-A78C-CEF09B829674}" destId="{E3276B71-432E-F342-BE64-6812DA85C23D}" srcOrd="4" destOrd="0" presId="urn:microsoft.com/office/officeart/2005/8/layout/balance1"/>
    <dgm:cxn modelId="{7C8E2D2D-3007-B54A-800E-8D4ADF8EAB33}" type="presParOf" srcId="{D4872A0C-26F7-E744-A78C-CEF09B829674}" destId="{BA236B4A-9CF5-9942-8736-8A879625D5CF}" srcOrd="5" destOrd="0" presId="urn:microsoft.com/office/officeart/2005/8/layout/balance1"/>
    <dgm:cxn modelId="{6982179D-A80F-D049-B0F2-03C21B37E5E6}" type="presParOf" srcId="{D4872A0C-26F7-E744-A78C-CEF09B829674}" destId="{EB2F2C47-9295-3046-B085-AF8257B6E3BB}" srcOrd="6" destOrd="0" presId="urn:microsoft.com/office/officeart/2005/8/layout/balance1"/>
    <dgm:cxn modelId="{58A626AA-A5D1-BB4F-A6D2-11EEC205CBD7}" type="presParOf" srcId="{D4872A0C-26F7-E744-A78C-CEF09B829674}" destId="{E713E17A-0E4B-0844-AE53-70F2307293DD}" srcOrd="7" destOrd="0" presId="urn:microsoft.com/office/officeart/2005/8/layout/balance1"/>
    <dgm:cxn modelId="{B3481405-3A3B-4948-BD23-3139930AFA16}" type="presParOf" srcId="{D4872A0C-26F7-E744-A78C-CEF09B829674}" destId="{2E78FF38-91EB-B846-9E66-DE833BC5D520}" srcOrd="8" destOrd="0" presId="urn:microsoft.com/office/officeart/2005/8/layout/balance1"/>
    <dgm:cxn modelId="{9E2C0A5F-E877-4040-90F4-65033B7C1A10}" type="presParOf" srcId="{D4872A0C-26F7-E744-A78C-CEF09B829674}" destId="{1B723E20-6060-E94D-9156-73F267FC930C}" srcOrd="9" destOrd="0" presId="urn:microsoft.com/office/officeart/2005/8/layout/balance1"/>
    <dgm:cxn modelId="{17E87490-7D35-3A4E-96E8-14E9963219E8}" type="presParOf" srcId="{D4872A0C-26F7-E744-A78C-CEF09B829674}" destId="{1517FFFB-6815-7D4D-916C-80F9A2316090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ACFE-4D74-4DE2-9E2F-8F04FCEA2D50}" type="datetimeFigureOut">
              <a:rPr lang="fr-CA" smtClean="0"/>
              <a:t>2016-05-24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E234-F25D-4F37-8CC7-4EE8E56F153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712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3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AUDREY</a:t>
            </a:r>
          </a:p>
          <a:p>
            <a:endParaRPr lang="fr-CA" dirty="0" smtClean="0"/>
          </a:p>
          <a:p>
            <a:r>
              <a:rPr lang="fr-CA" dirty="0" smtClean="0"/>
              <a:t>Moyenne de 138,42 g de plus dans le groupe insuline </a:t>
            </a:r>
          </a:p>
          <a:p>
            <a:endParaRPr lang="fr-CA" dirty="0" smtClean="0"/>
          </a:p>
          <a:p>
            <a:r>
              <a:rPr lang="fr-CA" dirty="0" smtClean="0"/>
              <a:t>Tendance</a:t>
            </a:r>
            <a:r>
              <a:rPr lang="fr-CA" baseline="0" dirty="0" smtClean="0"/>
              <a:t> poids + élevé chez MTF dans 3 études (</a:t>
            </a:r>
            <a:r>
              <a:rPr lang="fr-CA" baseline="0" dirty="0" err="1" smtClean="0"/>
              <a:t>Tertti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Ijäs</a:t>
            </a:r>
            <a:r>
              <a:rPr lang="fr-CA" baseline="0" dirty="0" smtClean="0"/>
              <a:t> et </a:t>
            </a:r>
            <a:r>
              <a:rPr lang="fr-CA" baseline="0" dirty="0" err="1" smtClean="0"/>
              <a:t>Hellmuth</a:t>
            </a:r>
            <a:r>
              <a:rPr lang="fr-CA" baseline="0" dirty="0" smtClean="0"/>
              <a:t>)</a:t>
            </a:r>
          </a:p>
          <a:p>
            <a:endParaRPr lang="fr-CA" baseline="0" dirty="0" smtClean="0"/>
          </a:p>
          <a:p>
            <a:r>
              <a:rPr lang="fr-CA" baseline="0" dirty="0" smtClean="0"/>
              <a:t>Seul résultat significatif est avec insuline PLUS que MTF </a:t>
            </a:r>
          </a:p>
          <a:p>
            <a:endParaRPr lang="fr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smtClean="0"/>
              <a:t>ON REVIENT SUR MACROSOME DANS 3 SLIDES: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smtClean="0"/>
              <a:t>6 études ont montré une tendance de macrosomie NS avec insuline &gt; MTF (</a:t>
            </a:r>
            <a:r>
              <a:rPr lang="fr-CA" baseline="0" dirty="0" err="1" smtClean="0"/>
              <a:t>Tertti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Niromanesh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Balani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Ijäs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Spaulonci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Ainuddin</a:t>
            </a:r>
            <a:r>
              <a:rPr lang="fr-CA" baseline="0" dirty="0" smtClean="0"/>
              <a:t>)</a:t>
            </a:r>
          </a:p>
          <a:p>
            <a:r>
              <a:rPr lang="fr-CA" baseline="0" dirty="0" smtClean="0"/>
              <a:t>LGA significatif pour groupe insuline dans étude </a:t>
            </a:r>
            <a:r>
              <a:rPr lang="fr-CA" baseline="0" dirty="0" err="1" smtClean="0"/>
              <a:t>Balani</a:t>
            </a:r>
            <a:r>
              <a:rPr lang="fr-CA" baseline="0" dirty="0" smtClean="0"/>
              <a:t> (35% vs 17,5%) </a:t>
            </a:r>
          </a:p>
          <a:p>
            <a:r>
              <a:rPr lang="fr-CA" baseline="0" dirty="0" smtClean="0"/>
              <a:t>SGA signification pour MTF dans </a:t>
            </a:r>
            <a:r>
              <a:rPr lang="fr-CA" baseline="0" dirty="0" err="1" smtClean="0"/>
              <a:t>Ainuddin</a:t>
            </a:r>
            <a:r>
              <a:rPr lang="fr-CA" baseline="0" dirty="0" smtClean="0"/>
              <a:t> (31,2% vs 14,4%)</a:t>
            </a:r>
          </a:p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770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AUDREY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17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AUDREY</a:t>
            </a:r>
          </a:p>
          <a:p>
            <a:endParaRPr lang="fr-CA" dirty="0" smtClean="0"/>
          </a:p>
          <a:p>
            <a:r>
              <a:rPr lang="fr-CA" dirty="0" smtClean="0"/>
              <a:t>Tendance</a:t>
            </a:r>
            <a:r>
              <a:rPr lang="fr-CA" baseline="0" dirty="0" smtClean="0"/>
              <a:t> + hypoglycémie avec insuline, sauf </a:t>
            </a:r>
            <a:r>
              <a:rPr lang="fr-CA" baseline="0" dirty="0" err="1" smtClean="0"/>
              <a:t>Niromanesh</a:t>
            </a:r>
            <a:r>
              <a:rPr lang="fr-CA" baseline="0" dirty="0" smtClean="0"/>
              <a:t>, mais NS</a:t>
            </a:r>
          </a:p>
          <a:p>
            <a:endParaRPr lang="fr-CA" baseline="0" dirty="0" smtClean="0"/>
          </a:p>
          <a:p>
            <a:r>
              <a:rPr lang="fr-CA" baseline="0" dirty="0" smtClean="0"/>
              <a:t>Plusieurs significatives (jaune), mais toujours la même tendance plus hypo avec INSULINE &gt; MTF</a:t>
            </a:r>
          </a:p>
          <a:p>
            <a:r>
              <a:rPr lang="fr-CA" baseline="0" dirty="0" smtClean="0"/>
              <a:t>SAUF </a:t>
            </a:r>
            <a:r>
              <a:rPr lang="fr-CA" baseline="0" dirty="0" err="1" smtClean="0"/>
              <a:t>Niromanesh</a:t>
            </a:r>
            <a:r>
              <a:rPr lang="fr-CA" baseline="0" dirty="0" smtClean="0"/>
              <a:t>, plus d’hypo avec MTF mais NS (vert)</a:t>
            </a:r>
          </a:p>
          <a:p>
            <a:endParaRPr lang="fr-CA" baseline="0" dirty="0" smtClean="0"/>
          </a:p>
          <a:p>
            <a:r>
              <a:rPr lang="fr-CA" baseline="0" dirty="0" smtClean="0"/>
              <a:t>Ensuite, à nommer (ISA)</a:t>
            </a:r>
          </a:p>
          <a:p>
            <a:r>
              <a:rPr lang="fr-CA" baseline="0" dirty="0" smtClean="0"/>
              <a:t>Quelques issues moins importantes</a:t>
            </a: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de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mortinaissance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sous MTF dans une étude (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Hellmuth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de sepsis néonataux sous insuline dans une étude (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Ainuddin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NS)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de traumas à la naissance (incluant la dystocie des épaules) dans le groupe MTF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Ainuddin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12,5% vs 2,0%; p=0,016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Valeurs non significatives dans les études de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Rowan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Tertti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Niromanesh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Ruholamin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Balani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Moore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d’admission aux soins intensifs dans le groupe insuline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Balani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19% vs 6% p&lt;0,01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Ainuddin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69,0% vs 43,8% p&lt;0,01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Tendance contraire dans l’étude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Niromanesh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mais NS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baseline="0" dirty="0" smtClean="0"/>
          </a:p>
          <a:p>
            <a:endParaRPr lang="fr-CA" baseline="0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428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ISA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6931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AUDREY (complétion avec ISA PRN)</a:t>
            </a:r>
          </a:p>
          <a:p>
            <a:endParaRPr lang="fr-CA" dirty="0" smtClean="0"/>
          </a:p>
          <a:p>
            <a:r>
              <a:rPr lang="fr-CA" dirty="0" smtClean="0"/>
              <a:t>Issues maternelles</a:t>
            </a:r>
          </a:p>
          <a:p>
            <a:pPr marL="171450" indent="-171450">
              <a:buFontTx/>
              <a:buChar char="-"/>
            </a:pPr>
            <a:r>
              <a:rPr lang="fr-CA" dirty="0" smtClean="0"/>
              <a:t>HTA/PE: On</a:t>
            </a:r>
            <a:r>
              <a:rPr lang="fr-CA" baseline="0" dirty="0" smtClean="0"/>
              <a:t> se demande si réelle différence CLINIQUE vu disparité des résultats, s’explique par les 2 sous points 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/>
              <a:t>Acceptabilité aussi abordée par 2 études et favorise MTF, donc autre option thérapeutique si refus de la </a:t>
            </a:r>
            <a:r>
              <a:rPr lang="fr-CA" baseline="0" dirty="0" err="1" smtClean="0"/>
              <a:t>pte</a:t>
            </a:r>
            <a:r>
              <a:rPr lang="fr-CA" baseline="0" dirty="0" smtClean="0"/>
              <a:t> de l’insuline </a:t>
            </a:r>
          </a:p>
          <a:p>
            <a:pPr marL="171450" indent="-171450">
              <a:buFontTx/>
              <a:buChar char="-"/>
            </a:pPr>
            <a:endParaRPr lang="fr-CA" baseline="0" dirty="0" smtClean="0"/>
          </a:p>
          <a:p>
            <a:pPr marL="0" indent="0">
              <a:buFontTx/>
              <a:buNone/>
            </a:pPr>
            <a:r>
              <a:rPr lang="fr-CA" baseline="0" dirty="0" smtClean="0"/>
              <a:t>Issues obstétricales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/>
              <a:t>Pas de différence sur c/s, accouchement assisté et déclenchement des </a:t>
            </a:r>
            <a:r>
              <a:rPr lang="fr-CA" baseline="0" dirty="0" err="1" smtClean="0"/>
              <a:t>accouch</a:t>
            </a:r>
            <a:r>
              <a:rPr lang="fr-CA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/>
              <a:t>Donc pas de différence significative pour les </a:t>
            </a:r>
            <a:r>
              <a:rPr lang="fr-CA" baseline="0" dirty="0" err="1" smtClean="0"/>
              <a:t>macrosomes</a:t>
            </a:r>
            <a:r>
              <a:rPr lang="fr-CA" baseline="0" dirty="0" smtClean="0"/>
              <a:t> = implication clinique moindre vu différence notée mais demeurent dans un poids N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/>
              <a:t>Contrôle semblable dans les 2 groupes sauf dans étude </a:t>
            </a:r>
            <a:r>
              <a:rPr lang="fr-CA" baseline="0" dirty="0" err="1" smtClean="0"/>
              <a:t>Spaulonci</a:t>
            </a:r>
            <a:r>
              <a:rPr lang="fr-CA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fr-CA" baseline="0" dirty="0" smtClean="0"/>
          </a:p>
          <a:p>
            <a:pPr marL="0" indent="0">
              <a:buFontTx/>
              <a:buNone/>
            </a:pPr>
            <a:r>
              <a:rPr lang="fr-CA" baseline="0" dirty="0" smtClean="0"/>
              <a:t>Issue Néo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/>
              <a:t>Plus hypo insuline (explication dans PWP): hyperinsulinisme fœtal qui entraîne </a:t>
            </a:r>
            <a:r>
              <a:rPr lang="fr-CA" baseline="0" dirty="0" err="1" smtClean="0"/>
              <a:t>hypogly</a:t>
            </a:r>
            <a:endParaRPr lang="fr-CA" baseline="0" dirty="0" smtClean="0"/>
          </a:p>
          <a:p>
            <a:pPr marL="171450" indent="-171450">
              <a:buFontTx/>
              <a:buChar char="-"/>
            </a:pPr>
            <a:r>
              <a:rPr lang="fr-CA" baseline="0" dirty="0" smtClean="0"/>
              <a:t>ATTENTION: valeur hypoglycémie différente dans les études (mais toutes à &lt;2,6 </a:t>
            </a:r>
            <a:r>
              <a:rPr lang="fr-CA" baseline="0" dirty="0" err="1" smtClean="0"/>
              <a:t>mmol</a:t>
            </a:r>
            <a:r>
              <a:rPr lang="fr-CA" baseline="0" dirty="0" smtClean="0"/>
              <a:t> /L)</a:t>
            </a:r>
          </a:p>
          <a:p>
            <a:pPr marL="171450" indent="-171450">
              <a:buFontTx/>
              <a:buChar char="-"/>
            </a:pPr>
            <a:endParaRPr lang="fr-CA" baseline="0" dirty="0" smtClean="0"/>
          </a:p>
          <a:p>
            <a:pPr marL="171450" indent="-171450">
              <a:buFontTx/>
              <a:buChar char="-"/>
            </a:pPr>
            <a:endParaRPr lang="fr-CA" baseline="0" dirty="0" smtClean="0"/>
          </a:p>
          <a:p>
            <a:pPr marL="171450" indent="-171450">
              <a:buFontTx/>
              <a:buChar char="-"/>
            </a:pPr>
            <a:r>
              <a:rPr lang="fr-CA" baseline="0" dirty="0" smtClean="0"/>
              <a:t>Diapo initiale=</a:t>
            </a:r>
          </a:p>
          <a:p>
            <a:r>
              <a:rPr lang="fr-CA" dirty="0" smtClean="0"/>
              <a:t>Issues maternelles</a:t>
            </a:r>
          </a:p>
          <a:p>
            <a:pPr lvl="1"/>
            <a:r>
              <a:rPr lang="fr-CA" dirty="0" smtClean="0"/>
              <a:t>Gain pondéral avec insuline (effet secondaire attendu)</a:t>
            </a:r>
          </a:p>
          <a:p>
            <a:pPr lvl="1"/>
            <a:r>
              <a:rPr lang="fr-CA" dirty="0" smtClean="0"/>
              <a:t>Pathologies hypertensives de la grossesse </a:t>
            </a:r>
          </a:p>
          <a:p>
            <a:pPr lvl="2"/>
            <a:r>
              <a:rPr lang="fr-CA" dirty="0" smtClean="0"/>
              <a:t>Femmes avec DG plus </a:t>
            </a:r>
            <a:r>
              <a:rPr lang="fr-CA" dirty="0" err="1" smtClean="0"/>
              <a:t>vasculopathes</a:t>
            </a:r>
            <a:r>
              <a:rPr lang="fr-CA" dirty="0" smtClean="0"/>
              <a:t> 2</a:t>
            </a:r>
            <a:r>
              <a:rPr lang="fr-CA" baseline="30000" dirty="0" smtClean="0"/>
              <a:t>e</a:t>
            </a:r>
            <a:r>
              <a:rPr lang="fr-CA" dirty="0" smtClean="0"/>
              <a:t> à hyperglycémie </a:t>
            </a:r>
          </a:p>
          <a:p>
            <a:pPr lvl="2"/>
            <a:r>
              <a:rPr lang="fr-CA" dirty="0" smtClean="0"/>
              <a:t>Développement de PE peut être 2</a:t>
            </a:r>
            <a:r>
              <a:rPr lang="fr-CA" baseline="30000" dirty="0" smtClean="0"/>
              <a:t>e</a:t>
            </a:r>
            <a:r>
              <a:rPr lang="fr-CA" dirty="0" smtClean="0"/>
              <a:t> à la résistance à l’insuline*</a:t>
            </a:r>
          </a:p>
          <a:p>
            <a:r>
              <a:rPr lang="fr-CA" dirty="0" smtClean="0"/>
              <a:t>Issues obstétricales</a:t>
            </a:r>
          </a:p>
          <a:p>
            <a:pPr lvl="1"/>
            <a:r>
              <a:rPr lang="fr-CA" dirty="0" smtClean="0"/>
              <a:t>Mode d’accouchement vu contrôle glycémique similaire dans les 2 groupes</a:t>
            </a:r>
          </a:p>
          <a:p>
            <a:pPr lvl="1"/>
            <a:r>
              <a:rPr lang="fr-CA" dirty="0" smtClean="0"/>
              <a:t>Taux de prématurité : données contradictoires</a:t>
            </a:r>
          </a:p>
          <a:p>
            <a:r>
              <a:rPr lang="fr-CA" dirty="0" smtClean="0"/>
              <a:t>Issues néonatales</a:t>
            </a:r>
          </a:p>
          <a:p>
            <a:pPr lvl="1"/>
            <a:r>
              <a:rPr lang="fr-CA" dirty="0" smtClean="0"/>
              <a:t>Plus d’hypoglycémie avec insuline surtout dans les études </a:t>
            </a:r>
            <a:r>
              <a:rPr lang="fr-CA" dirty="0" err="1" smtClean="0"/>
              <a:t>Tertti</a:t>
            </a:r>
            <a:r>
              <a:rPr lang="fr-CA" dirty="0" smtClean="0"/>
              <a:t> (valeurs HGOP plus élevées) et </a:t>
            </a:r>
            <a:r>
              <a:rPr lang="fr-CA" dirty="0" err="1" smtClean="0"/>
              <a:t>Ainuddin</a:t>
            </a:r>
            <a:r>
              <a:rPr lang="fr-CA" dirty="0" smtClean="0"/>
              <a:t> (population Db2)</a:t>
            </a:r>
          </a:p>
          <a:p>
            <a:pPr lvl="1"/>
            <a:r>
              <a:rPr lang="fr-CA" dirty="0" smtClean="0"/>
              <a:t>Poids de naissance plus élevé dans groupe insuline mais sous les valeurs de macrosomie</a:t>
            </a:r>
          </a:p>
          <a:p>
            <a:pPr marL="171450" indent="-171450">
              <a:buFontTx/>
              <a:buChar char="-"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6540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**À FAIRE*** Ajout</a:t>
            </a:r>
            <a:r>
              <a:rPr lang="fr-CA" baseline="0" dirty="0" smtClean="0"/>
              <a:t> des signes 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ISA (mais complétion PRN)</a:t>
            </a:r>
          </a:p>
          <a:p>
            <a:endParaRPr lang="fr-CA" dirty="0" smtClean="0"/>
          </a:p>
          <a:p>
            <a:r>
              <a:rPr lang="fr-CA" dirty="0" smtClean="0"/>
              <a:t>Des études </a:t>
            </a:r>
            <a:r>
              <a:rPr lang="fr-CA" u="sng" dirty="0" smtClean="0"/>
              <a:t>(</a:t>
            </a:r>
            <a:r>
              <a:rPr lang="fr-CA" u="sng" dirty="0" err="1" smtClean="0"/>
              <a:t>Balani</a:t>
            </a:r>
            <a:r>
              <a:rPr lang="fr-CA" u="sng" dirty="0" smtClean="0"/>
              <a:t>, </a:t>
            </a:r>
            <a:r>
              <a:rPr lang="fr-CA" u="sng" dirty="0" err="1" smtClean="0"/>
              <a:t>Niromanesh</a:t>
            </a:r>
            <a:r>
              <a:rPr lang="fr-CA" u="sng" dirty="0" smtClean="0"/>
              <a:t>, </a:t>
            </a:r>
            <a:r>
              <a:rPr lang="fr-CA" u="sng" dirty="0" err="1" smtClean="0"/>
              <a:t>Ijas</a:t>
            </a:r>
            <a:r>
              <a:rPr lang="fr-CA" u="sng" dirty="0" smtClean="0"/>
              <a:t> et </a:t>
            </a:r>
            <a:r>
              <a:rPr lang="fr-CA" u="sng" dirty="0" err="1" smtClean="0"/>
              <a:t>Tertti</a:t>
            </a:r>
            <a:r>
              <a:rPr lang="fr-CA" u="sng" dirty="0" smtClean="0"/>
              <a:t>) </a:t>
            </a:r>
            <a:r>
              <a:rPr lang="fr-CA" dirty="0" smtClean="0"/>
              <a:t>ont une bonne validité externe, car population similaire aux patientes du </a:t>
            </a:r>
            <a:r>
              <a:rPr lang="fr-CA" dirty="0" err="1" smtClean="0"/>
              <a:t>Qc</a:t>
            </a:r>
            <a:r>
              <a:rPr lang="fr-CA" dirty="0" smtClean="0"/>
              <a:t> et pratiques courantes semblables</a:t>
            </a:r>
          </a:p>
          <a:p>
            <a:r>
              <a:rPr lang="fr-CA" dirty="0" smtClean="0"/>
              <a:t>Études de longue durée (</a:t>
            </a:r>
            <a:r>
              <a:rPr lang="fr-CA" u="sng" dirty="0" err="1" smtClean="0"/>
              <a:t>Hellmuth</a:t>
            </a:r>
            <a:r>
              <a:rPr lang="fr-CA" u="sng" dirty="0" smtClean="0"/>
              <a:t> 1966-1991, </a:t>
            </a:r>
            <a:r>
              <a:rPr lang="fr-CA" u="sng" dirty="0" err="1" smtClean="0"/>
              <a:t>Ainuddin</a:t>
            </a:r>
            <a:r>
              <a:rPr lang="fr-CA" u="sng" dirty="0" smtClean="0"/>
              <a:t>)</a:t>
            </a:r>
          </a:p>
          <a:p>
            <a:r>
              <a:rPr lang="fr-CA" dirty="0" smtClean="0"/>
              <a:t>Majorité des études avec &lt;20% des patientes sous MTF ayant eu recours à insuline (</a:t>
            </a:r>
            <a:r>
              <a:rPr lang="fr-CA" u="sng" dirty="0" smtClean="0"/>
              <a:t>Moore, </a:t>
            </a:r>
            <a:r>
              <a:rPr lang="fr-CA" u="sng" dirty="0" err="1" smtClean="0"/>
              <a:t>Tertti</a:t>
            </a:r>
            <a:r>
              <a:rPr lang="fr-CA" u="sng" dirty="0" smtClean="0"/>
              <a:t>, </a:t>
            </a:r>
            <a:r>
              <a:rPr lang="fr-CA" u="sng" dirty="0" err="1" smtClean="0"/>
              <a:t>Niromanesh</a:t>
            </a:r>
            <a:r>
              <a:rPr lang="fr-CA" u="sng" dirty="0" smtClean="0"/>
              <a:t>, </a:t>
            </a:r>
            <a:r>
              <a:rPr lang="fr-CA" u="sng" dirty="0" err="1" smtClean="0"/>
              <a:t>Ruholamin</a:t>
            </a:r>
            <a:r>
              <a:rPr lang="fr-CA" u="sng" dirty="0" smtClean="0"/>
              <a:t>, </a:t>
            </a:r>
            <a:r>
              <a:rPr lang="fr-CA" u="sng" dirty="0" err="1" smtClean="0"/>
              <a:t>Balani</a:t>
            </a:r>
            <a:r>
              <a:rPr lang="fr-CA" u="sng" dirty="0" smtClean="0"/>
              <a:t>, </a:t>
            </a:r>
            <a:r>
              <a:rPr lang="fr-CA" u="sng" dirty="0" err="1" smtClean="0"/>
              <a:t>Hellmuth</a:t>
            </a:r>
            <a:r>
              <a:rPr lang="fr-CA" u="sng" dirty="0" smtClean="0"/>
              <a:t>)</a:t>
            </a:r>
          </a:p>
          <a:p>
            <a:r>
              <a:rPr lang="fr-CA" dirty="0" smtClean="0"/>
              <a:t>Majorité des ECR (</a:t>
            </a:r>
            <a:r>
              <a:rPr lang="fr-CA" u="sng" dirty="0" smtClean="0"/>
              <a:t>Moore, </a:t>
            </a:r>
            <a:r>
              <a:rPr lang="fr-CA" u="sng" dirty="0" err="1" smtClean="0"/>
              <a:t>Rowan</a:t>
            </a:r>
            <a:r>
              <a:rPr lang="fr-CA" u="sng" dirty="0" smtClean="0"/>
              <a:t>, </a:t>
            </a:r>
            <a:r>
              <a:rPr lang="fr-CA" u="sng" dirty="0" err="1" smtClean="0"/>
              <a:t>Ijäs</a:t>
            </a:r>
            <a:r>
              <a:rPr lang="fr-CA" u="sng" dirty="0" smtClean="0"/>
              <a:t>, </a:t>
            </a:r>
            <a:r>
              <a:rPr lang="fr-CA" u="sng" dirty="0" err="1" smtClean="0"/>
              <a:t>Niromanesh</a:t>
            </a:r>
            <a:r>
              <a:rPr lang="fr-CA" u="sng" dirty="0" smtClean="0"/>
              <a:t>, </a:t>
            </a:r>
            <a:r>
              <a:rPr lang="fr-CA" u="sng" dirty="0" err="1" smtClean="0"/>
              <a:t>Hickman</a:t>
            </a:r>
            <a:r>
              <a:rPr lang="fr-CA" u="sng" dirty="0" smtClean="0"/>
              <a:t>, </a:t>
            </a:r>
            <a:r>
              <a:rPr lang="fr-CA" u="sng" dirty="0" err="1" smtClean="0"/>
              <a:t>Ruholamin</a:t>
            </a:r>
            <a:r>
              <a:rPr lang="fr-CA" u="sng" dirty="0" smtClean="0"/>
              <a:t>, </a:t>
            </a:r>
            <a:r>
              <a:rPr lang="fr-CA" u="sng" dirty="0" err="1" smtClean="0"/>
              <a:t>Spaulonci</a:t>
            </a:r>
            <a:r>
              <a:rPr lang="fr-CA" u="sng" dirty="0" smtClean="0"/>
              <a:t>, </a:t>
            </a:r>
            <a:r>
              <a:rPr lang="fr-CA" u="sng" dirty="0" err="1" smtClean="0"/>
              <a:t>Ainuddin</a:t>
            </a:r>
            <a:r>
              <a:rPr lang="fr-CA" u="sng" dirty="0" smtClean="0"/>
              <a:t>)</a:t>
            </a:r>
          </a:p>
          <a:p>
            <a:r>
              <a:rPr lang="fr-CA" dirty="0" smtClean="0"/>
              <a:t>Seulement 2 études évaluent l’acceptabilité des options thérapeutiques (</a:t>
            </a:r>
            <a:r>
              <a:rPr lang="fr-CA" dirty="0" err="1" smtClean="0"/>
              <a:t>Rowan</a:t>
            </a:r>
            <a:r>
              <a:rPr lang="fr-CA" dirty="0" smtClean="0"/>
              <a:t> et </a:t>
            </a:r>
            <a:r>
              <a:rPr lang="fr-CA" dirty="0" err="1" smtClean="0"/>
              <a:t>Hickman</a:t>
            </a:r>
            <a:r>
              <a:rPr lang="fr-CA" dirty="0" smtClean="0"/>
              <a:t>)</a:t>
            </a:r>
          </a:p>
          <a:p>
            <a:r>
              <a:rPr lang="fr-CA" dirty="0" smtClean="0"/>
              <a:t>La plupart des études excluent les Db2 dans la population étudiée (</a:t>
            </a:r>
            <a:r>
              <a:rPr lang="fr-CA" u="sng" dirty="0" err="1" smtClean="0"/>
              <a:t>Rowan</a:t>
            </a:r>
            <a:r>
              <a:rPr lang="fr-CA" u="sng" dirty="0" smtClean="0"/>
              <a:t>, </a:t>
            </a:r>
            <a:r>
              <a:rPr lang="fr-CA" u="sng" dirty="0" err="1" smtClean="0"/>
              <a:t>Tertti</a:t>
            </a:r>
            <a:r>
              <a:rPr lang="fr-CA" u="sng" dirty="0" smtClean="0"/>
              <a:t>, </a:t>
            </a:r>
            <a:r>
              <a:rPr lang="fr-CA" u="sng" dirty="0" err="1" smtClean="0"/>
              <a:t>Balani</a:t>
            </a:r>
            <a:r>
              <a:rPr lang="fr-CA" u="sng" dirty="0" smtClean="0"/>
              <a:t>, </a:t>
            </a:r>
            <a:r>
              <a:rPr lang="fr-CA" u="sng" dirty="0" err="1" smtClean="0"/>
              <a:t>Niromanesh</a:t>
            </a:r>
            <a:r>
              <a:rPr lang="fr-CA" u="sng" dirty="0" smtClean="0"/>
              <a:t>, </a:t>
            </a:r>
            <a:r>
              <a:rPr lang="fr-CA" u="sng" dirty="0" err="1" smtClean="0"/>
              <a:t>Ijäs</a:t>
            </a:r>
            <a:r>
              <a:rPr lang="fr-CA" u="sng" dirty="0" smtClean="0"/>
              <a:t>, </a:t>
            </a:r>
            <a:r>
              <a:rPr lang="fr-CA" u="sng" dirty="0" err="1" smtClean="0"/>
              <a:t>Spaulonci</a:t>
            </a:r>
            <a:r>
              <a:rPr lang="fr-CA" u="sng" dirty="0" smtClean="0"/>
              <a:t>, </a:t>
            </a:r>
            <a:r>
              <a:rPr lang="fr-CA" u="sng" dirty="0" err="1" smtClean="0"/>
              <a:t>Ruholamin</a:t>
            </a:r>
            <a:r>
              <a:rPr lang="fr-CA" u="sng" dirty="0" smtClean="0"/>
              <a:t>, Moore) </a:t>
            </a:r>
            <a:r>
              <a:rPr lang="fr-CA" u="none" dirty="0" smtClean="0"/>
              <a:t>Incluent= </a:t>
            </a:r>
            <a:r>
              <a:rPr lang="fr-CA" u="none" dirty="0" err="1" smtClean="0"/>
              <a:t>Ainuddin</a:t>
            </a:r>
            <a:endParaRPr lang="fr-CA" u="none" dirty="0" smtClean="0"/>
          </a:p>
          <a:p>
            <a:r>
              <a:rPr lang="fr-CA" dirty="0" smtClean="0"/>
              <a:t>Certaines études identifient les facteurs de risque d’avoir besoin d’insuline </a:t>
            </a:r>
            <a:r>
              <a:rPr lang="fr-CA" u="sng" dirty="0" smtClean="0"/>
              <a:t>supplémentaire (</a:t>
            </a:r>
            <a:r>
              <a:rPr lang="fr-CA" u="sng" dirty="0" err="1" smtClean="0"/>
              <a:t>Ijäs</a:t>
            </a:r>
            <a:r>
              <a:rPr lang="fr-CA" u="sng" dirty="0" smtClean="0"/>
              <a:t>, </a:t>
            </a:r>
            <a:r>
              <a:rPr lang="fr-CA" u="sng" dirty="0" err="1" smtClean="0"/>
              <a:t>Spaulonci</a:t>
            </a:r>
            <a:r>
              <a:rPr lang="fr-CA" u="sng" dirty="0" smtClean="0"/>
              <a:t>, Moore)</a:t>
            </a:r>
          </a:p>
          <a:p>
            <a:endParaRPr lang="fr-CA" u="sng" dirty="0" smtClean="0"/>
          </a:p>
          <a:p>
            <a:endParaRPr lang="fr-CA" u="sng" dirty="0" smtClean="0"/>
          </a:p>
          <a:p>
            <a:r>
              <a:rPr lang="fr-CA" dirty="0" smtClean="0"/>
              <a:t>PAR ÉTUDE: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Hellmuth</a:t>
            </a:r>
            <a:r>
              <a:rPr lang="fr-CA" baseline="0" dirty="0" smtClean="0"/>
              <a:t>: Longue (1966-1991)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/>
              <a:t>Moore: Faible taux échec MTF (15%), ECR 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Rowan</a:t>
            </a:r>
            <a:r>
              <a:rPr lang="fr-CA" baseline="0" dirty="0" smtClean="0"/>
              <a:t>: puissance </a:t>
            </a:r>
            <a:r>
              <a:rPr lang="fr-CA" baseline="0" dirty="0" err="1" smtClean="0"/>
              <a:t>lég</a:t>
            </a:r>
            <a:r>
              <a:rPr lang="fr-CA" baseline="0" dirty="0" smtClean="0"/>
              <a:t> &lt;80%, étudie acceptabilité 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Tertti</a:t>
            </a:r>
            <a:r>
              <a:rPr lang="fr-CA" baseline="0" dirty="0" smtClean="0"/>
              <a:t>: Caucasiennes, appariées pour âge et IMC (contrairement à Moore) 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Balani</a:t>
            </a:r>
            <a:r>
              <a:rPr lang="fr-CA" baseline="0" dirty="0" smtClean="0"/>
              <a:t>: Caucasiennes appariées pour âge et IMC aussi, exclut les </a:t>
            </a:r>
            <a:r>
              <a:rPr lang="fr-CA" baseline="0" dirty="0" err="1" smtClean="0"/>
              <a:t>ptes</a:t>
            </a:r>
            <a:r>
              <a:rPr lang="fr-CA" baseline="0" dirty="0" smtClean="0"/>
              <a:t> avec échec au MTF et les analyse à part 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Ijäs</a:t>
            </a:r>
            <a:r>
              <a:rPr lang="fr-CA" baseline="0" dirty="0" smtClean="0"/>
              <a:t>: identifie Facteur de risque besoin insuline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Niromanesh</a:t>
            </a:r>
            <a:r>
              <a:rPr lang="fr-CA" baseline="0" dirty="0" smtClean="0"/>
              <a:t>: Validité externe + car test de dépistage 50 g pré. À toutes les </a:t>
            </a:r>
            <a:r>
              <a:rPr lang="fr-CA" baseline="0" dirty="0" err="1" smtClean="0"/>
              <a:t>ptes</a:t>
            </a:r>
            <a:r>
              <a:rPr lang="fr-CA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Hickman</a:t>
            </a:r>
            <a:r>
              <a:rPr lang="fr-CA" baseline="0" dirty="0" smtClean="0"/>
              <a:t>: dépistage agressif avec 100g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Spaulonci</a:t>
            </a:r>
            <a:r>
              <a:rPr lang="fr-CA" baseline="0" dirty="0" smtClean="0"/>
              <a:t>: critères exclusions, détails sur diète et exercice, facteurs précurseur </a:t>
            </a:r>
            <a:r>
              <a:rPr lang="fr-CA" baseline="0" dirty="0" err="1" smtClean="0"/>
              <a:t>insulinotx</a:t>
            </a:r>
            <a:r>
              <a:rPr lang="fr-CA" baseline="0" dirty="0" smtClean="0"/>
              <a:t>, PUISSANCE ++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Ruholamin</a:t>
            </a:r>
            <a:r>
              <a:rPr lang="fr-CA" baseline="0" dirty="0" smtClean="0"/>
              <a:t>: critère stricts d’inclusion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Ainuddin</a:t>
            </a:r>
            <a:r>
              <a:rPr lang="fr-CA" baseline="0" dirty="0" smtClean="0"/>
              <a:t>: Récente, durée 5 ans, puissance 86%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5966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ISA (complétion avec AUDREY PRN)</a:t>
            </a:r>
          </a:p>
          <a:p>
            <a:endParaRPr lang="fr-CA" dirty="0" smtClean="0"/>
          </a:p>
          <a:p>
            <a:r>
              <a:rPr lang="fr-CA" dirty="0" smtClean="0"/>
              <a:t>Critère</a:t>
            </a:r>
            <a:r>
              <a:rPr lang="fr-CA" baseline="0" dirty="0" smtClean="0"/>
              <a:t> de dx de DG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Tertti</a:t>
            </a:r>
            <a:r>
              <a:rPr lang="fr-CA" baseline="0" dirty="0" smtClean="0"/>
              <a:t> et </a:t>
            </a:r>
            <a:r>
              <a:rPr lang="fr-CA" baseline="0" dirty="0" err="1" smtClean="0"/>
              <a:t>Ijäs</a:t>
            </a:r>
            <a:r>
              <a:rPr lang="fr-CA" baseline="0" dirty="0" smtClean="0"/>
              <a:t>: études finlandaises (</a:t>
            </a:r>
            <a:r>
              <a:rPr lang="fr-CA" baseline="0" dirty="0" err="1" smtClean="0"/>
              <a:t>macrosome</a:t>
            </a:r>
            <a:r>
              <a:rPr lang="fr-CA" baseline="0" dirty="0" smtClean="0"/>
              <a:t> &gt; ou = 4500g)</a:t>
            </a:r>
          </a:p>
          <a:p>
            <a:pPr marL="171450" indent="-171450">
              <a:buFontTx/>
              <a:buChar char="-"/>
            </a:pPr>
            <a:endParaRPr lang="fr-CA" baseline="0" dirty="0" smtClean="0"/>
          </a:p>
          <a:p>
            <a:r>
              <a:rPr lang="fr-CA" dirty="0" smtClean="0"/>
              <a:t>Quelques études cas-témoin (</a:t>
            </a:r>
            <a:r>
              <a:rPr lang="fr-CA" dirty="0" err="1" smtClean="0"/>
              <a:t>Balani</a:t>
            </a:r>
            <a:r>
              <a:rPr lang="fr-CA" dirty="0" smtClean="0"/>
              <a:t>) et de cohorte rétrospective (</a:t>
            </a:r>
            <a:r>
              <a:rPr lang="fr-CA" dirty="0" err="1" smtClean="0"/>
              <a:t>Hellmuth</a:t>
            </a:r>
            <a:r>
              <a:rPr lang="fr-CA" dirty="0" smtClean="0"/>
              <a:t>, </a:t>
            </a:r>
            <a:r>
              <a:rPr lang="fr-CA" dirty="0" err="1" smtClean="0"/>
              <a:t>Tertti</a:t>
            </a:r>
            <a:r>
              <a:rPr lang="fr-CA" dirty="0" smtClean="0"/>
              <a:t>)</a:t>
            </a:r>
          </a:p>
          <a:p>
            <a:r>
              <a:rPr lang="fr-CA" dirty="0" smtClean="0"/>
              <a:t>Inclusion de patientes Db2 (</a:t>
            </a:r>
            <a:r>
              <a:rPr lang="fr-CA" dirty="0" err="1" smtClean="0"/>
              <a:t>Hickman</a:t>
            </a:r>
            <a:r>
              <a:rPr lang="fr-CA" dirty="0" smtClean="0"/>
              <a:t>, </a:t>
            </a:r>
            <a:r>
              <a:rPr lang="fr-CA" dirty="0" err="1" smtClean="0"/>
              <a:t>Ainuddin</a:t>
            </a:r>
            <a:r>
              <a:rPr lang="fr-CA" dirty="0" smtClean="0"/>
              <a:t>, </a:t>
            </a:r>
            <a:r>
              <a:rPr lang="fr-CA" dirty="0" err="1" smtClean="0"/>
              <a:t>Hellmuth</a:t>
            </a:r>
            <a:r>
              <a:rPr lang="fr-CA" dirty="0" smtClean="0"/>
              <a:t>)</a:t>
            </a:r>
          </a:p>
          <a:p>
            <a:r>
              <a:rPr lang="fr-CA" dirty="0" smtClean="0"/>
              <a:t>Validité interne</a:t>
            </a:r>
          </a:p>
          <a:p>
            <a:pPr marL="171450" indent="-171450">
              <a:buFontTx/>
              <a:buChar char="-"/>
            </a:pPr>
            <a:r>
              <a:rPr lang="fr-CA" dirty="0" smtClean="0"/>
              <a:t>Ajouter que parfois (</a:t>
            </a:r>
            <a:r>
              <a:rPr lang="fr-CA" dirty="0" err="1" smtClean="0"/>
              <a:t>Hellmuth</a:t>
            </a:r>
            <a:r>
              <a:rPr lang="fr-CA" dirty="0" smtClean="0"/>
              <a:t>)</a:t>
            </a:r>
            <a:r>
              <a:rPr lang="fr-CA" baseline="0" dirty="0" smtClean="0"/>
              <a:t> patientes plus âgée et obèses dans un groupe (MTF)</a:t>
            </a:r>
          </a:p>
          <a:p>
            <a:pPr marL="0" indent="0">
              <a:buFontTx/>
              <a:buNone/>
            </a:pPr>
            <a:r>
              <a:rPr lang="fr-CA" baseline="0" dirty="0" smtClean="0"/>
              <a:t>Échec au MTF: </a:t>
            </a:r>
            <a:r>
              <a:rPr lang="fr-CA" baseline="0" dirty="0" err="1" smtClean="0"/>
              <a:t>Rowan</a:t>
            </a:r>
            <a:r>
              <a:rPr lang="fr-CA" baseline="0" dirty="0" smtClean="0"/>
              <a:t> 46,3%, </a:t>
            </a:r>
            <a:r>
              <a:rPr lang="fr-CA" baseline="0" dirty="0" err="1" smtClean="0"/>
              <a:t>Hickman</a:t>
            </a:r>
            <a:r>
              <a:rPr lang="fr-CA" baseline="0" dirty="0" smtClean="0"/>
              <a:t> 43%, </a:t>
            </a:r>
            <a:r>
              <a:rPr lang="fr-CA" baseline="0" dirty="0" err="1" smtClean="0"/>
              <a:t>Ainuddin</a:t>
            </a:r>
            <a:r>
              <a:rPr lang="fr-CA" baseline="0" dirty="0" smtClean="0"/>
              <a:t> 84,5% </a:t>
            </a:r>
            <a:endParaRPr lang="fr-CA" dirty="0" smtClean="0"/>
          </a:p>
          <a:p>
            <a:r>
              <a:rPr lang="fr-CA" dirty="0" smtClean="0"/>
              <a:t>Difficulté de recrutement due au refus du médecin d’inclure une patiente éligible dans l’étude</a:t>
            </a:r>
            <a:r>
              <a:rPr lang="fr-CA" baseline="0" dirty="0" smtClean="0"/>
              <a:t> 52/166 des exclus= refus MD référer</a:t>
            </a:r>
            <a:endParaRPr lang="fr-CA" dirty="0" smtClean="0"/>
          </a:p>
          <a:p>
            <a:r>
              <a:rPr lang="fr-CA" dirty="0" smtClean="0"/>
              <a:t>Validité externe affectée par </a:t>
            </a:r>
          </a:p>
          <a:p>
            <a:pPr lvl="1"/>
            <a:r>
              <a:rPr lang="fr-CA" dirty="0" smtClean="0"/>
              <a:t>la nationalité de la population de certaines études </a:t>
            </a:r>
            <a:r>
              <a:rPr lang="fr-CA" dirty="0" err="1" smtClean="0"/>
              <a:t>t.q</a:t>
            </a:r>
            <a:r>
              <a:rPr lang="fr-CA" dirty="0" smtClean="0"/>
              <a:t>. polynésiennes (</a:t>
            </a:r>
            <a:r>
              <a:rPr lang="fr-CA" dirty="0" err="1" smtClean="0"/>
              <a:t>Rowan</a:t>
            </a:r>
            <a:r>
              <a:rPr lang="fr-CA" dirty="0" smtClean="0"/>
              <a:t>), Asiatiques (</a:t>
            </a:r>
            <a:r>
              <a:rPr lang="fr-CA" dirty="0" err="1" smtClean="0"/>
              <a:t>Niromanesh</a:t>
            </a:r>
            <a:r>
              <a:rPr lang="fr-CA" dirty="0" smtClean="0"/>
              <a:t>), hispanique (</a:t>
            </a:r>
            <a:r>
              <a:rPr lang="fr-CA" dirty="0" err="1" smtClean="0"/>
              <a:t>Hickman</a:t>
            </a:r>
            <a:r>
              <a:rPr lang="fr-CA" dirty="0" smtClean="0"/>
              <a:t>), afro-américaines (Moore)</a:t>
            </a:r>
          </a:p>
          <a:p>
            <a:pPr lvl="1"/>
            <a:r>
              <a:rPr lang="fr-CA" dirty="0" smtClean="0"/>
              <a:t>Critères de dx et </a:t>
            </a:r>
            <a:r>
              <a:rPr lang="fr-CA" dirty="0" err="1" smtClean="0"/>
              <a:t>tx</a:t>
            </a:r>
            <a:r>
              <a:rPr lang="fr-CA" dirty="0" smtClean="0"/>
              <a:t> de DG différents par pays :</a:t>
            </a:r>
            <a:r>
              <a:rPr lang="fr-CA" baseline="0" dirty="0" smtClean="0"/>
              <a:t> et aussi les utilisation des choix thérapeutique (insuline mixte dans Moore)</a:t>
            </a:r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Particularité</a:t>
            </a:r>
            <a:r>
              <a:rPr lang="fr-CA" baseline="0" dirty="0" smtClean="0"/>
              <a:t> par étude:</a:t>
            </a:r>
          </a:p>
          <a:p>
            <a:pPr marL="628650" lvl="1" indent="-171450">
              <a:buFontTx/>
              <a:buChar char="-"/>
            </a:pPr>
            <a:r>
              <a:rPr lang="fr-CA" baseline="0" dirty="0" err="1" smtClean="0"/>
              <a:t>Hellmuth</a:t>
            </a:r>
            <a:r>
              <a:rPr lang="fr-CA" baseline="0" dirty="0" smtClean="0"/>
              <a:t>: pas de critères d’inclusion ou exclusion, contrôle glycémie, durée suivi //Patientes plus âgées et obèses // Plus hyperglycémie 2</a:t>
            </a:r>
            <a:r>
              <a:rPr lang="fr-CA" baseline="30000" dirty="0" smtClean="0"/>
              <a:t>e</a:t>
            </a:r>
            <a:r>
              <a:rPr lang="fr-CA" baseline="0" dirty="0" smtClean="0"/>
              <a:t> à : dépistage avec 50g, cible 7,0 </a:t>
            </a:r>
            <a:r>
              <a:rPr lang="fr-CA" baseline="0" dirty="0" err="1" smtClean="0"/>
              <a:t>mmol</a:t>
            </a:r>
            <a:r>
              <a:rPr lang="fr-CA" baseline="0" dirty="0" smtClean="0"/>
              <a:t>/L, </a:t>
            </a:r>
            <a:r>
              <a:rPr lang="fr-CA" baseline="0" dirty="0" err="1" smtClean="0"/>
              <a:t>tx</a:t>
            </a:r>
            <a:r>
              <a:rPr lang="fr-CA" baseline="0" dirty="0" smtClean="0"/>
              <a:t> après 15 semaines, Db2 incluses, administration des </a:t>
            </a:r>
            <a:r>
              <a:rPr lang="fr-CA" baseline="0" dirty="0" err="1" smtClean="0"/>
              <a:t>tx</a:t>
            </a:r>
            <a:r>
              <a:rPr lang="fr-CA" baseline="0" dirty="0" smtClean="0"/>
              <a:t> à des temps différents </a:t>
            </a:r>
          </a:p>
          <a:p>
            <a:pPr marL="628650" lvl="1" indent="-171450">
              <a:buFontTx/>
              <a:buChar char="-"/>
            </a:pPr>
            <a:r>
              <a:rPr lang="fr-CA" baseline="0" dirty="0" smtClean="0"/>
              <a:t>Moore: IMC + dans MTF, choix insuline mixte </a:t>
            </a:r>
          </a:p>
          <a:p>
            <a:pPr marL="628650" lvl="1" indent="-171450">
              <a:buFontTx/>
              <a:buChar char="-"/>
            </a:pPr>
            <a:r>
              <a:rPr lang="fr-CA" baseline="0" dirty="0" err="1" smtClean="0"/>
              <a:t>Rowan</a:t>
            </a:r>
            <a:r>
              <a:rPr lang="fr-CA" baseline="0" dirty="0" smtClean="0"/>
              <a:t>: échec au MTF</a:t>
            </a:r>
          </a:p>
          <a:p>
            <a:pPr marL="628650" lvl="1" indent="-171450">
              <a:buFontTx/>
              <a:buChar char="-"/>
            </a:pPr>
            <a:r>
              <a:rPr lang="fr-CA" baseline="0" dirty="0" err="1" smtClean="0"/>
              <a:t>Tertti</a:t>
            </a:r>
            <a:r>
              <a:rPr lang="fr-CA" baseline="0" dirty="0" smtClean="0"/>
              <a:t>: Critère de dépistage précis (IMC &gt;25, âge &gt; 40 ans, ATCD </a:t>
            </a:r>
            <a:r>
              <a:rPr lang="fr-CA" baseline="0" dirty="0" err="1" smtClean="0"/>
              <a:t>macrosome</a:t>
            </a:r>
            <a:r>
              <a:rPr lang="fr-CA" baseline="0" dirty="0" smtClean="0"/>
              <a:t>, glycosurie dans </a:t>
            </a:r>
            <a:r>
              <a:rPr lang="fr-CA" baseline="0" dirty="0" err="1" smtClean="0"/>
              <a:t>gx</a:t>
            </a:r>
            <a:r>
              <a:rPr lang="fr-CA" baseline="0" dirty="0" smtClean="0"/>
              <a:t>, gain de poids &gt; 20 kg, ATCD DG, suspicion macrosomie actuelle) donc peut échapper certains </a:t>
            </a:r>
            <a:r>
              <a:rPr lang="fr-CA" baseline="0" dirty="0" err="1" smtClean="0"/>
              <a:t>Db</a:t>
            </a:r>
            <a:r>
              <a:rPr lang="fr-CA" baseline="0" dirty="0" smtClean="0"/>
              <a:t> pré-gestationnel, d’</a:t>
            </a:r>
            <a:r>
              <a:rPr lang="fr-CA" baseline="0" dirty="0" err="1" smtClean="0"/>
              <a:t>ailleur</a:t>
            </a:r>
            <a:r>
              <a:rPr lang="fr-CA" baseline="0" dirty="0" smtClean="0"/>
              <a:t> étude finlandaise avec critères différents concernant macrosomie </a:t>
            </a:r>
          </a:p>
          <a:p>
            <a:pPr marL="628650" lvl="1" indent="-171450">
              <a:buFontTx/>
              <a:buChar char="-"/>
            </a:pPr>
            <a:r>
              <a:rPr lang="fr-CA" baseline="0" dirty="0" err="1" smtClean="0"/>
              <a:t>Balani</a:t>
            </a:r>
            <a:r>
              <a:rPr lang="fr-CA" baseline="0" dirty="0" smtClean="0"/>
              <a:t>: + ATCD DG dans insuline = plus </a:t>
            </a:r>
            <a:r>
              <a:rPr lang="fr-CA" baseline="0" dirty="0" err="1" smtClean="0"/>
              <a:t>insulinorésistante</a:t>
            </a:r>
            <a:r>
              <a:rPr lang="fr-CA" baseline="0" dirty="0" smtClean="0"/>
              <a:t> ? </a:t>
            </a:r>
          </a:p>
          <a:p>
            <a:pPr marL="628650" lvl="1" indent="-171450">
              <a:buFontTx/>
              <a:buChar char="-"/>
            </a:pPr>
            <a:r>
              <a:rPr lang="fr-CA" baseline="0" dirty="0" err="1" smtClean="0"/>
              <a:t>Ijäs</a:t>
            </a:r>
            <a:r>
              <a:rPr lang="fr-CA" baseline="0" dirty="0" smtClean="0"/>
              <a:t>: Pas info sur diète et enseignement insuline, insuline LA utilisée</a:t>
            </a:r>
          </a:p>
          <a:p>
            <a:pPr marL="628650" lvl="1" indent="-171450">
              <a:buFontTx/>
              <a:buChar char="-"/>
            </a:pPr>
            <a:r>
              <a:rPr lang="fr-CA" baseline="0" dirty="0" err="1" smtClean="0"/>
              <a:t>Niromanesh</a:t>
            </a:r>
            <a:r>
              <a:rPr lang="fr-CA" baseline="0" dirty="0" smtClean="0"/>
              <a:t>: Population surtout asiatique, prévision d’induction ou c/s à 38,5 </a:t>
            </a:r>
            <a:r>
              <a:rPr lang="fr-CA" baseline="0" dirty="0" err="1" smtClean="0"/>
              <a:t>sem</a:t>
            </a:r>
            <a:r>
              <a:rPr lang="fr-CA" baseline="0" dirty="0" smtClean="0"/>
              <a:t> peut influencer </a:t>
            </a:r>
            <a:r>
              <a:rPr lang="fr-CA" baseline="0" dirty="0" err="1" smtClean="0"/>
              <a:t>résults</a:t>
            </a:r>
            <a:r>
              <a:rPr lang="fr-CA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fr-CA" baseline="0" dirty="0" err="1" smtClean="0"/>
              <a:t>Hickman</a:t>
            </a:r>
            <a:r>
              <a:rPr lang="fr-CA" baseline="0" dirty="0" smtClean="0"/>
              <a:t>: inclus Db2 (plus </a:t>
            </a:r>
            <a:r>
              <a:rPr lang="fr-CA" baseline="0" dirty="0" err="1" smtClean="0"/>
              <a:t>insulino</a:t>
            </a:r>
            <a:r>
              <a:rPr lang="fr-CA" baseline="0" dirty="0" smtClean="0"/>
              <a:t>-résistance), dx avant 20 semaines (ajoute à </a:t>
            </a:r>
            <a:r>
              <a:rPr lang="fr-CA" baseline="0" dirty="0" err="1" smtClean="0"/>
              <a:t>insulinorésistance</a:t>
            </a:r>
            <a:r>
              <a:rPr lang="fr-CA" baseline="0" dirty="0" smtClean="0"/>
              <a:t>), refus de Md d’enrôler </a:t>
            </a:r>
            <a:r>
              <a:rPr lang="fr-CA" baseline="0" dirty="0" err="1" smtClean="0"/>
              <a:t>ptes</a:t>
            </a:r>
            <a:r>
              <a:rPr lang="fr-CA" baseline="0" dirty="0" smtClean="0"/>
              <a:t>, critères exclusions stricts, insuline mixte, taux échec au MTF haut </a:t>
            </a:r>
          </a:p>
          <a:p>
            <a:pPr marL="628650" lvl="1" indent="-171450">
              <a:buFontTx/>
              <a:buChar char="-"/>
            </a:pPr>
            <a:r>
              <a:rPr lang="fr-CA" baseline="0" dirty="0" err="1" smtClean="0"/>
              <a:t>Spaulonci</a:t>
            </a:r>
            <a:r>
              <a:rPr lang="fr-CA" baseline="0" dirty="0" smtClean="0"/>
              <a:t>: tolérance de 30% valeurs glycémie </a:t>
            </a:r>
            <a:r>
              <a:rPr lang="fr-CA" baseline="0" dirty="0" err="1" smtClean="0"/>
              <a:t>aN</a:t>
            </a:r>
            <a:r>
              <a:rPr lang="fr-CA" baseline="0" dirty="0" smtClean="0"/>
              <a:t>, plus de PE/</a:t>
            </a:r>
            <a:r>
              <a:rPr lang="fr-CA" baseline="0" dirty="0" err="1" smtClean="0"/>
              <a:t>cs</a:t>
            </a:r>
            <a:r>
              <a:rPr lang="fr-CA" baseline="0" dirty="0" smtClean="0"/>
              <a:t> ancienne dans les données de base </a:t>
            </a:r>
          </a:p>
          <a:p>
            <a:pPr marL="628650" lvl="1" indent="-171450">
              <a:buFontTx/>
              <a:buChar char="-"/>
            </a:pPr>
            <a:r>
              <a:rPr lang="fr-CA" baseline="0" dirty="0" err="1" smtClean="0"/>
              <a:t>Ruholamin</a:t>
            </a:r>
            <a:r>
              <a:rPr lang="fr-CA" baseline="0" dirty="0" smtClean="0"/>
              <a:t>: critères d’enseignement et prise </a:t>
            </a:r>
            <a:r>
              <a:rPr lang="fr-CA" baseline="0" dirty="0" err="1" smtClean="0"/>
              <a:t>gluco</a:t>
            </a:r>
            <a:r>
              <a:rPr lang="fr-CA" baseline="0" dirty="0" smtClean="0"/>
              <a:t> manquent et puissance aussi</a:t>
            </a:r>
          </a:p>
          <a:p>
            <a:pPr marL="628650" lvl="1" indent="-171450">
              <a:buFontTx/>
              <a:buChar char="-"/>
            </a:pPr>
            <a:r>
              <a:rPr lang="fr-CA" baseline="0" dirty="0" err="1" smtClean="0"/>
              <a:t>Ainuddin</a:t>
            </a:r>
            <a:r>
              <a:rPr lang="fr-CA" baseline="0" dirty="0" smtClean="0"/>
              <a:t>: peu de détail sur doses, </a:t>
            </a:r>
            <a:r>
              <a:rPr lang="fr-CA" baseline="0" dirty="0" err="1" smtClean="0"/>
              <a:t>Db</a:t>
            </a:r>
            <a:r>
              <a:rPr lang="fr-CA" baseline="0" dirty="0" smtClean="0"/>
              <a:t> 2 incluses, taux échec 84,5% MTF</a:t>
            </a:r>
            <a:endParaRPr lang="fr-CA" dirty="0" smtClean="0"/>
          </a:p>
          <a:p>
            <a:pPr marL="171450" indent="-171450">
              <a:buFontTx/>
              <a:buChar char="-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2597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Audrey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3637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Audrey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984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ISA</a:t>
            </a:r>
          </a:p>
          <a:p>
            <a:endParaRPr lang="fr-CA" dirty="0" smtClean="0"/>
          </a:p>
          <a:p>
            <a:r>
              <a:rPr lang="fr-CA" dirty="0" smtClean="0"/>
              <a:t>Potentiel</a:t>
            </a:r>
            <a:r>
              <a:rPr lang="fr-CA" baseline="0" dirty="0" smtClean="0"/>
              <a:t> de </a:t>
            </a:r>
            <a:r>
              <a:rPr lang="fr-CA" baseline="0" dirty="0" err="1" smtClean="0"/>
              <a:t>tératogénicité</a:t>
            </a:r>
            <a:r>
              <a:rPr lang="fr-CA" baseline="0" dirty="0" smtClean="0"/>
              <a:t> infirmé par Gilbert </a:t>
            </a:r>
          </a:p>
          <a:p>
            <a:endParaRPr lang="fr-CA" baseline="0" dirty="0" smtClean="0"/>
          </a:p>
          <a:p>
            <a:r>
              <a:rPr lang="fr-CA" sz="2800" dirty="0" smtClean="0"/>
              <a:t> MiG Trial suivi 2 ans post-partum (02/2016)**</a:t>
            </a:r>
          </a:p>
          <a:p>
            <a:pPr lvl="1"/>
            <a:r>
              <a:rPr lang="fr-CA" sz="2400" dirty="0" smtClean="0"/>
              <a:t>Pas de différence entre MTF et insuline pour le développement mental et psychomoteur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462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ISA </a:t>
            </a:r>
          </a:p>
          <a:p>
            <a:endParaRPr lang="fr-CA" dirty="0" smtClean="0"/>
          </a:p>
          <a:p>
            <a:r>
              <a:rPr lang="fr-CA" dirty="0" smtClean="0"/>
              <a:t>À</a:t>
            </a:r>
            <a:r>
              <a:rPr lang="fr-CA" baseline="0" dirty="0" smtClean="0"/>
              <a:t> mentionner:</a:t>
            </a:r>
          </a:p>
          <a:p>
            <a:pPr marL="171450" indent="-171450">
              <a:buFontTx/>
              <a:buChar char="-"/>
            </a:pPr>
            <a:r>
              <a:rPr lang="fr-CA" baseline="0" dirty="0" err="1" smtClean="0"/>
              <a:t>Pathophysio</a:t>
            </a:r>
            <a:r>
              <a:rPr lang="fr-CA" baseline="0" dirty="0" smtClean="0"/>
              <a:t>: les effets hormonaux (</a:t>
            </a:r>
            <a:r>
              <a:rPr lang="fr-CA" baseline="0" dirty="0" err="1" smtClean="0"/>
              <a:t>hPL</a:t>
            </a:r>
            <a:r>
              <a:rPr lang="fr-CA" baseline="0" dirty="0" smtClean="0"/>
              <a:t>, progestérone) augmentent la résistance à l’insuline </a:t>
            </a:r>
            <a:r>
              <a:rPr lang="fr-CA" baseline="0" dirty="0" smtClean="0">
                <a:sym typeface="Wingdings" panose="05000000000000000000" pitchFamily="2" charset="2"/>
              </a:rPr>
              <a:t> augmente risque DG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>
                <a:sym typeface="Wingdings" panose="05000000000000000000" pitchFamily="2" charset="2"/>
              </a:rPr>
              <a:t>Conséquences du DG: </a:t>
            </a:r>
            <a:r>
              <a:rPr lang="fr-CA" baseline="0" dirty="0" err="1" smtClean="0">
                <a:sym typeface="Wingdings" panose="05000000000000000000" pitchFamily="2" charset="2"/>
              </a:rPr>
              <a:t>DbII</a:t>
            </a:r>
            <a:r>
              <a:rPr lang="fr-CA" baseline="0" dirty="0" smtClean="0">
                <a:sym typeface="Wingdings" panose="05000000000000000000" pitchFamily="2" charset="2"/>
              </a:rPr>
              <a:t> dans les 20 ans mais + dans les 5 premières années PP</a:t>
            </a:r>
          </a:p>
          <a:p>
            <a:pPr marL="628650" lvl="1" indent="-171450">
              <a:buFontTx/>
              <a:buChar char="-"/>
            </a:pPr>
            <a:r>
              <a:rPr lang="fr-CA" baseline="0" dirty="0" smtClean="0">
                <a:sym typeface="Wingdings" panose="05000000000000000000" pitchFamily="2" charset="2"/>
              </a:rPr>
              <a:t>Risque pour </a:t>
            </a:r>
            <a:r>
              <a:rPr lang="fr-CA" baseline="0" dirty="0" err="1" smtClean="0">
                <a:sym typeface="Wingdings" panose="05000000000000000000" pitchFamily="2" charset="2"/>
              </a:rPr>
              <a:t>bb</a:t>
            </a:r>
            <a:r>
              <a:rPr lang="fr-CA" baseline="0" dirty="0" smtClean="0">
                <a:sym typeface="Wingdings" panose="05000000000000000000" pitchFamily="2" charset="2"/>
              </a:rPr>
              <a:t>: macrosomie, dystocie des épaules, hypoglycémie, </a:t>
            </a:r>
            <a:r>
              <a:rPr lang="fr-CA" baseline="0" dirty="0" err="1" smtClean="0">
                <a:sym typeface="Wingdings" panose="05000000000000000000" pitchFamily="2" charset="2"/>
              </a:rPr>
              <a:t>hyperbili</a:t>
            </a:r>
            <a:r>
              <a:rPr lang="fr-CA" baseline="0" dirty="0" smtClean="0">
                <a:sym typeface="Wingdings" panose="05000000000000000000" pitchFamily="2" charset="2"/>
              </a:rPr>
              <a:t>  globalement augmentation mortalité périnatale </a:t>
            </a:r>
          </a:p>
          <a:p>
            <a:pPr marL="628650" lvl="1" indent="-171450">
              <a:buFontTx/>
              <a:buChar char="-"/>
            </a:pPr>
            <a:endParaRPr lang="fr-CA" baseline="0" dirty="0" smtClean="0">
              <a:sym typeface="Wingdings" panose="05000000000000000000" pitchFamily="2" charset="2"/>
            </a:endParaRPr>
          </a:p>
          <a:p>
            <a:pPr marL="457200" lvl="1" indent="0">
              <a:buFontTx/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Heureusement, bon contrôle glycémique permet de réduire risques</a:t>
            </a:r>
          </a:p>
          <a:p>
            <a:pPr marL="457200" lvl="1" indent="0">
              <a:buFontTx/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Options: début avec diète et exercice, mais selon CDA, si 2 semaines non contrôle: insuline (risques ci-haut) profil normal de traitement par bolus prandial</a:t>
            </a:r>
          </a:p>
          <a:p>
            <a:pPr marL="457200" lvl="1" indent="0">
              <a:buFontTx/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Selon certaines études : 20-60% auront besoin pharmaco en plus de diète /exercice</a:t>
            </a:r>
          </a:p>
          <a:p>
            <a:pPr marL="457200" lvl="1" indent="0">
              <a:buFontTx/>
              <a:buNone/>
            </a:pPr>
            <a:endParaRPr lang="fr-CA" baseline="0" dirty="0" smtClean="0"/>
          </a:p>
          <a:p>
            <a:pPr marL="171450" indent="-171450">
              <a:buFontTx/>
              <a:buChar char="-"/>
            </a:pPr>
            <a:r>
              <a:rPr lang="fr-CA" baseline="0" dirty="0" smtClean="0"/>
              <a:t>Mécanisme metformin:  inhibe la </a:t>
            </a:r>
            <a:r>
              <a:rPr lang="fr-CA" baseline="0" dirty="0" err="1" smtClean="0"/>
              <a:t>néoglucogénèse</a:t>
            </a:r>
            <a:r>
              <a:rPr lang="fr-CA" baseline="0" dirty="0" smtClean="0"/>
              <a:t> hépatique et augmente la capture de glucose par les muscles squelettiques et adipocytes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/>
              <a:t>Bénéfices démontrés dans le </a:t>
            </a:r>
            <a:r>
              <a:rPr lang="fr-CA" baseline="0" dirty="0" err="1" smtClean="0"/>
              <a:t>Db</a:t>
            </a:r>
            <a:r>
              <a:rPr lang="fr-CA" baseline="0" dirty="0" smtClean="0"/>
              <a:t> 2 et pourquoi ce serait une bonne avenue de traitement pour DG:</a:t>
            </a:r>
          </a:p>
          <a:p>
            <a:pPr marL="628650" lvl="1" indent="-171450">
              <a:buFontTx/>
              <a:buChar char="-"/>
            </a:pPr>
            <a:r>
              <a:rPr lang="fr-CA" baseline="0" dirty="0" smtClean="0"/>
              <a:t>Permet une réduction du poids</a:t>
            </a:r>
          </a:p>
          <a:p>
            <a:pPr marL="628650" lvl="1" indent="-171450">
              <a:buFontTx/>
              <a:buChar char="-"/>
            </a:pPr>
            <a:r>
              <a:rPr lang="fr-CA" baseline="0" dirty="0" smtClean="0"/>
              <a:t>Pas associé à hypoglycémies</a:t>
            </a:r>
          </a:p>
          <a:p>
            <a:pPr marL="457200" lvl="1" indent="0">
              <a:buFontTx/>
              <a:buNone/>
            </a:pPr>
            <a:r>
              <a:rPr lang="fr-CA" baseline="0" dirty="0" smtClean="0"/>
              <a:t>Demeure off label </a:t>
            </a:r>
          </a:p>
          <a:p>
            <a:pPr marL="457200" lvl="1" indent="0">
              <a:buFontTx/>
              <a:buNone/>
            </a:pPr>
            <a:r>
              <a:rPr lang="fr-CA" baseline="0" dirty="0" smtClean="0"/>
              <a:t>Mais sécurité inconnue étant donné que passe la barrière placentaire (</a:t>
            </a:r>
            <a:r>
              <a:rPr lang="fr-CA" baseline="0" dirty="0" err="1" smtClean="0"/>
              <a:t>Vanky</a:t>
            </a:r>
            <a:r>
              <a:rPr lang="fr-CA" baseline="0" dirty="0" smtClean="0"/>
              <a:t> et </a:t>
            </a:r>
            <a:r>
              <a:rPr lang="fr-CA" baseline="0" dirty="0" err="1" smtClean="0"/>
              <a:t>Lanthier</a:t>
            </a:r>
            <a:r>
              <a:rPr lang="fr-CA" baseline="0" dirty="0" smtClean="0"/>
              <a:t>)</a:t>
            </a:r>
          </a:p>
          <a:p>
            <a:pPr marL="457200" lvl="1" indent="0">
              <a:buFontTx/>
              <a:buNone/>
            </a:pPr>
            <a:endParaRPr lang="fr-CA" baseline="0" dirty="0" smtClean="0"/>
          </a:p>
          <a:p>
            <a:pPr marL="457200" lvl="1" indent="0">
              <a:buFontTx/>
              <a:buNone/>
            </a:pPr>
            <a:endParaRPr lang="fr-CA" baseline="0" dirty="0" smtClean="0"/>
          </a:p>
          <a:p>
            <a:pPr lvl="1"/>
            <a:r>
              <a:rPr lang="fr-CA" dirty="0" smtClean="0"/>
              <a:t>Développement de diabète type II (30-60%)</a:t>
            </a:r>
          </a:p>
          <a:p>
            <a:pPr lvl="1"/>
            <a:r>
              <a:rPr lang="fr-CA" dirty="0" smtClean="0"/>
              <a:t>Troubles hypertensifs de la grossesse ou exacerbation d’une HTA </a:t>
            </a:r>
            <a:r>
              <a:rPr lang="fr-CA" dirty="0" err="1" smtClean="0"/>
              <a:t>pré-existante</a:t>
            </a:r>
            <a:endParaRPr lang="fr-CA" dirty="0" smtClean="0"/>
          </a:p>
          <a:p>
            <a:pPr lvl="1"/>
            <a:r>
              <a:rPr lang="fr-CA" dirty="0" smtClean="0"/>
              <a:t>Davantage de césariennes, accouchements assistés</a:t>
            </a:r>
          </a:p>
          <a:p>
            <a:pPr lvl="1"/>
            <a:r>
              <a:rPr lang="fr-CA" dirty="0" smtClean="0"/>
              <a:t>Macrosomie, dystocie des épaules, hypoglycémie néonatale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Injections multiples, ressources</a:t>
            </a:r>
            <a:r>
              <a:rPr lang="fr-CA" baseline="0" dirty="0" smtClean="0"/>
              <a:t> $$ et humaines, acceptabilité?</a:t>
            </a:r>
          </a:p>
          <a:p>
            <a:pPr lvl="1"/>
            <a:endParaRPr lang="fr-CA" baseline="0" dirty="0" smtClean="0"/>
          </a:p>
          <a:p>
            <a:pPr lvl="1"/>
            <a:r>
              <a:rPr lang="fr-CA" baseline="0" dirty="0" smtClean="0"/>
              <a:t>MTF</a:t>
            </a:r>
            <a:endParaRPr lang="fr-CA" dirty="0" smtClean="0"/>
          </a:p>
          <a:p>
            <a:pPr marL="457200" lvl="1" indent="0">
              <a:buFontTx/>
              <a:buNone/>
            </a:pPr>
            <a:endParaRPr lang="fr-CA" baseline="0" dirty="0" smtClean="0"/>
          </a:p>
          <a:p>
            <a:pPr marL="628650" lvl="1" indent="-171450">
              <a:buFontTx/>
              <a:buChar char="-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5614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fr-CA" sz="2000" dirty="0" smtClean="0"/>
              <a:t>Gain pondéral maternel</a:t>
            </a:r>
          </a:p>
          <a:p>
            <a:pPr lvl="2"/>
            <a:r>
              <a:rPr lang="fr-CA" sz="2000" dirty="0" smtClean="0"/>
              <a:t>Admission aux soins intensifs </a:t>
            </a:r>
          </a:p>
          <a:p>
            <a:pPr lvl="2"/>
            <a:r>
              <a:rPr lang="fr-CA" sz="2000" dirty="0" smtClean="0"/>
              <a:t>Hypoglycémies néonatales</a:t>
            </a:r>
          </a:p>
          <a:p>
            <a:pPr lvl="2"/>
            <a:r>
              <a:rPr lang="fr-CA" sz="2000" dirty="0" smtClean="0"/>
              <a:t>Poids de naissance (tendance)</a:t>
            </a:r>
          </a:p>
          <a:p>
            <a:pPr lvl="2"/>
            <a:r>
              <a:rPr lang="fr-CA" sz="2000" dirty="0" smtClean="0"/>
              <a:t>Complications hypertensives de la grossesse mitigées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4592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777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AUDREY (</a:t>
            </a:r>
            <a:r>
              <a:rPr lang="fr-CA" dirty="0" err="1" smtClean="0"/>
              <a:t>métho</a:t>
            </a:r>
            <a:r>
              <a:rPr lang="fr-CA" dirty="0" smtClean="0"/>
              <a:t> au complet)</a:t>
            </a:r>
          </a:p>
          <a:p>
            <a:pPr marL="0" indent="0">
              <a:buNone/>
            </a:pPr>
            <a:endParaRPr lang="fr-CA" dirty="0" smtClean="0"/>
          </a:p>
          <a:p>
            <a:pPr marL="228600" indent="-228600">
              <a:buAutoNum type="arabicPeriod"/>
            </a:pPr>
            <a:r>
              <a:rPr lang="fr-CA" dirty="0" smtClean="0"/>
              <a:t>Intérêt</a:t>
            </a:r>
            <a:r>
              <a:rPr lang="fr-CA" baseline="0" dirty="0" smtClean="0"/>
              <a:t> commun sur obstétrique et sujet prévalent en médecine familiale (chacune des patientes dans notre clientèle)</a:t>
            </a:r>
          </a:p>
          <a:p>
            <a:pPr marL="228600" indent="-228600">
              <a:buAutoNum type="arabicPeriod"/>
            </a:pPr>
            <a:r>
              <a:rPr lang="fr-CA" baseline="0" dirty="0" smtClean="0"/>
              <a:t>PICO, </a:t>
            </a:r>
            <a:r>
              <a:rPr lang="fr-CA" baseline="0" dirty="0" err="1" smtClean="0"/>
              <a:t>outcome</a:t>
            </a:r>
            <a:r>
              <a:rPr lang="fr-CA" baseline="0" dirty="0" smtClean="0"/>
              <a:t> non précisé car on voulait des résultats en ce qui a trait à la mère, le </a:t>
            </a:r>
            <a:r>
              <a:rPr lang="fr-CA" baseline="0" dirty="0" err="1" smtClean="0"/>
              <a:t>bb</a:t>
            </a:r>
            <a:r>
              <a:rPr lang="fr-CA" baseline="0" dirty="0" smtClean="0"/>
              <a:t>, les complications obstétricales et aussi la surveillance glycémique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669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530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4 questions </a:t>
            </a:r>
          </a:p>
          <a:p>
            <a:pPr marL="228600" indent="-228600">
              <a:buAutoNum type="arabicPeriod"/>
            </a:pPr>
            <a:r>
              <a:rPr lang="fr-CA" dirty="0" smtClean="0"/>
              <a:t>Les résultats, s’ils sont valides, auront-ils un impact réel sur la santé de mes patients en terme de mortalité, morbidité, soulagement des </a:t>
            </a:r>
            <a:r>
              <a:rPr lang="fr-CA" dirty="0" err="1" smtClean="0"/>
              <a:t>sx</a:t>
            </a:r>
            <a:r>
              <a:rPr lang="fr-CA" dirty="0" smtClean="0"/>
              <a:t> ou qualité de vie</a:t>
            </a:r>
          </a:p>
          <a:p>
            <a:pPr marL="228600" indent="-228600">
              <a:buAutoNum type="arabicPeriod"/>
            </a:pPr>
            <a:r>
              <a:rPr lang="fr-CA" dirty="0" smtClean="0"/>
              <a:t>Problème de santé suffisamment fréquent dans ma pratique</a:t>
            </a:r>
          </a:p>
          <a:p>
            <a:pPr marL="228600" indent="-228600">
              <a:buAutoNum type="arabicPeriod"/>
            </a:pPr>
            <a:r>
              <a:rPr lang="fr-CA" dirty="0" smtClean="0"/>
              <a:t>Intervention réalisable?</a:t>
            </a:r>
          </a:p>
          <a:p>
            <a:pPr marL="228600" indent="-228600">
              <a:buAutoNum type="arabicPeriod"/>
            </a:pPr>
            <a:r>
              <a:rPr lang="fr-CA" dirty="0" smtClean="0"/>
              <a:t>Si information vrai va changer ma pratique actuelle?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848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ISA</a:t>
            </a:r>
          </a:p>
          <a:p>
            <a:endParaRPr lang="fr-CA" dirty="0" smtClean="0"/>
          </a:p>
          <a:p>
            <a:r>
              <a:rPr lang="fr-CA" dirty="0" smtClean="0"/>
              <a:t>Particularités du tableau:</a:t>
            </a:r>
          </a:p>
          <a:p>
            <a:r>
              <a:rPr lang="fr-CA" dirty="0" err="1" smtClean="0"/>
              <a:t>Ainuddin</a:t>
            </a:r>
            <a:r>
              <a:rPr lang="fr-CA" dirty="0" smtClean="0"/>
              <a:t>: Moyennes</a:t>
            </a:r>
            <a:r>
              <a:rPr lang="fr-CA" baseline="0" dirty="0" smtClean="0"/>
              <a:t> des glycémies à travers grossesse</a:t>
            </a:r>
          </a:p>
          <a:p>
            <a:r>
              <a:rPr lang="fr-CA" baseline="0" dirty="0" err="1" smtClean="0"/>
              <a:t>Hickman</a:t>
            </a:r>
            <a:r>
              <a:rPr lang="fr-CA" baseline="0" dirty="0" smtClean="0"/>
              <a:t>: glycémie calculée au 3</a:t>
            </a:r>
            <a:r>
              <a:rPr lang="fr-CA" baseline="30000" dirty="0" smtClean="0"/>
              <a:t>e</a:t>
            </a:r>
            <a:r>
              <a:rPr lang="fr-CA" baseline="0" dirty="0" smtClean="0"/>
              <a:t> trimestre</a:t>
            </a:r>
          </a:p>
          <a:p>
            <a:r>
              <a:rPr lang="fr-CA" baseline="0" dirty="0" err="1" smtClean="0"/>
              <a:t>Spaulonci</a:t>
            </a:r>
            <a:r>
              <a:rPr lang="fr-CA" baseline="0" dirty="0" smtClean="0"/>
              <a:t>: glycémie « après début du traitement »</a:t>
            </a:r>
          </a:p>
          <a:p>
            <a:endParaRPr lang="fr-CA" baseline="0" dirty="0" smtClean="0"/>
          </a:p>
          <a:p>
            <a:r>
              <a:rPr lang="fr-CA" baseline="0" dirty="0" smtClean="0"/>
              <a:t>Globalement les 2 options semblables en terme de contrôle de la glycémie à jeun</a:t>
            </a:r>
          </a:p>
          <a:p>
            <a:r>
              <a:rPr lang="fr-CA" baseline="0" dirty="0" err="1" smtClean="0"/>
              <a:t>Spaulondi</a:t>
            </a:r>
            <a:r>
              <a:rPr lang="fr-CA" baseline="0" dirty="0" smtClean="0"/>
              <a:t>: glycémie à jeun mieux contrôlée avec insuline </a:t>
            </a:r>
          </a:p>
          <a:p>
            <a:r>
              <a:rPr lang="fr-CA" baseline="0" dirty="0" smtClean="0"/>
              <a:t>Rien de significatif en terme de HbA1C</a:t>
            </a:r>
          </a:p>
          <a:p>
            <a:endParaRPr lang="fr-CA" baseline="0" dirty="0" smtClean="0"/>
          </a:p>
          <a:p>
            <a:r>
              <a:rPr lang="fr-CA" baseline="0" dirty="0" err="1" smtClean="0"/>
              <a:t>Rowan</a:t>
            </a:r>
            <a:r>
              <a:rPr lang="fr-CA" baseline="0" dirty="0" smtClean="0"/>
              <a:t>: glycémie à jeun PP mais (=) dans 2 groupes</a:t>
            </a:r>
          </a:p>
          <a:p>
            <a:endParaRPr lang="fr-CA" baseline="0" dirty="0" smtClean="0"/>
          </a:p>
          <a:p>
            <a:endParaRPr lang="fr-CA" baseline="0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743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AUDREY </a:t>
            </a:r>
          </a:p>
          <a:p>
            <a:endParaRPr lang="fr-CA" dirty="0" smtClean="0"/>
          </a:p>
          <a:p>
            <a:r>
              <a:rPr lang="fr-CA" dirty="0" smtClean="0"/>
              <a:t>Particularité</a:t>
            </a:r>
            <a:r>
              <a:rPr lang="fr-CA" baseline="0" dirty="0" smtClean="0"/>
              <a:t> du tableau:</a:t>
            </a:r>
            <a:endParaRPr lang="fr-CA" dirty="0" smtClean="0"/>
          </a:p>
          <a:p>
            <a:r>
              <a:rPr lang="fr-CA" dirty="0" err="1" smtClean="0"/>
              <a:t>Hickman</a:t>
            </a:r>
            <a:r>
              <a:rPr lang="fr-CA" dirty="0" smtClean="0"/>
              <a:t>: kg/semaine</a:t>
            </a:r>
          </a:p>
          <a:p>
            <a:endParaRPr lang="fr-CA" dirty="0" smtClean="0"/>
          </a:p>
          <a:p>
            <a:r>
              <a:rPr lang="fr-CA" dirty="0" smtClean="0"/>
              <a:t>Gain pondéral maternel + avec insuline,</a:t>
            </a:r>
            <a:r>
              <a:rPr lang="fr-CA" baseline="0" dirty="0" smtClean="0"/>
              <a:t> 4 études significatives (</a:t>
            </a:r>
            <a:r>
              <a:rPr lang="fr-CA" baseline="0" dirty="0" err="1" smtClean="0"/>
              <a:t>balani</a:t>
            </a:r>
            <a:r>
              <a:rPr lang="fr-CA" baseline="0" dirty="0" smtClean="0"/>
              <a:t>, Niro, </a:t>
            </a:r>
            <a:r>
              <a:rPr lang="fr-CA" baseline="0" dirty="0" err="1" smtClean="0"/>
              <a:t>Rowan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Spaulonci</a:t>
            </a:r>
            <a:r>
              <a:rPr lang="fr-CA" baseline="0" dirty="0" smtClean="0"/>
              <a:t>) </a:t>
            </a:r>
          </a:p>
          <a:p>
            <a:r>
              <a:rPr lang="fr-CA" baseline="0" dirty="0" smtClean="0"/>
              <a:t>Mais </a:t>
            </a:r>
            <a:r>
              <a:rPr lang="fr-CA" baseline="0" dirty="0" err="1" smtClean="0"/>
              <a:t>Tertti</a:t>
            </a:r>
            <a:r>
              <a:rPr lang="fr-CA" baseline="0" dirty="0" smtClean="0"/>
              <a:t> = tendance insuline </a:t>
            </a:r>
          </a:p>
          <a:p>
            <a:endParaRPr lang="fr-CA" baseline="0" dirty="0" smtClean="0"/>
          </a:p>
          <a:p>
            <a:r>
              <a:rPr lang="fr-CA" baseline="0" dirty="0" smtClean="0"/>
              <a:t>Gain de poids total appuyé par une autre étude (de plus): </a:t>
            </a:r>
            <a:r>
              <a:rPr lang="fr-CA" baseline="0" dirty="0" err="1" smtClean="0"/>
              <a:t>Ainuddin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63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AUDREY </a:t>
            </a:r>
          </a:p>
          <a:p>
            <a:endParaRPr lang="fr-CA" dirty="0" smtClean="0"/>
          </a:p>
          <a:p>
            <a:r>
              <a:rPr lang="fr-CA" dirty="0" smtClean="0"/>
              <a:t>Contradictions</a:t>
            </a:r>
          </a:p>
          <a:p>
            <a:endParaRPr lang="fr-CA" dirty="0" smtClean="0"/>
          </a:p>
          <a:p>
            <a:r>
              <a:rPr lang="fr-CA" dirty="0" smtClean="0"/>
              <a:t>3</a:t>
            </a:r>
            <a:r>
              <a:rPr lang="fr-CA" baseline="0" dirty="0" smtClean="0"/>
              <a:t> études (</a:t>
            </a:r>
            <a:r>
              <a:rPr lang="fr-CA" baseline="0" dirty="0" err="1" smtClean="0"/>
              <a:t>Ainuddin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Hellmuth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Spaulonci</a:t>
            </a:r>
            <a:r>
              <a:rPr lang="fr-CA" baseline="0" dirty="0" smtClean="0"/>
              <a:t>): + PE avec MTF, mais seule </a:t>
            </a:r>
            <a:r>
              <a:rPr lang="fr-CA" baseline="0" dirty="0" err="1" smtClean="0"/>
              <a:t>Hellmuth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signific</a:t>
            </a:r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3 études (</a:t>
            </a:r>
            <a:r>
              <a:rPr lang="fr-CA" baseline="0" dirty="0" err="1" smtClean="0"/>
              <a:t>Balani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Rowan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Niromanesh</a:t>
            </a:r>
            <a:r>
              <a:rPr lang="fr-CA" baseline="0" dirty="0" smtClean="0"/>
              <a:t>): + de PE avec insuline, mais NS</a:t>
            </a:r>
          </a:p>
          <a:p>
            <a:endParaRPr lang="fr-CA" baseline="0" dirty="0" smtClean="0"/>
          </a:p>
          <a:p>
            <a:r>
              <a:rPr lang="fr-CA" baseline="0" dirty="0" smtClean="0"/>
              <a:t>Données NS dans HTAG, mais homogène que plus de HTAG avec insuline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8286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ISA</a:t>
            </a:r>
          </a:p>
          <a:p>
            <a:endParaRPr lang="fr-CA" dirty="0" smtClean="0"/>
          </a:p>
          <a:p>
            <a:r>
              <a:rPr lang="fr-CA" dirty="0" smtClean="0"/>
              <a:t>C/S:</a:t>
            </a:r>
          </a:p>
          <a:p>
            <a:r>
              <a:rPr lang="fr-CA" baseline="0" dirty="0" smtClean="0"/>
              <a:t>4 études insuline: </a:t>
            </a:r>
            <a:r>
              <a:rPr lang="fr-CA" baseline="0" dirty="0" err="1" smtClean="0"/>
              <a:t>Niromanesh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Balani</a:t>
            </a:r>
            <a:r>
              <a:rPr lang="fr-CA" baseline="0" dirty="0" smtClean="0"/>
              <a:t>, Moore, </a:t>
            </a:r>
            <a:r>
              <a:rPr lang="fr-CA" baseline="0" dirty="0" err="1" smtClean="0"/>
              <a:t>Ainuddin</a:t>
            </a:r>
            <a:r>
              <a:rPr lang="fr-CA" baseline="0" dirty="0" smtClean="0"/>
              <a:t> </a:t>
            </a:r>
          </a:p>
          <a:p>
            <a:r>
              <a:rPr lang="fr-CA" baseline="0" dirty="0" smtClean="0"/>
              <a:t>4 études MTF: </a:t>
            </a:r>
            <a:r>
              <a:rPr lang="fr-CA" baseline="0" dirty="0" err="1" smtClean="0"/>
              <a:t>Tertti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Ruholamin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Ijäs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Spaulonci</a:t>
            </a:r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err="1" smtClean="0"/>
              <a:t>Préma</a:t>
            </a:r>
            <a:endParaRPr lang="fr-CA" baseline="0" dirty="0" smtClean="0"/>
          </a:p>
          <a:p>
            <a:r>
              <a:rPr lang="fr-CA" baseline="0" dirty="0" smtClean="0"/>
              <a:t>6 études pas de différence stat significative, mais tendance de 4 études qui auraient + </a:t>
            </a:r>
            <a:r>
              <a:rPr lang="fr-CA" baseline="0" dirty="0" err="1" smtClean="0"/>
              <a:t>préma</a:t>
            </a:r>
            <a:r>
              <a:rPr lang="fr-CA" baseline="0" dirty="0" smtClean="0"/>
              <a:t> avec insuline</a:t>
            </a:r>
          </a:p>
          <a:p>
            <a:endParaRPr lang="fr-CA" baseline="0" dirty="0" smtClean="0"/>
          </a:p>
          <a:p>
            <a:r>
              <a:rPr lang="fr-CA" baseline="0" dirty="0" smtClean="0"/>
              <a:t>Y aurait plus de de dystocie des épaules chez insuline dans </a:t>
            </a:r>
            <a:r>
              <a:rPr lang="fr-CA" baseline="0" dirty="0" err="1" smtClean="0"/>
              <a:t>Ijäs</a:t>
            </a:r>
            <a:r>
              <a:rPr lang="fr-CA" baseline="0" dirty="0" smtClean="0"/>
              <a:t> mais NS + </a:t>
            </a:r>
            <a:r>
              <a:rPr lang="fr-CA" baseline="0" dirty="0" err="1" smtClean="0"/>
              <a:t>Ainuddin</a:t>
            </a:r>
            <a:r>
              <a:rPr lang="fr-CA" baseline="0" dirty="0" smtClean="0"/>
              <a:t>?</a:t>
            </a:r>
          </a:p>
          <a:p>
            <a:endParaRPr lang="fr-CA" baseline="0" dirty="0" smtClean="0"/>
          </a:p>
          <a:p>
            <a:r>
              <a:rPr lang="fr-CA" baseline="0" dirty="0" smtClean="0"/>
              <a:t>Ancienne diapo=</a:t>
            </a:r>
          </a:p>
          <a:p>
            <a:r>
              <a:rPr lang="fr-CA" dirty="0" smtClean="0"/>
              <a:t>Césariennes :</a:t>
            </a:r>
          </a:p>
          <a:p>
            <a:pPr lvl="1"/>
            <a:r>
              <a:rPr lang="fr-CA" dirty="0" smtClean="0"/>
              <a:t>Controversé, 4 avec insuline &gt; MTF vs 4 MTF &gt; insuline mais non statistiquement significatif</a:t>
            </a:r>
          </a:p>
          <a:p>
            <a:pPr lvl="1"/>
            <a:r>
              <a:rPr lang="fr-CA" dirty="0" err="1" smtClean="0"/>
              <a:t>Ijäs</a:t>
            </a:r>
            <a:r>
              <a:rPr lang="fr-CA" dirty="0" smtClean="0"/>
              <a:t>: c/s MTF &gt; insuline (38,3% vs 20,0%, p=0,047)</a:t>
            </a:r>
          </a:p>
          <a:p>
            <a:r>
              <a:rPr lang="fr-CA" dirty="0" smtClean="0"/>
              <a:t>Pas de différence entre fréquence de déclenchement, accouchements assistés</a:t>
            </a:r>
          </a:p>
          <a:p>
            <a:r>
              <a:rPr lang="fr-CA" dirty="0" smtClean="0"/>
              <a:t>Prématurité</a:t>
            </a:r>
          </a:p>
          <a:p>
            <a:pPr lvl="1"/>
            <a:r>
              <a:rPr lang="fr-CA" dirty="0" smtClean="0"/>
              <a:t>6 études  = pas de différence significative </a:t>
            </a:r>
          </a:p>
          <a:p>
            <a:pPr lvl="1"/>
            <a:r>
              <a:rPr lang="fr-CA" dirty="0" err="1" smtClean="0"/>
              <a:t>Balani</a:t>
            </a:r>
            <a:r>
              <a:rPr lang="fr-CA" dirty="0" smtClean="0"/>
              <a:t>: plus de </a:t>
            </a:r>
            <a:r>
              <a:rPr lang="fr-CA" dirty="0" err="1" smtClean="0"/>
              <a:t>préma</a:t>
            </a:r>
            <a:r>
              <a:rPr lang="fr-CA" dirty="0" smtClean="0"/>
              <a:t> avec insuline (10% vs 0%, p&lt;0,01)</a:t>
            </a:r>
          </a:p>
          <a:p>
            <a:pPr lvl="1"/>
            <a:r>
              <a:rPr lang="fr-CA" dirty="0" err="1" smtClean="0"/>
              <a:t>Rowan</a:t>
            </a:r>
            <a:r>
              <a:rPr lang="fr-CA" dirty="0" smtClean="0"/>
              <a:t> : plus de </a:t>
            </a:r>
            <a:r>
              <a:rPr lang="fr-CA" dirty="0" err="1" smtClean="0"/>
              <a:t>préma</a:t>
            </a:r>
            <a:r>
              <a:rPr lang="fr-CA" dirty="0" smtClean="0"/>
              <a:t> avec MTF (7,2% vs 4,1%, p=0,07), </a:t>
            </a:r>
            <a:r>
              <a:rPr lang="fr-CA" dirty="0" err="1" smtClean="0"/>
              <a:t>Niromanesh</a:t>
            </a:r>
            <a:r>
              <a:rPr lang="fr-CA" dirty="0" smtClean="0"/>
              <a:t> RR 2,2 chez MTF (NS)</a:t>
            </a:r>
          </a:p>
          <a:p>
            <a:r>
              <a:rPr lang="fr-CA" dirty="0" smtClean="0"/>
              <a:t>Pas de différence en terme de complication </a:t>
            </a:r>
            <a:r>
              <a:rPr lang="fr-CA" dirty="0" err="1" smtClean="0"/>
              <a:t>anté</a:t>
            </a:r>
            <a:r>
              <a:rPr lang="fr-CA" dirty="0" smtClean="0"/>
              <a:t> et péri-</a:t>
            </a:r>
            <a:r>
              <a:rPr lang="fr-CA" dirty="0" err="1" smtClean="0"/>
              <a:t>partum</a:t>
            </a:r>
            <a:r>
              <a:rPr lang="fr-CA" dirty="0" smtClean="0"/>
              <a:t>, décollement placentaire, RPPM, HPP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E234-F25D-4F37-8CC7-4EE8E56F153A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247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2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4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986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92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0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6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7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7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6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0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5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4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04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2556447/?report=read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focritique.fmed.ulaval.ca/Cours/infocritique/index.aspx" TargetMode="External"/><Relationship Id="rId4" Type="http://schemas.openxmlformats.org/officeDocument/2006/relationships/hyperlink" Target="http://www.ncbi.nlm.nih.gov/pubmed/1879521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068960" TargetMode="External"/><Relationship Id="rId2" Type="http://schemas.openxmlformats.org/officeDocument/2006/relationships/hyperlink" Target="http://www.ncbi.nlm.nih.gov/pubmed/1846337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stkate.edu/content.php?pid=99799&amp;sid=749106" TargetMode="External"/><Relationship Id="rId2" Type="http://schemas.openxmlformats.org/officeDocument/2006/relationships/hyperlink" Target="http://www.uptodate.com/contents/gestational-diabetes-mellitus-obstetricalissuesandmanagement?source=search_result&amp;search=Caughey+B.+Gestational+diabetes+mellitus%C2%A0:+Obstetrical+issues+and+management&amp;selectedTitle=1~15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898527" cy="3329581"/>
          </a:xfrm>
        </p:spPr>
        <p:txBody>
          <a:bodyPr>
            <a:noAutofit/>
          </a:bodyPr>
          <a:lstStyle/>
          <a:p>
            <a:pPr algn="just"/>
            <a:r>
              <a:rPr lang="fr-FR" sz="3200" b="1" dirty="0">
                <a:solidFill>
                  <a:schemeClr val="tx1"/>
                </a:solidFill>
              </a:rPr>
              <a:t>Revue de la littérature comparant le </a:t>
            </a:r>
            <a:r>
              <a:rPr lang="fr-FR" sz="3200" b="1" dirty="0" err="1">
                <a:solidFill>
                  <a:schemeClr val="tx1"/>
                </a:solidFill>
              </a:rPr>
              <a:t>m</a:t>
            </a:r>
            <a:r>
              <a:rPr lang="fr-FR" sz="3200" b="1" dirty="0" err="1" smtClean="0">
                <a:solidFill>
                  <a:schemeClr val="tx1"/>
                </a:solidFill>
              </a:rPr>
              <a:t>etformin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>
                <a:solidFill>
                  <a:schemeClr val="tx1"/>
                </a:solidFill>
              </a:rPr>
              <a:t>et l'insuline en terme de contrôle glycémique et d'issues maternelles, obstétricales et néonatales chez les patientes aux prises avec un diabète gestationnel</a:t>
            </a:r>
            <a:endParaRPr lang="fr-CA" sz="3200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Journée d’érudition </a:t>
            </a:r>
          </a:p>
          <a:p>
            <a:r>
              <a:rPr lang="fr-CA" dirty="0" smtClean="0"/>
              <a:t>Université de </a:t>
            </a:r>
            <a:r>
              <a:rPr lang="fr-CA" dirty="0" err="1" smtClean="0"/>
              <a:t>montréal</a:t>
            </a:r>
            <a:r>
              <a:rPr lang="fr-CA" dirty="0" smtClean="0"/>
              <a:t>, 27 mai 2016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5704731" y="5811136"/>
            <a:ext cx="611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Isabelle Ducharme, R1 UMF Cité de la Santé, Laval</a:t>
            </a:r>
          </a:p>
          <a:p>
            <a:r>
              <a:rPr lang="fr-CA" dirty="0" smtClean="0"/>
              <a:t>Audrey Perreault, R1 </a:t>
            </a:r>
            <a:r>
              <a:rPr lang="fr-CA" dirty="0"/>
              <a:t>UMF Cité de la Santé, Laval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074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 – </a:t>
            </a:r>
            <a:r>
              <a:rPr lang="fr-CA" sz="3600" dirty="0" smtClean="0"/>
              <a:t>Issues maternelles</a:t>
            </a:r>
            <a:endParaRPr lang="fr-CA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078485"/>
              </p:ext>
            </p:extLst>
          </p:nvPr>
        </p:nvGraphicFramePr>
        <p:xfrm>
          <a:off x="646111" y="1152983"/>
          <a:ext cx="11178538" cy="5270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934"/>
                <a:gridCol w="1596934"/>
                <a:gridCol w="1596934"/>
                <a:gridCol w="1596934"/>
                <a:gridCol w="1596934"/>
                <a:gridCol w="1596934"/>
                <a:gridCol w="1596934"/>
              </a:tblGrid>
              <a:tr h="583908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CA" dirty="0" smtClean="0"/>
                        <a:t>Taux pré-éclampsie (%)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CA" dirty="0" smtClean="0"/>
                        <a:t>Taux hypertension gestationnelle (%)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534117"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Étude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Metformin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Insuline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Valeur p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Metformin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Insuline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Valeur p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Ainuddin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25,0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17,0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0,184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6,2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36,0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0,020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Balani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0,06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7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1,0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Hellmuth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&lt;0,001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NS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Hickman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Ijäs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smtClean="0"/>
                        <a:t>Moore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43888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Niromanesh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6,3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8,8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0,548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5,0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13,8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0,058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Rowan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5,5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7,0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0,40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3,9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6,2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0,14</a:t>
                      </a:r>
                      <a:endParaRPr lang="fr-CA" dirty="0"/>
                    </a:p>
                  </a:txBody>
                  <a:tcPr/>
                </a:tc>
              </a:tr>
              <a:tr h="42193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Ruholamin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Spaulonci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21,7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15,2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0,420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Tertti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8,9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8,9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2,2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NS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6111" y="2994660"/>
            <a:ext cx="6326189" cy="342900"/>
          </a:xfrm>
          <a:prstGeom prst="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646111" y="2263140"/>
            <a:ext cx="6326189" cy="365760"/>
          </a:xfrm>
          <a:prstGeom prst="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646111" y="5715000"/>
            <a:ext cx="6326189" cy="342900"/>
          </a:xfrm>
          <a:prstGeom prst="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646111" y="2628900"/>
            <a:ext cx="6326189" cy="36576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646111" y="4457700"/>
            <a:ext cx="6326189" cy="75438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386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– </a:t>
            </a:r>
            <a:r>
              <a:rPr lang="fr-CA" sz="3600" dirty="0" smtClean="0"/>
              <a:t>Issues obstétricales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531620"/>
            <a:ext cx="10601009" cy="5074920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Césariennes </a:t>
            </a:r>
          </a:p>
          <a:p>
            <a:pPr lvl="1"/>
            <a:r>
              <a:rPr lang="fr-CA" dirty="0" smtClean="0"/>
              <a:t>Controversé: 4 avec insuline, 4 avec MTF MAIS NON SIGNIFICATIF</a:t>
            </a:r>
          </a:p>
          <a:p>
            <a:pPr lvl="1"/>
            <a:r>
              <a:rPr lang="fr-CA" dirty="0" err="1" smtClean="0"/>
              <a:t>Ijäs</a:t>
            </a:r>
            <a:r>
              <a:rPr lang="fr-CA" dirty="0" smtClean="0"/>
              <a:t>: c/s MTF &gt; insuline (38,3% vs 20,0%, p=0,047)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Prématurité</a:t>
            </a:r>
          </a:p>
          <a:p>
            <a:pPr lvl="1"/>
            <a:r>
              <a:rPr lang="fr-CA" dirty="0" smtClean="0"/>
              <a:t>6 études  </a:t>
            </a:r>
            <a:r>
              <a:rPr lang="fr-CA" dirty="0"/>
              <a:t>	</a:t>
            </a:r>
            <a:r>
              <a:rPr lang="fr-CA" dirty="0" smtClean="0"/>
              <a:t>≠   Différence significative </a:t>
            </a:r>
          </a:p>
          <a:p>
            <a:pPr lvl="1"/>
            <a:r>
              <a:rPr lang="fr-CA" dirty="0" err="1" smtClean="0"/>
              <a:t>Balani</a:t>
            </a:r>
            <a:r>
              <a:rPr lang="fr-CA" dirty="0" smtClean="0"/>
              <a:t>: + de prématurés avec insuline (10% vs 0%, p&lt;0,01)</a:t>
            </a:r>
          </a:p>
          <a:p>
            <a:pPr lvl="1"/>
            <a:r>
              <a:rPr lang="fr-CA" dirty="0" err="1" smtClean="0"/>
              <a:t>Rowan</a:t>
            </a:r>
            <a:r>
              <a:rPr lang="fr-CA" dirty="0" smtClean="0"/>
              <a:t> : + de prématurés avec MTF (7,2% vs 4,1%, p=0,07)</a:t>
            </a:r>
          </a:p>
          <a:p>
            <a:r>
              <a:rPr lang="fr-CA" dirty="0">
                <a:solidFill>
                  <a:srgbClr val="FF0000"/>
                </a:solidFill>
              </a:rPr>
              <a:t>Pas de </a:t>
            </a:r>
            <a:r>
              <a:rPr lang="fr-CA" dirty="0" smtClean="0">
                <a:solidFill>
                  <a:srgbClr val="FF0000"/>
                </a:solidFill>
              </a:rPr>
              <a:t>différence pour…</a:t>
            </a:r>
          </a:p>
          <a:p>
            <a:pPr lvl="1"/>
            <a:r>
              <a:rPr lang="fr-CA" dirty="0" smtClean="0"/>
              <a:t>Déclenchement du travail</a:t>
            </a:r>
          </a:p>
          <a:p>
            <a:pPr lvl="1"/>
            <a:r>
              <a:rPr lang="fr-CA" dirty="0" smtClean="0"/>
              <a:t>AVA</a:t>
            </a:r>
          </a:p>
          <a:p>
            <a:pPr lvl="1"/>
            <a:r>
              <a:rPr lang="fr-CA" dirty="0"/>
              <a:t>C</a:t>
            </a:r>
            <a:r>
              <a:rPr lang="fr-CA" dirty="0" smtClean="0"/>
              <a:t>omplication </a:t>
            </a:r>
            <a:r>
              <a:rPr lang="fr-CA" dirty="0" err="1" smtClean="0"/>
              <a:t>anté</a:t>
            </a:r>
            <a:r>
              <a:rPr lang="fr-CA" dirty="0" smtClean="0"/>
              <a:t> et péri-</a:t>
            </a:r>
            <a:r>
              <a:rPr lang="fr-CA" dirty="0" err="1" smtClean="0"/>
              <a:t>partum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69630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– </a:t>
            </a:r>
            <a:r>
              <a:rPr lang="fr-CA" sz="3600" dirty="0" smtClean="0"/>
              <a:t>Issues néonatales</a:t>
            </a:r>
            <a:endParaRPr lang="fr-CA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480630"/>
              </p:ext>
            </p:extLst>
          </p:nvPr>
        </p:nvGraphicFramePr>
        <p:xfrm>
          <a:off x="440371" y="1152983"/>
          <a:ext cx="11012488" cy="513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122"/>
                <a:gridCol w="2753122"/>
                <a:gridCol w="2753122"/>
                <a:gridCol w="2753122"/>
              </a:tblGrid>
              <a:tr h="416940">
                <a:tc gridSpan="4">
                  <a:txBody>
                    <a:bodyPr/>
                    <a:lstStyle/>
                    <a:p>
                      <a:r>
                        <a:rPr lang="fr-CA" dirty="0" smtClean="0"/>
                        <a:t>Poids de naissance</a:t>
                      </a:r>
                      <a:r>
                        <a:rPr lang="fr-CA" baseline="0" dirty="0" smtClean="0"/>
                        <a:t> des nourrissons (en g)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Nom de l’étude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Metformin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Insuline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Valeur « p »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Ainuddin</a:t>
                      </a:r>
                      <a:r>
                        <a:rPr lang="fr-CA" baseline="0" dirty="0" smtClean="0"/>
                        <a:t> *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3030 (± 650)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3410 (± 560)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0,345</a:t>
                      </a:r>
                      <a:endParaRPr lang="fr-CA" dirty="0"/>
                    </a:p>
                  </a:txBody>
                  <a:tcPr/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Balani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3372 (± 474)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3511 (± 511)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0,07</a:t>
                      </a:r>
                      <a:endParaRPr lang="fr-CA" dirty="0"/>
                    </a:p>
                  </a:txBody>
                  <a:tcPr/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Hellmuth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3700 (1700-5470)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3400 (1440-4600)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NS</a:t>
                      </a:r>
                      <a:endParaRPr lang="fr-CA" dirty="0"/>
                    </a:p>
                  </a:txBody>
                  <a:tcPr/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Hickman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Ijäs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3712 (± 432)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3558 (± 593)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0,145</a:t>
                      </a:r>
                      <a:endParaRPr lang="fr-CA" dirty="0"/>
                    </a:p>
                  </a:txBody>
                  <a:tcPr/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dirty="0" smtClean="0"/>
                        <a:t>Moore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3451,8 (± 727,5)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3500,2 (± 700,5)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0,806</a:t>
                      </a:r>
                      <a:endParaRPr lang="fr-CA" dirty="0"/>
                    </a:p>
                  </a:txBody>
                  <a:tcPr/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Niromanesh</a:t>
                      </a:r>
                      <a:r>
                        <a:rPr lang="fr-CA" dirty="0" smtClean="0"/>
                        <a:t> *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3300 (± 400)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3400 (± 400)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0,005</a:t>
                      </a:r>
                      <a:endParaRPr lang="fr-CA" dirty="0"/>
                    </a:p>
                  </a:txBody>
                  <a:tcPr/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Rowan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3372 (± 572)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3413 (± 569)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0,33</a:t>
                      </a:r>
                      <a:endParaRPr lang="fr-CA" dirty="0"/>
                    </a:p>
                  </a:txBody>
                  <a:tcPr/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Ruholamin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3176 (± 438)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3342 (± 506)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0,08</a:t>
                      </a:r>
                      <a:endParaRPr lang="fr-CA" dirty="0"/>
                    </a:p>
                  </a:txBody>
                  <a:tcPr/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Spaulonci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3143,7 (±446,6)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3237 (± 586,8)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0,390</a:t>
                      </a:r>
                      <a:endParaRPr lang="fr-CA" dirty="0"/>
                    </a:p>
                  </a:txBody>
                  <a:tcPr/>
                </a:tc>
              </a:tr>
              <a:tr h="39304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Tertti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3761 (± 598)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3759 (± 642)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NS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082540" y="6286499"/>
            <a:ext cx="710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*</a:t>
            </a:r>
            <a:r>
              <a:rPr lang="fr-CA" sz="1400" dirty="0" smtClean="0"/>
              <a:t>Valeurs converties en g, car donné initialement en kg dans l’étude originale</a:t>
            </a:r>
            <a:endParaRPr lang="fr-CA" sz="1400" dirty="0"/>
          </a:p>
        </p:txBody>
      </p:sp>
      <p:sp>
        <p:nvSpPr>
          <p:cNvPr id="6" name="Rectangle 5"/>
          <p:cNvSpPr/>
          <p:nvPr/>
        </p:nvSpPr>
        <p:spPr>
          <a:xfrm>
            <a:off x="440371" y="4320540"/>
            <a:ext cx="11012488" cy="38862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440371" y="5875020"/>
            <a:ext cx="11012488" cy="411479"/>
          </a:xfrm>
          <a:prstGeom prst="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440371" y="2720340"/>
            <a:ext cx="11012488" cy="434340"/>
          </a:xfrm>
          <a:prstGeom prst="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0371" y="3497580"/>
            <a:ext cx="11012488" cy="434340"/>
          </a:xfrm>
          <a:prstGeom prst="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38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– </a:t>
            </a:r>
            <a:r>
              <a:rPr lang="fr-CA" sz="3600" dirty="0" smtClean="0"/>
              <a:t>Issues néonatales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514008"/>
            <a:ext cx="10311699" cy="4734392"/>
          </a:xfrm>
        </p:spPr>
        <p:txBody>
          <a:bodyPr/>
          <a:lstStyle/>
          <a:p>
            <a:r>
              <a:rPr lang="fr-CA" b="1" u="sng" dirty="0" err="1" smtClean="0"/>
              <a:t>Macrosomes</a:t>
            </a:r>
            <a:r>
              <a:rPr lang="fr-CA" b="1" dirty="0" smtClean="0"/>
              <a:t> </a:t>
            </a:r>
            <a:r>
              <a:rPr lang="fr-CA" u="sng" dirty="0" smtClean="0">
                <a:solidFill>
                  <a:srgbClr val="FF0000"/>
                </a:solidFill>
              </a:rPr>
              <a:t>groupe insuline </a:t>
            </a:r>
            <a:r>
              <a:rPr lang="fr-CA" dirty="0" smtClean="0"/>
              <a:t>dans 6 études, mais valeurs NS*</a:t>
            </a:r>
          </a:p>
          <a:p>
            <a:endParaRPr lang="fr-CA" dirty="0" smtClean="0"/>
          </a:p>
          <a:p>
            <a:r>
              <a:rPr lang="fr-CA" dirty="0" err="1" smtClean="0"/>
              <a:t>Nouveaux-nés</a:t>
            </a:r>
            <a:r>
              <a:rPr lang="fr-CA" dirty="0" smtClean="0"/>
              <a:t> </a:t>
            </a:r>
            <a:r>
              <a:rPr lang="fr-CA" dirty="0"/>
              <a:t>avec </a:t>
            </a:r>
            <a:r>
              <a:rPr lang="fr-CA" b="1" u="sng" dirty="0"/>
              <a:t>poids à la naissance </a:t>
            </a:r>
            <a:r>
              <a:rPr lang="fr-CA" b="1" u="sng" dirty="0" smtClean="0"/>
              <a:t>&lt;10</a:t>
            </a:r>
            <a:r>
              <a:rPr lang="fr-CA" b="1" u="sng" baseline="30000" dirty="0" smtClean="0"/>
              <a:t>e</a:t>
            </a:r>
            <a:r>
              <a:rPr lang="fr-CA" b="1" u="sng" dirty="0" smtClean="0"/>
              <a:t> percentile</a:t>
            </a:r>
            <a:r>
              <a:rPr lang="fr-CA" b="1" dirty="0" smtClean="0"/>
              <a:t> </a:t>
            </a:r>
            <a:r>
              <a:rPr lang="fr-CA" u="sng" dirty="0" smtClean="0">
                <a:solidFill>
                  <a:srgbClr val="FF0000"/>
                </a:solidFill>
              </a:rPr>
              <a:t>groupe MTF</a:t>
            </a:r>
          </a:p>
          <a:p>
            <a:pPr lvl="1"/>
            <a:r>
              <a:rPr lang="fr-CA" dirty="0" err="1" smtClean="0"/>
              <a:t>Ainuddin</a:t>
            </a:r>
            <a:r>
              <a:rPr lang="fr-CA" dirty="0" smtClean="0"/>
              <a:t> : 31,2% vs 14,4%; p&lt;0,01</a:t>
            </a:r>
          </a:p>
          <a:p>
            <a:pPr lvl="1"/>
            <a:endParaRPr lang="fr-CA" dirty="0" smtClean="0"/>
          </a:p>
          <a:p>
            <a:r>
              <a:rPr lang="fr-CA" dirty="0" err="1" smtClean="0"/>
              <a:t>Nouveaux-nés</a:t>
            </a:r>
            <a:r>
              <a:rPr lang="fr-CA" dirty="0" smtClean="0"/>
              <a:t> avec </a:t>
            </a:r>
            <a:r>
              <a:rPr lang="fr-CA" b="1" u="sng" dirty="0" smtClean="0"/>
              <a:t>poids à la naissance &gt;90</a:t>
            </a:r>
            <a:r>
              <a:rPr lang="fr-CA" b="1" u="sng" baseline="30000" dirty="0" smtClean="0"/>
              <a:t>e</a:t>
            </a:r>
            <a:r>
              <a:rPr lang="fr-CA" b="1" u="sng" dirty="0" smtClean="0"/>
              <a:t> percentile</a:t>
            </a:r>
            <a:r>
              <a:rPr lang="fr-CA" b="1" dirty="0" smtClean="0"/>
              <a:t> </a:t>
            </a:r>
            <a:r>
              <a:rPr lang="fr-CA" u="sng" dirty="0" smtClean="0">
                <a:solidFill>
                  <a:srgbClr val="FF0000"/>
                </a:solidFill>
              </a:rPr>
              <a:t>groupe insuline</a:t>
            </a:r>
          </a:p>
          <a:p>
            <a:pPr lvl="1"/>
            <a:r>
              <a:rPr lang="fr-CA" dirty="0" err="1" smtClean="0"/>
              <a:t>Niromanesh</a:t>
            </a:r>
            <a:r>
              <a:rPr lang="fr-CA" dirty="0" smtClean="0"/>
              <a:t>: 35% vs 17,5% p=0,012</a:t>
            </a:r>
          </a:p>
          <a:p>
            <a:pPr lvl="1"/>
            <a:r>
              <a:rPr lang="fr-CA" dirty="0" err="1" smtClean="0"/>
              <a:t>Balani</a:t>
            </a:r>
            <a:r>
              <a:rPr lang="fr-CA" dirty="0" smtClean="0"/>
              <a:t>: NS</a:t>
            </a:r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4686300" y="5989320"/>
            <a:ext cx="644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* </a:t>
            </a:r>
            <a:r>
              <a:rPr lang="fr-CA" dirty="0" err="1" smtClean="0"/>
              <a:t>Ainuddin</a:t>
            </a:r>
            <a:r>
              <a:rPr lang="fr-CA" dirty="0" smtClean="0"/>
              <a:t>, </a:t>
            </a:r>
            <a:r>
              <a:rPr lang="fr-CA" dirty="0" err="1" smtClean="0"/>
              <a:t>Balani</a:t>
            </a:r>
            <a:r>
              <a:rPr lang="fr-CA" dirty="0" smtClean="0"/>
              <a:t>, </a:t>
            </a:r>
            <a:r>
              <a:rPr lang="fr-CA" dirty="0" err="1" smtClean="0"/>
              <a:t>Ijäs</a:t>
            </a:r>
            <a:r>
              <a:rPr lang="fr-CA" dirty="0" smtClean="0"/>
              <a:t>, </a:t>
            </a:r>
            <a:r>
              <a:rPr lang="fr-CA" dirty="0" err="1" smtClean="0"/>
              <a:t>Niromanesh</a:t>
            </a:r>
            <a:r>
              <a:rPr lang="fr-CA" dirty="0" smtClean="0"/>
              <a:t>, </a:t>
            </a:r>
            <a:r>
              <a:rPr lang="fr-CA" dirty="0" err="1" smtClean="0"/>
              <a:t>Spaulonci</a:t>
            </a:r>
            <a:r>
              <a:rPr lang="fr-CA" dirty="0" smtClean="0"/>
              <a:t>, </a:t>
            </a:r>
            <a:r>
              <a:rPr lang="fr-CA" dirty="0" err="1" smtClean="0"/>
              <a:t>Tertti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462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– </a:t>
            </a:r>
            <a:r>
              <a:rPr lang="fr-CA" sz="3600" dirty="0" smtClean="0"/>
              <a:t>Issues néonatales</a:t>
            </a:r>
            <a:endParaRPr lang="fr-CA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568186"/>
              </p:ext>
            </p:extLst>
          </p:nvPr>
        </p:nvGraphicFramePr>
        <p:xfrm>
          <a:off x="440371" y="1152981"/>
          <a:ext cx="11058208" cy="511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552"/>
                <a:gridCol w="2764552"/>
                <a:gridCol w="2764552"/>
                <a:gridCol w="2764552"/>
              </a:tblGrid>
              <a:tr h="393128">
                <a:tc gridSpan="4"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Taux d’hypoglycémie néonatale &lt;2,6 </a:t>
                      </a:r>
                      <a:r>
                        <a:rPr lang="fr-CA" b="1" baseline="0" dirty="0" err="1" smtClean="0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/L (en %)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Nom de l’étude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Metformin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Insuline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Valeur « p »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Ainuddin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25,0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30,0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&lt;0,01</a:t>
                      </a:r>
                      <a:endParaRPr lang="fr-CA" dirty="0"/>
                    </a:p>
                  </a:txBody>
                  <a:tcPr/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Balani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0,09</a:t>
                      </a:r>
                      <a:endParaRPr lang="fr-CA" dirty="0"/>
                    </a:p>
                  </a:txBody>
                  <a:tcPr/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Hellmuth</a:t>
                      </a:r>
                      <a:r>
                        <a:rPr lang="fr-CA" dirty="0" smtClean="0"/>
                        <a:t>*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NS</a:t>
                      </a:r>
                      <a:endParaRPr lang="fr-CA" dirty="0"/>
                    </a:p>
                  </a:txBody>
                  <a:tcPr/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Hickman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Ijäs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8,5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14,0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0,439</a:t>
                      </a:r>
                      <a:endParaRPr lang="fr-CA" dirty="0"/>
                    </a:p>
                  </a:txBody>
                  <a:tcPr/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dirty="0" smtClean="0"/>
                        <a:t>Moore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6,5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0,14</a:t>
                      </a:r>
                      <a:endParaRPr lang="fr-CA" dirty="0"/>
                    </a:p>
                  </a:txBody>
                  <a:tcPr/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Niromanesh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3,8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2,5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Rowan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15,2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18,6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0,21</a:t>
                      </a:r>
                      <a:endParaRPr lang="fr-CA" dirty="0"/>
                    </a:p>
                  </a:txBody>
                  <a:tcPr/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Ruholamin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NS</a:t>
                      </a:r>
                      <a:endParaRPr lang="fr-CA" dirty="0"/>
                    </a:p>
                  </a:txBody>
                  <a:tcPr/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Spaulonci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22,2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0,032</a:t>
                      </a:r>
                      <a:endParaRPr lang="fr-CA" dirty="0"/>
                    </a:p>
                  </a:txBody>
                  <a:tcPr/>
                </a:tc>
              </a:tr>
              <a:tr h="393128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Tertti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34,1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57,8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0,03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257800" y="6263645"/>
            <a:ext cx="646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*Perfusion &gt;48 </a:t>
            </a:r>
            <a:r>
              <a:rPr lang="fr-CA" dirty="0" err="1" smtClean="0"/>
              <a:t>hrs</a:t>
            </a:r>
            <a:r>
              <a:rPr lang="fr-CA" dirty="0" smtClean="0"/>
              <a:t> de dextrose IV (pas selon glycémie)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440371" y="1978430"/>
            <a:ext cx="11058208" cy="340228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440371" y="5453743"/>
            <a:ext cx="11058208" cy="809902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440371" y="4278086"/>
            <a:ext cx="11058208" cy="440871"/>
          </a:xfrm>
          <a:prstGeom prst="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52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– </a:t>
            </a:r>
            <a:r>
              <a:rPr lang="fr-CA" sz="3600" dirty="0" smtClean="0"/>
              <a:t>Acceptabilité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764" y="1417710"/>
            <a:ext cx="12142033" cy="5605182"/>
          </a:xfrm>
        </p:spPr>
        <p:txBody>
          <a:bodyPr>
            <a:normAutofit/>
          </a:bodyPr>
          <a:lstStyle/>
          <a:p>
            <a:r>
              <a:rPr lang="fr-CA" sz="2800" dirty="0" err="1" smtClean="0"/>
              <a:t>Rowan</a:t>
            </a:r>
            <a:r>
              <a:rPr lang="fr-CA" sz="2800" dirty="0" smtClean="0"/>
              <a:t> (p&lt;0,001)</a:t>
            </a:r>
          </a:p>
          <a:p>
            <a:pPr lvl="1"/>
            <a:r>
              <a:rPr lang="fr-CA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76,6%</a:t>
            </a:r>
            <a:r>
              <a:rPr lang="fr-CA" sz="2400" dirty="0" smtClean="0"/>
              <a:t> des patientes </a:t>
            </a:r>
            <a:r>
              <a:rPr lang="fr-CA" sz="2400" dirty="0" err="1" smtClean="0"/>
              <a:t>ss</a:t>
            </a:r>
            <a:r>
              <a:rPr lang="fr-CA" sz="2400" dirty="0" smtClean="0"/>
              <a:t> MTF le reprendraient dans une grossesse subséquente</a:t>
            </a:r>
          </a:p>
          <a:p>
            <a:pPr lvl="1"/>
            <a:r>
              <a:rPr lang="fr-CA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27,2% </a:t>
            </a:r>
            <a:r>
              <a:rPr lang="fr-CA" sz="2400" dirty="0" smtClean="0"/>
              <a:t>des femmes </a:t>
            </a:r>
            <a:r>
              <a:rPr lang="fr-CA" sz="2400" dirty="0" err="1" smtClean="0"/>
              <a:t>ss</a:t>
            </a:r>
            <a:r>
              <a:rPr lang="fr-CA" sz="2400" dirty="0" smtClean="0"/>
              <a:t> insuline recommenceraient les injections </a:t>
            </a:r>
          </a:p>
          <a:p>
            <a:r>
              <a:rPr lang="fr-CA" sz="2800" dirty="0" err="1" smtClean="0"/>
              <a:t>Hickman</a:t>
            </a:r>
            <a:endParaRPr lang="fr-CA" sz="2800" dirty="0" smtClean="0"/>
          </a:p>
          <a:p>
            <a:pPr lvl="1"/>
            <a:r>
              <a:rPr lang="fr-CA" sz="2400" dirty="0" smtClean="0"/>
              <a:t>Préférence à reprendre MTF d’abord chez patientes ayant eu supplémentation en insuline (</a:t>
            </a:r>
            <a:r>
              <a:rPr lang="fr-CA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100% </a:t>
            </a:r>
            <a:r>
              <a:rPr lang="fr-CA" sz="2400" dirty="0" smtClean="0"/>
              <a:t>vs 20% avec insuline seule, p=0,03)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58999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66532" cy="1400530"/>
          </a:xfrm>
        </p:spPr>
        <p:txBody>
          <a:bodyPr/>
          <a:lstStyle/>
          <a:p>
            <a:r>
              <a:rPr lang="fr-CA" dirty="0" smtClean="0"/>
              <a:t>Discussion – </a:t>
            </a:r>
            <a:r>
              <a:rPr lang="fr-CA" sz="3600" dirty="0" smtClean="0"/>
              <a:t>Signification des résultats</a:t>
            </a:r>
            <a:endParaRPr lang="fr-CA" sz="36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48794"/>
              </p:ext>
            </p:extLst>
          </p:nvPr>
        </p:nvGraphicFramePr>
        <p:xfrm>
          <a:off x="1154243" y="2013710"/>
          <a:ext cx="10058400" cy="406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7"/>
                <a:gridCol w="1394086"/>
                <a:gridCol w="1334124"/>
                <a:gridCol w="1918741"/>
                <a:gridCol w="2023672"/>
              </a:tblGrid>
              <a:tr h="7294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Metformin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Insuline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Contradictoire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Pas</a:t>
                      </a:r>
                      <a:r>
                        <a:rPr lang="fr-FR" baseline="0" dirty="0" smtClean="0"/>
                        <a:t> d</a:t>
                      </a:r>
                      <a:r>
                        <a:rPr lang="fr-FR" dirty="0" smtClean="0"/>
                        <a:t>ifférence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Issues maternelles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Gain pondéral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Pathologies</a:t>
                      </a:r>
                      <a:r>
                        <a:rPr lang="fr-FR" baseline="0" dirty="0" smtClean="0"/>
                        <a:t> HTA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Issues</a:t>
                      </a:r>
                      <a:r>
                        <a:rPr lang="fr-FR" b="1" baseline="0" dirty="0" smtClean="0"/>
                        <a:t> obstétricales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Mode d’accouchement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Prématurité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Issues néonatales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Hypoglycémies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Poids de naissance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06125" y="2013710"/>
            <a:ext cx="1364105" cy="406705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4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130" y="296601"/>
            <a:ext cx="9404723" cy="1400530"/>
          </a:xfrm>
        </p:spPr>
        <p:txBody>
          <a:bodyPr/>
          <a:lstStyle/>
          <a:p>
            <a:r>
              <a:rPr lang="fr-CA" dirty="0" smtClean="0"/>
              <a:t>Discussion – </a:t>
            </a:r>
            <a:r>
              <a:rPr lang="fr-CA" sz="3600" dirty="0" smtClean="0"/>
              <a:t>Forces des études</a:t>
            </a:r>
            <a:endParaRPr lang="fr-CA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66491"/>
              </p:ext>
            </p:extLst>
          </p:nvPr>
        </p:nvGraphicFramePr>
        <p:xfrm>
          <a:off x="323075" y="996866"/>
          <a:ext cx="11452613" cy="568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276"/>
                <a:gridCol w="1382276"/>
                <a:gridCol w="1382276"/>
                <a:gridCol w="1382276"/>
                <a:gridCol w="1382276"/>
                <a:gridCol w="1382276"/>
                <a:gridCol w="1709299"/>
                <a:gridCol w="1449658"/>
              </a:tblGrid>
              <a:tr h="1187855"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Nom de l’étude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Bonne validité externe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Longue durée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b="1" baseline="0" dirty="0" smtClean="0">
                          <a:solidFill>
                            <a:schemeClr val="tx1"/>
                          </a:solidFill>
                        </a:rPr>
                        <a:t>&lt;20% de l’échantillon de MTF besoin insuline </a:t>
                      </a:r>
                      <a:r>
                        <a:rPr lang="fr-CA" sz="1400" b="1" baseline="0" dirty="0" err="1" smtClean="0">
                          <a:solidFill>
                            <a:schemeClr val="tx1"/>
                          </a:solidFill>
                        </a:rPr>
                        <a:t>supp</a:t>
                      </a:r>
                      <a:r>
                        <a:rPr lang="fr-CA" sz="14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r-CA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ECR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Acceptabilité évaluée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b="1" baseline="0" dirty="0" smtClean="0">
                          <a:solidFill>
                            <a:schemeClr val="tx1"/>
                          </a:solidFill>
                        </a:rPr>
                        <a:t>Identification de facteurs de risques d’avoir besoin insuline </a:t>
                      </a:r>
                      <a:r>
                        <a:rPr lang="fr-CA" sz="1400" b="1" baseline="0" dirty="0" err="1" smtClean="0">
                          <a:solidFill>
                            <a:schemeClr val="tx1"/>
                          </a:solidFill>
                        </a:rPr>
                        <a:t>supp</a:t>
                      </a:r>
                      <a:r>
                        <a:rPr lang="fr-CA" sz="14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r-CA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Puissance ≈ de 80%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559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Ainuddin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</a:tr>
              <a:tr h="38559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Balani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38559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Hellmuth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38559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Hickman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38559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Ijäs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</a:tr>
              <a:tr h="385590">
                <a:tc>
                  <a:txBody>
                    <a:bodyPr/>
                    <a:lstStyle/>
                    <a:p>
                      <a:r>
                        <a:rPr lang="fr-CA" dirty="0" smtClean="0"/>
                        <a:t>Moore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62780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Niromanesh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</a:tr>
              <a:tr h="38559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Rowan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</a:tr>
              <a:tr h="38559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Ruholamin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38559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Spaulonci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</a:tr>
              <a:tr h="38559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Tertti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95796" y="996866"/>
            <a:ext cx="1396539" cy="5683835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3092335" y="996866"/>
            <a:ext cx="1413163" cy="5683835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4425771" y="996866"/>
            <a:ext cx="1413163" cy="5683835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10294616" y="996864"/>
            <a:ext cx="1458159" cy="5683835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5807394" y="996865"/>
            <a:ext cx="1413163" cy="5683835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8645318" y="996864"/>
            <a:ext cx="1709335" cy="5683835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7206271" y="996864"/>
            <a:ext cx="1413163" cy="5683835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07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fr-CA" dirty="0" smtClean="0"/>
              <a:t>Discussion – </a:t>
            </a:r>
            <a:r>
              <a:rPr lang="fr-CA" sz="3600" dirty="0" smtClean="0"/>
              <a:t>Limites des études</a:t>
            </a:r>
            <a:endParaRPr lang="fr-CA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366654"/>
              </p:ext>
            </p:extLst>
          </p:nvPr>
        </p:nvGraphicFramePr>
        <p:xfrm>
          <a:off x="384158" y="700265"/>
          <a:ext cx="11285694" cy="596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534"/>
                <a:gridCol w="1597312"/>
                <a:gridCol w="1657559"/>
                <a:gridCol w="1612146"/>
                <a:gridCol w="1521322"/>
                <a:gridCol w="1657559"/>
                <a:gridCol w="1680262"/>
              </a:tblGrid>
              <a:tr h="1122711">
                <a:tc>
                  <a:txBody>
                    <a:bodyPr/>
                    <a:lstStyle/>
                    <a:p>
                      <a:r>
                        <a:rPr lang="fr-CA" sz="1600" b="1" baseline="0" dirty="0" smtClean="0">
                          <a:solidFill>
                            <a:schemeClr val="tx1"/>
                          </a:solidFill>
                        </a:rPr>
                        <a:t>Nom de l’étude</a:t>
                      </a:r>
                      <a:endParaRPr lang="fr-CA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Type</a:t>
                      </a:r>
                      <a:r>
                        <a:rPr lang="fr-CA" sz="1600" baseline="0" dirty="0" smtClean="0"/>
                        <a:t> a</a:t>
                      </a:r>
                      <a:r>
                        <a:rPr lang="fr-CA" sz="1600" dirty="0" smtClean="0"/>
                        <a:t>utre que ECR</a:t>
                      </a:r>
                      <a:endParaRPr lang="fr-CA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Inclusion de </a:t>
                      </a:r>
                      <a:r>
                        <a:rPr lang="fr-CA" sz="1600" dirty="0" err="1" smtClean="0"/>
                        <a:t>ptes</a:t>
                      </a:r>
                      <a:r>
                        <a:rPr lang="fr-CA" sz="1600" dirty="0" smtClean="0"/>
                        <a:t> </a:t>
                      </a:r>
                      <a:r>
                        <a:rPr lang="fr-CA" sz="1600" dirty="0" err="1" smtClean="0"/>
                        <a:t>Db</a:t>
                      </a:r>
                      <a:r>
                        <a:rPr lang="fr-CA" sz="1600" dirty="0" smtClean="0"/>
                        <a:t> II</a:t>
                      </a:r>
                      <a:endParaRPr lang="fr-CA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Validité interne ↓</a:t>
                      </a:r>
                      <a:endParaRPr lang="fr-CA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Taux échec</a:t>
                      </a:r>
                      <a:r>
                        <a:rPr lang="fr-CA" sz="1600" baseline="0" dirty="0" smtClean="0"/>
                        <a:t> MTF ↑</a:t>
                      </a:r>
                      <a:endParaRPr lang="fr-CA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Validité</a:t>
                      </a:r>
                      <a:r>
                        <a:rPr lang="fr-CA" sz="1600" baseline="0" dirty="0" smtClean="0"/>
                        <a:t> externe affectée: population</a:t>
                      </a:r>
                      <a:endParaRPr lang="fr-CA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Critères </a:t>
                      </a:r>
                      <a:r>
                        <a:rPr lang="fr-CA" sz="1600" dirty="0" err="1" smtClean="0"/>
                        <a:t>Dx</a:t>
                      </a:r>
                      <a:r>
                        <a:rPr lang="fr-CA" sz="1600" baseline="0" dirty="0" smtClean="0"/>
                        <a:t> et TX du DG différents</a:t>
                      </a:r>
                      <a:endParaRPr lang="fr-CA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8938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Ainuddin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84,5 %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+/- détails doses MTF</a:t>
                      </a:r>
                      <a:endParaRPr lang="fr-CA" sz="1400" dirty="0"/>
                    </a:p>
                  </a:txBody>
                  <a:tcPr/>
                </a:tc>
              </a:tr>
              <a:tr h="48938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Balani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Cas-témoin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+ ATCD DG gr.</a:t>
                      </a:r>
                      <a:r>
                        <a:rPr lang="fr-CA" sz="1400" baseline="0" dirty="0" smtClean="0"/>
                        <a:t> insuline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48938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Hellmuth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Cohorte</a:t>
                      </a:r>
                      <a:r>
                        <a:rPr lang="fr-CA" baseline="0" dirty="0" smtClean="0"/>
                        <a:t> R.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err="1" smtClean="0"/>
                        <a:t>Ptes</a:t>
                      </a:r>
                      <a:r>
                        <a:rPr lang="fr-CA" sz="1400" dirty="0" smtClean="0"/>
                        <a:t> obèses et âgées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34545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Hickman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Refus MD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43 %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Hispaniques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Insuline</a:t>
                      </a:r>
                      <a:r>
                        <a:rPr lang="fr-CA" baseline="0" dirty="0" smtClean="0"/>
                        <a:t> mixte</a:t>
                      </a:r>
                      <a:endParaRPr lang="fr-CA" dirty="0"/>
                    </a:p>
                  </a:txBody>
                  <a:tcPr/>
                </a:tc>
              </a:tr>
              <a:tr h="34545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Ijäs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Insuline LA</a:t>
                      </a:r>
                      <a:endParaRPr lang="fr-CA" dirty="0"/>
                    </a:p>
                  </a:txBody>
                  <a:tcPr/>
                </a:tc>
              </a:tr>
              <a:tr h="345450">
                <a:tc>
                  <a:txBody>
                    <a:bodyPr/>
                    <a:lstStyle/>
                    <a:p>
                      <a:r>
                        <a:rPr lang="fr-CA" dirty="0" smtClean="0"/>
                        <a:t>Moore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IMC ↑ pop. MTF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Afro-américaines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Insuline mixte</a:t>
                      </a:r>
                      <a:endParaRPr lang="fr-CA" dirty="0"/>
                    </a:p>
                  </a:txBody>
                  <a:tcPr/>
                </a:tc>
              </a:tr>
              <a:tr h="421721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Niromanesh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Asiatiques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34545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Rowan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46,3 %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Polynésiennes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34545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Ruholamin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48938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Spaulonci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Tolérance 30% </a:t>
                      </a:r>
                      <a:r>
                        <a:rPr lang="fr-CA" sz="1400" dirty="0" err="1" smtClean="0"/>
                        <a:t>gluco</a:t>
                      </a:r>
                      <a:r>
                        <a:rPr lang="fr-CA" sz="1400" dirty="0" smtClean="0"/>
                        <a:t> </a:t>
                      </a:r>
                      <a:r>
                        <a:rPr lang="fr-CA" sz="1400" dirty="0" err="1" smtClean="0"/>
                        <a:t>aN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</a:tr>
              <a:tr h="48938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Tertti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Cohorte</a:t>
                      </a:r>
                      <a:r>
                        <a:rPr lang="fr-CA" baseline="0" dirty="0" smtClean="0"/>
                        <a:t> R.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Critères précis: ↓ </a:t>
                      </a:r>
                      <a:r>
                        <a:rPr lang="fr-CA" sz="1400" dirty="0" err="1" smtClean="0"/>
                        <a:t>Dx</a:t>
                      </a:r>
                      <a:r>
                        <a:rPr lang="fr-CA" sz="1400" dirty="0" smtClean="0"/>
                        <a:t> DG</a:t>
                      </a:r>
                      <a:endParaRPr lang="fr-CA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28553" y="698269"/>
            <a:ext cx="1645920" cy="5966028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3525596" y="698269"/>
            <a:ext cx="1645920" cy="5966028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5141804" y="698269"/>
            <a:ext cx="1645920" cy="5966028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9949758" y="698269"/>
            <a:ext cx="1720094" cy="5966028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8325236" y="698269"/>
            <a:ext cx="1645920" cy="5966028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6759908" y="698269"/>
            <a:ext cx="1595147" cy="5966028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7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16630" cy="1400530"/>
          </a:xfrm>
        </p:spPr>
        <p:txBody>
          <a:bodyPr/>
          <a:lstStyle/>
          <a:p>
            <a:r>
              <a:rPr lang="fr-CA" dirty="0" smtClean="0"/>
              <a:t>Discussion </a:t>
            </a:r>
            <a:r>
              <a:rPr lang="fr-CA" sz="3600" dirty="0" smtClean="0"/>
              <a:t>– Recommandations actuelles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Insuline rapide</a:t>
            </a:r>
          </a:p>
          <a:p>
            <a:r>
              <a:rPr lang="fr-CA" dirty="0" smtClean="0"/>
              <a:t>Metformin </a:t>
            </a:r>
            <a:r>
              <a:rPr lang="fr-CA" i="1" dirty="0" smtClean="0"/>
              <a:t>off-label</a:t>
            </a:r>
            <a:endParaRPr lang="fr-CA" dirty="0" smtClean="0"/>
          </a:p>
          <a:p>
            <a:pPr lvl="1"/>
            <a:r>
              <a:rPr lang="fr-CA" dirty="0" smtClean="0"/>
              <a:t>Doses 500-2500 mg/jour</a:t>
            </a:r>
          </a:p>
          <a:p>
            <a:pPr lvl="1"/>
            <a:r>
              <a:rPr lang="fr-CA" dirty="0" smtClean="0"/>
              <a:t>Doses sous-optimales dans certaines études expliquant le recours à l’insuline en plus du MTF?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03780" y="6063733"/>
            <a:ext cx="239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mtClean="0"/>
              <a:t>* CDA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71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présentation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Objectifs</a:t>
            </a:r>
          </a:p>
          <a:p>
            <a:r>
              <a:rPr lang="fr-CA" sz="2400" dirty="0" smtClean="0"/>
              <a:t>Introduction</a:t>
            </a:r>
          </a:p>
          <a:p>
            <a:r>
              <a:rPr lang="fr-CA" sz="2400" dirty="0" smtClean="0"/>
              <a:t>Méthodologie</a:t>
            </a:r>
          </a:p>
          <a:p>
            <a:r>
              <a:rPr lang="fr-CA" sz="2400" dirty="0" smtClean="0"/>
              <a:t>Résultats</a:t>
            </a:r>
          </a:p>
          <a:p>
            <a:r>
              <a:rPr lang="fr-CA" sz="2400" dirty="0" smtClean="0"/>
              <a:t>Discussion</a:t>
            </a:r>
          </a:p>
          <a:p>
            <a:r>
              <a:rPr lang="fr-CA" sz="2400" dirty="0" smtClean="0"/>
              <a:t>Conclusion</a:t>
            </a:r>
          </a:p>
          <a:p>
            <a:r>
              <a:rPr lang="fr-CA" sz="2400" dirty="0" smtClean="0"/>
              <a:t>Bibliographie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1777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11502" cy="1400530"/>
          </a:xfrm>
        </p:spPr>
        <p:txBody>
          <a:bodyPr/>
          <a:lstStyle/>
          <a:p>
            <a:r>
              <a:rPr lang="fr-CA" dirty="0" smtClean="0"/>
              <a:t>Discussion -  </a:t>
            </a:r>
            <a:r>
              <a:rPr lang="fr-CA" sz="3600" dirty="0" smtClean="0"/>
              <a:t>Limites de la démarche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646" y="2052918"/>
            <a:ext cx="11197652" cy="4195481"/>
          </a:xfrm>
        </p:spPr>
        <p:txBody>
          <a:bodyPr>
            <a:normAutofit/>
          </a:bodyPr>
          <a:lstStyle/>
          <a:p>
            <a:r>
              <a:rPr lang="fr-CA" sz="2800" dirty="0" smtClean="0"/>
              <a:t>Données récentes issues des méta-analyses NON incluses</a:t>
            </a:r>
          </a:p>
          <a:p>
            <a:endParaRPr lang="fr-CA" sz="2800" dirty="0" smtClean="0"/>
          </a:p>
          <a:p>
            <a:r>
              <a:rPr lang="fr-CA" sz="2800" dirty="0" smtClean="0"/>
              <a:t> Erreurs de transcription possible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41275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259174"/>
            <a:ext cx="10911305" cy="4989225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r>
              <a:rPr lang="fr-CA" sz="2800" dirty="0">
                <a:solidFill>
                  <a:srgbClr val="C00000"/>
                </a:solidFill>
              </a:rPr>
              <a:t>Efficacité</a:t>
            </a:r>
            <a:r>
              <a:rPr lang="fr-CA" dirty="0"/>
              <a:t> </a:t>
            </a:r>
            <a:r>
              <a:rPr lang="fr-CA" dirty="0" smtClean="0"/>
              <a:t>du contrôle glycémique </a:t>
            </a:r>
            <a:r>
              <a:rPr lang="fr-CA" sz="2800" b="1" dirty="0" smtClean="0"/>
              <a:t>comparable</a:t>
            </a:r>
            <a:r>
              <a:rPr lang="fr-CA" dirty="0" smtClean="0"/>
              <a:t> </a:t>
            </a:r>
            <a:r>
              <a:rPr lang="fr-CA" dirty="0"/>
              <a:t>des </a:t>
            </a:r>
            <a:r>
              <a:rPr lang="fr-CA" u="sng" dirty="0"/>
              <a:t>2 options </a:t>
            </a:r>
            <a:r>
              <a:rPr lang="fr-CA" dirty="0" smtClean="0"/>
              <a:t>thérapeutique</a:t>
            </a:r>
            <a:endParaRPr lang="fr-CA" dirty="0"/>
          </a:p>
          <a:p>
            <a:r>
              <a:rPr lang="fr-CA" sz="2800" dirty="0">
                <a:solidFill>
                  <a:srgbClr val="C00000"/>
                </a:solidFill>
              </a:rPr>
              <a:t>Sécurité</a:t>
            </a:r>
            <a:r>
              <a:rPr lang="fr-CA" sz="2800" dirty="0"/>
              <a:t> </a:t>
            </a:r>
            <a:r>
              <a:rPr lang="fr-CA" sz="2800" b="1" dirty="0"/>
              <a:t>favorable</a:t>
            </a:r>
            <a:r>
              <a:rPr lang="fr-CA" sz="2800" dirty="0"/>
              <a:t> </a:t>
            </a:r>
            <a:r>
              <a:rPr lang="fr-CA" dirty="0"/>
              <a:t>du </a:t>
            </a:r>
            <a:r>
              <a:rPr lang="fr-CA" u="sng" dirty="0"/>
              <a:t>metformin</a:t>
            </a:r>
          </a:p>
          <a:p>
            <a:pPr lvl="1"/>
            <a:r>
              <a:rPr lang="fr-CA" sz="2200" dirty="0" smtClean="0"/>
              <a:t>Gain </a:t>
            </a:r>
            <a:r>
              <a:rPr lang="fr-CA" sz="2200" dirty="0"/>
              <a:t>pondéral </a:t>
            </a:r>
            <a:r>
              <a:rPr lang="fr-CA" sz="2200" dirty="0" smtClean="0"/>
              <a:t>maternel</a:t>
            </a:r>
          </a:p>
          <a:p>
            <a:pPr lvl="1"/>
            <a:r>
              <a:rPr lang="fr-CA" sz="2200" dirty="0"/>
              <a:t>A</a:t>
            </a:r>
            <a:r>
              <a:rPr lang="fr-CA" sz="2200" dirty="0" smtClean="0"/>
              <a:t>dmission </a:t>
            </a:r>
            <a:r>
              <a:rPr lang="fr-CA" sz="2200" dirty="0"/>
              <a:t>aux soins intensifs </a:t>
            </a:r>
          </a:p>
          <a:p>
            <a:pPr lvl="1"/>
            <a:r>
              <a:rPr lang="fr-CA" sz="2200" dirty="0" smtClean="0"/>
              <a:t>Hypoglycémies néonatales</a:t>
            </a:r>
            <a:endParaRPr lang="fr-CA" sz="2200" dirty="0"/>
          </a:p>
          <a:p>
            <a:pPr lvl="1"/>
            <a:r>
              <a:rPr lang="fr-CA" sz="2200" dirty="0"/>
              <a:t>P</a:t>
            </a:r>
            <a:r>
              <a:rPr lang="fr-CA" sz="2200" dirty="0" smtClean="0"/>
              <a:t>oids </a:t>
            </a:r>
            <a:r>
              <a:rPr lang="fr-CA" sz="2200" dirty="0"/>
              <a:t>de naissance </a:t>
            </a:r>
            <a:r>
              <a:rPr lang="fr-CA" sz="2200" dirty="0" smtClean="0"/>
              <a:t>(tendance)</a:t>
            </a:r>
          </a:p>
          <a:p>
            <a:pPr lvl="1"/>
            <a:r>
              <a:rPr lang="fr-CA" sz="2200" dirty="0" smtClean="0"/>
              <a:t>Complications </a:t>
            </a:r>
            <a:r>
              <a:rPr lang="fr-CA" sz="2200" dirty="0"/>
              <a:t>hypertensives de la grossesse </a:t>
            </a:r>
            <a:r>
              <a:rPr lang="fr-CA" sz="2200" dirty="0" smtClean="0"/>
              <a:t>mitigées</a:t>
            </a:r>
          </a:p>
          <a:p>
            <a:r>
              <a:rPr lang="fr-CA" dirty="0" smtClean="0"/>
              <a:t>Développement neurocognitif et conséquences métabolique chez le bébé</a:t>
            </a:r>
          </a:p>
          <a:p>
            <a:pPr lvl="1"/>
            <a:r>
              <a:rPr lang="fr-CA" sz="2000" dirty="0" smtClean="0"/>
              <a:t> Résultats préliminaires du MiG Trial en cours, suivi post-partum sur 2 ans</a:t>
            </a:r>
            <a:endParaRPr lang="fr-CA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9764486" y="612490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*</a:t>
            </a:r>
            <a:r>
              <a:rPr lang="fr-CA" dirty="0" err="1" smtClean="0"/>
              <a:t>Vanky</a:t>
            </a:r>
            <a:r>
              <a:rPr lang="fr-CA" dirty="0" smtClean="0"/>
              <a:t> et </a:t>
            </a:r>
            <a:r>
              <a:rPr lang="fr-CA" dirty="0" err="1" smtClean="0"/>
              <a:t>co.</a:t>
            </a:r>
            <a:endParaRPr lang="fr-CA" dirty="0" smtClean="0"/>
          </a:p>
          <a:p>
            <a:r>
              <a:rPr lang="fr-CA" dirty="0" smtClean="0"/>
              <a:t>**</a:t>
            </a:r>
            <a:r>
              <a:rPr lang="fr-CA" dirty="0" err="1" smtClean="0"/>
              <a:t>Rowan</a:t>
            </a:r>
            <a:r>
              <a:rPr lang="fr-CA" dirty="0" smtClean="0"/>
              <a:t> et </a:t>
            </a:r>
            <a:r>
              <a:rPr lang="fr-CA" dirty="0" err="1" smtClean="0"/>
              <a:t>co.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4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770756"/>
              </p:ext>
            </p:extLst>
          </p:nvPr>
        </p:nvGraphicFramePr>
        <p:xfrm>
          <a:off x="881219" y="1349115"/>
          <a:ext cx="9668655" cy="536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èche vers la droite 4"/>
          <p:cNvSpPr/>
          <p:nvPr/>
        </p:nvSpPr>
        <p:spPr>
          <a:xfrm rot="16036781">
            <a:off x="6377537" y="4319138"/>
            <a:ext cx="457198" cy="2773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a droite 5"/>
          <p:cNvSpPr/>
          <p:nvPr/>
        </p:nvSpPr>
        <p:spPr>
          <a:xfrm rot="5400000">
            <a:off x="7977802" y="5454799"/>
            <a:ext cx="457198" cy="2773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/>
          <p:cNvSpPr/>
          <p:nvPr/>
        </p:nvSpPr>
        <p:spPr>
          <a:xfrm rot="5400000">
            <a:off x="8146764" y="4329803"/>
            <a:ext cx="457198" cy="2773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/>
          <p:cNvSpPr/>
          <p:nvPr/>
        </p:nvSpPr>
        <p:spPr>
          <a:xfrm rot="5400000">
            <a:off x="5938340" y="4997601"/>
            <a:ext cx="457198" cy="2773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543075" y="1764742"/>
            <a:ext cx="749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mtClean="0"/>
              <a:t>VS</a:t>
            </a:r>
            <a:endParaRPr lang="fr-FR" sz="2800" b="1"/>
          </a:p>
        </p:txBody>
      </p:sp>
      <p:sp>
        <p:nvSpPr>
          <p:cNvPr id="12" name="Pensées 11"/>
          <p:cNvSpPr/>
          <p:nvPr/>
        </p:nvSpPr>
        <p:spPr>
          <a:xfrm>
            <a:off x="9380641" y="2594280"/>
            <a:ext cx="2338466" cy="1334125"/>
          </a:xfrm>
          <a:prstGeom prst="cloudCallout">
            <a:avLst>
              <a:gd name="adj1" fmla="val -97756"/>
              <a:gd name="adj2" fmla="val -3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699379" y="2726960"/>
            <a:ext cx="2171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Développement neurocognitif ?</a:t>
            </a:r>
          </a:p>
          <a:p>
            <a:endParaRPr lang="fr-FR" sz="1400" dirty="0" smtClean="0"/>
          </a:p>
          <a:p>
            <a:r>
              <a:rPr lang="fr-FR" sz="1400" dirty="0"/>
              <a:t>C</a:t>
            </a:r>
            <a:r>
              <a:rPr lang="fr-FR" sz="1400" dirty="0" smtClean="0"/>
              <a:t>onséquences métaboliques?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028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Bibliographie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257300"/>
            <a:ext cx="10473645" cy="58293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CA" dirty="0" err="1"/>
              <a:t>Lanthier</a:t>
            </a:r>
            <a:r>
              <a:rPr lang="fr-CA" dirty="0"/>
              <a:t> L. </a:t>
            </a:r>
            <a:r>
              <a:rPr lang="fr-CA" i="1" dirty="0"/>
              <a:t>Diabète gestationnel</a:t>
            </a:r>
            <a:r>
              <a:rPr lang="fr-CA" dirty="0"/>
              <a:t>. Guide pratique de médecine interne, 5ème édition. Éditions </a:t>
            </a:r>
            <a:r>
              <a:rPr lang="fr-CA" dirty="0" err="1"/>
              <a:t>Formed</a:t>
            </a:r>
            <a:r>
              <a:rPr lang="fr-CA" dirty="0"/>
              <a:t> </a:t>
            </a:r>
            <a:r>
              <a:rPr lang="fr-CA" dirty="0" err="1"/>
              <a:t>inc.</a:t>
            </a:r>
            <a:r>
              <a:rPr lang="fr-CA" dirty="0"/>
              <a:t> </a:t>
            </a:r>
            <a:r>
              <a:rPr lang="fr-CA" dirty="0" err="1"/>
              <a:t>Trois-Rivière</a:t>
            </a:r>
            <a:r>
              <a:rPr lang="fr-CA" dirty="0"/>
              <a:t>, </a:t>
            </a:r>
            <a:r>
              <a:rPr lang="en-CA" dirty="0"/>
              <a:t>2009. pp.17-18.</a:t>
            </a:r>
            <a:endParaRPr lang="fr-CA" dirty="0"/>
          </a:p>
          <a:p>
            <a:pPr lvl="0"/>
            <a:r>
              <a:rPr lang="en-CA" dirty="0"/>
              <a:t>Canadian Diabetes Association Clinical Practice Guidelines Expert Committee.</a:t>
            </a:r>
            <a:r>
              <a:rPr lang="en-CA" i="1" dirty="0"/>
              <a:t> Canadian Diabetes Association 2013 Clinical Practice Guidelines for the Prevention and Management of Diabetes in Canada</a:t>
            </a:r>
            <a:r>
              <a:rPr lang="en-CA" dirty="0"/>
              <a:t>. Can J Diabetes 2013; 37 (</a:t>
            </a:r>
            <a:r>
              <a:rPr lang="en-CA" dirty="0" err="1"/>
              <a:t>suppl</a:t>
            </a:r>
            <a:r>
              <a:rPr lang="en-CA" dirty="0"/>
              <a:t> 1): S1-S212</a:t>
            </a:r>
            <a:endParaRPr lang="fr-CA" dirty="0"/>
          </a:p>
          <a:p>
            <a:pPr lvl="0"/>
            <a:r>
              <a:rPr lang="en-CA" dirty="0" err="1"/>
              <a:t>Ijäs</a:t>
            </a:r>
            <a:r>
              <a:rPr lang="en-CA" dirty="0"/>
              <a:t> H, </a:t>
            </a:r>
            <a:r>
              <a:rPr lang="en-CA" dirty="0" err="1"/>
              <a:t>Varäsmäki</a:t>
            </a:r>
            <a:r>
              <a:rPr lang="en-CA" dirty="0"/>
              <a:t> M, Morin-</a:t>
            </a:r>
            <a:r>
              <a:rPr lang="en-CA" dirty="0" err="1"/>
              <a:t>Papunen</a:t>
            </a:r>
            <a:r>
              <a:rPr lang="en-CA" dirty="0"/>
              <a:t> L et </a:t>
            </a:r>
            <a:r>
              <a:rPr lang="en-CA" dirty="0" err="1"/>
              <a:t>al.</a:t>
            </a:r>
            <a:r>
              <a:rPr lang="en-CA" i="1" dirty="0" err="1"/>
              <a:t>Metformin</a:t>
            </a:r>
            <a:r>
              <a:rPr lang="en-CA" i="1" dirty="0"/>
              <a:t> should be considered in the treatment of gestational diabetes</a:t>
            </a:r>
            <a:r>
              <a:rPr lang="en-CA" dirty="0"/>
              <a:t>: a prospective randomised study. BJOG 2011;118:880–885. [Medline]</a:t>
            </a:r>
            <a:endParaRPr lang="fr-CA" dirty="0"/>
          </a:p>
          <a:p>
            <a:pPr lvl="0"/>
            <a:r>
              <a:rPr lang="en-CA" dirty="0"/>
              <a:t>Moore LE, Briery CM, </a:t>
            </a:r>
            <a:r>
              <a:rPr lang="en-CA" dirty="0" err="1"/>
              <a:t>Clokey</a:t>
            </a:r>
            <a:r>
              <a:rPr lang="en-CA" dirty="0"/>
              <a:t> D et al. </a:t>
            </a:r>
            <a:r>
              <a:rPr lang="en-CA" i="1" dirty="0"/>
              <a:t>Metformin and insulin in the management of gestational diabetes mellitus: preliminary results of a comparison</a:t>
            </a:r>
            <a:r>
              <a:rPr lang="en-CA" dirty="0"/>
              <a:t>. Journal of Reproductive Medicine.  52(11):1011-5, 2007 Nov. [Journal Article. Randomized Controlled Trial] [</a:t>
            </a:r>
            <a:r>
              <a:rPr lang="en-CA" dirty="0" err="1"/>
              <a:t>Embase</a:t>
            </a:r>
            <a:r>
              <a:rPr lang="en-CA" dirty="0"/>
              <a:t>] </a:t>
            </a:r>
            <a:endParaRPr lang="fr-CA" dirty="0"/>
          </a:p>
          <a:p>
            <a:pPr lvl="0"/>
            <a:r>
              <a:rPr lang="en-CA" dirty="0" err="1"/>
              <a:t>Tertti</a:t>
            </a:r>
            <a:r>
              <a:rPr lang="en-CA" dirty="0"/>
              <a:t> K, </a:t>
            </a:r>
            <a:r>
              <a:rPr lang="en-CA" dirty="0" err="1"/>
              <a:t>Ekblad</a:t>
            </a:r>
            <a:r>
              <a:rPr lang="en-CA" dirty="0"/>
              <a:t> U, </a:t>
            </a:r>
            <a:r>
              <a:rPr lang="en-CA" dirty="0" err="1"/>
              <a:t>Vahlberg</a:t>
            </a:r>
            <a:r>
              <a:rPr lang="en-CA" dirty="0"/>
              <a:t> T et </a:t>
            </a:r>
            <a:r>
              <a:rPr lang="en-CA" dirty="0" err="1"/>
              <a:t>Rönnemaa</a:t>
            </a:r>
            <a:r>
              <a:rPr lang="en-CA" dirty="0"/>
              <a:t> T. </a:t>
            </a:r>
            <a:r>
              <a:rPr lang="en-CA" i="1" dirty="0"/>
              <a:t>Comparison of metformin and insulin in the treatment of gestational diabetes: A retrospective, case-control study</a:t>
            </a:r>
            <a:r>
              <a:rPr lang="en-CA" dirty="0"/>
              <a:t>. Rev </a:t>
            </a:r>
            <a:r>
              <a:rPr lang="en-CA" dirty="0" err="1"/>
              <a:t>Diabet</a:t>
            </a:r>
            <a:r>
              <a:rPr lang="en-CA" dirty="0"/>
              <a:t> Stud. 2008;5:95–101. [</a:t>
            </a:r>
            <a:r>
              <a:rPr lang="en-CA" u="sng" dirty="0">
                <a:hlinkClick r:id="rId3"/>
              </a:rPr>
              <a:t>PMC free article</a:t>
            </a:r>
            <a:r>
              <a:rPr lang="en-CA" dirty="0"/>
              <a:t>] [</a:t>
            </a:r>
            <a:r>
              <a:rPr lang="en-CA" u="sng" dirty="0">
                <a:hlinkClick r:id="rId4"/>
              </a:rPr>
              <a:t>PubMed</a:t>
            </a:r>
            <a:r>
              <a:rPr lang="en-CA" dirty="0"/>
              <a:t>]</a:t>
            </a:r>
            <a:endParaRPr lang="fr-CA" dirty="0"/>
          </a:p>
          <a:p>
            <a:pPr lvl="0"/>
            <a:r>
              <a:rPr lang="en-CA" dirty="0"/>
              <a:t>Hickman MA,  McBride R,  </a:t>
            </a:r>
            <a:r>
              <a:rPr lang="en-CA" dirty="0" err="1"/>
              <a:t>Boggess</a:t>
            </a:r>
            <a:r>
              <a:rPr lang="en-CA" dirty="0"/>
              <a:t> KA et  Strauss R. </a:t>
            </a:r>
            <a:r>
              <a:rPr lang="en-CA" i="1" dirty="0"/>
              <a:t>Metformin compared with insulin in the treatment of pregnant women with overt diabetes: a randomized controlled trial</a:t>
            </a:r>
            <a:r>
              <a:rPr lang="en-CA" dirty="0"/>
              <a:t>.  American Journal of Perinatology.  30(6):483-90, 2013 Jun. [</a:t>
            </a:r>
            <a:r>
              <a:rPr lang="en-CA" dirty="0" err="1"/>
              <a:t>Embase</a:t>
            </a:r>
            <a:r>
              <a:rPr lang="en-CA" dirty="0"/>
              <a:t>] </a:t>
            </a:r>
            <a:endParaRPr lang="fr-CA" dirty="0" smtClean="0"/>
          </a:p>
          <a:p>
            <a:pPr lvl="0"/>
            <a:r>
              <a:rPr lang="fr-CA" dirty="0"/>
              <a:t>Langer 0, </a:t>
            </a:r>
            <a:r>
              <a:rPr lang="fr-CA" dirty="0" err="1"/>
              <a:t>Yogev</a:t>
            </a:r>
            <a:r>
              <a:rPr lang="fr-CA" dirty="0"/>
              <a:t> Y, Most 0 et al. </a:t>
            </a:r>
            <a:r>
              <a:rPr lang="en-CA" i="1" dirty="0"/>
              <a:t>Gestational diabetes: The consequences of not treating</a:t>
            </a:r>
            <a:r>
              <a:rPr lang="en-CA" dirty="0"/>
              <a:t>. Am J </a:t>
            </a:r>
            <a:r>
              <a:rPr lang="en-CA" dirty="0" err="1"/>
              <a:t>Obstet</a:t>
            </a:r>
            <a:r>
              <a:rPr lang="en-CA" dirty="0"/>
              <a:t> </a:t>
            </a:r>
            <a:r>
              <a:rPr lang="en-CA" dirty="0" err="1"/>
              <a:t>Gynecol</a:t>
            </a:r>
            <a:r>
              <a:rPr lang="en-CA" dirty="0"/>
              <a:t> 2005;192: 989-997 [Google Scholar]</a:t>
            </a:r>
            <a:endParaRPr lang="fr-CA" dirty="0"/>
          </a:p>
          <a:p>
            <a:pPr lvl="0"/>
            <a:r>
              <a:rPr lang="fr-CA" dirty="0"/>
              <a:t>Université Laval, Faculté de Médecine. Modules </a:t>
            </a:r>
            <a:r>
              <a:rPr lang="fr-CA" dirty="0" err="1"/>
              <a:t>infocritiques</a:t>
            </a:r>
            <a:r>
              <a:rPr lang="fr-CA" dirty="0"/>
              <a:t>. </a:t>
            </a:r>
            <a:r>
              <a:rPr lang="fr-CA" u="sng" dirty="0">
                <a:hlinkClick r:id="rId5"/>
              </a:rPr>
              <a:t>http://infocritique.fmed.ulaval.ca/Cours/infocritique/index.aspx</a:t>
            </a:r>
            <a:r>
              <a:rPr lang="fr-CA" dirty="0"/>
              <a:t>, page consultée le 2016/04/04. [En ligne</a:t>
            </a:r>
            <a:r>
              <a:rPr lang="fr-CA" dirty="0" smtClean="0"/>
              <a:t>]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5962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Bibliographie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5201" y="1350789"/>
            <a:ext cx="10375185" cy="550721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CA" dirty="0"/>
              <a:t>Rowan JA, Hague WM, Gao W, </a:t>
            </a:r>
            <a:r>
              <a:rPr lang="en-CA" dirty="0" err="1"/>
              <a:t>Battin</a:t>
            </a:r>
            <a:r>
              <a:rPr lang="en-CA" dirty="0"/>
              <a:t> MR et Moore MP. </a:t>
            </a:r>
            <a:r>
              <a:rPr lang="en-CA" dirty="0" err="1"/>
              <a:t>MiG</a:t>
            </a:r>
            <a:r>
              <a:rPr lang="en-CA" dirty="0"/>
              <a:t> Trial Investigators. </a:t>
            </a:r>
            <a:r>
              <a:rPr lang="en-CA" i="1" dirty="0"/>
              <a:t>Metformin versus insulin for the treatment of gestational diabetes</a:t>
            </a:r>
            <a:r>
              <a:rPr lang="en-CA" dirty="0"/>
              <a:t>. N </a:t>
            </a:r>
            <a:r>
              <a:rPr lang="en-CA" dirty="0" err="1"/>
              <a:t>Engl</a:t>
            </a:r>
            <a:r>
              <a:rPr lang="en-CA" dirty="0"/>
              <a:t> J Med.2008;358:2003–15. [</a:t>
            </a:r>
            <a:r>
              <a:rPr lang="en-CA" u="sng" dirty="0">
                <a:hlinkClick r:id="rId2"/>
              </a:rPr>
              <a:t>PubMed</a:t>
            </a:r>
            <a:r>
              <a:rPr lang="en-CA" dirty="0"/>
              <a:t>]</a:t>
            </a:r>
            <a:endParaRPr lang="fr-CA" dirty="0"/>
          </a:p>
          <a:p>
            <a:pPr lvl="0"/>
            <a:r>
              <a:rPr lang="en-CA" dirty="0" err="1"/>
              <a:t>Hellmuth</a:t>
            </a:r>
            <a:r>
              <a:rPr lang="en-CA" dirty="0"/>
              <a:t> E, </a:t>
            </a:r>
            <a:r>
              <a:rPr lang="en-CA" dirty="0" err="1"/>
              <a:t>Damm</a:t>
            </a:r>
            <a:r>
              <a:rPr lang="en-CA" dirty="0"/>
              <a:t> P et </a:t>
            </a:r>
            <a:r>
              <a:rPr lang="en-CA" dirty="0" err="1"/>
              <a:t>Mølsted</a:t>
            </a:r>
            <a:r>
              <a:rPr lang="en-CA" dirty="0"/>
              <a:t>-Pedersen L. </a:t>
            </a:r>
            <a:r>
              <a:rPr lang="en-CA" i="1" dirty="0"/>
              <a:t>Oral hypo- glycaemic agents in 118 diabetic pregnancies.</a:t>
            </a:r>
            <a:r>
              <a:rPr lang="en-CA" dirty="0"/>
              <a:t> Diabetic Medicine, vol. 17, no. 7, pp. 507–511, 2000. [Google Scholar] </a:t>
            </a:r>
            <a:endParaRPr lang="fr-CA" dirty="0"/>
          </a:p>
          <a:p>
            <a:pPr lvl="0"/>
            <a:r>
              <a:rPr lang="en-CA" dirty="0" err="1"/>
              <a:t>Niromanesh</a:t>
            </a:r>
            <a:r>
              <a:rPr lang="en-CA" dirty="0"/>
              <a:t> S, </a:t>
            </a:r>
            <a:r>
              <a:rPr lang="en-CA" dirty="0" err="1"/>
              <a:t>Alavi</a:t>
            </a:r>
            <a:r>
              <a:rPr lang="en-CA" dirty="0"/>
              <a:t> A, </a:t>
            </a:r>
            <a:r>
              <a:rPr lang="en-CA" dirty="0" err="1"/>
              <a:t>Sharbaf</a:t>
            </a:r>
            <a:r>
              <a:rPr lang="en-CA" dirty="0"/>
              <a:t> FR et al. </a:t>
            </a:r>
            <a:r>
              <a:rPr lang="en-CA" i="1" dirty="0"/>
              <a:t>Metformin compared with insulin in the management of gestational diabetes mellitus: A randomized clinical trial</a:t>
            </a:r>
            <a:r>
              <a:rPr lang="en-CA" dirty="0"/>
              <a:t>. Diabetes Res </a:t>
            </a:r>
            <a:r>
              <a:rPr lang="en-CA" dirty="0" err="1"/>
              <a:t>Clin</a:t>
            </a:r>
            <a:r>
              <a:rPr lang="en-CA" dirty="0"/>
              <a:t> </a:t>
            </a:r>
            <a:r>
              <a:rPr lang="en-CA" dirty="0" err="1"/>
              <a:t>Pract</a:t>
            </a:r>
            <a:r>
              <a:rPr lang="en-CA" dirty="0"/>
              <a:t>. 2012;98:422–9. [</a:t>
            </a:r>
            <a:r>
              <a:rPr lang="en-CA" u="sng" dirty="0">
                <a:hlinkClick r:id="rId3"/>
              </a:rPr>
              <a:t>PubMed</a:t>
            </a:r>
            <a:r>
              <a:rPr lang="en-CA" dirty="0"/>
              <a:t>]</a:t>
            </a:r>
            <a:endParaRPr lang="fr-CA" dirty="0"/>
          </a:p>
          <a:p>
            <a:pPr lvl="0"/>
            <a:r>
              <a:rPr lang="en-CA" dirty="0" err="1"/>
              <a:t>Balani</a:t>
            </a:r>
            <a:r>
              <a:rPr lang="en-CA" dirty="0"/>
              <a:t> J, </a:t>
            </a:r>
            <a:r>
              <a:rPr lang="en-CA" dirty="0" err="1"/>
              <a:t>Hyer</a:t>
            </a:r>
            <a:r>
              <a:rPr lang="en-CA" dirty="0"/>
              <a:t> SL, Rodin DA et </a:t>
            </a:r>
            <a:r>
              <a:rPr lang="en-CA" dirty="0" err="1"/>
              <a:t>Shehata</a:t>
            </a:r>
            <a:r>
              <a:rPr lang="en-CA" dirty="0"/>
              <a:t> H. </a:t>
            </a:r>
            <a:r>
              <a:rPr lang="en-CA" i="1" dirty="0"/>
              <a:t>Pregnancy outcomes in women with gestational diabetes treated with metformin or insulin: a case-control study</a:t>
            </a:r>
            <a:r>
              <a:rPr lang="en-CA" dirty="0"/>
              <a:t>. </a:t>
            </a:r>
            <a:r>
              <a:rPr lang="fr-FR" dirty="0" err="1"/>
              <a:t>Diabet</a:t>
            </a:r>
            <a:r>
              <a:rPr lang="fr-FR" dirty="0"/>
              <a:t> Med 2009;26:798–802. [</a:t>
            </a:r>
            <a:r>
              <a:rPr lang="fr-FR" dirty="0" err="1"/>
              <a:t>PubMed</a:t>
            </a:r>
            <a:r>
              <a:rPr lang="fr-FR" dirty="0"/>
              <a:t>]</a:t>
            </a:r>
            <a:endParaRPr lang="fr-CA" dirty="0"/>
          </a:p>
          <a:p>
            <a:pPr lvl="0"/>
            <a:r>
              <a:rPr lang="en-CA" dirty="0" err="1"/>
              <a:t>Hyer</a:t>
            </a:r>
            <a:r>
              <a:rPr lang="en-CA" dirty="0"/>
              <a:t> S. </a:t>
            </a:r>
            <a:r>
              <a:rPr lang="en-CA" i="1" dirty="0"/>
              <a:t>Metformin is not significantly different from insulin for preventing fetal macrosomia in women with gestational diabetes</a:t>
            </a:r>
            <a:r>
              <a:rPr lang="en-CA" dirty="0"/>
              <a:t>. Evidence Based Medicine; Jun 2012, Vol. 17 Issue 3, p88 [TRIP]</a:t>
            </a:r>
            <a:endParaRPr lang="fr-CA" dirty="0"/>
          </a:p>
          <a:p>
            <a:pPr lvl="0"/>
            <a:r>
              <a:rPr lang="en-CA" dirty="0"/>
              <a:t>Leclerc C, </a:t>
            </a:r>
            <a:r>
              <a:rPr lang="en-CA" dirty="0" err="1"/>
              <a:t>Grégoire</a:t>
            </a:r>
            <a:r>
              <a:rPr lang="en-CA" dirty="0"/>
              <a:t> J, </a:t>
            </a:r>
            <a:r>
              <a:rPr lang="en-CA" dirty="0" err="1"/>
              <a:t>Rheault</a:t>
            </a:r>
            <a:r>
              <a:rPr lang="en-CA" dirty="0"/>
              <a:t> C. </a:t>
            </a:r>
            <a:r>
              <a:rPr lang="en-CA" i="1" dirty="0" err="1"/>
              <a:t>Diabète</a:t>
            </a:r>
            <a:r>
              <a:rPr lang="en-CA" i="1" dirty="0"/>
              <a:t> et </a:t>
            </a:r>
            <a:r>
              <a:rPr lang="en-CA" i="1" dirty="0" err="1"/>
              <a:t>grossesse</a:t>
            </a:r>
            <a:r>
              <a:rPr lang="en-CA" dirty="0"/>
              <a:t>. </a:t>
            </a:r>
            <a:r>
              <a:rPr lang="fr-CA" dirty="0"/>
              <a:t>Mémo-périnatalité, 3</a:t>
            </a:r>
            <a:r>
              <a:rPr lang="fr-CA" baseline="30000" dirty="0"/>
              <a:t>ème</a:t>
            </a:r>
            <a:r>
              <a:rPr lang="fr-CA" dirty="0"/>
              <a:t> édition. Éditions Cahiers Mémos. Montréal, 2014. pp.66-71</a:t>
            </a:r>
          </a:p>
          <a:p>
            <a:pPr lvl="0"/>
            <a:r>
              <a:rPr lang="fr-CA" dirty="0" err="1"/>
              <a:t>Spaulonci</a:t>
            </a:r>
            <a:r>
              <a:rPr lang="fr-CA" dirty="0"/>
              <a:t> CP, </a:t>
            </a:r>
            <a:r>
              <a:rPr lang="fr-CA" dirty="0" err="1"/>
              <a:t>Bernardes</a:t>
            </a:r>
            <a:r>
              <a:rPr lang="fr-CA" dirty="0"/>
              <a:t> LS, </a:t>
            </a:r>
            <a:r>
              <a:rPr lang="fr-CA" dirty="0" err="1"/>
              <a:t>Trindade</a:t>
            </a:r>
            <a:r>
              <a:rPr lang="fr-CA" dirty="0"/>
              <a:t> TC, et al. </a:t>
            </a:r>
            <a:r>
              <a:rPr lang="en-CA" i="1" dirty="0"/>
              <a:t>Randomized trial of metformin vs insulin in the management of gestational diabetes</a:t>
            </a:r>
            <a:r>
              <a:rPr lang="en-CA" dirty="0"/>
              <a:t>. Am J </a:t>
            </a:r>
            <a:r>
              <a:rPr lang="en-CA" dirty="0" err="1"/>
              <a:t>Obstet</a:t>
            </a:r>
            <a:r>
              <a:rPr lang="en-CA" dirty="0"/>
              <a:t> </a:t>
            </a:r>
            <a:r>
              <a:rPr lang="en-CA" dirty="0" err="1"/>
              <a:t>Gynecol</a:t>
            </a:r>
            <a:r>
              <a:rPr lang="en-CA" dirty="0"/>
              <a:t> 2013;209:34.e1-7. [TRIP]</a:t>
            </a:r>
            <a:endParaRPr lang="fr-CA" dirty="0"/>
          </a:p>
          <a:p>
            <a:pPr lvl="0"/>
            <a:r>
              <a:rPr lang="en-CA" dirty="0" err="1"/>
              <a:t>Ainuddin</a:t>
            </a:r>
            <a:r>
              <a:rPr lang="en-CA" dirty="0"/>
              <a:t> J, Karim N, Hasan AA et Naqvi SA. </a:t>
            </a:r>
            <a:r>
              <a:rPr lang="en-CA" i="1" dirty="0"/>
              <a:t>Metformin versus insulin treatment in gestational diabetes in pregnancy in a developing country. A randomized control trial</a:t>
            </a:r>
            <a:r>
              <a:rPr lang="en-CA" dirty="0"/>
              <a:t>. Diabetes Research and Clinical Practice, vol. 107, no. 2, pp. 290– 299, 2015. [TRIP]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3857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Bibliographie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2" y="1485900"/>
            <a:ext cx="10440988" cy="5257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CA" dirty="0" err="1"/>
              <a:t>Caughey</a:t>
            </a:r>
            <a:r>
              <a:rPr lang="fr-CA" dirty="0"/>
              <a:t> AB. </a:t>
            </a:r>
            <a:r>
              <a:rPr lang="fr-CA" i="1" dirty="0" err="1"/>
              <a:t>Gestational</a:t>
            </a:r>
            <a:r>
              <a:rPr lang="fr-CA" i="1" dirty="0"/>
              <a:t> </a:t>
            </a:r>
            <a:r>
              <a:rPr lang="fr-CA" i="1" dirty="0" err="1"/>
              <a:t>diabetes</a:t>
            </a:r>
            <a:r>
              <a:rPr lang="fr-CA" i="1" dirty="0"/>
              <a:t> </a:t>
            </a:r>
            <a:r>
              <a:rPr lang="fr-CA" i="1" dirty="0" err="1"/>
              <a:t>mellitus</a:t>
            </a:r>
            <a:r>
              <a:rPr lang="fr-CA" i="1" dirty="0"/>
              <a:t> : </a:t>
            </a:r>
            <a:r>
              <a:rPr lang="fr-CA" i="1" dirty="0" err="1"/>
              <a:t>Obstetrical</a:t>
            </a:r>
            <a:r>
              <a:rPr lang="fr-CA" i="1" dirty="0"/>
              <a:t> issues and management</a:t>
            </a:r>
            <a:r>
              <a:rPr lang="fr-CA" dirty="0"/>
              <a:t>. </a:t>
            </a:r>
            <a:r>
              <a:rPr lang="fr-CA" dirty="0" err="1"/>
              <a:t>UpToDate</a:t>
            </a:r>
            <a:r>
              <a:rPr lang="fr-CA" dirty="0"/>
              <a:t>, </a:t>
            </a:r>
            <a:r>
              <a:rPr lang="fr-CA" u="sng" dirty="0">
                <a:hlinkClick r:id="rId2"/>
              </a:rPr>
              <a:t>http://www.uptodate.com/contents/gestational-diabetes-mellitus-obstetricalissuesandmanagement?source=search_result&amp;search=Caughey+B.+Gestational+diabetes+mellitus%C2%A0%3A+Obstetrical+issues+and+management&amp;selectedTitle=1~150</a:t>
            </a:r>
            <a:r>
              <a:rPr lang="fr-CA" dirty="0"/>
              <a:t>, dernière mise à jour 02/2016, page consultée le 09/05/2016 [En ligne]</a:t>
            </a:r>
          </a:p>
          <a:p>
            <a:pPr lvl="0"/>
            <a:r>
              <a:rPr lang="fr-CA" dirty="0"/>
              <a:t>Groupe inter-agences de l’ONU sur la mortalité infantile (UNICEF, OMS, Banque mondiale, Département des affaires économiques et sociales de l’ONU, PNUD). </a:t>
            </a:r>
            <a:r>
              <a:rPr lang="fr-CA" i="1" dirty="0"/>
              <a:t>Niveaux et tendances en matière de mortalité maternelle et infantile</a:t>
            </a:r>
            <a:r>
              <a:rPr lang="fr-CA" dirty="0"/>
              <a:t>. Rapport de 2011.http://donnees.banquemondiale.org/indicateur/</a:t>
            </a:r>
            <a:r>
              <a:rPr lang="fr-CA" dirty="0" err="1"/>
              <a:t>SP.DYN.IMRT.IN?page</a:t>
            </a:r>
            <a:r>
              <a:rPr lang="fr-CA" dirty="0"/>
              <a:t>=6, dernière mise à jour 03/2016, page consultée le 12/05/2016 [En ligne]</a:t>
            </a:r>
          </a:p>
          <a:p>
            <a:pPr lvl="0"/>
            <a:r>
              <a:rPr lang="en-CA" dirty="0" err="1"/>
              <a:t>Ruholamin</a:t>
            </a:r>
            <a:r>
              <a:rPr lang="en-CA" dirty="0"/>
              <a:t> S, </a:t>
            </a:r>
            <a:r>
              <a:rPr lang="en-CA" dirty="0" err="1"/>
              <a:t>Eshaghian</a:t>
            </a:r>
            <a:r>
              <a:rPr lang="en-CA" dirty="0"/>
              <a:t> S et </a:t>
            </a:r>
            <a:r>
              <a:rPr lang="en-CA" dirty="0" err="1"/>
              <a:t>Allame</a:t>
            </a:r>
            <a:r>
              <a:rPr lang="en-CA" dirty="0"/>
              <a:t> Z. </a:t>
            </a:r>
            <a:r>
              <a:rPr lang="en-CA" i="1" dirty="0"/>
              <a:t>Neonatal outcomes in women with gestational diabetes mellitus treated with metformin in compare with insulin: A randomized clinical trial</a:t>
            </a:r>
            <a:r>
              <a:rPr lang="en-CA" dirty="0"/>
              <a:t>. Journal of Research in Medical Sciences : The Official Journal of Isfahan University of Medical Sciences. </a:t>
            </a:r>
            <a:r>
              <a:rPr lang="fr-FR" dirty="0"/>
              <a:t>2014;19(10):970-975.</a:t>
            </a:r>
            <a:endParaRPr lang="fr-CA" dirty="0"/>
          </a:p>
          <a:p>
            <a:pPr lvl="0"/>
            <a:r>
              <a:rPr lang="en-CA" dirty="0"/>
              <a:t>Gilbert C, Valois M, </a:t>
            </a:r>
            <a:r>
              <a:rPr lang="en-CA" dirty="0" err="1"/>
              <a:t>Koren</a:t>
            </a:r>
            <a:r>
              <a:rPr lang="en-CA" dirty="0"/>
              <a:t> G. </a:t>
            </a:r>
            <a:r>
              <a:rPr lang="en-CA" i="1" dirty="0"/>
              <a:t>Pregnancy outcome after first- trimester exposure to metformin: a meta-analysis</a:t>
            </a:r>
            <a:r>
              <a:rPr lang="en-CA" dirty="0"/>
              <a:t>. </a:t>
            </a:r>
            <a:r>
              <a:rPr lang="en-CA" dirty="0" err="1"/>
              <a:t>Fertil</a:t>
            </a:r>
            <a:r>
              <a:rPr lang="en-CA" dirty="0"/>
              <a:t> </a:t>
            </a:r>
            <a:r>
              <a:rPr lang="en-CA" dirty="0" err="1"/>
              <a:t>Steril</a:t>
            </a:r>
            <a:r>
              <a:rPr lang="en-CA" dirty="0"/>
              <a:t> 2006;86: 658–63. [Google Scholar]</a:t>
            </a:r>
            <a:endParaRPr lang="fr-CA" dirty="0"/>
          </a:p>
          <a:p>
            <a:pPr lvl="0"/>
            <a:r>
              <a:rPr lang="en-CA" dirty="0" err="1"/>
              <a:t>Vanky</a:t>
            </a:r>
            <a:r>
              <a:rPr lang="en-CA" dirty="0"/>
              <a:t> E, </a:t>
            </a:r>
            <a:r>
              <a:rPr lang="en-CA" dirty="0" err="1"/>
              <a:t>Zahlsen</a:t>
            </a:r>
            <a:r>
              <a:rPr lang="en-CA" dirty="0"/>
              <a:t> K, </a:t>
            </a:r>
            <a:r>
              <a:rPr lang="en-CA" dirty="0" err="1"/>
              <a:t>Spigset</a:t>
            </a:r>
            <a:r>
              <a:rPr lang="en-CA" dirty="0"/>
              <a:t> O et </a:t>
            </a:r>
            <a:r>
              <a:rPr lang="en-CA" dirty="0" err="1"/>
              <a:t>Carlsen</a:t>
            </a:r>
            <a:r>
              <a:rPr lang="en-CA" dirty="0"/>
              <a:t> SM. </a:t>
            </a:r>
            <a:r>
              <a:rPr lang="en-CA" i="1" dirty="0"/>
              <a:t>Placental passage of metformin in women with polycystic ovary syndrome</a:t>
            </a:r>
            <a:r>
              <a:rPr lang="en-CA" dirty="0"/>
              <a:t>. </a:t>
            </a:r>
            <a:r>
              <a:rPr lang="en-CA" dirty="0" err="1"/>
              <a:t>Fertil</a:t>
            </a:r>
            <a:r>
              <a:rPr lang="en-CA" dirty="0"/>
              <a:t> </a:t>
            </a:r>
            <a:r>
              <a:rPr lang="en-CA" dirty="0" err="1"/>
              <a:t>Steril</a:t>
            </a:r>
            <a:r>
              <a:rPr lang="en-CA" dirty="0"/>
              <a:t> 2005;83:1575–1578 </a:t>
            </a:r>
            <a:endParaRPr lang="fr-CA" dirty="0"/>
          </a:p>
          <a:p>
            <a:pPr lvl="0"/>
            <a:r>
              <a:rPr lang="en-CA" dirty="0" err="1"/>
              <a:t>Glueck</a:t>
            </a:r>
            <a:r>
              <a:rPr lang="en-CA" dirty="0"/>
              <a:t> CJ, Goldenberg N, </a:t>
            </a:r>
            <a:r>
              <a:rPr lang="en-CA" dirty="0" err="1"/>
              <a:t>Pranicoff</a:t>
            </a:r>
            <a:r>
              <a:rPr lang="en-CA" dirty="0"/>
              <a:t> J et al. </a:t>
            </a:r>
            <a:r>
              <a:rPr lang="en-CA" i="1" dirty="0"/>
              <a:t>Height, weight, and motor—social development during the first 18 months of life in 126 infants born to 109 mothers with polycystic ovary syndrome who conceived on and continued metformin through pregnancy</a:t>
            </a:r>
            <a:r>
              <a:rPr lang="en-CA" dirty="0"/>
              <a:t>. Human Reproduction, vol. 19, no. 6, pp. 1323–1330, 2004. [Google Scholar]</a:t>
            </a:r>
            <a:endParaRPr lang="fr-CA" dirty="0"/>
          </a:p>
          <a:p>
            <a:pPr lvl="0"/>
            <a:r>
              <a:rPr lang="en-CA" dirty="0"/>
              <a:t>Sullivan S. </a:t>
            </a:r>
            <a:r>
              <a:rPr lang="en-CA" i="1" dirty="0"/>
              <a:t>Should metformin be preferred over insulin therapy in the management of gestational diabetes (GDM)?</a:t>
            </a:r>
            <a:r>
              <a:rPr lang="en-CA" dirty="0"/>
              <a:t> Evidence Based Medicine; Dec 2013, Vol. 18 Issue 6, pe60 [TRIP]</a:t>
            </a:r>
            <a:endParaRPr lang="fr-CA" dirty="0"/>
          </a:p>
          <a:p>
            <a:pPr lvl="0"/>
            <a:r>
              <a:rPr lang="fr-FR" dirty="0"/>
              <a:t>AMA. </a:t>
            </a:r>
            <a:r>
              <a:rPr lang="fr-FR" i="1" dirty="0" err="1"/>
              <a:t>Citing</a:t>
            </a:r>
            <a:r>
              <a:rPr lang="fr-FR" i="1" dirty="0"/>
              <a:t> AMA guide </a:t>
            </a:r>
            <a:r>
              <a:rPr lang="fr-FR" i="1" dirty="0" err="1"/>
              <a:t>website</a:t>
            </a:r>
            <a:r>
              <a:rPr lang="fr-FR" dirty="0"/>
              <a:t>. </a:t>
            </a:r>
            <a:r>
              <a:rPr lang="fr-FR" u="sng" dirty="0">
                <a:hlinkClick r:id="rId3"/>
              </a:rPr>
              <a:t>http://libguides.stkate.edu/content.php?pid=99799&amp;sid=749106</a:t>
            </a:r>
            <a:r>
              <a:rPr lang="fr-FR" dirty="0"/>
              <a:t>, dernière mise à jour 03/2011, page consultée le 13/05/2016. [En ligne]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264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Objectifs 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103312" y="2052918"/>
            <a:ext cx="10046909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dirty="0"/>
              <a:t>Définir l’</a:t>
            </a:r>
            <a:r>
              <a:rPr lang="fr-FR" sz="2800" dirty="0">
                <a:solidFill>
                  <a:srgbClr val="FF0000"/>
                </a:solidFill>
              </a:rPr>
              <a:t>efficacité</a:t>
            </a:r>
            <a:r>
              <a:rPr lang="fr-FR" sz="2800" dirty="0"/>
              <a:t> et la </a:t>
            </a:r>
            <a:r>
              <a:rPr lang="fr-FR" sz="2800" dirty="0">
                <a:solidFill>
                  <a:srgbClr val="FF0000"/>
                </a:solidFill>
              </a:rPr>
              <a:t>sécurité</a:t>
            </a:r>
            <a:r>
              <a:rPr lang="fr-FR" sz="2800" dirty="0"/>
              <a:t> de différentes options thérapeutiques, soit l’</a:t>
            </a:r>
            <a:r>
              <a:rPr lang="fr-FR" sz="2800" dirty="0">
                <a:solidFill>
                  <a:srgbClr val="FF0000"/>
                </a:solidFill>
              </a:rPr>
              <a:t>insuline</a:t>
            </a:r>
            <a:r>
              <a:rPr lang="fr-FR" sz="2800" dirty="0"/>
              <a:t> ou le </a:t>
            </a:r>
            <a:r>
              <a:rPr lang="fr-FR" sz="2800" dirty="0" err="1">
                <a:solidFill>
                  <a:srgbClr val="FF0000"/>
                </a:solidFill>
              </a:rPr>
              <a:t>m</a:t>
            </a:r>
            <a:r>
              <a:rPr lang="fr-FR" sz="2800" dirty="0" err="1" smtClean="0">
                <a:solidFill>
                  <a:srgbClr val="FF0000"/>
                </a:solidFill>
              </a:rPr>
              <a:t>etformin</a:t>
            </a:r>
            <a:r>
              <a:rPr lang="fr-FR" sz="2800" dirty="0"/>
              <a:t>, en regard du traitement du </a:t>
            </a:r>
            <a:r>
              <a:rPr lang="fr-FR" sz="2800" dirty="0">
                <a:solidFill>
                  <a:srgbClr val="FF0000"/>
                </a:solidFill>
              </a:rPr>
              <a:t>diabète gestationnel</a:t>
            </a:r>
            <a:r>
              <a:rPr lang="fr-FR" sz="2800" dirty="0"/>
              <a:t>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3765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1249"/>
          </a:xfrm>
        </p:spPr>
        <p:txBody>
          <a:bodyPr/>
          <a:lstStyle/>
          <a:p>
            <a:r>
              <a:rPr lang="fr-CA" sz="4000" smtClean="0"/>
              <a:t>Introduction 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960928" cy="4195481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Prévalence de 5% </a:t>
            </a:r>
          </a:p>
          <a:p>
            <a:r>
              <a:rPr lang="fr-CA" b="1" dirty="0" smtClean="0">
                <a:solidFill>
                  <a:srgbClr val="C00000"/>
                </a:solidFill>
              </a:rPr>
              <a:t>Risques associés au DG*</a:t>
            </a:r>
          </a:p>
          <a:p>
            <a:pPr lvl="1"/>
            <a:r>
              <a:rPr lang="fr-CA" dirty="0" smtClean="0"/>
              <a:t>Troubles hypertensifs de la grossesse</a:t>
            </a:r>
          </a:p>
          <a:p>
            <a:pPr lvl="1"/>
            <a:r>
              <a:rPr lang="fr-CA" dirty="0"/>
              <a:t>C</a:t>
            </a:r>
            <a:r>
              <a:rPr lang="fr-CA" dirty="0" smtClean="0"/>
              <a:t>ésariennes, accouchements assistés</a:t>
            </a:r>
          </a:p>
          <a:p>
            <a:pPr lvl="1"/>
            <a:r>
              <a:rPr lang="fr-CA" dirty="0" smtClean="0"/>
              <a:t>Morbidité néonatale</a:t>
            </a:r>
          </a:p>
          <a:p>
            <a:pPr lvl="1"/>
            <a:r>
              <a:rPr lang="fr-CA" dirty="0" smtClean="0"/>
              <a:t>Diabète de type 2</a:t>
            </a:r>
          </a:p>
          <a:p>
            <a:r>
              <a:rPr lang="fr-CA" b="1" dirty="0">
                <a:solidFill>
                  <a:srgbClr val="C00000"/>
                </a:solidFill>
              </a:rPr>
              <a:t>Conséquences connues du traitement à </a:t>
            </a:r>
            <a:r>
              <a:rPr lang="fr-CA" b="1" dirty="0" smtClean="0">
                <a:solidFill>
                  <a:srgbClr val="C00000"/>
                </a:solidFill>
              </a:rPr>
              <a:t>l’insuline*</a:t>
            </a:r>
            <a:endParaRPr lang="fr-CA" b="1" dirty="0">
              <a:solidFill>
                <a:srgbClr val="C00000"/>
              </a:solidFill>
            </a:endParaRPr>
          </a:p>
          <a:p>
            <a:pPr lvl="1"/>
            <a:r>
              <a:rPr lang="fr-CA" dirty="0"/>
              <a:t>Gain de poids maternel</a:t>
            </a:r>
          </a:p>
          <a:p>
            <a:pPr lvl="1"/>
            <a:r>
              <a:rPr lang="fr-CA" dirty="0" smtClean="0"/>
              <a:t>Hypoglycémies</a:t>
            </a:r>
          </a:p>
          <a:p>
            <a:pPr lvl="1"/>
            <a:r>
              <a:rPr lang="fr-CA" dirty="0" smtClean="0"/>
              <a:t>Complexité et acceptabilité du traitement</a:t>
            </a:r>
            <a:endParaRPr lang="fr-CA" dirty="0"/>
          </a:p>
          <a:p>
            <a:r>
              <a:rPr lang="fr-CA" b="1" dirty="0" smtClean="0">
                <a:solidFill>
                  <a:srgbClr val="C00000"/>
                </a:solidFill>
              </a:rPr>
              <a:t>Alternative</a:t>
            </a:r>
          </a:p>
          <a:p>
            <a:pPr lvl="1"/>
            <a:r>
              <a:rPr lang="fr-CA" dirty="0"/>
              <a:t>M</a:t>
            </a:r>
            <a:r>
              <a:rPr lang="fr-CA" dirty="0" smtClean="0"/>
              <a:t>etformin</a:t>
            </a:r>
          </a:p>
          <a:p>
            <a:pPr marL="457200" lvl="1" indent="0">
              <a:buNone/>
            </a:pPr>
            <a:endParaRPr lang="fr-CA" dirty="0" smtClean="0"/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1064240" y="6294180"/>
            <a:ext cx="1437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*</a:t>
            </a:r>
            <a:r>
              <a:rPr lang="fr-CA" sz="1400" dirty="0" err="1" smtClean="0"/>
              <a:t>Lanthier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18261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Méthodologie</a:t>
            </a:r>
            <a:endParaRPr lang="fr-CA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21476685"/>
              </p:ext>
            </p:extLst>
          </p:nvPr>
        </p:nvGraphicFramePr>
        <p:xfrm>
          <a:off x="2032000" y="1514007"/>
          <a:ext cx="8018834" cy="462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89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0104" y="0"/>
            <a:ext cx="9404723" cy="1400530"/>
          </a:xfrm>
        </p:spPr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88" y="3255169"/>
            <a:ext cx="5994400" cy="1790700"/>
          </a:xfrm>
        </p:spPr>
      </p:pic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8" y="865157"/>
            <a:ext cx="9953468" cy="5870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56" y="865157"/>
            <a:ext cx="1256420" cy="5923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71" y="865157"/>
            <a:ext cx="1127016" cy="3832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18" y="885409"/>
            <a:ext cx="1487966" cy="51512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" y="885409"/>
            <a:ext cx="1659852" cy="58086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57" y="865157"/>
            <a:ext cx="1572923" cy="56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5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Méthodologie</a:t>
            </a:r>
            <a:endParaRPr lang="fr-CA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935976632"/>
              </p:ext>
            </p:extLst>
          </p:nvPr>
        </p:nvGraphicFramePr>
        <p:xfrm>
          <a:off x="1512582" y="12419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95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– </a:t>
            </a:r>
            <a:r>
              <a:rPr lang="fr-CA" sz="3600" dirty="0" smtClean="0"/>
              <a:t>Contrôle glycémique</a:t>
            </a:r>
            <a:endParaRPr lang="fr-CA" sz="3600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425156"/>
              </p:ext>
            </p:extLst>
          </p:nvPr>
        </p:nvGraphicFramePr>
        <p:xfrm>
          <a:off x="457201" y="1152983"/>
          <a:ext cx="11224262" cy="540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466"/>
                <a:gridCol w="1603466"/>
                <a:gridCol w="1603466"/>
                <a:gridCol w="1603466"/>
                <a:gridCol w="1603466"/>
                <a:gridCol w="1603466"/>
                <a:gridCol w="1603466"/>
              </a:tblGrid>
              <a:tr h="829818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CA" dirty="0" smtClean="0"/>
                        <a:t>Contrôle glycémique (à jeun) du début de l’étude jusqu’à l’accouchement (</a:t>
                      </a:r>
                      <a:r>
                        <a:rPr lang="fr-CA" dirty="0" err="1" smtClean="0"/>
                        <a:t>mmol</a:t>
                      </a:r>
                      <a:r>
                        <a:rPr lang="fr-CA" dirty="0" smtClean="0"/>
                        <a:t>/l)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CA" dirty="0" smtClean="0"/>
                        <a:t>HbA1C à 36-37 semaines d’âge gestationnel (%)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31927">
                <a:tc>
                  <a:txBody>
                    <a:bodyPr/>
                    <a:lstStyle/>
                    <a:p>
                      <a:r>
                        <a:rPr lang="fr-CA" b="1" dirty="0" smtClean="0">
                          <a:solidFill>
                            <a:schemeClr val="tx1"/>
                          </a:solidFill>
                        </a:rPr>
                        <a:t>Étude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 smtClean="0">
                          <a:solidFill>
                            <a:schemeClr val="tx1"/>
                          </a:solidFill>
                        </a:rPr>
                        <a:t>Metformin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 smtClean="0">
                          <a:solidFill>
                            <a:schemeClr val="tx1"/>
                          </a:solidFill>
                        </a:rPr>
                        <a:t>Insuline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 smtClean="0">
                          <a:solidFill>
                            <a:schemeClr val="tx1"/>
                          </a:solidFill>
                        </a:rPr>
                        <a:t>Valeur « p »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 smtClean="0">
                          <a:solidFill>
                            <a:schemeClr val="tx1"/>
                          </a:solidFill>
                        </a:rPr>
                        <a:t>Metformin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 smtClean="0">
                          <a:solidFill>
                            <a:schemeClr val="tx1"/>
                          </a:solidFill>
                        </a:rPr>
                        <a:t>Insuline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 smtClean="0">
                          <a:solidFill>
                            <a:schemeClr val="tx1"/>
                          </a:solidFill>
                        </a:rPr>
                        <a:t>Valeur</a:t>
                      </a:r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 « p »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192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Ainuddin</a:t>
                      </a:r>
                      <a:r>
                        <a:rPr lang="fr-CA" baseline="0" dirty="0" smtClean="0"/>
                        <a:t>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5,44 (± 0,21)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5,42 (± 0,18)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0,672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192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Balani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192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Hellmuth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192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Hickman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 (5,0-5,4)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 (4,7-5,9)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 (5,5-6,0)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 (5,3-6,4)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0,84</a:t>
                      </a:r>
                      <a:endParaRPr lang="fr-CA" dirty="0"/>
                    </a:p>
                  </a:txBody>
                  <a:tcPr/>
                </a:tc>
              </a:tr>
              <a:tr h="33192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Ijäs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1927">
                <a:tc>
                  <a:txBody>
                    <a:bodyPr/>
                    <a:lstStyle/>
                    <a:p>
                      <a:r>
                        <a:rPr lang="fr-CA" dirty="0" smtClean="0"/>
                        <a:t>Moore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468604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Niromanesh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4,91 (± 0,43)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4,93 (± 0,35)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0,683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 (± 0,5)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 (± 0,4)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0,414</a:t>
                      </a:r>
                      <a:endParaRPr lang="fr-CA" dirty="0"/>
                    </a:p>
                  </a:txBody>
                  <a:tcPr/>
                </a:tc>
              </a:tr>
              <a:tr h="33192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Rowan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 (± 0,6)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 (± 0,7)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0,24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 (±0,5)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 (±0,6)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0,25</a:t>
                      </a:r>
                      <a:endParaRPr lang="fr-CA" dirty="0"/>
                    </a:p>
                  </a:txBody>
                  <a:tcPr/>
                </a:tc>
              </a:tr>
              <a:tr h="33192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Ruholamin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Non fourni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Non fourni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0,7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192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Spaulonci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5,01 (± 0,91)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4,91 (± 0,41)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0,02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192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Tertti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7201" y="5806440"/>
            <a:ext cx="6446519" cy="38862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55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 – </a:t>
            </a:r>
            <a:r>
              <a:rPr lang="fr-CA" sz="3600" dirty="0"/>
              <a:t>I</a:t>
            </a:r>
            <a:r>
              <a:rPr lang="fr-CA" sz="3600" dirty="0" smtClean="0"/>
              <a:t>ssues maternelles </a:t>
            </a:r>
            <a:endParaRPr lang="fr-CA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338094"/>
              </p:ext>
            </p:extLst>
          </p:nvPr>
        </p:nvGraphicFramePr>
        <p:xfrm>
          <a:off x="646111" y="1152983"/>
          <a:ext cx="11178538" cy="5439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934"/>
                <a:gridCol w="1596934"/>
                <a:gridCol w="1596934"/>
                <a:gridCol w="1596934"/>
                <a:gridCol w="1596934"/>
                <a:gridCol w="1596934"/>
                <a:gridCol w="1596934"/>
              </a:tblGrid>
              <a:tr h="583908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CA" dirty="0" smtClean="0"/>
                        <a:t>Gain</a:t>
                      </a:r>
                      <a:r>
                        <a:rPr lang="fr-CA" baseline="0" dirty="0" smtClean="0"/>
                        <a:t> pondéral maternel depuis entrée dans étude (kg)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CA" dirty="0" smtClean="0"/>
                        <a:t>Gain de poids maternel total (kg)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534117"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Étude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Metformin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Insuline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Valeur p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Metformin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Insuline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b="1" baseline="0" dirty="0" smtClean="0">
                          <a:solidFill>
                            <a:schemeClr val="tx1"/>
                          </a:solidFill>
                        </a:rPr>
                        <a:t>Valeur p</a:t>
                      </a:r>
                      <a:endParaRPr lang="fr-CA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Ainuddin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10,4 (± 1,20)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 (± 0,86)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&lt; 0,01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Balani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 (± 0,3)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2,72 (± 0,4)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&lt;0,01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Hellmuth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Hickman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 (0,1-0,4)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 (0,2-0,5)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0,46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Ijäs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smtClean="0"/>
                        <a:t>Moore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43888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Niromanesh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 (± 1,4)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 (± 1,7)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&lt;0,001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11,3 (± 3,8)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13,7 (± 3,1)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&lt;0,001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Rowan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 (± 2,9)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 (± 3,3)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&lt;0,001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534117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Ruholamin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Spaulonci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0,53 (± 2,52)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 (± 2,77)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0,002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NA</a:t>
                      </a:r>
                      <a:endParaRPr lang="fr-CA" dirty="0"/>
                    </a:p>
                  </a:txBody>
                  <a:tcPr/>
                </a:tc>
              </a:tr>
              <a:tr h="333662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Tertti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 (± 3,6)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(± 5,2)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 (± 6,7)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 (± 7,7)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NS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6111" y="2674620"/>
            <a:ext cx="6371909" cy="36576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646111" y="4503420"/>
            <a:ext cx="6349049" cy="82296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646111" y="5806440"/>
            <a:ext cx="6371909" cy="43434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0945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6766</TotalTime>
  <Words>3139</Words>
  <Application>Microsoft Office PowerPoint</Application>
  <PresentationFormat>Grand écran</PresentationFormat>
  <Paragraphs>853</Paragraphs>
  <Slides>25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Symbol</vt:lpstr>
      <vt:lpstr>Wingdings</vt:lpstr>
      <vt:lpstr>Wingdings 3</vt:lpstr>
      <vt:lpstr>Ion</vt:lpstr>
      <vt:lpstr>Revue de la littérature comparant le metformin et l'insuline en terme de contrôle glycémique et d'issues maternelles, obstétricales et néonatales chez les patientes aux prises avec un diabète gestationnel</vt:lpstr>
      <vt:lpstr>Plan de présentation</vt:lpstr>
      <vt:lpstr>Objectifs </vt:lpstr>
      <vt:lpstr>Introduction  </vt:lpstr>
      <vt:lpstr>Méthodologie</vt:lpstr>
      <vt:lpstr>Méthodologie</vt:lpstr>
      <vt:lpstr>Méthodologie</vt:lpstr>
      <vt:lpstr>Résultats – Contrôle glycémique</vt:lpstr>
      <vt:lpstr>Résultat – Issues maternelles </vt:lpstr>
      <vt:lpstr>Résultat – Issues maternelles</vt:lpstr>
      <vt:lpstr>Résultats – Issues obstétricales</vt:lpstr>
      <vt:lpstr>Résultats – Issues néonatales</vt:lpstr>
      <vt:lpstr>Résultats – Issues néonatales</vt:lpstr>
      <vt:lpstr>Résultats – Issues néonatales</vt:lpstr>
      <vt:lpstr>Résultats – Acceptabilité</vt:lpstr>
      <vt:lpstr>Discussion – Signification des résultats</vt:lpstr>
      <vt:lpstr>Discussion – Forces des études</vt:lpstr>
      <vt:lpstr>Discussion – Limites des études</vt:lpstr>
      <vt:lpstr>Discussion – Recommandations actuelles</vt:lpstr>
      <vt:lpstr>Discussion -  Limites de la démarche</vt:lpstr>
      <vt:lpstr>Conclusion</vt:lpstr>
      <vt:lpstr>Conclusion</vt:lpstr>
      <vt:lpstr>Bibliographie</vt:lpstr>
      <vt:lpstr>Bibliographie</vt:lpstr>
      <vt:lpstr>Bibliographie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Revue de la littérature comparant le Metformin et l'insuline en terme de contrôle glycémique et d'issues maternelles, obstétricales et néonatales chez les patientes aux prises avec un diabète gestationnel</dc:title>
  <dc:creator>michel perreault</dc:creator>
  <cp:lastModifiedBy>Dagenais Danielle</cp:lastModifiedBy>
  <cp:revision>82</cp:revision>
  <dcterms:created xsi:type="dcterms:W3CDTF">2016-05-10T01:06:14Z</dcterms:created>
  <dcterms:modified xsi:type="dcterms:W3CDTF">2016-05-24T17:56:46Z</dcterms:modified>
</cp:coreProperties>
</file>